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24" autoAdjust="0"/>
  </p:normalViewPr>
  <p:slideViewPr>
    <p:cSldViewPr>
      <p:cViewPr varScale="1">
        <p:scale>
          <a:sx n="87" d="100"/>
          <a:sy n="87" d="100"/>
        </p:scale>
        <p:origin x="1500" y="90"/>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21454859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1D8BD707-D9CF-40AE-B4C6-C98DA3205C09}" type="datetimeFigureOut">
              <a:rPr lang="en-US" smtClean="0"/>
              <a:t>12/10/2020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2" name="Title 1"/>
          <p:cNvSpPr>
            <a:spLocks noGrp="1"/>
          </p:cNvSpPr>
          <p:nvPr>
            <p:ph type="title"/>
          </p:nvPr>
        </p:nvSpPr>
        <p:spPr/>
        <p:txBody>
          <a:bodyPr/>
          <a:lstStyle/>
          <a:p>
            <a:r>
              <a:rPr lang="en-US" smtClean="0"/>
              <a:t>Click to edit Master title style</a:t>
            </a:r>
            <a:endParaRPr lang="en-US"/>
          </a:p>
        </p:txBody>
      </p:sp>
      <p:sp>
        <p:nvSpPr>
          <p:cNvPr id="104864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4" name="Date Placeholder 3"/>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45" name="Footer Placeholder 4"/>
          <p:cNvSpPr>
            <a:spLocks noGrp="1"/>
          </p:cNvSpPr>
          <p:nvPr>
            <p:ph type="ftr" sz="quarter" idx="11"/>
          </p:nvPr>
        </p:nvSpPr>
        <p:spPr/>
        <p:txBody>
          <a:bodyPr/>
          <a:lstStyle/>
          <a:p>
            <a:endParaRPr lang="en-US"/>
          </a:p>
        </p:txBody>
      </p:sp>
      <p:sp>
        <p:nvSpPr>
          <p:cNvPr id="104864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62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5" name="Date Placeholder 3"/>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26" name="Footer Placeholder 4"/>
          <p:cNvSpPr>
            <a:spLocks noGrp="1"/>
          </p:cNvSpPr>
          <p:nvPr>
            <p:ph type="ftr" sz="quarter" idx="11"/>
          </p:nvPr>
        </p:nvSpPr>
        <p:spPr/>
        <p:txBody>
          <a:bodyPr/>
          <a:lstStyle/>
          <a:p>
            <a:endParaRPr lang="en-US"/>
          </a:p>
        </p:txBody>
      </p:sp>
      <p:sp>
        <p:nvSpPr>
          <p:cNvPr id="1048627"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9332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0550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2558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9596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825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4549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1677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626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smtClean="0"/>
              <a:t>Click to edit Master title style</a:t>
            </a:r>
            <a:endParaRPr lang="en-US"/>
          </a:p>
        </p:txBody>
      </p:sp>
      <p:sp>
        <p:nvSpPr>
          <p:cNvPr id="104858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0" name="Date Placeholder 3"/>
          <p:cNvSpPr>
            <a:spLocks noGrp="1"/>
          </p:cNvSpPr>
          <p:nvPr>
            <p:ph type="dt" sz="half" idx="10"/>
          </p:nvPr>
        </p:nvSpPr>
        <p:spPr/>
        <p:txBody>
          <a:bodyPr/>
          <a:lstStyle/>
          <a:p>
            <a:fld id="{1D8BD707-D9CF-40AE-B4C6-C98DA3205C09}" type="datetimeFigureOut">
              <a:rPr lang="en-US" smtClean="0"/>
              <a:t>12/10/2020</a:t>
            </a:fld>
            <a:endParaRPr lang="en-US"/>
          </a:p>
        </p:txBody>
      </p:sp>
      <p:sp>
        <p:nvSpPr>
          <p:cNvPr id="1048591" name="Footer Placeholder 4"/>
          <p:cNvSpPr>
            <a:spLocks noGrp="1"/>
          </p:cNvSpPr>
          <p:nvPr>
            <p:ph type="ftr" sz="quarter" idx="11"/>
          </p:nvPr>
        </p:nvSpPr>
        <p:spPr/>
        <p:txBody>
          <a:bodyPr/>
          <a:lstStyle/>
          <a:p>
            <a:endParaRPr lang="en-US"/>
          </a:p>
        </p:txBody>
      </p:sp>
      <p:sp>
        <p:nvSpPr>
          <p:cNvPr id="1048592"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408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4503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14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7"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38"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39" name="Date Placeholder 3"/>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40" name="Footer Placeholder 4"/>
          <p:cNvSpPr>
            <a:spLocks noGrp="1"/>
          </p:cNvSpPr>
          <p:nvPr>
            <p:ph type="ftr" sz="quarter" idx="11"/>
          </p:nvPr>
        </p:nvSpPr>
        <p:spPr/>
        <p:txBody>
          <a:bodyPr/>
          <a:lstStyle/>
          <a:p>
            <a:endParaRPr lang="en-US"/>
          </a:p>
        </p:txBody>
      </p:sp>
      <p:sp>
        <p:nvSpPr>
          <p:cNvPr id="1048641"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n-US" smtClean="0"/>
              <a:t>Click to edit Master title style</a:t>
            </a:r>
            <a:endParaRPr lang="en-US"/>
          </a:p>
        </p:txBody>
      </p:sp>
      <p:sp>
        <p:nvSpPr>
          <p:cNvPr id="1048606"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7"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8" name="Date Placeholder 4"/>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09" name="Footer Placeholder 5"/>
          <p:cNvSpPr>
            <a:spLocks noGrp="1"/>
          </p:cNvSpPr>
          <p:nvPr>
            <p:ph type="ftr" sz="quarter" idx="11"/>
          </p:nvPr>
        </p:nvSpPr>
        <p:spPr/>
        <p:txBody>
          <a:bodyPr/>
          <a:lstStyle/>
          <a:p>
            <a:endParaRPr lang="en-US"/>
          </a:p>
        </p:txBody>
      </p:sp>
      <p:sp>
        <p:nvSpPr>
          <p:cNvPr id="1048610"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smtClean="0"/>
              <a:t>Click to edit Master title style</a:t>
            </a:r>
            <a:endParaRPr lang="en-US"/>
          </a:p>
        </p:txBody>
      </p:sp>
      <p:sp>
        <p:nvSpPr>
          <p:cNvPr id="1048612"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13"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4"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15"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6" name="Date Placeholder 6"/>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17" name="Footer Placeholder 7"/>
          <p:cNvSpPr>
            <a:spLocks noGrp="1"/>
          </p:cNvSpPr>
          <p:nvPr>
            <p:ph type="ftr" sz="quarter" idx="11"/>
          </p:nvPr>
        </p:nvSpPr>
        <p:spPr/>
        <p:txBody>
          <a:bodyPr/>
          <a:lstStyle/>
          <a:p>
            <a:endParaRPr lang="en-US"/>
          </a:p>
        </p:txBody>
      </p:sp>
      <p:sp>
        <p:nvSpPr>
          <p:cNvPr id="1048618"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Date Placeholder 2"/>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21" name="Footer Placeholder 3"/>
          <p:cNvSpPr>
            <a:spLocks noGrp="1"/>
          </p:cNvSpPr>
          <p:nvPr>
            <p:ph type="ftr" sz="quarter" idx="11"/>
          </p:nvPr>
        </p:nvSpPr>
        <p:spPr/>
        <p:txBody>
          <a:bodyPr/>
          <a:lstStyle/>
          <a:p>
            <a:endParaRPr lang="en-US"/>
          </a:p>
        </p:txBody>
      </p:sp>
      <p:sp>
        <p:nvSpPr>
          <p:cNvPr id="1048622"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28" name="Date Placeholder 1"/>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29" name="Footer Placeholder 2"/>
          <p:cNvSpPr>
            <a:spLocks noGrp="1"/>
          </p:cNvSpPr>
          <p:nvPr>
            <p:ph type="ftr" sz="quarter" idx="11"/>
          </p:nvPr>
        </p:nvSpPr>
        <p:spPr/>
        <p:txBody>
          <a:bodyPr/>
          <a:lstStyle/>
          <a:p>
            <a:endParaRPr lang="en-US"/>
          </a:p>
        </p:txBody>
      </p:sp>
      <p:sp>
        <p:nvSpPr>
          <p:cNvPr id="1048630"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7"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48"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9"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50" name="Date Placeholder 4"/>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51" name="Footer Placeholder 5"/>
          <p:cNvSpPr>
            <a:spLocks noGrp="1"/>
          </p:cNvSpPr>
          <p:nvPr>
            <p:ph type="ftr" sz="quarter" idx="11"/>
          </p:nvPr>
        </p:nvSpPr>
        <p:spPr/>
        <p:txBody>
          <a:bodyPr/>
          <a:lstStyle/>
          <a:p>
            <a:endParaRPr lang="en-US"/>
          </a:p>
        </p:txBody>
      </p:sp>
      <p:sp>
        <p:nvSpPr>
          <p:cNvPr id="1048652"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31"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32"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33"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4" name="Date Placeholder 4"/>
          <p:cNvSpPr>
            <a:spLocks noGrp="1"/>
          </p:cNvSpPr>
          <p:nvPr>
            <p:ph type="dt" sz="half" idx="10"/>
          </p:nvPr>
        </p:nvSpPr>
        <p:spPr/>
        <p:txBody>
          <a:bodyPr/>
          <a:lstStyle/>
          <a:p>
            <a:fld id="{1D8BD707-D9CF-40AE-B4C6-C98DA3205C09}" type="datetimeFigureOut">
              <a:rPr lang="en-US" smtClean="0"/>
              <a:t>12/10/2020</a:t>
            </a:fld>
            <a:endParaRPr lang="en-US"/>
          </a:p>
        </p:txBody>
      </p:sp>
      <p:sp>
        <p:nvSpPr>
          <p:cNvPr id="1048635" name="Footer Placeholder 5"/>
          <p:cNvSpPr>
            <a:spLocks noGrp="1"/>
          </p:cNvSpPr>
          <p:nvPr>
            <p:ph type="ftr" sz="quarter" idx="11"/>
          </p:nvPr>
        </p:nvSpPr>
        <p:spPr/>
        <p:txBody>
          <a:bodyPr/>
          <a:lstStyle/>
          <a:p>
            <a:endParaRPr lang="en-US"/>
          </a:p>
        </p:txBody>
      </p:sp>
      <p:sp>
        <p:nvSpPr>
          <p:cNvPr id="1048636"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12/10/2020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0810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91275"/>
            <a:ext cx="9144001" cy="1790700"/>
          </a:xfrm>
        </p:spPr>
        <p:txBody>
          <a:bodyPr>
            <a:normAutofit/>
          </a:bodyPr>
          <a:lstStyle/>
          <a:p>
            <a:r>
              <a:rPr lang="en-US" sz="2700" b="1" dirty="0">
                <a:latin typeface="Times New Roman" panose="02020603050405020304" pitchFamily="18" charset="0"/>
                <a:cs typeface="Times New Roman" panose="02020603050405020304" pitchFamily="18" charset="0"/>
              </a:rPr>
              <a:t>Oral Work, Written Work, Assigned Work, Project </a:t>
            </a:r>
            <a:r>
              <a:rPr lang="en-US" sz="2700" b="1" dirty="0">
                <a:latin typeface="Times New Roman" panose="02020603050405020304" pitchFamily="18" charset="0"/>
                <a:cs typeface="Times New Roman" panose="02020603050405020304" pitchFamily="18" charset="0"/>
              </a:rPr>
              <a:t>Work</a:t>
            </a:r>
            <a:br>
              <a:rPr lang="en-US" sz="27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BS Education-V</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Teaching </a:t>
            </a:r>
            <a:r>
              <a:rPr lang="en-US" sz="2400" dirty="0">
                <a:latin typeface="Times New Roman" panose="02020603050405020304" pitchFamily="18" charset="0"/>
                <a:cs typeface="Times New Roman" panose="02020603050405020304" pitchFamily="18" charset="0"/>
              </a:rPr>
              <a:t>Mathematics (EDU-511)</a:t>
            </a:r>
          </a:p>
        </p:txBody>
      </p:sp>
      <p:sp>
        <p:nvSpPr>
          <p:cNvPr id="3" name="Subtitle 2"/>
          <p:cNvSpPr>
            <a:spLocks noGrp="1"/>
          </p:cNvSpPr>
          <p:nvPr>
            <p:ph type="subTitle" idx="1"/>
          </p:nvPr>
        </p:nvSpPr>
        <p:spPr>
          <a:xfrm>
            <a:off x="1142999" y="5065567"/>
            <a:ext cx="6858000" cy="701387"/>
          </a:xfrm>
        </p:spPr>
        <p:txBody>
          <a:bodyPr>
            <a:normAutofit/>
          </a:bodyPr>
          <a:lstStyle/>
          <a:p>
            <a:r>
              <a:rPr lang="en-US" sz="2100" dirty="0">
                <a:latin typeface="Times New Roman" panose="02020603050405020304" pitchFamily="18" charset="0"/>
                <a:cs typeface="Times New Roman" panose="02020603050405020304" pitchFamily="18" charset="0"/>
              </a:rPr>
              <a:t>Department of Education</a:t>
            </a:r>
            <a:br>
              <a:rPr lang="en-US" sz="2100" dirty="0">
                <a:latin typeface="Times New Roman" panose="02020603050405020304" pitchFamily="18" charset="0"/>
                <a:cs typeface="Times New Roman" panose="02020603050405020304" pitchFamily="18" charset="0"/>
              </a:rPr>
            </a:br>
            <a:r>
              <a:rPr lang="en-US" sz="2100" dirty="0">
                <a:latin typeface="Times New Roman" panose="02020603050405020304" pitchFamily="18" charset="0"/>
                <a:cs typeface="Times New Roman" panose="02020603050405020304" pitchFamily="18" charset="0"/>
              </a:rPr>
              <a:t>University of </a:t>
            </a:r>
            <a:r>
              <a:rPr lang="en-US" sz="2100" dirty="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4875" y="3143194"/>
            <a:ext cx="1774247" cy="1761153"/>
          </a:xfrm>
          <a:prstGeom prst="rect">
            <a:avLst/>
          </a:prstGeom>
        </p:spPr>
      </p:pic>
    </p:spTree>
    <p:extLst>
      <p:ext uri="{BB962C8B-B14F-4D97-AF65-F5344CB8AC3E}">
        <p14:creationId xmlns:p14="http://schemas.microsoft.com/office/powerpoint/2010/main" val="45044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Content Placeholder 2"/>
          <p:cNvSpPr>
            <a:spLocks noGrp="1"/>
          </p:cNvSpPr>
          <p:nvPr>
            <p:ph idx="1"/>
          </p:nvPr>
        </p:nvSpPr>
        <p:spPr>
          <a:xfrm>
            <a:off x="152400" y="228600"/>
            <a:ext cx="8610600" cy="6248400"/>
          </a:xfrm>
        </p:spPr>
        <p:txBody>
          <a:bodyPr>
            <a:normAutofit/>
          </a:bodyPr>
          <a:lstStyle/>
          <a:p>
            <a:pPr algn="ctr">
              <a:buFont typeface="Wingdings" pitchFamily="2" charset="2"/>
              <a:buChar char="Ø"/>
            </a:pPr>
            <a:endParaRPr lang="en-US" sz="3600" b="1" i="1" u="sng" dirty="0" smtClean="0">
              <a:effectLst>
                <a:outerShdw blurRad="38100" dist="38100" dir="2700000" algn="tl">
                  <a:srgbClr val="000000">
                    <a:alpha val="43137"/>
                  </a:srgbClr>
                </a:outerShdw>
              </a:effectLst>
            </a:endParaRPr>
          </a:p>
          <a:p>
            <a:pPr algn="ctr">
              <a:buFont typeface="Wingdings" pitchFamily="2" charset="2"/>
              <a:buChar char="Ø"/>
            </a:pPr>
            <a:r>
              <a:rPr lang="en-US" sz="3600" b="1" i="1" u="sng" dirty="0" smtClean="0">
                <a:effectLst>
                  <a:outerShdw blurRad="38100" dist="38100" dir="2700000" algn="tl">
                    <a:srgbClr val="000000">
                      <a:alpha val="43137"/>
                    </a:srgbClr>
                  </a:outerShdw>
                </a:effectLst>
              </a:rPr>
              <a:t>Assignment Work:</a:t>
            </a:r>
            <a:endParaRPr lang="zh-CN" altLang="en-US"/>
          </a:p>
          <a:p>
            <a:pPr algn="ctr">
              <a:buFont typeface="Wingdings" pitchFamily="2" charset="2"/>
              <a:buChar char="Ø"/>
            </a:pPr>
            <a:endParaRPr lang="en-US" sz="3600" b="1" i="1" u="sng" dirty="0" smtClean="0">
              <a:effectLst>
                <a:outerShdw blurRad="38100" dist="38100" dir="2700000" algn="tl">
                  <a:srgbClr val="000000">
                    <a:alpha val="43137"/>
                  </a:srgbClr>
                </a:outerShdw>
              </a:effectLst>
            </a:endParaRPr>
          </a:p>
          <a:p>
            <a:pPr>
              <a:buNone/>
            </a:pPr>
            <a:r>
              <a:rPr lang="en-US" sz="3600" dirty="0" smtClean="0"/>
              <a:t>The assignment is a supplement to classroom teaching. The assignment is a work assigned to the students which may be done at school or at home as desired by the teacher.</a:t>
            </a:r>
            <a:r>
              <a:rPr lang="en-US" sz="1200" dirty="0" smtClean="0"/>
              <a:t> </a:t>
            </a:r>
          </a:p>
          <a:p>
            <a:pPr>
              <a:buNone/>
            </a:pP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Content Placeholder 2"/>
          <p:cNvSpPr>
            <a:spLocks noGrp="1"/>
          </p:cNvSpPr>
          <p:nvPr>
            <p:ph idx="1"/>
          </p:nvPr>
        </p:nvSpPr>
        <p:spPr>
          <a:xfrm>
            <a:off x="304800" y="914400"/>
            <a:ext cx="8382000" cy="5211763"/>
          </a:xfrm>
        </p:spPr>
        <p:txBody>
          <a:bodyPr/>
          <a:lstStyle/>
          <a:p>
            <a:pPr>
              <a:buFont typeface="Wingdings" pitchFamily="2" charset="2"/>
              <a:buChar char="Ø"/>
            </a:pPr>
            <a:r>
              <a:rPr lang="en-US" sz="2800" b="1" i="1" u="sng" dirty="0" smtClean="0"/>
              <a:t>Assignment in mathematics includes two different kinds of problems:</a:t>
            </a:r>
          </a:p>
          <a:p>
            <a:pPr>
              <a:buFont typeface="Wingdings" pitchFamily="2" charset="2"/>
              <a:buChar char="Ø"/>
            </a:pPr>
            <a:endParaRPr lang="en-US" sz="2800" b="1" i="1" u="sng" dirty="0" smtClean="0"/>
          </a:p>
          <a:p>
            <a:endParaRPr lang="en-US" sz="2800" dirty="0" smtClean="0"/>
          </a:p>
          <a:p>
            <a:r>
              <a:rPr lang="en-US" sz="2800" dirty="0" smtClean="0"/>
              <a:t>Repetitive problems:- Based on new work</a:t>
            </a:r>
          </a:p>
          <a:p>
            <a:endParaRPr lang="en-US" sz="2800" dirty="0" smtClean="0"/>
          </a:p>
          <a:p>
            <a:r>
              <a:rPr lang="en-US" sz="2800" dirty="0" smtClean="0"/>
              <a:t>Review problems:- Based on previous topics</a:t>
            </a:r>
          </a:p>
          <a:p>
            <a:pP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Content Placeholder 2"/>
          <p:cNvSpPr>
            <a:spLocks noGrp="1"/>
          </p:cNvSpPr>
          <p:nvPr>
            <p:ph idx="1"/>
          </p:nvPr>
        </p:nvSpPr>
        <p:spPr>
          <a:xfrm>
            <a:off x="304800" y="609600"/>
            <a:ext cx="8458200" cy="5867400"/>
          </a:xfrm>
        </p:spPr>
        <p:txBody>
          <a:bodyPr>
            <a:normAutofit fontScale="96667" lnSpcReduction="10000"/>
          </a:bodyPr>
          <a:lstStyle/>
          <a:p>
            <a:pPr algn="ctr">
              <a:buFont typeface="Wingdings" pitchFamily="2" charset="2"/>
              <a:buChar char="Ø"/>
            </a:pPr>
            <a:endParaRPr lang="en-US" b="1" i="1" u="sng" dirty="0" smtClean="0">
              <a:effectLst>
                <a:outerShdw blurRad="38100" dist="38100" dir="2700000" algn="tl">
                  <a:srgbClr val="000000">
                    <a:alpha val="43137"/>
                  </a:srgbClr>
                </a:outerShdw>
              </a:effectLst>
            </a:endParaRPr>
          </a:p>
          <a:p>
            <a:pPr algn="ctr">
              <a:buFont typeface="Wingdings" pitchFamily="2" charset="2"/>
              <a:buChar char="Ø"/>
            </a:pPr>
            <a:r>
              <a:rPr lang="en-US" b="1" i="1" u="sng" dirty="0" smtClean="0">
                <a:effectLst>
                  <a:outerShdw blurRad="38100" dist="38100" dir="2700000" algn="tl">
                    <a:srgbClr val="000000">
                      <a:alpha val="43137"/>
                    </a:srgbClr>
                  </a:outerShdw>
                </a:effectLst>
              </a:rPr>
              <a:t>Importance of Assignment Work:</a:t>
            </a:r>
            <a:endParaRPr lang="zh-CN" altLang="en-US"/>
          </a:p>
          <a:p>
            <a:pPr algn="ctr">
              <a:buFont typeface="Wingdings" pitchFamily="2" charset="2"/>
              <a:buChar char="Ø"/>
            </a:pPr>
            <a:endParaRPr lang="en-US" b="1" i="1" u="sng" dirty="0" smtClean="0">
              <a:effectLst>
                <a:outerShdw blurRad="38100" dist="38100" dir="2700000" algn="tl">
                  <a:srgbClr val="000000">
                    <a:alpha val="43137"/>
                  </a:srgbClr>
                </a:outerShdw>
              </a:effectLst>
            </a:endParaRPr>
          </a:p>
          <a:p>
            <a:r>
              <a:rPr lang="en-US" sz="3000" dirty="0" smtClean="0"/>
              <a:t>Assignment removes the difficulties of children in learning mathematics.</a:t>
            </a:r>
          </a:p>
          <a:p>
            <a:r>
              <a:rPr lang="en-US" sz="3000" dirty="0" smtClean="0"/>
              <a:t>It develops confidence and a sense of achievement in the students.</a:t>
            </a:r>
          </a:p>
          <a:p>
            <a:r>
              <a:rPr lang="en-US" sz="3000" dirty="0" smtClean="0"/>
              <a:t>It supplements the classroom teaching</a:t>
            </a:r>
          </a:p>
          <a:p>
            <a:r>
              <a:rPr lang="en-US" sz="3000" dirty="0" smtClean="0"/>
              <a:t>It correlates with the previous knowledge and experiences.</a:t>
            </a:r>
          </a:p>
          <a:p>
            <a:r>
              <a:rPr lang="en-US" sz="3000" dirty="0" smtClean="0"/>
              <a:t>the purpose of assignments is to increase the practical skills of students.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2"/>
          <p:cNvSpPr>
            <a:spLocks noGrp="1"/>
          </p:cNvSpPr>
          <p:nvPr>
            <p:ph idx="1"/>
          </p:nvPr>
        </p:nvSpPr>
        <p:spPr>
          <a:xfrm>
            <a:off x="304800" y="609600"/>
            <a:ext cx="8382000" cy="5516563"/>
          </a:xfrm>
        </p:spPr>
        <p:txBody>
          <a:bodyPr/>
          <a:lstStyle/>
          <a:p>
            <a:pPr algn="ctr">
              <a:buFont typeface="Wingdings" pitchFamily="2" charset="2"/>
              <a:buChar char="Ø"/>
            </a:pPr>
            <a:endParaRPr lang="en-US" b="1" i="1" u="sng" dirty="0" smtClean="0">
              <a:effectLst>
                <a:outerShdw blurRad="38100" dist="38100" dir="2700000" algn="tl">
                  <a:srgbClr val="000000">
                    <a:alpha val="43137"/>
                  </a:srgbClr>
                </a:outerShdw>
              </a:effectLst>
            </a:endParaRPr>
          </a:p>
          <a:p>
            <a:pPr algn="ctr">
              <a:buFont typeface="Wingdings" pitchFamily="2" charset="2"/>
              <a:buChar char="Ø"/>
            </a:pPr>
            <a:r>
              <a:rPr lang="en-US" b="1" i="1" u="sng" dirty="0" smtClean="0">
                <a:effectLst>
                  <a:outerShdw blurRad="38100" dist="38100" dir="2700000" algn="tl">
                    <a:srgbClr val="000000">
                      <a:alpha val="43137"/>
                    </a:srgbClr>
                  </a:outerShdw>
                </a:effectLst>
              </a:rPr>
              <a:t>Disadvantages of Assignment Work:</a:t>
            </a:r>
            <a:endParaRPr lang="zh-CN" altLang="en-US"/>
          </a:p>
          <a:p>
            <a:pPr>
              <a:buNone/>
            </a:pPr>
            <a:endParaRPr lang="en-US" dirty="0" smtClean="0"/>
          </a:p>
          <a:p>
            <a:r>
              <a:rPr lang="en-US" sz="2800" dirty="0" smtClean="0"/>
              <a:t>In Assignment work, the slow learners stay behind. They tend to copy others works.</a:t>
            </a:r>
          </a:p>
          <a:p>
            <a:r>
              <a:rPr lang="en-US" sz="2800" dirty="0" smtClean="0"/>
              <a:t>Assignment work needs to spend more time in seeking information and its retrieval.</a:t>
            </a:r>
          </a:p>
          <a:p>
            <a:r>
              <a:rPr lang="en-US" sz="2800" dirty="0" smtClean="0"/>
              <a:t>This technique of teaching is a time-consuming and burdensome process.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457200" y="533400"/>
            <a:ext cx="8153400" cy="1066800"/>
          </a:xfrm>
        </p:spPr>
        <p:txBody>
          <a:bodyPr>
            <a:normAutofit/>
          </a:bodyPr>
          <a:lstStyle/>
          <a:p>
            <a:r>
              <a:rPr lang="en-US" sz="4000" b="1" i="1" u="sng" smtClean="0"/>
              <a:t>Techniques of Mathematics Teaching</a:t>
            </a:r>
            <a:endParaRPr lang="en-US" sz="4000" b="1" i="1" u="sng" dirty="0">
              <a:effectLst>
                <a:outerShdw blurRad="38100" dist="38100" dir="2700000" algn="tl">
                  <a:srgbClr val="000000">
                    <a:alpha val="43137"/>
                  </a:srgbClr>
                </a:outerShdw>
              </a:effectLst>
            </a:endParaRPr>
          </a:p>
        </p:txBody>
      </p:sp>
      <p:sp>
        <p:nvSpPr>
          <p:cNvPr id="1048587" name="Subtitle 2"/>
          <p:cNvSpPr>
            <a:spLocks noGrp="1"/>
          </p:cNvSpPr>
          <p:nvPr>
            <p:ph type="subTitle" idx="1"/>
          </p:nvPr>
        </p:nvSpPr>
        <p:spPr>
          <a:xfrm>
            <a:off x="381000" y="2438400"/>
            <a:ext cx="8458200" cy="4114800"/>
          </a:xfrm>
        </p:spPr>
        <p:txBody>
          <a:bodyPr>
            <a:normAutofit/>
          </a:bodyPr>
          <a:lstStyle/>
          <a:p>
            <a:r>
              <a:rPr lang="en-US" sz="2400" b="1" i="1" dirty="0" smtClean="0">
                <a:solidFill>
                  <a:schemeClr val="tx1"/>
                </a:solidFill>
              </a:rPr>
              <a:t>IQRA AFZAL</a:t>
            </a:r>
          </a:p>
          <a:p>
            <a:r>
              <a:rPr lang="en-US" sz="1800" i="1" dirty="0" smtClean="0">
                <a:solidFill>
                  <a:schemeClr val="tx1"/>
                </a:solidFill>
              </a:rPr>
              <a:t>(Roll No:BEUF18M09)</a:t>
            </a:r>
          </a:p>
          <a:p>
            <a:r>
              <a:rPr lang="en-US" sz="1800" i="1" dirty="0" smtClean="0">
                <a:solidFill>
                  <a:schemeClr val="tx1"/>
                </a:solidFill>
              </a:rPr>
              <a:t>Teaching of Mathematics (EDU-511)</a:t>
            </a:r>
          </a:p>
          <a:p>
            <a:r>
              <a:rPr lang="en-US" sz="1800" i="1" dirty="0" smtClean="0">
                <a:solidFill>
                  <a:schemeClr val="tx1"/>
                </a:solidFill>
              </a:rPr>
              <a:t>BS Education (Semester 5) </a:t>
            </a:r>
            <a:endParaRPr lang="zh-CN" altLang="en-US"/>
          </a:p>
          <a:p>
            <a:endParaRPr lang="en-US" sz="1800" i="1" dirty="0" smtClean="0">
              <a:solidFill>
                <a:schemeClr val="tx1"/>
              </a:solidFill>
            </a:endParaRPr>
          </a:p>
          <a:p>
            <a:endParaRPr lang="en-US" sz="1800" i="1" dirty="0" smtClean="0">
              <a:solidFill>
                <a:schemeClr val="tx1"/>
              </a:solidFill>
            </a:endParaRPr>
          </a:p>
          <a:p>
            <a:r>
              <a:rPr lang="en-US" sz="1800" b="1" i="1" u="sng" dirty="0" smtClean="0">
                <a:solidFill>
                  <a:schemeClr val="tx1"/>
                </a:solidFill>
              </a:rPr>
              <a:t>Department of Education</a:t>
            </a:r>
          </a:p>
          <a:p>
            <a:r>
              <a:rPr lang="en-US" sz="1800" i="1" dirty="0" smtClean="0">
                <a:solidFill>
                  <a:schemeClr val="tx1"/>
                </a:solidFill>
              </a:rPr>
              <a:t>University of Sargodha, 40100 Sargodha, Pakistan</a:t>
            </a:r>
          </a:p>
          <a:p>
            <a:r>
              <a:rPr lang="en-US" sz="1800" i="1" dirty="0" smtClean="0">
                <a:solidFill>
                  <a:schemeClr val="tx1"/>
                </a:solidFill>
              </a:rPr>
              <a:t> 24 Oct,2020</a:t>
            </a:r>
            <a:endParaRPr lang="en-US" sz="1800" i="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p:txBody>
          <a:bodyPr>
            <a:normAutofit/>
          </a:bodyPr>
          <a:lstStyle/>
          <a:p>
            <a:r>
              <a:rPr lang="en-US" sz="3600" b="1" i="1" u="sng" dirty="0" smtClean="0"/>
              <a:t>Techniques of Mathematics teaching</a:t>
            </a:r>
            <a:endParaRPr lang="en-US" sz="3600" b="1" u="sng" dirty="0"/>
          </a:p>
        </p:txBody>
      </p:sp>
      <p:sp>
        <p:nvSpPr>
          <p:cNvPr id="1048594" name="Content Placeholder 2"/>
          <p:cNvSpPr>
            <a:spLocks noGrp="1"/>
          </p:cNvSpPr>
          <p:nvPr>
            <p:ph idx="1"/>
          </p:nvPr>
        </p:nvSpPr>
        <p:spPr/>
        <p:txBody>
          <a:bodyPr/>
          <a:lstStyle/>
          <a:p>
            <a:endParaRPr lang="en-US" sz="2400" i="1" dirty="0" smtClean="0"/>
          </a:p>
          <a:p>
            <a:endParaRPr lang="en-US" sz="2400" i="1" dirty="0" smtClean="0"/>
          </a:p>
          <a:p>
            <a:r>
              <a:rPr lang="en-US" sz="2400" i="1" dirty="0" smtClean="0"/>
              <a:t>Techniques of Mathematics teaching can be effectively used to make the learning meaningful, Interesting and Permanent. Some important techniques of teaching Mathematics are being discussed here.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Content Placeholder 2"/>
          <p:cNvSpPr>
            <a:spLocks noGrp="1"/>
          </p:cNvSpPr>
          <p:nvPr>
            <p:ph idx="1"/>
          </p:nvPr>
        </p:nvSpPr>
        <p:spPr>
          <a:xfrm>
            <a:off x="228600" y="304800"/>
            <a:ext cx="8382000" cy="6096000"/>
          </a:xfrm>
        </p:spPr>
        <p:txBody>
          <a:bodyPr>
            <a:normAutofit/>
          </a:bodyPr>
          <a:lstStyle/>
          <a:p>
            <a:pPr>
              <a:buNone/>
            </a:pPr>
            <a:r>
              <a:rPr lang="en-US" dirty="0" smtClean="0"/>
              <a:t>       </a:t>
            </a:r>
          </a:p>
          <a:p>
            <a:pPr>
              <a:buNone/>
            </a:pPr>
            <a:r>
              <a:rPr lang="en-US" dirty="0" smtClean="0"/>
              <a:t>  </a:t>
            </a:r>
            <a:r>
              <a:rPr lang="en-US" b="1" i="1" u="sng" dirty="0" smtClean="0"/>
              <a:t>Techniques of teaching Mathematics:</a:t>
            </a:r>
          </a:p>
          <a:p>
            <a:pPr>
              <a:buNone/>
            </a:pPr>
            <a:endParaRPr lang="en-US" dirty="0" smtClean="0"/>
          </a:p>
          <a:p>
            <a:pPr>
              <a:buFont typeface="Wingdings" pitchFamily="2" charset="2"/>
              <a:buChar char="Ø"/>
            </a:pPr>
            <a:r>
              <a:rPr lang="en-US" sz="2800" i="1" dirty="0" smtClean="0"/>
              <a:t>Oral or Mental work.</a:t>
            </a:r>
          </a:p>
          <a:p>
            <a:pPr>
              <a:buFont typeface="Wingdings" pitchFamily="2" charset="2"/>
              <a:buChar char="Ø"/>
            </a:pPr>
            <a:r>
              <a:rPr lang="en-US" sz="2800" i="1" dirty="0" smtClean="0"/>
              <a:t>Drill work.</a:t>
            </a:r>
          </a:p>
          <a:p>
            <a:pPr>
              <a:buFont typeface="Wingdings" pitchFamily="2" charset="2"/>
              <a:buChar char="Ø"/>
            </a:pPr>
            <a:r>
              <a:rPr lang="en-US" sz="2800" i="1" dirty="0" smtClean="0"/>
              <a:t>Homework or Home assignment.</a:t>
            </a:r>
          </a:p>
          <a:p>
            <a:pPr>
              <a:buFont typeface="Wingdings" pitchFamily="2" charset="2"/>
              <a:buChar char="Ø"/>
            </a:pPr>
            <a:r>
              <a:rPr lang="en-US" sz="2800" i="1" dirty="0" smtClean="0"/>
              <a:t>Assignment.</a:t>
            </a:r>
          </a:p>
          <a:p>
            <a:pPr>
              <a:buFont typeface="Wingdings" pitchFamily="2" charset="2"/>
              <a:buChar char="Ø"/>
            </a:pPr>
            <a:r>
              <a:rPr lang="en-US" sz="2800" i="1" dirty="0" smtClean="0"/>
              <a:t>Written work.</a:t>
            </a:r>
          </a:p>
          <a:p>
            <a:pPr>
              <a:buFont typeface="Wingdings" pitchFamily="2" charset="2"/>
              <a:buChar char="Ø"/>
            </a:pPr>
            <a:r>
              <a:rPr lang="en-US" sz="2800" i="1" dirty="0" smtClean="0"/>
              <a:t>Group work.</a:t>
            </a:r>
          </a:p>
          <a:p>
            <a:pPr>
              <a:buFont typeface="Wingdings" pitchFamily="2" charset="2"/>
              <a:buChar char="Ø"/>
            </a:pPr>
            <a:r>
              <a:rPr lang="en-US" sz="2800" i="1" dirty="0" smtClean="0"/>
              <a:t>Self-study.</a:t>
            </a:r>
          </a:p>
          <a:p>
            <a:pPr>
              <a:buFont typeface="Wingdings" pitchFamily="2" charset="2"/>
              <a:buChar char="Ø"/>
            </a:pPr>
            <a:r>
              <a:rPr lang="en-US" sz="2800" i="1" dirty="0" smtClean="0"/>
              <a:t>Supervised study.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Content Placeholder 2"/>
          <p:cNvSpPr>
            <a:spLocks noGrp="1"/>
          </p:cNvSpPr>
          <p:nvPr>
            <p:ph idx="1"/>
          </p:nvPr>
        </p:nvSpPr>
        <p:spPr>
          <a:xfrm>
            <a:off x="152400" y="228600"/>
            <a:ext cx="8839200" cy="6477000"/>
          </a:xfrm>
        </p:spPr>
        <p:txBody>
          <a:bodyPr>
            <a:normAutofit/>
          </a:bodyPr>
          <a:lstStyle/>
          <a:p>
            <a:pPr>
              <a:lnSpc>
                <a:spcPct val="210000"/>
              </a:lnSpc>
              <a:buFont typeface="Wingdings" pitchFamily="2" charset="2"/>
              <a:buChar char="Ø"/>
            </a:pPr>
            <a:r>
              <a:rPr lang="en-US" sz="4000" b="1" i="1" u="sng" dirty="0" smtClean="0">
                <a:effectLst>
                  <a:outerShdw blurRad="38100" dist="38100" dir="2700000" algn="tl">
                    <a:srgbClr val="000000">
                      <a:alpha val="43137"/>
                    </a:srgbClr>
                  </a:outerShdw>
                </a:effectLst>
              </a:rPr>
              <a:t>Oral Work:</a:t>
            </a:r>
          </a:p>
          <a:p>
            <a:pPr>
              <a:buNone/>
            </a:pPr>
            <a:r>
              <a:rPr lang="en-US" sz="2000" i="1" dirty="0" smtClean="0">
                <a:effectLst>
                  <a:outerShdw blurRad="38100" dist="38100" dir="2700000" algn="tl">
                    <a:srgbClr val="000000">
                      <a:alpha val="43137"/>
                    </a:srgbClr>
                  </a:outerShdw>
                </a:effectLst>
              </a:rPr>
              <a:t>The mental work occupies an important place in mathematics. In this work, the only mental process is employed, so it is also known as Oral work.</a:t>
            </a:r>
          </a:p>
          <a:p>
            <a:pPr>
              <a:buNone/>
            </a:pPr>
            <a:endParaRPr lang="en-US" sz="2000" dirty="0" smtClean="0">
              <a:effectLst>
                <a:outerShdw blurRad="38100" dist="38100" dir="2700000" algn="tl">
                  <a:srgbClr val="000000">
                    <a:alpha val="43137"/>
                  </a:srgbClr>
                </a:outerShdw>
              </a:effectLst>
            </a:endParaRPr>
          </a:p>
          <a:p>
            <a:pPr algn="ctr">
              <a:buNone/>
            </a:pPr>
            <a:r>
              <a:rPr lang="en-US" sz="2800" b="1" i="1" u="sng" dirty="0" smtClean="0"/>
              <a:t>Importance of oral work:</a:t>
            </a:r>
          </a:p>
          <a:p>
            <a:r>
              <a:rPr lang="en-US" sz="2000" i="1" dirty="0" smtClean="0"/>
              <a:t>It is the backbone of not only written work but also overall works in the Mathematics.</a:t>
            </a:r>
          </a:p>
          <a:p>
            <a:r>
              <a:rPr lang="en-US" sz="2000" i="1" dirty="0" smtClean="0"/>
              <a:t>It develops mental alertness and quick thinking.</a:t>
            </a:r>
          </a:p>
          <a:p>
            <a:r>
              <a:rPr lang="en-US" sz="2000" i="1" dirty="0" smtClean="0"/>
              <a:t>It is a good technique because it develops alertness, the readiness of mind, quick hearing and quick thinking.</a:t>
            </a:r>
          </a:p>
          <a:p>
            <a:r>
              <a:rPr lang="en-US" sz="2000" i="1" dirty="0" smtClean="0"/>
              <a:t>It may be effective in the initial stages.</a:t>
            </a:r>
          </a:p>
          <a:p>
            <a:r>
              <a:rPr lang="en-US" sz="2000" i="1" dirty="0" smtClean="0"/>
              <a:t>It is an effective means of maintaining discipline in the class.</a:t>
            </a:r>
          </a:p>
          <a:p>
            <a:r>
              <a:rPr lang="en-US" sz="2000" i="1" dirty="0" smtClean="0"/>
              <a:t>Previous knowledge of the student can be checked properly before teaching the new lesson.</a:t>
            </a:r>
          </a:p>
          <a:p>
            <a:pPr>
              <a:buNone/>
            </a:pPr>
            <a:endParaRPr lang="en-US" sz="4000" b="1" i="1" u="sng"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Content Placeholder 2"/>
          <p:cNvSpPr>
            <a:spLocks noGrp="1"/>
          </p:cNvSpPr>
          <p:nvPr>
            <p:ph idx="1"/>
          </p:nvPr>
        </p:nvSpPr>
        <p:spPr>
          <a:xfrm>
            <a:off x="152400" y="152400"/>
            <a:ext cx="8839200" cy="6553200"/>
          </a:xfrm>
        </p:spPr>
        <p:txBody>
          <a:bodyPr/>
          <a:lstStyle/>
          <a:p>
            <a:pPr algn="ctr">
              <a:buNone/>
            </a:pPr>
            <a:endParaRPr lang="en-US" sz="3600" b="1" i="1" u="sng" dirty="0" smtClean="0">
              <a:effectLst>
                <a:outerShdw blurRad="38100" dist="38100" dir="2700000" algn="tl">
                  <a:srgbClr val="000000">
                    <a:alpha val="43137"/>
                  </a:srgbClr>
                </a:outerShdw>
              </a:effectLst>
            </a:endParaRPr>
          </a:p>
          <a:p>
            <a:pPr algn="ctr">
              <a:buNone/>
            </a:pPr>
            <a:endParaRPr lang="en-US" sz="3600" b="1" i="1" u="sng" dirty="0" smtClean="0">
              <a:effectLst>
                <a:outerShdw blurRad="38100" dist="38100" dir="2700000" algn="tl">
                  <a:srgbClr val="000000">
                    <a:alpha val="43137"/>
                  </a:srgbClr>
                </a:outerShdw>
              </a:effectLst>
            </a:endParaRPr>
          </a:p>
          <a:p>
            <a:pPr algn="ctr">
              <a:buFont typeface="Wingdings" pitchFamily="2" charset="2"/>
              <a:buChar char="Ø"/>
            </a:pPr>
            <a:r>
              <a:rPr lang="en-US" sz="3600" b="1" i="1" u="sng" dirty="0" smtClean="0">
                <a:effectLst>
                  <a:outerShdw blurRad="38100" dist="38100" dir="2700000" algn="tl">
                    <a:srgbClr val="000000">
                      <a:alpha val="43137"/>
                    </a:srgbClr>
                  </a:outerShdw>
                </a:effectLst>
              </a:rPr>
              <a:t>Disadvantages of oral work:</a:t>
            </a:r>
          </a:p>
          <a:p>
            <a:pPr algn="ctr">
              <a:buNone/>
            </a:pPr>
            <a:endParaRPr lang="en-US" sz="3600" b="1" i="1" u="sng" dirty="0" smtClean="0">
              <a:effectLst>
                <a:outerShdw blurRad="38100" dist="38100" dir="2700000" algn="tl">
                  <a:srgbClr val="000000">
                    <a:alpha val="43137"/>
                  </a:srgbClr>
                </a:outerShdw>
              </a:effectLst>
            </a:endParaRPr>
          </a:p>
          <a:p>
            <a:r>
              <a:rPr lang="en-US" i="1" dirty="0" smtClean="0"/>
              <a:t>In oral work learned material cannot be retained for a long time</a:t>
            </a:r>
          </a:p>
          <a:p>
            <a:r>
              <a:rPr lang="en-US" i="1" dirty="0" smtClean="0"/>
              <a:t>All problems cannot be solved verbally.</a:t>
            </a:r>
          </a:p>
          <a:p>
            <a:r>
              <a:rPr lang="en-US" i="1" dirty="0" smtClean="0"/>
              <a:t>It develops a habit of self-study in children. </a:t>
            </a:r>
          </a:p>
          <a:p>
            <a:endParaRPr lang="en-US" sz="2400" i="1"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idx="1"/>
          </p:nvPr>
        </p:nvSpPr>
        <p:spPr>
          <a:xfrm>
            <a:off x="228600" y="304800"/>
            <a:ext cx="8458200" cy="6172200"/>
          </a:xfrm>
        </p:spPr>
        <p:txBody>
          <a:bodyPr/>
          <a:lstStyle/>
          <a:p>
            <a:pPr marL="514350" indent="-514350">
              <a:buFont typeface="Wingdings" pitchFamily="2" charset="2"/>
              <a:buChar char="Ø"/>
            </a:pPr>
            <a:r>
              <a:rPr lang="en-US" sz="3600" b="1" i="1" u="sng" dirty="0" smtClean="0">
                <a:effectLst>
                  <a:outerShdw blurRad="38100" dist="38100" dir="2700000" algn="tl">
                    <a:srgbClr val="000000">
                      <a:alpha val="43137"/>
                    </a:srgbClr>
                  </a:outerShdw>
                </a:effectLst>
              </a:rPr>
              <a:t>Written work:</a:t>
            </a:r>
          </a:p>
          <a:p>
            <a:pPr marL="514350" indent="-514350">
              <a:buNone/>
            </a:pPr>
            <a:endParaRPr lang="en-US" sz="3600" b="1" i="1" u="sng" dirty="0" smtClean="0">
              <a:effectLst>
                <a:outerShdw blurRad="38100" dist="38100" dir="2700000" algn="tl">
                  <a:srgbClr val="000000">
                    <a:alpha val="43137"/>
                  </a:srgbClr>
                </a:outerShdw>
              </a:effectLst>
            </a:endParaRPr>
          </a:p>
          <a:p>
            <a:pPr>
              <a:buNone/>
            </a:pPr>
            <a:r>
              <a:rPr lang="en-US" i="1" dirty="0" smtClean="0"/>
              <a:t>In Mathematics all the work cannot be done orally. Therefore oral work must be supplemented by the written work. It helps the teacher to know the amount of work done by his students.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Content Placeholder 2"/>
          <p:cNvSpPr>
            <a:spLocks noGrp="1"/>
          </p:cNvSpPr>
          <p:nvPr>
            <p:ph idx="1"/>
          </p:nvPr>
        </p:nvSpPr>
        <p:spPr>
          <a:xfrm>
            <a:off x="228600" y="457200"/>
            <a:ext cx="8458200" cy="6019800"/>
          </a:xfrm>
        </p:spPr>
        <p:txBody>
          <a:bodyPr>
            <a:normAutofit/>
          </a:bodyPr>
          <a:lstStyle/>
          <a:p>
            <a:pPr algn="ctr">
              <a:buFont typeface="Wingdings" pitchFamily="2" charset="2"/>
              <a:buChar char="Ø"/>
            </a:pPr>
            <a:endParaRPr lang="en-US" b="1" i="1" u="sng" dirty="0" smtClean="0">
              <a:effectLst>
                <a:outerShdw blurRad="38100" dist="38100" dir="2700000" algn="tl">
                  <a:srgbClr val="000000">
                    <a:alpha val="43137"/>
                  </a:srgbClr>
                </a:outerShdw>
              </a:effectLst>
            </a:endParaRPr>
          </a:p>
          <a:p>
            <a:pPr algn="ctr">
              <a:buFont typeface="Wingdings" pitchFamily="2" charset="2"/>
              <a:buChar char="Ø"/>
            </a:pPr>
            <a:r>
              <a:rPr lang="en-US" b="1" i="1" u="sng" dirty="0" smtClean="0">
                <a:effectLst>
                  <a:outerShdw blurRad="38100" dist="38100" dir="2700000" algn="tl">
                    <a:srgbClr val="000000">
                      <a:alpha val="43137"/>
                    </a:srgbClr>
                  </a:outerShdw>
                </a:effectLst>
              </a:rPr>
              <a:t>Importance of Written work:</a:t>
            </a:r>
          </a:p>
          <a:p>
            <a:pPr algn="ctr">
              <a:buNone/>
            </a:pPr>
            <a:endParaRPr lang="en-US" b="1" i="1" u="sng" dirty="0" smtClean="0">
              <a:effectLst>
                <a:outerShdw blurRad="38100" dist="38100" dir="2700000" algn="tl">
                  <a:srgbClr val="000000">
                    <a:alpha val="43137"/>
                  </a:srgbClr>
                </a:outerShdw>
              </a:effectLst>
            </a:endParaRPr>
          </a:p>
          <a:p>
            <a:r>
              <a:rPr lang="en-US" sz="2800" i="1" dirty="0" smtClean="0"/>
              <a:t>Written work is helpful to solve lengthy problems in mathematics.</a:t>
            </a:r>
          </a:p>
          <a:p>
            <a:r>
              <a:rPr lang="en-US" sz="2800" i="1" dirty="0" smtClean="0"/>
              <a:t>It helps in testing the knowledge imparted orally.</a:t>
            </a:r>
          </a:p>
          <a:p>
            <a:r>
              <a:rPr lang="en-US" sz="2800" i="1" dirty="0" smtClean="0"/>
              <a:t>In this technique of teaching mathematics, mistakes can be checked properly. It diminishes the chances of mistakes.</a:t>
            </a:r>
          </a:p>
          <a:p>
            <a:r>
              <a:rPr lang="en-US" sz="2800" i="1" dirty="0" smtClean="0"/>
              <a:t>This technique of teaching mathematics is quite helpful in the mental development of the student.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Content Placeholder 2"/>
          <p:cNvSpPr>
            <a:spLocks noGrp="1"/>
          </p:cNvSpPr>
          <p:nvPr>
            <p:ph idx="1"/>
          </p:nvPr>
        </p:nvSpPr>
        <p:spPr>
          <a:xfrm>
            <a:off x="152400" y="228600"/>
            <a:ext cx="8763000" cy="6400800"/>
          </a:xfrm>
        </p:spPr>
        <p:txBody>
          <a:bodyPr/>
          <a:lstStyle/>
          <a:p>
            <a:pPr algn="ctr">
              <a:buFont typeface="Wingdings" pitchFamily="2" charset="2"/>
              <a:buChar char="Ø"/>
            </a:pPr>
            <a:endParaRPr lang="en-US" b="1" i="1" u="sng" dirty="0" smtClean="0"/>
          </a:p>
          <a:p>
            <a:pPr algn="ctr">
              <a:buFont typeface="Wingdings" pitchFamily="2" charset="2"/>
              <a:buChar char="Ø"/>
            </a:pPr>
            <a:r>
              <a:rPr lang="en-US" b="1" i="1" u="sng" dirty="0" smtClean="0"/>
              <a:t>Disadvantages of Written work:</a:t>
            </a:r>
          </a:p>
          <a:p>
            <a:pPr algn="ctr">
              <a:buNone/>
            </a:pPr>
            <a:endParaRPr lang="en-US" b="1" i="1" u="sng" dirty="0" smtClean="0"/>
          </a:p>
          <a:p>
            <a:r>
              <a:rPr lang="en-US" dirty="0" smtClean="0"/>
              <a:t>It is time consuming and laborious technique of teaching mathematics.</a:t>
            </a:r>
          </a:p>
          <a:p>
            <a:r>
              <a:rPr lang="en-US" dirty="0" smtClean="0"/>
              <a:t>This teaching technique is not suitable for beginners. Beginners can learn effectively by Drill work and oral work.</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566</Words>
  <Application>Microsoft Office PowerPoint</Application>
  <PresentationFormat>On-screen Show (4:3)</PresentationFormat>
  <Paragraphs>83</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宋体</vt:lpstr>
      <vt:lpstr>Arial</vt:lpstr>
      <vt:lpstr>Calibri</vt:lpstr>
      <vt:lpstr>Calibri Light</vt:lpstr>
      <vt:lpstr>Times New Roman</vt:lpstr>
      <vt:lpstr>Wingdings</vt:lpstr>
      <vt:lpstr>Office Theme</vt:lpstr>
      <vt:lpstr>1_Office Theme</vt:lpstr>
      <vt:lpstr>Oral Work, Written Work, Assigned Work, Project Work  BS Education-V Teaching Mathematics (EDU-511)</vt:lpstr>
      <vt:lpstr>Techniques of Mathematics Teaching</vt:lpstr>
      <vt:lpstr>Techniques of Mathematics teaching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Scheme of Work</dc:title>
  <dc:creator>eaglecomp</dc:creator>
  <cp:lastModifiedBy>ABC</cp:lastModifiedBy>
  <cp:revision>1</cp:revision>
  <dcterms:created xsi:type="dcterms:W3CDTF">2006-08-15T04:00:00Z</dcterms:created>
  <dcterms:modified xsi:type="dcterms:W3CDTF">2020-12-11T01:40:38Z</dcterms:modified>
</cp:coreProperties>
</file>