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5" r:id="rId10"/>
    <p:sldId id="264" r:id="rId11"/>
    <p:sldId id="267" r:id="rId12"/>
    <p:sldId id="268" r:id="rId13"/>
    <p:sldId id="269" r:id="rId14"/>
    <p:sldId id="270" r:id="rId15"/>
    <p:sldId id="271" r:id="rId16"/>
    <p:sldId id="272" r:id="rId17"/>
    <p:sldId id="266" r:id="rId18"/>
    <p:sldId id="273" r:id="rId19"/>
    <p:sldId id="274" r:id="rId20"/>
    <p:sldId id="276"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1404"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256DA6D-33FE-472B-92E0-5F8EE55691E6}" type="datetimeFigureOut">
              <a:rPr lang="en-US" smtClean="0"/>
              <a:pPr/>
              <a:t>1/14/2021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7CC0611-C293-428D-901A-C472B326B6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56DA6D-33FE-472B-92E0-5F8EE55691E6}"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56DA6D-33FE-472B-92E0-5F8EE55691E6}"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56DA6D-33FE-472B-92E0-5F8EE55691E6}"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56DA6D-33FE-472B-92E0-5F8EE55691E6}"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C0611-C293-428D-901A-C472B326B64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56DA6D-33FE-472B-92E0-5F8EE55691E6}"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256DA6D-33FE-472B-92E0-5F8EE55691E6}" type="datetimeFigureOut">
              <a:rPr lang="en-US" smtClean="0"/>
              <a:pPr/>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56DA6D-33FE-472B-92E0-5F8EE55691E6}" type="datetimeFigureOut">
              <a:rPr lang="en-US" smtClean="0"/>
              <a:pPr/>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56DA6D-33FE-472B-92E0-5F8EE55691E6}" type="datetimeFigureOut">
              <a:rPr lang="en-US" smtClean="0"/>
              <a:pPr/>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56DA6D-33FE-472B-92E0-5F8EE55691E6}"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C0611-C293-428D-901A-C472B326B64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56DA6D-33FE-472B-92E0-5F8EE55691E6}"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7CC0611-C293-428D-901A-C472B326B64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56DA6D-33FE-472B-92E0-5F8EE55691E6}" type="datetimeFigureOut">
              <a:rPr lang="en-US" smtClean="0"/>
              <a:pPr/>
              <a:t>1/14/2021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CC0611-C293-428D-901A-C472B326B64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Anomalies of non metals</a:t>
            </a:r>
            <a:endParaRPr lang="en-US" dirty="0"/>
          </a:p>
        </p:txBody>
      </p:sp>
      <p:sp>
        <p:nvSpPr>
          <p:cNvPr id="3" name="Subtitle 2"/>
          <p:cNvSpPr>
            <a:spLocks noGrp="1"/>
          </p:cNvSpPr>
          <p:nvPr>
            <p:ph type="subTitle" idx="1"/>
          </p:nvPr>
        </p:nvSpPr>
        <p:spPr/>
        <p:txBody>
          <a:bodyPr/>
          <a:lstStyle/>
          <a:p>
            <a:r>
              <a:rPr lang="en-US" dirty="0" smtClean="0"/>
              <a:t>By ANAM MATEEN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en-US" sz="2400" dirty="0">
              <a:solidFill>
                <a:srgbClr val="000000"/>
              </a:solidFill>
              <a:latin typeface="Calibri" pitchFamily="34" charset="0"/>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Nitrogen, being smaller in size, can viably form </a:t>
            </a:r>
            <a:r>
              <a:rPr kumimoji="0" lang="en-US" sz="2400" b="1" i="1"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pπ</a:t>
            </a:r>
            <a:r>
              <a:rPr kumimoji="0" lang="en-US" sz="2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 </a:t>
            </a:r>
            <a:r>
              <a:rPr kumimoji="0" lang="en-US" sz="2400" b="0" i="1"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pπ</a:t>
            </a:r>
            <a:r>
              <a:rPr kumimoji="0" lang="en-US" sz="2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bonds with different atoms of itself and atoms of different elements with a small size and high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electronegativity</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such as oxygen and carbon. Different elements don't form p pi - p pi bonds because of their generally bigger size. Typically, the p </a:t>
            </a:r>
            <a:r>
              <a:rPr kumimoji="0" lang="en-US" sz="24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orbitals</a:t>
            </a:r>
            <a:r>
              <a:rPr kumimoji="0" lang="en-US" sz="2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of these elements are bigger.</a:t>
            </a:r>
            <a:endPar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tabLst/>
            </a:pPr>
            <a:endParaRPr lang="en-US" sz="2400" dirty="0">
              <a:solidFill>
                <a:srgbClr val="000000"/>
              </a:solidFill>
              <a:latin typeface="Calibri" pitchFamily="34" charset="0"/>
              <a:ea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Nitrogen has an extraordinary capacity to form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Calibri" pitchFamily="34" charset="0"/>
              </a:rPr>
              <a:t>pπ</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Calibri" pitchFamily="34" charset="0"/>
              </a:rPr>
              <a:t>pπ</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different bonds with itself and with different elements possessing small size and high electro-negativity (e.g., Carbon, Oxygen). Hence, nitrogen occurs as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Calibri" pitchFamily="34" charset="0"/>
              </a:rPr>
              <a:t>diatomc</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molecule, N</a:t>
            </a:r>
            <a:r>
              <a:rPr kumimoji="0" lang="en-US" sz="2400" b="0" i="0" u="none" strike="noStrike" cap="none" normalizeH="0" baseline="-30000" dirty="0" smtClean="0">
                <a:ln>
                  <a:noFill/>
                </a:ln>
                <a:solidFill>
                  <a:srgbClr val="000000"/>
                </a:solidFill>
                <a:effectLst/>
                <a:latin typeface="Calibri" pitchFamily="34" charset="0"/>
                <a:ea typeface="Calibri" pitchFamily="34" charset="0"/>
                <a:cs typeface="Calibri" pitchFamily="34" charset="0"/>
              </a:rPr>
              <a:t>2</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with a triple bond between the two atoms. Be that as it may, P can't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Calibri" pitchFamily="34" charset="0"/>
              </a:rPr>
              <a:t>pπ</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 </a:t>
            </a:r>
            <a:r>
              <a:rPr kumimoji="0" lang="en-US" sz="2400" b="0" i="0" u="none" strike="noStrike" cap="none" normalizeH="0" baseline="0" dirty="0" err="1" smtClean="0">
                <a:ln>
                  <a:noFill/>
                </a:ln>
                <a:solidFill>
                  <a:srgbClr val="000000"/>
                </a:solidFill>
                <a:effectLst/>
                <a:latin typeface="Calibri" pitchFamily="34" charset="0"/>
                <a:ea typeface="Calibri" pitchFamily="34" charset="0"/>
                <a:cs typeface="Calibri" pitchFamily="34" charset="0"/>
              </a:rPr>
              <a:t>pπ</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form bond, along these lines P exists as P4 ‒ P4 is exceptionally strained and is chemically responsive while N</a:t>
            </a:r>
            <a:r>
              <a:rPr kumimoji="0" lang="en-US" sz="2400" b="0" i="0" u="none" strike="noStrike" cap="none" normalizeH="0" baseline="-30000" dirty="0" smtClean="0">
                <a:ln>
                  <a:noFill/>
                </a:ln>
                <a:solidFill>
                  <a:srgbClr val="000000"/>
                </a:solidFill>
                <a:effectLst/>
                <a:latin typeface="Calibri" pitchFamily="34" charset="0"/>
                <a:ea typeface="Calibri" pitchFamily="34" charset="0"/>
                <a:cs typeface="Calibri" pitchFamily="34" charset="0"/>
              </a:rPr>
              <a:t>2</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Calibri" pitchFamily="34" charset="0"/>
              </a:rPr>
              <a:t> is chemically inert.</a:t>
            </a:r>
            <a:r>
              <a:rPr kumimoji="0" lang="en-US" sz="2400" b="0" i="0" u="none" strike="noStrike" cap="none" normalizeH="0" baseline="0" dirty="0" smtClean="0">
                <a:ln>
                  <a:noFill/>
                </a:ln>
                <a:solidFill>
                  <a:schemeClr val="tx1"/>
                </a:solidFill>
                <a:effectLst/>
                <a:latin typeface="Calibri" pitchFamily="34" charset="0"/>
                <a:cs typeface="Calibri"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Nitrogen Anomalies </a:t>
            </a:r>
            <a:r>
              <a:rPr lang="en-US" dirty="0" smtClean="0"/>
              <a:t>Explanation</a:t>
            </a:r>
            <a:r>
              <a:rPr lang="en-US" b="1" dirty="0"/>
              <a:t/>
            </a:r>
            <a:br>
              <a:rPr lang="en-US" b="1" dirty="0"/>
            </a:br>
            <a:endParaRPr lang="en-US" dirty="0"/>
          </a:p>
        </p:txBody>
      </p:sp>
      <p:sp>
        <p:nvSpPr>
          <p:cNvPr id="3" name="Content Placeholder 2"/>
          <p:cNvSpPr>
            <a:spLocks noGrp="1"/>
          </p:cNvSpPr>
          <p:nvPr>
            <p:ph idx="1"/>
          </p:nvPr>
        </p:nvSpPr>
        <p:spPr>
          <a:xfrm>
            <a:off x="457200" y="1066800"/>
            <a:ext cx="8229600" cy="5562600"/>
          </a:xfrm>
        </p:spPr>
        <p:txBody>
          <a:bodyPr>
            <a:normAutofit fontScale="32500" lnSpcReduction="20000"/>
          </a:bodyPr>
          <a:lstStyle/>
          <a:p>
            <a:r>
              <a:rPr lang="en-US" sz="8000" b="1" dirty="0"/>
              <a:t>Nitrogen exists as diatomic (N2) gas</a:t>
            </a:r>
            <a:r>
              <a:rPr lang="en-US" sz="8000" dirty="0"/>
              <a:t> - This can be clarified based on the extraordinary </a:t>
            </a:r>
            <a:r>
              <a:rPr lang="en-US" sz="8000" dirty="0" smtClean="0"/>
              <a:t>property </a:t>
            </a:r>
            <a:r>
              <a:rPr lang="en-US" sz="8000" dirty="0"/>
              <a:t>of nitrogen to form stable </a:t>
            </a:r>
            <a:r>
              <a:rPr lang="en-US" sz="8000" dirty="0" err="1"/>
              <a:t>pπ-pπ</a:t>
            </a:r>
            <a:r>
              <a:rPr lang="en-US" sz="8000" dirty="0"/>
              <a:t> multiple bonds with itself (N ≡ N bond, bond enthalpy 941.4 KJ/mol) because of a compelling sidelong cover of small 2p atomic </a:t>
            </a:r>
            <a:r>
              <a:rPr lang="en-US" sz="8000" dirty="0" err="1"/>
              <a:t>orbitals</a:t>
            </a:r>
            <a:r>
              <a:rPr lang="en-US" sz="8000" dirty="0"/>
              <a:t>. The stable diatomic molecules so produced have just powerless van </a:t>
            </a:r>
            <a:r>
              <a:rPr lang="en-US" sz="8000" dirty="0" err="1"/>
              <a:t>der</a:t>
            </a:r>
            <a:r>
              <a:rPr lang="en-US" sz="8000" dirty="0"/>
              <a:t> Waals forces among them and thus exist in the gaseous state. Nitrogen forms similar stable </a:t>
            </a:r>
            <a:r>
              <a:rPr lang="en-US" sz="8000" dirty="0" err="1"/>
              <a:t>pπ</a:t>
            </a:r>
            <a:r>
              <a:rPr lang="en-US" sz="8000" dirty="0"/>
              <a:t> - </a:t>
            </a:r>
            <a:r>
              <a:rPr lang="en-US" sz="8000" dirty="0" err="1"/>
              <a:t>pπ</a:t>
            </a:r>
            <a:r>
              <a:rPr lang="en-US" sz="8000" dirty="0"/>
              <a:t> various bonds with C and O also (C=N, C≡ N, N=O). The other group 15 elements attributable to bigger orbital size for </a:t>
            </a:r>
            <a:r>
              <a:rPr lang="en-US" sz="8000" dirty="0" err="1"/>
              <a:t>np</a:t>
            </a:r>
            <a:r>
              <a:rPr lang="en-US" sz="8000" dirty="0"/>
              <a:t> </a:t>
            </a:r>
            <a:r>
              <a:rPr lang="en-US" sz="8000" dirty="0" err="1"/>
              <a:t>orbitals</a:t>
            </a:r>
            <a:r>
              <a:rPr lang="en-US" sz="8000" dirty="0"/>
              <a:t>, do not offer rise to a compelling parallel orbital cover and henceforth don't form stable </a:t>
            </a:r>
            <a:r>
              <a:rPr lang="en-US" sz="8000" dirty="0" err="1"/>
              <a:t>pπ</a:t>
            </a:r>
            <a:r>
              <a:rPr lang="en-US" sz="8000" dirty="0"/>
              <a:t> - </a:t>
            </a:r>
            <a:r>
              <a:rPr lang="en-US" sz="8000" dirty="0" err="1"/>
              <a:t>pπ</a:t>
            </a:r>
            <a:r>
              <a:rPr lang="en-US" sz="8000" dirty="0"/>
              <a:t> various bonds.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200" dirty="0" smtClean="0"/>
              <a:t>Nitrogen Anomalies Explanation</a:t>
            </a:r>
            <a:endParaRPr lang="en-US" sz="3200" dirty="0"/>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r>
              <a:rPr lang="en-US" sz="4400" b="1" dirty="0" smtClean="0"/>
              <a:t>Nitrogen lacks catenation tendency</a:t>
            </a:r>
            <a:r>
              <a:rPr lang="en-US" sz="4400" dirty="0" smtClean="0"/>
              <a:t> – It is because of the weakness of N-N single bond. This is credited to the lone pair - lone pair repulsion between two nitrogen atoms. Different elements anyway develop a stable single bond as their big size and consequently, longer bond length leads to diminished lone pair-lone pair repulsions between reinforced atoms.</a:t>
            </a:r>
          </a:p>
          <a:p>
            <a:r>
              <a:rPr lang="en-US" sz="4400" b="1" dirty="0" smtClean="0"/>
              <a:t>Nitrogen can have the highest </a:t>
            </a:r>
            <a:r>
              <a:rPr lang="en-US" sz="4400" b="1" dirty="0" err="1" smtClean="0"/>
              <a:t>covalency</a:t>
            </a:r>
            <a:r>
              <a:rPr lang="en-US" sz="4400" b="1" dirty="0" smtClean="0"/>
              <a:t> of four</a:t>
            </a:r>
            <a:r>
              <a:rPr lang="en-US" sz="4400" dirty="0" smtClean="0"/>
              <a:t> – It is because of the reason that Nitrogen atom has just absolute four valence </a:t>
            </a:r>
            <a:r>
              <a:rPr lang="en-US" sz="4400" dirty="0" err="1" smtClean="0"/>
              <a:t>orbitals</a:t>
            </a:r>
            <a:r>
              <a:rPr lang="en-US" sz="4400" dirty="0" smtClean="0"/>
              <a:t> (one 2s and three 2p) are accessible for holding. The heavier elements have empty d </a:t>
            </a:r>
            <a:r>
              <a:rPr lang="en-US" sz="4400" dirty="0" err="1" smtClean="0"/>
              <a:t>orbitals</a:t>
            </a:r>
            <a:r>
              <a:rPr lang="en-US" sz="4400" dirty="0" smtClean="0"/>
              <a:t> in the outermost shell (ns2 np3 nd0 ) which can also be used for holding and subsequently they can extend their </a:t>
            </a:r>
            <a:r>
              <a:rPr lang="en-US" sz="4400" dirty="0" err="1" smtClean="0"/>
              <a:t>covalency</a:t>
            </a:r>
            <a:r>
              <a:rPr lang="en-US" sz="4400" dirty="0" smtClean="0"/>
              <a:t> up to six as in [PF6]‾. The d </a:t>
            </a:r>
            <a:r>
              <a:rPr lang="en-US" sz="4400" dirty="0" err="1" smtClean="0"/>
              <a:t>orbitals</a:t>
            </a:r>
            <a:r>
              <a:rPr lang="en-US" sz="4400" dirty="0" smtClean="0"/>
              <a:t> are additionally used by phosphorus and arsenic to form </a:t>
            </a:r>
            <a:r>
              <a:rPr lang="en-US" sz="4400" dirty="0" err="1" smtClean="0"/>
              <a:t>dπ</a:t>
            </a:r>
            <a:r>
              <a:rPr lang="en-US" sz="4400" dirty="0" smtClean="0"/>
              <a:t> - </a:t>
            </a:r>
            <a:r>
              <a:rPr lang="en-US" sz="4400" dirty="0" err="1" smtClean="0"/>
              <a:t>pπ</a:t>
            </a:r>
            <a:r>
              <a:rPr lang="en-US" sz="4400" dirty="0" smtClean="0"/>
              <a:t> numerous bonds with atoms like carbon, oxygen and nitrogen and </a:t>
            </a:r>
            <a:r>
              <a:rPr lang="en-US" sz="4400" dirty="0" err="1" smtClean="0"/>
              <a:t>dπ</a:t>
            </a:r>
            <a:r>
              <a:rPr lang="en-US" sz="4400" dirty="0" smtClean="0"/>
              <a:t> – </a:t>
            </a:r>
            <a:r>
              <a:rPr lang="en-US" sz="4400" dirty="0" err="1" smtClean="0"/>
              <a:t>dπ</a:t>
            </a:r>
            <a:r>
              <a:rPr lang="en-US" sz="4400" dirty="0" smtClean="0"/>
              <a:t> multiple bonds in complexes with transition elements and their compounds (PH3 , PR3 and so on go about as </a:t>
            </a:r>
            <a:r>
              <a:rPr lang="en-US" sz="4400" dirty="0" err="1" smtClean="0"/>
              <a:t>ligands</a:t>
            </a:r>
            <a:r>
              <a:rPr lang="en-US" sz="4400" dirty="0" smtClean="0"/>
              <a:t> for transition metals).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a:t>Anomalous Behavior of Oxygen</a:t>
            </a:r>
            <a:endParaRPr lang="en-US" sz="3200" dirty="0"/>
          </a:p>
        </p:txBody>
      </p:sp>
      <p:sp>
        <p:nvSpPr>
          <p:cNvPr id="3" name="Content Placeholder 2"/>
          <p:cNvSpPr>
            <a:spLocks noGrp="1"/>
          </p:cNvSpPr>
          <p:nvPr>
            <p:ph idx="1"/>
          </p:nvPr>
        </p:nvSpPr>
        <p:spPr>
          <a:xfrm>
            <a:off x="457200" y="990600"/>
            <a:ext cx="8229600" cy="5135563"/>
          </a:xfrm>
        </p:spPr>
        <p:txBody>
          <a:bodyPr/>
          <a:lstStyle/>
          <a:p>
            <a:pPr lvl="0"/>
            <a:r>
              <a:rPr lang="en-US" dirty="0"/>
              <a:t>Like the usual trend of P-block elements, oxygen, the first member of </a:t>
            </a:r>
            <a:r>
              <a:rPr lang="en-US" dirty="0" err="1"/>
              <a:t>gp</a:t>
            </a:r>
            <a:r>
              <a:rPr lang="en-US" dirty="0"/>
              <a:t>. 16 differ from rest of the members of this group. The anomalous behavior of oxygen is due to the following properties:-</a:t>
            </a:r>
          </a:p>
          <a:p>
            <a:pPr lvl="0"/>
            <a:r>
              <a:rPr lang="en-US" dirty="0"/>
              <a:t>(</a:t>
            </a:r>
            <a:r>
              <a:rPr lang="en-US" dirty="0" err="1"/>
              <a:t>i</a:t>
            </a:r>
            <a:r>
              <a:rPr lang="en-US" dirty="0"/>
              <a:t>)          Small size.</a:t>
            </a:r>
          </a:p>
          <a:p>
            <a:pPr lvl="0"/>
            <a:r>
              <a:rPr lang="en-US" dirty="0"/>
              <a:t>(ii)         High </a:t>
            </a:r>
            <a:r>
              <a:rPr lang="en-US" dirty="0" err="1"/>
              <a:t>electronegativity</a:t>
            </a:r>
            <a:r>
              <a:rPr lang="en-US" dirty="0"/>
              <a:t>.</a:t>
            </a:r>
          </a:p>
          <a:p>
            <a:r>
              <a:rPr lang="en-US" dirty="0"/>
              <a:t>(iii)        Non-availability of d-</a:t>
            </a:r>
            <a:r>
              <a:rPr lang="en-US" dirty="0" err="1"/>
              <a:t>orbitals</a:t>
            </a:r>
            <a:r>
              <a:rPr lang="en-US" dirty="0"/>
              <a:t> in the </a:t>
            </a:r>
            <a:r>
              <a:rPr lang="en-US" dirty="0" smtClean="0"/>
              <a:t> </a:t>
            </a:r>
            <a:r>
              <a:rPr lang="en-US" dirty="0" err="1" smtClean="0"/>
              <a:t>valency</a:t>
            </a:r>
            <a:r>
              <a:rPr lang="en-US" dirty="0" smtClean="0"/>
              <a:t> </a:t>
            </a:r>
            <a:r>
              <a:rPr lang="en-US" dirty="0"/>
              <a:t>shell.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457200"/>
          </a:xfrm>
        </p:spPr>
        <p:txBody>
          <a:bodyPr>
            <a:normAutofit fontScale="90000"/>
          </a:bodyPr>
          <a:lstStyle/>
          <a:p>
            <a:r>
              <a:rPr lang="en-US" sz="3200" dirty="0" smtClean="0"/>
              <a:t>Anomalies of oxygen</a:t>
            </a:r>
            <a:endParaRPr lang="en-US" sz="3200" dirty="0"/>
          </a:p>
        </p:txBody>
      </p:sp>
      <p:sp>
        <p:nvSpPr>
          <p:cNvPr id="3" name="Content Placeholder 2"/>
          <p:cNvSpPr>
            <a:spLocks noGrp="1"/>
          </p:cNvSpPr>
          <p:nvPr>
            <p:ph idx="1"/>
          </p:nvPr>
        </p:nvSpPr>
        <p:spPr>
          <a:xfrm>
            <a:off x="457200" y="1828800"/>
            <a:ext cx="8229600" cy="4297363"/>
          </a:xfrm>
        </p:spPr>
        <p:txBody>
          <a:bodyPr>
            <a:normAutofit/>
          </a:bodyPr>
          <a:lstStyle/>
          <a:p>
            <a:pPr lvl="0"/>
            <a:r>
              <a:rPr lang="en-US" dirty="0"/>
              <a:t>(</a:t>
            </a:r>
            <a:r>
              <a:rPr lang="en-US" dirty="0" err="1"/>
              <a:t>i</a:t>
            </a:r>
            <a:r>
              <a:rPr lang="en-US" dirty="0"/>
              <a:t>)          Oxygen is a diatomic gas while others are complex solids.</a:t>
            </a:r>
          </a:p>
          <a:p>
            <a:pPr lvl="0"/>
            <a:r>
              <a:rPr lang="en-US" dirty="0"/>
              <a:t>(ii)         Oxygen is highly non-metallic due to high value of </a:t>
            </a:r>
            <a:r>
              <a:rPr lang="en-US" dirty="0" err="1"/>
              <a:t>electronegativity</a:t>
            </a:r>
            <a:r>
              <a:rPr lang="en-US" dirty="0"/>
              <a:t>.</a:t>
            </a:r>
          </a:p>
          <a:p>
            <a:pPr lvl="0">
              <a:buNone/>
            </a:pPr>
            <a:endParaRPr lang="en-US" dirty="0"/>
          </a:p>
          <a:p>
            <a:pPr lvl="0"/>
            <a:r>
              <a:rPr lang="en-US" dirty="0"/>
              <a:t>(iv)       Oxygen exhibits an oxidation state of -2 only except in OF2 where it has +2 state and peroxides where it has </a:t>
            </a:r>
            <a:r>
              <a:rPr lang="en-US" dirty="0" smtClean="0"/>
              <a:t>1 </a:t>
            </a:r>
            <a:r>
              <a:rPr lang="en-US" dirty="0"/>
              <a:t>state whereas rest all members show +4 and +6 oxidation states in addition to +2 oxidation state.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Anomalous Behavior of Oxygen</a:t>
            </a:r>
            <a:endParaRPr lang="en-US" sz="3200" dirty="0"/>
          </a:p>
        </p:txBody>
      </p:sp>
      <p:sp>
        <p:nvSpPr>
          <p:cNvPr id="3" name="Content Placeholder 2"/>
          <p:cNvSpPr>
            <a:spLocks noGrp="1"/>
          </p:cNvSpPr>
          <p:nvPr>
            <p:ph idx="1"/>
          </p:nvPr>
        </p:nvSpPr>
        <p:spPr>
          <a:xfrm>
            <a:off x="457200" y="1828800"/>
            <a:ext cx="8229600" cy="4297363"/>
          </a:xfrm>
        </p:spPr>
        <p:txBody>
          <a:bodyPr>
            <a:normAutofit fontScale="85000" lnSpcReduction="20000"/>
          </a:bodyPr>
          <a:lstStyle/>
          <a:p>
            <a:pPr lvl="0"/>
            <a:r>
              <a:rPr lang="en-US" dirty="0"/>
              <a:t>(v)         Oxygen molecule is highly stable because the two atoms are held together by fairly strong multiple bond having bond energy quite high. Thus ordinary oxygen is not active under ordinary conditions.</a:t>
            </a:r>
          </a:p>
          <a:p>
            <a:pPr lvl="0"/>
            <a:r>
              <a:rPr lang="en-US" dirty="0"/>
              <a:t>(vi)       Oxygen molecule is paramagnetic in nature in gaseous, liquid and solid states and has two unpaired electrons. Rest all are diamagnetic.</a:t>
            </a:r>
          </a:p>
          <a:p>
            <a:pPr lvl="0"/>
            <a:r>
              <a:rPr lang="en-US" dirty="0"/>
              <a:t>(vii)      Hydrogen bonding is present in water and may other compounds of oxygen due to high </a:t>
            </a:r>
            <a:r>
              <a:rPr lang="en-US" dirty="0" err="1"/>
              <a:t>electronegativity</a:t>
            </a:r>
            <a:r>
              <a:rPr lang="en-US" dirty="0"/>
              <a:t> of oxygen.</a:t>
            </a:r>
          </a:p>
          <a:p>
            <a:pPr lvl="0"/>
            <a:r>
              <a:rPr lang="en-US" dirty="0"/>
              <a:t>(viii)     Oxygen is the most abundant element on this planet.</a:t>
            </a:r>
          </a:p>
          <a:p>
            <a:pPr lvl="0"/>
            <a:r>
              <a:rPr lang="en-US" dirty="0"/>
              <a:t>(ix)       Oxygen is capable of forming </a:t>
            </a:r>
            <a:r>
              <a:rPr lang="en-US" b="1" i="1" dirty="0" err="1" smtClean="0"/>
              <a:t>pπ</a:t>
            </a:r>
            <a:r>
              <a:rPr lang="en-US" b="1" dirty="0" smtClean="0"/>
              <a:t> ‒ </a:t>
            </a:r>
            <a:r>
              <a:rPr lang="en-US" b="1" i="1" dirty="0" err="1" smtClean="0"/>
              <a:t>pπ</a:t>
            </a:r>
            <a:r>
              <a:rPr lang="en-US" b="1" dirty="0" smtClean="0"/>
              <a:t> </a:t>
            </a:r>
            <a:r>
              <a:rPr lang="en-US" dirty="0" smtClean="0"/>
              <a:t> </a:t>
            </a:r>
            <a:r>
              <a:rPr lang="en-US" dirty="0" smtClean="0"/>
              <a:t> </a:t>
            </a:r>
            <a:r>
              <a:rPr lang="en-US" dirty="0"/>
              <a:t>bonds with other elements of smaller size like carbon, nitrogen etc. the other members of this group do not show the tendency to exhibit such multiple bonding.</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cap="all" dirty="0"/>
              <a:t>ANOMALOUS BEHAVIOUR OF FLUORINE </a:t>
            </a:r>
            <a:endParaRPr lang="en-US" sz="3200" dirty="0"/>
          </a:p>
        </p:txBody>
      </p:sp>
      <p:sp>
        <p:nvSpPr>
          <p:cNvPr id="3" name="Content Placeholder 2"/>
          <p:cNvSpPr>
            <a:spLocks noGrp="1"/>
          </p:cNvSpPr>
          <p:nvPr>
            <p:ph idx="1"/>
          </p:nvPr>
        </p:nvSpPr>
        <p:spPr>
          <a:xfrm>
            <a:off x="457200" y="2789237"/>
            <a:ext cx="8229600" cy="3535363"/>
          </a:xfrm>
        </p:spPr>
        <p:txBody>
          <a:bodyPr/>
          <a:lstStyle/>
          <a:p>
            <a:pPr lvl="0"/>
            <a:r>
              <a:rPr lang="en-US" dirty="0"/>
              <a:t>Small atomic size</a:t>
            </a:r>
          </a:p>
          <a:p>
            <a:pPr lvl="0"/>
            <a:r>
              <a:rPr lang="en-US" dirty="0"/>
              <a:t>Highest </a:t>
            </a:r>
            <a:r>
              <a:rPr lang="en-US" dirty="0" err="1"/>
              <a:t>electronegativity</a:t>
            </a:r>
            <a:endParaRPr lang="en-US" dirty="0"/>
          </a:p>
          <a:p>
            <a:pPr lvl="0"/>
            <a:r>
              <a:rPr lang="en-US" dirty="0"/>
              <a:t>Low bond dissociation enthalpy</a:t>
            </a:r>
          </a:p>
          <a:p>
            <a:pPr lvl="0"/>
            <a:r>
              <a:rPr lang="en-US" dirty="0"/>
              <a:t>Absence of d-</a:t>
            </a:r>
            <a:r>
              <a:rPr lang="en-US" dirty="0" err="1"/>
              <a:t>orbitals</a:t>
            </a:r>
            <a:r>
              <a:rPr lang="en-US" dirty="0"/>
              <a:t> in the valence shell</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urine anomlies1.PNG"/>
          <p:cNvPicPr>
            <a:picLocks noChangeAspect="1"/>
          </p:cNvPicPr>
          <p:nvPr/>
        </p:nvPicPr>
        <p:blipFill>
          <a:blip r:embed="rId2"/>
          <a:stretch>
            <a:fillRect/>
          </a:stretch>
        </p:blipFill>
        <p:spPr>
          <a:xfrm>
            <a:off x="0" y="1371600"/>
            <a:ext cx="9144000" cy="48768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urine anomaly 2.PNG"/>
          <p:cNvPicPr>
            <a:picLocks noChangeAspect="1"/>
          </p:cNvPicPr>
          <p:nvPr/>
        </p:nvPicPr>
        <p:blipFill>
          <a:blip r:embed="rId2"/>
          <a:stretch>
            <a:fillRect/>
          </a:stretch>
        </p:blipFill>
        <p:spPr>
          <a:xfrm>
            <a:off x="0" y="685800"/>
            <a:ext cx="9144000" cy="59436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2 anamolies3.PNG"/>
          <p:cNvPicPr>
            <a:picLocks noChangeAspect="1"/>
          </p:cNvPicPr>
          <p:nvPr/>
        </p:nvPicPr>
        <p:blipFill>
          <a:blip r:embed="rId2"/>
          <a:stretch>
            <a:fillRect/>
          </a:stretch>
        </p:blipFill>
        <p:spPr>
          <a:xfrm>
            <a:off x="152400" y="1600200"/>
            <a:ext cx="8839200" cy="4495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828800"/>
          </a:xfrm>
        </p:spPr>
        <p:txBody>
          <a:bodyPr>
            <a:normAutofit fontScale="90000"/>
          </a:bodyPr>
          <a:lstStyle/>
          <a:p>
            <a:r>
              <a:rPr lang="en-US" sz="4000" dirty="0"/>
              <a:t>Anomalous </a:t>
            </a:r>
            <a:r>
              <a:rPr lang="en-US" sz="4000" dirty="0" err="1"/>
              <a:t>Behaviour</a:t>
            </a:r>
            <a:r>
              <a:rPr lang="en-US" sz="4000" dirty="0"/>
              <a:t> of First Element in Each Group of The p-Block</a:t>
            </a:r>
            <a:r>
              <a:rPr lang="en-US" b="1" dirty="0"/>
              <a:t/>
            </a:r>
            <a:br>
              <a:rPr lang="en-US" b="1" dirty="0"/>
            </a:br>
            <a:endParaRPr lang="en-US" dirty="0"/>
          </a:p>
        </p:txBody>
      </p:sp>
      <p:sp>
        <p:nvSpPr>
          <p:cNvPr id="3" name="Content Placeholder 2"/>
          <p:cNvSpPr>
            <a:spLocks noGrp="1"/>
          </p:cNvSpPr>
          <p:nvPr>
            <p:ph idx="1"/>
          </p:nvPr>
        </p:nvSpPr>
        <p:spPr/>
        <p:txBody>
          <a:bodyPr/>
          <a:lstStyle/>
          <a:p>
            <a:r>
              <a:rPr lang="en-US" dirty="0"/>
              <a:t>Since the atomic radii decrease across a period, the p-block atoms are smaller than their nearest s or d block atoms. Thus, F atom has the smallest radius</a:t>
            </a:r>
            <a:r>
              <a:rPr lang="en-US" dirty="0" smtClean="0"/>
              <a:t>.</a:t>
            </a:r>
          </a:p>
          <a:p>
            <a:r>
              <a:rPr lang="en-US" dirty="0"/>
              <a:t>The small size of the atoms of N, O and F results in their high </a:t>
            </a:r>
            <a:r>
              <a:rPr lang="en-US" dirty="0" err="1"/>
              <a:t>electonegativity</a:t>
            </a:r>
            <a:r>
              <a:rPr lang="en-US" dirty="0"/>
              <a:t> values. This is reflected in the formation of relatively strong hydrogen bonds.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lourine anomalies 4.PNG"/>
          <p:cNvPicPr>
            <a:picLocks noChangeAspect="1"/>
          </p:cNvPicPr>
          <p:nvPr/>
        </p:nvPicPr>
        <p:blipFill>
          <a:blip r:embed="rId2"/>
          <a:stretch>
            <a:fillRect/>
          </a:stretch>
        </p:blipFill>
        <p:spPr>
          <a:xfrm>
            <a:off x="0" y="1219200"/>
            <a:ext cx="9144000" cy="51054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2 anomalies4.PNG"/>
          <p:cNvPicPr>
            <a:picLocks noChangeAspect="1"/>
          </p:cNvPicPr>
          <p:nvPr/>
        </p:nvPicPr>
        <p:blipFill>
          <a:blip r:embed="rId2"/>
          <a:stretch>
            <a:fillRect/>
          </a:stretch>
        </p:blipFill>
        <p:spPr>
          <a:xfrm>
            <a:off x="381000" y="1066800"/>
            <a:ext cx="8458200" cy="4648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 y="0"/>
            <a:ext cx="8001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212529"/>
              </a:solidFill>
              <a:effectLst/>
              <a:latin typeface="Calibri" pitchFamily="34" charset="0"/>
              <a:ea typeface="Times New Roman" pitchFamily="18"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800" dirty="0">
              <a:solidFill>
                <a:srgbClr val="212529"/>
              </a:solidFill>
              <a:latin typeface="Calibri" pitchFamily="34" charset="0"/>
              <a:ea typeface="Times New Roman" pitchFamily="18"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rgbClr val="212529"/>
                </a:solidFill>
                <a:effectLst/>
                <a:latin typeface="Calibri" pitchFamily="34" charset="0"/>
                <a:ea typeface="Times New Roman" pitchFamily="18" charset="0"/>
                <a:cs typeface="Calibri" pitchFamily="34" charset="0"/>
              </a:rPr>
              <a:t>Carbon, nitrogen and oxygen differ from other elements of their respective groups due to their unique ability to form </a:t>
            </a:r>
            <a:r>
              <a:rPr kumimoji="0" lang="en-US" sz="2800" b="0" i="0" u="none" strike="noStrike" cap="none" normalizeH="0" baseline="0" dirty="0" err="1" smtClean="0">
                <a:ln>
                  <a:noFill/>
                </a:ln>
                <a:solidFill>
                  <a:srgbClr val="212529"/>
                </a:solidFill>
                <a:effectLst/>
                <a:latin typeface="Calibri" pitchFamily="34" charset="0"/>
                <a:ea typeface="Times New Roman" pitchFamily="18" charset="0"/>
                <a:cs typeface="Calibri" pitchFamily="34" charset="0"/>
              </a:rPr>
              <a:t>pπ–pπ</a:t>
            </a:r>
            <a:r>
              <a:rPr kumimoji="0" lang="en-US" sz="2800" b="0" i="0" u="none" strike="noStrike" cap="none" normalizeH="0" baseline="0" dirty="0" smtClean="0">
                <a:ln>
                  <a:noFill/>
                </a:ln>
                <a:solidFill>
                  <a:srgbClr val="212529"/>
                </a:solidFill>
                <a:effectLst/>
                <a:latin typeface="Calibri" pitchFamily="34" charset="0"/>
                <a:ea typeface="Times New Roman" pitchFamily="18" charset="0"/>
                <a:cs typeface="Calibri" pitchFamily="34" charset="0"/>
              </a:rPr>
              <a:t> multiple bonds. The later members such as Si, P, S, etc. do not form </a:t>
            </a:r>
            <a:r>
              <a:rPr kumimoji="0" lang="en-US" sz="2800" b="0" i="0" u="none" strike="noStrike" cap="none" normalizeH="0" baseline="0" dirty="0" err="1" smtClean="0">
                <a:ln>
                  <a:noFill/>
                </a:ln>
                <a:solidFill>
                  <a:srgbClr val="212529"/>
                </a:solidFill>
                <a:effectLst/>
                <a:latin typeface="Calibri" pitchFamily="34" charset="0"/>
                <a:ea typeface="Times New Roman" pitchFamily="18" charset="0"/>
                <a:cs typeface="Calibri" pitchFamily="34" charset="0"/>
              </a:rPr>
              <a:t>pπ–pπ</a:t>
            </a:r>
            <a:r>
              <a:rPr kumimoji="0" lang="en-US" sz="2800" b="0" i="0" u="none" strike="noStrike" cap="none" normalizeH="0" baseline="0" dirty="0" smtClean="0">
                <a:ln>
                  <a:noFill/>
                </a:ln>
                <a:solidFill>
                  <a:srgbClr val="212529"/>
                </a:solidFill>
                <a:effectLst/>
                <a:latin typeface="Calibri" pitchFamily="34" charset="0"/>
                <a:ea typeface="Times New Roman" pitchFamily="18" charset="0"/>
                <a:cs typeface="Calibri" pitchFamily="34" charset="0"/>
              </a:rPr>
              <a:t> bonds because the atomic </a:t>
            </a:r>
            <a:r>
              <a:rPr kumimoji="0" lang="en-US" sz="2800" b="0" i="0" u="none" strike="noStrike" cap="none" normalizeH="0" baseline="0" dirty="0" err="1" smtClean="0">
                <a:ln>
                  <a:noFill/>
                </a:ln>
                <a:solidFill>
                  <a:srgbClr val="212529"/>
                </a:solidFill>
                <a:effectLst/>
                <a:latin typeface="Calibri" pitchFamily="34" charset="0"/>
                <a:ea typeface="Times New Roman" pitchFamily="18" charset="0"/>
                <a:cs typeface="Calibri" pitchFamily="34" charset="0"/>
              </a:rPr>
              <a:t>orbitals</a:t>
            </a:r>
            <a:r>
              <a:rPr kumimoji="0" lang="en-US" sz="2800" b="0" i="0" u="none" strike="noStrike" cap="none" normalizeH="0" baseline="0" dirty="0" smtClean="0">
                <a:ln>
                  <a:noFill/>
                </a:ln>
                <a:solidFill>
                  <a:srgbClr val="212529"/>
                </a:solidFill>
                <a:effectLst/>
                <a:latin typeface="Calibri" pitchFamily="34" charset="0"/>
                <a:ea typeface="Times New Roman" pitchFamily="18" charset="0"/>
                <a:cs typeface="Calibri" pitchFamily="34" charset="0"/>
              </a:rPr>
              <a:t> (3p) are too large to achieve effective overlapping.</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212529"/>
              </a:solidFill>
              <a:effectLst/>
              <a:latin typeface="Calibri" pitchFamily="34" charset="0"/>
              <a:ea typeface="Times New Roman" pitchFamily="18" charset="0"/>
              <a:cs typeface="Calibri" pitchFamily="34" charset="0"/>
            </a:endParaRPr>
          </a:p>
          <a:p>
            <a:pPr lvl="0" algn="just" fontAlgn="base">
              <a:spcBef>
                <a:spcPct val="0"/>
              </a:spcBef>
              <a:spcAft>
                <a:spcPct val="0"/>
              </a:spcAft>
              <a:buFont typeface="Arial" pitchFamily="34" charset="0"/>
              <a:buChar char="•"/>
            </a:pPr>
            <a:r>
              <a:rPr lang="en-US" sz="2800" dirty="0"/>
              <a:t>The valence shell capacity of the p-block elements in the second period limits the coordination number to a maximum of 4. However, in compounds of the heavier members the higher coordination numbers are attainable.</a:t>
            </a:r>
            <a:endParaRPr kumimoji="0" lang="en-US" sz="2800" b="0" i="0" u="none" strike="noStrike" cap="none" normalizeH="0" baseline="0" dirty="0" smtClean="0">
              <a:ln>
                <a:noFill/>
              </a:ln>
              <a:solidFill>
                <a:srgbClr val="212529"/>
              </a:solidFill>
              <a:effectLst/>
              <a:latin typeface="Calibri" pitchFamily="34" charset="0"/>
              <a:ea typeface="Times New Roman" pitchFamily="18"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boron family - Anomalous Properties of Boron</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dirty="0"/>
              <a:t>Boron (</a:t>
            </a:r>
            <a:r>
              <a:rPr lang="en-US" b="1" dirty="0"/>
              <a:t>B</a:t>
            </a:r>
            <a:r>
              <a:rPr lang="en-US" dirty="0"/>
              <a:t>), </a:t>
            </a:r>
            <a:r>
              <a:rPr lang="en-US" dirty="0" err="1"/>
              <a:t>Aluminium</a:t>
            </a:r>
            <a:r>
              <a:rPr lang="en-US" dirty="0"/>
              <a:t> (</a:t>
            </a:r>
            <a:r>
              <a:rPr lang="en-US" b="1" dirty="0"/>
              <a:t>Al</a:t>
            </a:r>
            <a:r>
              <a:rPr lang="en-US" dirty="0"/>
              <a:t>), Gallium(</a:t>
            </a:r>
            <a:r>
              <a:rPr lang="en-US" b="1" dirty="0" err="1"/>
              <a:t>Ga</a:t>
            </a:r>
            <a:r>
              <a:rPr lang="en-US" dirty="0"/>
              <a:t>), Indium (</a:t>
            </a:r>
            <a:r>
              <a:rPr lang="en-US" b="1" dirty="0"/>
              <a:t>In</a:t>
            </a:r>
            <a:r>
              <a:rPr lang="en-US" dirty="0"/>
              <a:t>), </a:t>
            </a:r>
            <a:r>
              <a:rPr lang="en-US" dirty="0" err="1" smtClean="0"/>
              <a:t>Thalium</a:t>
            </a:r>
            <a:r>
              <a:rPr lang="en-US" dirty="0" smtClean="0"/>
              <a:t> (</a:t>
            </a:r>
            <a:r>
              <a:rPr lang="en-US" b="1" dirty="0" err="1" smtClean="0"/>
              <a:t>Tl</a:t>
            </a:r>
            <a:r>
              <a:rPr lang="en-US" dirty="0"/>
              <a:t>) and a radioactive synthetic element, </a:t>
            </a:r>
            <a:r>
              <a:rPr lang="en-US" dirty="0" err="1"/>
              <a:t>Nihonium</a:t>
            </a:r>
            <a:r>
              <a:rPr lang="en-US" dirty="0"/>
              <a:t> (</a:t>
            </a:r>
            <a:r>
              <a:rPr lang="en-US" b="1" dirty="0" err="1"/>
              <a:t>Nh</a:t>
            </a:r>
            <a:r>
              <a:rPr lang="en-US" dirty="0"/>
              <a:t>) formerly known as </a:t>
            </a:r>
            <a:r>
              <a:rPr lang="en-US" i="1" dirty="0" err="1"/>
              <a:t>ununtrium</a:t>
            </a:r>
            <a:r>
              <a:rPr lang="en-US" dirty="0"/>
              <a:t>.</a:t>
            </a:r>
          </a:p>
          <a:p>
            <a:r>
              <a:rPr lang="en-US" dirty="0"/>
              <a:t>The chemical and physical properties of the members of boron family are found to follow a particular trend. Properties of boron differ from other members of the group due to its smaller size and absence of the d orbital. These deviations in properties of boron lead to the classification of anomalous properties of boron.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Anomalous properties of boron:</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Due </a:t>
            </a:r>
            <a:r>
              <a:rPr lang="en-US" dirty="0"/>
              <a:t>to its smaller size and unavailability of d-electrons boron is found </a:t>
            </a:r>
            <a:r>
              <a:rPr lang="en-US" dirty="0" smtClean="0"/>
              <a:t>to exhibit </a:t>
            </a:r>
            <a:r>
              <a:rPr lang="en-US" dirty="0"/>
              <a:t>properties which are in contrast to the other elements of the boron family. These properties are known as anomalous properties of boron. Some of these anomalous properties are discussed below.</a:t>
            </a:r>
          </a:p>
          <a:p>
            <a:pPr lvl="0"/>
            <a:r>
              <a:rPr lang="en-US" dirty="0"/>
              <a:t>Except for boron, the compounds of the elements of the boron family like tetrahedral [M(OH)</a:t>
            </a:r>
            <a:r>
              <a:rPr lang="en-US" baseline="-25000" dirty="0"/>
              <a:t>4</a:t>
            </a:r>
            <a:r>
              <a:rPr lang="en-US" dirty="0"/>
              <a:t>]</a:t>
            </a:r>
            <a:r>
              <a:rPr lang="en-US" baseline="30000" dirty="0"/>
              <a:t>– </a:t>
            </a:r>
            <a:r>
              <a:rPr lang="en-US" dirty="0"/>
              <a:t>and octahedral [M(H</a:t>
            </a:r>
            <a:r>
              <a:rPr lang="en-US" baseline="-25000" dirty="0"/>
              <a:t>2</a:t>
            </a:r>
            <a:r>
              <a:rPr lang="en-US" dirty="0"/>
              <a:t>O)</a:t>
            </a:r>
            <a:r>
              <a:rPr lang="en-US" baseline="-25000" dirty="0"/>
              <a:t>6</a:t>
            </a:r>
            <a:r>
              <a:rPr lang="en-US" dirty="0"/>
              <a:t>]</a:t>
            </a:r>
            <a:r>
              <a:rPr lang="en-US" baseline="30000" dirty="0"/>
              <a:t>3+</a:t>
            </a:r>
            <a:r>
              <a:rPr lang="en-US" dirty="0"/>
              <a:t> (where M denotes the member of boron family) exists in an aqueous medium.</a:t>
            </a:r>
          </a:p>
          <a:p>
            <a:pPr lvl="0"/>
            <a:r>
              <a:rPr lang="en-US" dirty="0"/>
              <a:t>The maximum covalence of boron is 4 due to the absence of </a:t>
            </a:r>
            <a:r>
              <a:rPr lang="en-US" i="1" dirty="0"/>
              <a:t>d </a:t>
            </a:r>
            <a:r>
              <a:rPr lang="en-US" i="1" dirty="0" err="1"/>
              <a:t>orbitals</a:t>
            </a:r>
            <a:r>
              <a:rPr lang="en-US" i="1" dirty="0"/>
              <a:t>.</a:t>
            </a:r>
            <a:endParaRPr lang="en-US" dirty="0"/>
          </a:p>
          <a:p>
            <a:pPr lvl="0"/>
            <a:r>
              <a:rPr lang="en-US" dirty="0"/>
              <a:t>Boron is a </a:t>
            </a:r>
            <a:r>
              <a:rPr lang="en-US" dirty="0" smtClean="0"/>
              <a:t>metalloid</a:t>
            </a:r>
            <a:r>
              <a:rPr lang="en-US" u="sng" dirty="0" smtClean="0"/>
              <a:t> </a:t>
            </a:r>
            <a:r>
              <a:rPr lang="en-US" dirty="0" smtClean="0"/>
              <a:t>while </a:t>
            </a:r>
            <a:r>
              <a:rPr lang="en-US" dirty="0"/>
              <a:t>the rest of the family are post transition metals.</a:t>
            </a:r>
          </a:p>
          <a:p>
            <a:pPr lvl="0"/>
            <a:r>
              <a:rPr lang="en-US" dirty="0"/>
              <a:t>The boron oxides and hydroxides are acidic in nature, whereas the other elements in the family form oxides and hydroxides which are </a:t>
            </a:r>
            <a:r>
              <a:rPr lang="en-US" dirty="0" err="1"/>
              <a:t>amphoteric</a:t>
            </a:r>
            <a:r>
              <a:rPr lang="en-US" dirty="0"/>
              <a:t> in nature.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17638"/>
          </a:xfrm>
        </p:spPr>
        <p:txBody>
          <a:bodyPr>
            <a:normAutofit/>
          </a:bodyPr>
          <a:lstStyle/>
          <a:p>
            <a:r>
              <a:rPr lang="en-US" sz="3200" dirty="0"/>
              <a:t>Anomalous </a:t>
            </a:r>
            <a:r>
              <a:rPr lang="en-US" sz="3200" dirty="0" err="1"/>
              <a:t>Behaviour</a:t>
            </a:r>
            <a:r>
              <a:rPr lang="en-US" sz="3200" dirty="0"/>
              <a:t> of Carbon - Chemistry</a:t>
            </a:r>
            <a:r>
              <a:rPr lang="en-US" b="1" dirty="0"/>
              <a:t/>
            </a:r>
            <a:br>
              <a:rPr lang="en-US" b="1" dirty="0"/>
            </a:br>
            <a:endParaRPr lang="en-US" dirty="0"/>
          </a:p>
        </p:txBody>
      </p:sp>
      <p:sp>
        <p:nvSpPr>
          <p:cNvPr id="3" name="Content Placeholder 2"/>
          <p:cNvSpPr>
            <a:spLocks noGrp="1"/>
          </p:cNvSpPr>
          <p:nvPr>
            <p:ph idx="1"/>
          </p:nvPr>
        </p:nvSpPr>
        <p:spPr/>
        <p:txBody>
          <a:bodyPr/>
          <a:lstStyle/>
          <a:p>
            <a:pPr>
              <a:buNone/>
            </a:pPr>
            <a:r>
              <a:rPr lang="en-US" dirty="0"/>
              <a:t>Carbon, just like the other first members of their respective groups, is peculiar from the other members of the group. This </a:t>
            </a:r>
            <a:r>
              <a:rPr lang="en-US" dirty="0" err="1"/>
              <a:t>behaviour</a:t>
            </a:r>
            <a:r>
              <a:rPr lang="en-US" dirty="0"/>
              <a:t> is observed in carbon mainly due to it’s:</a:t>
            </a:r>
          </a:p>
          <a:p>
            <a:pPr lvl="0"/>
            <a:r>
              <a:rPr lang="en-US" dirty="0"/>
              <a:t>The small size of the atom</a:t>
            </a:r>
          </a:p>
          <a:p>
            <a:pPr lvl="0"/>
            <a:r>
              <a:rPr lang="en-US" dirty="0"/>
              <a:t>High electronegative</a:t>
            </a:r>
          </a:p>
          <a:p>
            <a:pPr lvl="0"/>
            <a:r>
              <a:rPr lang="en-US" dirty="0"/>
              <a:t>High ionization enthalpy</a:t>
            </a:r>
          </a:p>
          <a:p>
            <a:pPr lvl="0"/>
            <a:r>
              <a:rPr lang="en-US" dirty="0"/>
              <a:t>Unavailability of d-orbital’s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2700" dirty="0"/>
              <a:t>The reasons behind this anomalous </a:t>
            </a:r>
            <a:r>
              <a:rPr lang="en-US" sz="2700" dirty="0" err="1"/>
              <a:t>behaviour</a:t>
            </a:r>
            <a:r>
              <a:rPr lang="en-US" sz="2700" dirty="0"/>
              <a:t> of carbon are as follows:</a:t>
            </a:r>
            <a:r>
              <a:rPr lang="en-US" dirty="0"/>
              <a:t/>
            </a:r>
            <a:br>
              <a:rPr lang="en-US" dirty="0"/>
            </a:b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r>
              <a:rPr lang="en-US" b="1" dirty="0" err="1"/>
              <a:t>Tetravalency</a:t>
            </a:r>
            <a:r>
              <a:rPr lang="en-US" b="1" dirty="0"/>
              <a:t> of Carbon</a:t>
            </a:r>
          </a:p>
          <a:p>
            <a:pPr>
              <a:buNone/>
            </a:pPr>
            <a:r>
              <a:rPr lang="en-US" dirty="0" smtClean="0"/>
              <a:t>       Carbon </a:t>
            </a:r>
            <a:r>
              <a:rPr lang="en-US" dirty="0"/>
              <a:t>has </a:t>
            </a:r>
            <a:r>
              <a:rPr lang="en-US" dirty="0" err="1"/>
              <a:t>tetravalency</a:t>
            </a:r>
            <a:r>
              <a:rPr lang="en-US" dirty="0"/>
              <a:t> i.e. it can share four electrons to complete its octet and so it can be bonded to four different </a:t>
            </a:r>
            <a:r>
              <a:rPr lang="en-US" dirty="0" err="1"/>
              <a:t>monovalent</a:t>
            </a:r>
            <a:r>
              <a:rPr lang="en-US" dirty="0"/>
              <a:t> atoms. Carbon from a large variety of compounds with oxygen, nitrogen, hydrogen, halogens resulting in a different set of compounds which have distinctive characteristics and properties.</a:t>
            </a:r>
          </a:p>
          <a:p>
            <a:pPr>
              <a:buNone/>
            </a:pPr>
            <a:r>
              <a:rPr lang="en-US" dirty="0" smtClean="0"/>
              <a:t>       Due </a:t>
            </a:r>
            <a:r>
              <a:rPr lang="en-US" dirty="0"/>
              <a:t>to the availability of only s and p </a:t>
            </a:r>
            <a:r>
              <a:rPr lang="en-US" dirty="0" err="1"/>
              <a:t>orbitals</a:t>
            </a:r>
            <a:r>
              <a:rPr lang="en-US" dirty="0"/>
              <a:t>, it can hold only four pairs of electrons in its valence shell. Thus, the covalence can be limited to four but other elements of the group have greater covalence due to the existence of d-orbital.</a:t>
            </a:r>
          </a:p>
          <a:p>
            <a:r>
              <a:rPr lang="en-US" b="1" dirty="0"/>
              <a:t>Catenation</a:t>
            </a:r>
          </a:p>
          <a:p>
            <a:pPr>
              <a:buNone/>
            </a:pPr>
            <a:r>
              <a:rPr lang="en-US" dirty="0" smtClean="0"/>
              <a:t>       Carbon </a:t>
            </a:r>
            <a:r>
              <a:rPr lang="en-US" dirty="0"/>
              <a:t>has a unique feature of forming long carbon chains i.e. it attaches with other carbon atoms to form long carbon chains. This property is known as catenation. This chain can be as big as to contain a total of 70-80 carbon. This gives rise to very complex compounds having straight carbon chain, branched carbon chain and ring. The carbon compounds having only a single bond are known as saturated hydrocarbons whereas compounds having double or triple bond are known as unsaturated hydrocarbons.</a:t>
            </a:r>
          </a:p>
          <a:p>
            <a:r>
              <a:rPr lang="en-US" b="1" dirty="0"/>
              <a:t>The small size of carbon</a:t>
            </a:r>
          </a:p>
          <a:p>
            <a:pPr>
              <a:buNone/>
            </a:pPr>
            <a:r>
              <a:rPr lang="en-US" dirty="0" smtClean="0"/>
              <a:t>       Most </a:t>
            </a:r>
            <a:r>
              <a:rPr lang="en-US" dirty="0"/>
              <a:t>of the properties of carbon are also because of its small size. Compounds formed by carbon are highly stable, because of its small size. Due to its small size, the nucleus can effectively hold on to bonded and </a:t>
            </a:r>
            <a:r>
              <a:rPr lang="en-US" dirty="0" err="1"/>
              <a:t>nonbonded</a:t>
            </a:r>
            <a:r>
              <a:rPr lang="en-US" dirty="0"/>
              <a:t> electrons.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a:t>Anomalous Properties of Nitrogen</a:t>
            </a:r>
          </a:p>
        </p:txBody>
      </p:sp>
      <p:sp>
        <p:nvSpPr>
          <p:cNvPr id="3" name="Content Placeholder 2"/>
          <p:cNvSpPr>
            <a:spLocks noGrp="1"/>
          </p:cNvSpPr>
          <p:nvPr>
            <p:ph idx="1"/>
          </p:nvPr>
        </p:nvSpPr>
        <p:spPr>
          <a:xfrm>
            <a:off x="457200" y="1066800"/>
            <a:ext cx="8229600" cy="5562600"/>
          </a:xfrm>
        </p:spPr>
        <p:txBody>
          <a:bodyPr/>
          <a:lstStyle/>
          <a:p>
            <a:r>
              <a:rPr lang="en-US" dirty="0"/>
              <a:t>Nitrogen, the first element from group 15, differs from others group members because of </a:t>
            </a:r>
          </a:p>
          <a:p>
            <a:pPr>
              <a:buNone/>
            </a:pPr>
            <a:r>
              <a:rPr lang="en-US" dirty="0" err="1"/>
              <a:t>i</a:t>
            </a:r>
            <a:r>
              <a:rPr lang="en-US" dirty="0"/>
              <a:t>) Small size of N atom.</a:t>
            </a:r>
          </a:p>
          <a:p>
            <a:pPr>
              <a:buNone/>
            </a:pPr>
            <a:r>
              <a:rPr lang="en-US" dirty="0"/>
              <a:t>ii) High estimation of electro-negativity of N atom and high ionization energy.</a:t>
            </a:r>
          </a:p>
          <a:p>
            <a:pPr>
              <a:buNone/>
            </a:pPr>
            <a:r>
              <a:rPr lang="en-US" dirty="0"/>
              <a:t>iii) Absence of d-</a:t>
            </a:r>
            <a:r>
              <a:rPr lang="en-US" dirty="0" err="1"/>
              <a:t>orbitals</a:t>
            </a:r>
            <a:r>
              <a:rPr lang="en-US" dirty="0"/>
              <a:t> in the outermost electron shell.</a:t>
            </a:r>
          </a:p>
          <a:p>
            <a:pPr>
              <a:buNone/>
            </a:pPr>
            <a:r>
              <a:rPr lang="en-US" dirty="0"/>
              <a:t>iv) Tendency of forming multiple bonds.</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229600" cy="1143000"/>
          </a:xfrm>
        </p:spPr>
        <p:txBody>
          <a:bodyPr>
            <a:normAutofit/>
          </a:bodyPr>
          <a:lstStyle/>
          <a:p>
            <a:r>
              <a:rPr lang="en-US" sz="2800" b="1" dirty="0"/>
              <a:t>The properties in which nitrogen differs from other elements of group 15</a:t>
            </a:r>
          </a:p>
        </p:txBody>
      </p:sp>
      <p:sp>
        <p:nvSpPr>
          <p:cNvPr id="3" name="Content Placeholder 2"/>
          <p:cNvSpPr>
            <a:spLocks noGrp="1"/>
          </p:cNvSpPr>
          <p:nvPr>
            <p:ph idx="1"/>
          </p:nvPr>
        </p:nvSpPr>
        <p:spPr/>
        <p:txBody>
          <a:bodyPr>
            <a:normAutofit fontScale="77500" lnSpcReduction="20000"/>
          </a:bodyPr>
          <a:lstStyle/>
          <a:p>
            <a:r>
              <a:rPr lang="en-US" dirty="0" err="1"/>
              <a:t>i</a:t>
            </a:r>
            <a:r>
              <a:rPr lang="en-US" dirty="0"/>
              <a:t>)  Nitrogen exists in gaseous phase while other elements of group 15 are solids.</a:t>
            </a:r>
          </a:p>
          <a:p>
            <a:r>
              <a:rPr lang="en-US" dirty="0"/>
              <a:t>ii)  Nitrogen molecule is diatomic while other elements from </a:t>
            </a:r>
            <a:r>
              <a:rPr lang="en-US" dirty="0" err="1"/>
              <a:t>tetratomic</a:t>
            </a:r>
            <a:r>
              <a:rPr lang="en-US" dirty="0"/>
              <a:t> molecules such as p</a:t>
            </a:r>
            <a:r>
              <a:rPr lang="en-US" baseline="-25000" dirty="0"/>
              <a:t>4</a:t>
            </a:r>
            <a:r>
              <a:rPr lang="en-US" dirty="0"/>
              <a:t>, As</a:t>
            </a:r>
            <a:r>
              <a:rPr lang="en-US" baseline="-25000" dirty="0"/>
              <a:t>4</a:t>
            </a:r>
            <a:r>
              <a:rPr lang="en-US" dirty="0"/>
              <a:t> and Sb</a:t>
            </a:r>
            <a:r>
              <a:rPr lang="en-US" baseline="-25000" dirty="0"/>
              <a:t>4</a:t>
            </a:r>
            <a:r>
              <a:rPr lang="en-US" dirty="0"/>
              <a:t>.</a:t>
            </a:r>
          </a:p>
          <a:p>
            <a:r>
              <a:rPr lang="en-US" dirty="0"/>
              <a:t>iii) The catenation property is </a:t>
            </a:r>
            <a:r>
              <a:rPr lang="en-US" dirty="0" smtClean="0"/>
              <a:t>not </a:t>
            </a:r>
            <a:r>
              <a:rPr lang="en-US" dirty="0"/>
              <a:t>pronounced in nitrogen.</a:t>
            </a:r>
          </a:p>
          <a:p>
            <a:r>
              <a:rPr lang="en-US" dirty="0"/>
              <a:t>iv) Nitrogen forms five oxides of </a:t>
            </a:r>
            <a:r>
              <a:rPr lang="en-US" dirty="0" err="1"/>
              <a:t>monomeric</a:t>
            </a:r>
            <a:r>
              <a:rPr lang="en-US" dirty="0"/>
              <a:t> nature. Others can form at the most three types of oxides, X</a:t>
            </a:r>
            <a:r>
              <a:rPr lang="en-US" baseline="-25000" dirty="0"/>
              <a:t>4</a:t>
            </a:r>
            <a:r>
              <a:rPr lang="en-US" dirty="0"/>
              <a:t>O</a:t>
            </a:r>
            <a:r>
              <a:rPr lang="en-US" baseline="-25000" dirty="0"/>
              <a:t>6</a:t>
            </a:r>
            <a:r>
              <a:rPr lang="en-US" dirty="0"/>
              <a:t>, X</a:t>
            </a:r>
            <a:r>
              <a:rPr lang="en-US" baseline="-25000" dirty="0"/>
              <a:t>4</a:t>
            </a:r>
            <a:r>
              <a:rPr lang="en-US" dirty="0"/>
              <a:t>O</a:t>
            </a:r>
            <a:r>
              <a:rPr lang="en-US" baseline="-25000" dirty="0"/>
              <a:t>10</a:t>
            </a:r>
            <a:r>
              <a:rPr lang="en-US" dirty="0"/>
              <a:t> of </a:t>
            </a:r>
            <a:r>
              <a:rPr lang="en-US" dirty="0" err="1"/>
              <a:t>dimeric</a:t>
            </a:r>
            <a:r>
              <a:rPr lang="en-US" dirty="0"/>
              <a:t> nature. N</a:t>
            </a:r>
            <a:r>
              <a:rPr lang="en-US" baseline="-25000" dirty="0"/>
              <a:t>2</a:t>
            </a:r>
            <a:r>
              <a:rPr lang="en-US" dirty="0"/>
              <a:t>O</a:t>
            </a:r>
            <a:r>
              <a:rPr lang="en-US" baseline="-25000" dirty="0"/>
              <a:t>4</a:t>
            </a:r>
            <a:r>
              <a:rPr lang="en-US" dirty="0"/>
              <a:t> exists in </a:t>
            </a:r>
            <a:r>
              <a:rPr lang="en-US" dirty="0" err="1"/>
              <a:t>dimeric</a:t>
            </a:r>
            <a:r>
              <a:rPr lang="en-US" dirty="0"/>
              <a:t> form and is diamagnetic.</a:t>
            </a:r>
          </a:p>
          <a:p>
            <a:r>
              <a:rPr lang="en-US" dirty="0"/>
              <a:t>v)  Hydride of nitrogen is stable while the hydrides of other elements are not stable and act as a reducing agent. Hydrogen bonding is present in ammonia but not present in other hydrides</a:t>
            </a:r>
            <a:r>
              <a:rPr lang="en-US" dirty="0" smtClean="0"/>
              <a:t>.</a:t>
            </a:r>
          </a:p>
          <a:p>
            <a:r>
              <a:rPr lang="en-US" dirty="0"/>
              <a:t>vi) Expect NF3, the halides of nitrogen are unstable and explosive. The halides of other elements are stable. Unlike P, </a:t>
            </a:r>
            <a:r>
              <a:rPr lang="en-US" dirty="0" smtClean="0"/>
              <a:t>As </a:t>
            </a:r>
            <a:r>
              <a:rPr lang="en-US" dirty="0"/>
              <a:t>and </a:t>
            </a:r>
            <a:r>
              <a:rPr lang="en-US" dirty="0" err="1"/>
              <a:t>Sb</a:t>
            </a:r>
            <a:r>
              <a:rPr lang="en-US" dirty="0"/>
              <a:t>, nitrogen does not form </a:t>
            </a:r>
            <a:r>
              <a:rPr lang="en-US" dirty="0" err="1"/>
              <a:t>pentahalides</a:t>
            </a:r>
            <a:r>
              <a:rPr lang="en-US" dirty="0"/>
              <a:t>.</a:t>
            </a:r>
          </a:p>
          <a:p>
            <a:r>
              <a:rPr lang="en-US" dirty="0"/>
              <a:t>vii)  Nitrogen can form </a:t>
            </a:r>
            <a:r>
              <a:rPr lang="en-US" dirty="0" err="1"/>
              <a:t>trinegative</a:t>
            </a:r>
            <a:r>
              <a:rPr lang="en-US" dirty="0"/>
              <a:t> ion N</a:t>
            </a:r>
            <a:r>
              <a:rPr lang="en-US" baseline="30000" dirty="0"/>
              <a:t>3-</a:t>
            </a:r>
            <a:r>
              <a:rPr lang="en-US" dirty="0"/>
              <a:t>. This tendency is less in P but absent in other elements</a:t>
            </a:r>
          </a:p>
          <a:p>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927</TotalTime>
  <Words>394</Words>
  <Application>Microsoft Office PowerPoint</Application>
  <PresentationFormat>On-screen Show (4:3)</PresentationFormat>
  <Paragraphs>78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Anomalies of non metals</vt:lpstr>
      <vt:lpstr>Anomalous Behaviour of First Element in Each Group of The p-Block </vt:lpstr>
      <vt:lpstr>Slide 3</vt:lpstr>
      <vt:lpstr>boron family - Anomalous Properties of Boron </vt:lpstr>
      <vt:lpstr>Anomalous properties of boron: </vt:lpstr>
      <vt:lpstr>Anomalous Behaviour of Carbon - Chemistry </vt:lpstr>
      <vt:lpstr>The reasons behind this anomalous behaviour of carbon are as follows: </vt:lpstr>
      <vt:lpstr>Anomalous Properties of Nitrogen</vt:lpstr>
      <vt:lpstr>The properties in which nitrogen differs from other elements of group 15</vt:lpstr>
      <vt:lpstr>Slide 10</vt:lpstr>
      <vt:lpstr>Nitrogen Anomalies Explanation </vt:lpstr>
      <vt:lpstr>Nitrogen Anomalies Explanation</vt:lpstr>
      <vt:lpstr>Anomalous Behavior of Oxygen</vt:lpstr>
      <vt:lpstr>Anomalies of oxygen</vt:lpstr>
      <vt:lpstr>Anomalous Behavior of Oxygen</vt:lpstr>
      <vt:lpstr>ANOMALOUS BEHAVIOUR OF FLUORINE </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Anomalies of non metals</dc:title>
  <dc:creator>User</dc:creator>
  <cp:lastModifiedBy>User</cp:lastModifiedBy>
  <cp:revision>21</cp:revision>
  <dcterms:created xsi:type="dcterms:W3CDTF">2021-01-12T15:53:28Z</dcterms:created>
  <dcterms:modified xsi:type="dcterms:W3CDTF">2021-01-14T16:00:32Z</dcterms:modified>
</cp:coreProperties>
</file>