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9144000"/>
  <p:notesSz cx="9144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896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448300" y="4869179"/>
            <a:ext cx="1104900" cy="1104900"/>
          </a:xfrm>
          <a:custGeom>
            <a:avLst/>
            <a:gdLst/>
            <a:ahLst/>
            <a:cxnLst/>
            <a:rect l="l" t="t" r="r" b="b"/>
            <a:pathLst>
              <a:path w="1104900" h="1104900">
                <a:moveTo>
                  <a:pt x="1104900" y="552450"/>
                </a:moveTo>
                <a:lnTo>
                  <a:pt x="1102869" y="504646"/>
                </a:lnTo>
                <a:lnTo>
                  <a:pt x="1096890" y="457998"/>
                </a:lnTo>
                <a:lnTo>
                  <a:pt x="1087127" y="412668"/>
                </a:lnTo>
                <a:lnTo>
                  <a:pt x="1073748" y="368821"/>
                </a:lnTo>
                <a:lnTo>
                  <a:pt x="1056920" y="326619"/>
                </a:lnTo>
                <a:lnTo>
                  <a:pt x="1036809" y="286225"/>
                </a:lnTo>
                <a:lnTo>
                  <a:pt x="1013582" y="247803"/>
                </a:lnTo>
                <a:lnTo>
                  <a:pt x="987406" y="211517"/>
                </a:lnTo>
                <a:lnTo>
                  <a:pt x="958446" y="177529"/>
                </a:lnTo>
                <a:lnTo>
                  <a:pt x="926870" y="146003"/>
                </a:lnTo>
                <a:lnTo>
                  <a:pt x="892844" y="117102"/>
                </a:lnTo>
                <a:lnTo>
                  <a:pt x="856536" y="90990"/>
                </a:lnTo>
                <a:lnTo>
                  <a:pt x="818111" y="67830"/>
                </a:lnTo>
                <a:lnTo>
                  <a:pt x="777736" y="47784"/>
                </a:lnTo>
                <a:lnTo>
                  <a:pt x="735578" y="31017"/>
                </a:lnTo>
                <a:lnTo>
                  <a:pt x="691804" y="17692"/>
                </a:lnTo>
                <a:lnTo>
                  <a:pt x="646580" y="7972"/>
                </a:lnTo>
                <a:lnTo>
                  <a:pt x="600073" y="2020"/>
                </a:lnTo>
                <a:lnTo>
                  <a:pt x="552450" y="0"/>
                </a:lnTo>
                <a:lnTo>
                  <a:pt x="504826" y="2020"/>
                </a:lnTo>
                <a:lnTo>
                  <a:pt x="458319" y="7972"/>
                </a:lnTo>
                <a:lnTo>
                  <a:pt x="413095" y="17692"/>
                </a:lnTo>
                <a:lnTo>
                  <a:pt x="369321" y="31017"/>
                </a:lnTo>
                <a:lnTo>
                  <a:pt x="327163" y="47784"/>
                </a:lnTo>
                <a:lnTo>
                  <a:pt x="286788" y="67830"/>
                </a:lnTo>
                <a:lnTo>
                  <a:pt x="248363" y="90990"/>
                </a:lnTo>
                <a:lnTo>
                  <a:pt x="212055" y="117102"/>
                </a:lnTo>
                <a:lnTo>
                  <a:pt x="178029" y="146003"/>
                </a:lnTo>
                <a:lnTo>
                  <a:pt x="146453" y="177529"/>
                </a:lnTo>
                <a:lnTo>
                  <a:pt x="117493" y="211517"/>
                </a:lnTo>
                <a:lnTo>
                  <a:pt x="91317" y="247803"/>
                </a:lnTo>
                <a:lnTo>
                  <a:pt x="68090" y="286225"/>
                </a:lnTo>
                <a:lnTo>
                  <a:pt x="47979" y="326619"/>
                </a:lnTo>
                <a:lnTo>
                  <a:pt x="31151" y="368821"/>
                </a:lnTo>
                <a:lnTo>
                  <a:pt x="17772" y="412668"/>
                </a:lnTo>
                <a:lnTo>
                  <a:pt x="8009" y="457998"/>
                </a:lnTo>
                <a:lnTo>
                  <a:pt x="2030" y="504646"/>
                </a:lnTo>
                <a:lnTo>
                  <a:pt x="0" y="552450"/>
                </a:lnTo>
                <a:lnTo>
                  <a:pt x="2030" y="600073"/>
                </a:lnTo>
                <a:lnTo>
                  <a:pt x="8009" y="646580"/>
                </a:lnTo>
                <a:lnTo>
                  <a:pt x="17772" y="691804"/>
                </a:lnTo>
                <a:lnTo>
                  <a:pt x="31151" y="735578"/>
                </a:lnTo>
                <a:lnTo>
                  <a:pt x="47979" y="777736"/>
                </a:lnTo>
                <a:lnTo>
                  <a:pt x="68090" y="818111"/>
                </a:lnTo>
                <a:lnTo>
                  <a:pt x="91317" y="856536"/>
                </a:lnTo>
                <a:lnTo>
                  <a:pt x="117493" y="892844"/>
                </a:lnTo>
                <a:lnTo>
                  <a:pt x="146453" y="926870"/>
                </a:lnTo>
                <a:lnTo>
                  <a:pt x="178029" y="958446"/>
                </a:lnTo>
                <a:lnTo>
                  <a:pt x="212055" y="987406"/>
                </a:lnTo>
                <a:lnTo>
                  <a:pt x="248363" y="1013582"/>
                </a:lnTo>
                <a:lnTo>
                  <a:pt x="286788" y="1036809"/>
                </a:lnTo>
                <a:lnTo>
                  <a:pt x="327163" y="1056920"/>
                </a:lnTo>
                <a:lnTo>
                  <a:pt x="369321" y="1073748"/>
                </a:lnTo>
                <a:lnTo>
                  <a:pt x="413095" y="1087127"/>
                </a:lnTo>
                <a:lnTo>
                  <a:pt x="458319" y="1096890"/>
                </a:lnTo>
                <a:lnTo>
                  <a:pt x="504826" y="1102869"/>
                </a:lnTo>
                <a:lnTo>
                  <a:pt x="552450" y="1104900"/>
                </a:lnTo>
                <a:lnTo>
                  <a:pt x="600073" y="1102869"/>
                </a:lnTo>
                <a:lnTo>
                  <a:pt x="646580" y="1096890"/>
                </a:lnTo>
                <a:lnTo>
                  <a:pt x="691804" y="1087127"/>
                </a:lnTo>
                <a:lnTo>
                  <a:pt x="735578" y="1073748"/>
                </a:lnTo>
                <a:lnTo>
                  <a:pt x="777736" y="1056920"/>
                </a:lnTo>
                <a:lnTo>
                  <a:pt x="818111" y="1036809"/>
                </a:lnTo>
                <a:lnTo>
                  <a:pt x="856536" y="1013582"/>
                </a:lnTo>
                <a:lnTo>
                  <a:pt x="892844" y="987406"/>
                </a:lnTo>
                <a:lnTo>
                  <a:pt x="926870" y="958446"/>
                </a:lnTo>
                <a:lnTo>
                  <a:pt x="958446" y="926870"/>
                </a:lnTo>
                <a:lnTo>
                  <a:pt x="987406" y="892844"/>
                </a:lnTo>
                <a:lnTo>
                  <a:pt x="1013582" y="856536"/>
                </a:lnTo>
                <a:lnTo>
                  <a:pt x="1036809" y="818111"/>
                </a:lnTo>
                <a:lnTo>
                  <a:pt x="1056920" y="777736"/>
                </a:lnTo>
                <a:lnTo>
                  <a:pt x="1073748" y="735578"/>
                </a:lnTo>
                <a:lnTo>
                  <a:pt x="1087127" y="691804"/>
                </a:lnTo>
                <a:lnTo>
                  <a:pt x="1096890" y="646580"/>
                </a:lnTo>
                <a:lnTo>
                  <a:pt x="1102869" y="600073"/>
                </a:lnTo>
                <a:lnTo>
                  <a:pt x="1104900" y="55245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448300" y="7583169"/>
            <a:ext cx="1104900" cy="1103630"/>
          </a:xfrm>
          <a:custGeom>
            <a:avLst/>
            <a:gdLst/>
            <a:ahLst/>
            <a:cxnLst/>
            <a:rect l="l" t="t" r="r" b="b"/>
            <a:pathLst>
              <a:path w="1104900" h="1103629">
                <a:moveTo>
                  <a:pt x="1104899" y="551179"/>
                </a:moveTo>
                <a:lnTo>
                  <a:pt x="1102869" y="503566"/>
                </a:lnTo>
                <a:lnTo>
                  <a:pt x="1096890" y="457088"/>
                </a:lnTo>
                <a:lnTo>
                  <a:pt x="1087127" y="411910"/>
                </a:lnTo>
                <a:lnTo>
                  <a:pt x="1073748" y="368196"/>
                </a:lnTo>
                <a:lnTo>
                  <a:pt x="1056920" y="326110"/>
                </a:lnTo>
                <a:lnTo>
                  <a:pt x="1036809" y="285818"/>
                </a:lnTo>
                <a:lnTo>
                  <a:pt x="1013582" y="247483"/>
                </a:lnTo>
                <a:lnTo>
                  <a:pt x="987406" y="211271"/>
                </a:lnTo>
                <a:lnTo>
                  <a:pt x="958446" y="177344"/>
                </a:lnTo>
                <a:lnTo>
                  <a:pt x="926870" y="145868"/>
                </a:lnTo>
                <a:lnTo>
                  <a:pt x="892844" y="117008"/>
                </a:lnTo>
                <a:lnTo>
                  <a:pt x="856536" y="90927"/>
                </a:lnTo>
                <a:lnTo>
                  <a:pt x="818111" y="67790"/>
                </a:lnTo>
                <a:lnTo>
                  <a:pt x="777736" y="47761"/>
                </a:lnTo>
                <a:lnTo>
                  <a:pt x="735578" y="31005"/>
                </a:lnTo>
                <a:lnTo>
                  <a:pt x="691804" y="17687"/>
                </a:lnTo>
                <a:lnTo>
                  <a:pt x="646580" y="7970"/>
                </a:lnTo>
                <a:lnTo>
                  <a:pt x="600073" y="2020"/>
                </a:lnTo>
                <a:lnTo>
                  <a:pt x="552450" y="0"/>
                </a:lnTo>
                <a:lnTo>
                  <a:pt x="504826" y="2020"/>
                </a:lnTo>
                <a:lnTo>
                  <a:pt x="458319" y="7970"/>
                </a:lnTo>
                <a:lnTo>
                  <a:pt x="413095" y="17687"/>
                </a:lnTo>
                <a:lnTo>
                  <a:pt x="369321" y="31005"/>
                </a:lnTo>
                <a:lnTo>
                  <a:pt x="327163" y="47761"/>
                </a:lnTo>
                <a:lnTo>
                  <a:pt x="286788" y="67790"/>
                </a:lnTo>
                <a:lnTo>
                  <a:pt x="248363" y="90927"/>
                </a:lnTo>
                <a:lnTo>
                  <a:pt x="212055" y="117008"/>
                </a:lnTo>
                <a:lnTo>
                  <a:pt x="178029" y="145868"/>
                </a:lnTo>
                <a:lnTo>
                  <a:pt x="146453" y="177344"/>
                </a:lnTo>
                <a:lnTo>
                  <a:pt x="117493" y="211271"/>
                </a:lnTo>
                <a:lnTo>
                  <a:pt x="91317" y="247483"/>
                </a:lnTo>
                <a:lnTo>
                  <a:pt x="68090" y="285818"/>
                </a:lnTo>
                <a:lnTo>
                  <a:pt x="47979" y="326110"/>
                </a:lnTo>
                <a:lnTo>
                  <a:pt x="31151" y="368196"/>
                </a:lnTo>
                <a:lnTo>
                  <a:pt x="17772" y="411910"/>
                </a:lnTo>
                <a:lnTo>
                  <a:pt x="8009" y="457088"/>
                </a:lnTo>
                <a:lnTo>
                  <a:pt x="2030" y="503566"/>
                </a:lnTo>
                <a:lnTo>
                  <a:pt x="0" y="551179"/>
                </a:lnTo>
                <a:lnTo>
                  <a:pt x="2030" y="598803"/>
                </a:lnTo>
                <a:lnTo>
                  <a:pt x="8009" y="645310"/>
                </a:lnTo>
                <a:lnTo>
                  <a:pt x="17772" y="690534"/>
                </a:lnTo>
                <a:lnTo>
                  <a:pt x="31151" y="734308"/>
                </a:lnTo>
                <a:lnTo>
                  <a:pt x="47979" y="776466"/>
                </a:lnTo>
                <a:lnTo>
                  <a:pt x="68090" y="816841"/>
                </a:lnTo>
                <a:lnTo>
                  <a:pt x="91317" y="855266"/>
                </a:lnTo>
                <a:lnTo>
                  <a:pt x="117493" y="891574"/>
                </a:lnTo>
                <a:lnTo>
                  <a:pt x="146453" y="925600"/>
                </a:lnTo>
                <a:lnTo>
                  <a:pt x="178029" y="957176"/>
                </a:lnTo>
                <a:lnTo>
                  <a:pt x="212055" y="986136"/>
                </a:lnTo>
                <a:lnTo>
                  <a:pt x="248363" y="1012312"/>
                </a:lnTo>
                <a:lnTo>
                  <a:pt x="286788" y="1035539"/>
                </a:lnTo>
                <a:lnTo>
                  <a:pt x="327163" y="1055650"/>
                </a:lnTo>
                <a:lnTo>
                  <a:pt x="369321" y="1072478"/>
                </a:lnTo>
                <a:lnTo>
                  <a:pt x="413095" y="1085857"/>
                </a:lnTo>
                <a:lnTo>
                  <a:pt x="458319" y="1095620"/>
                </a:lnTo>
                <a:lnTo>
                  <a:pt x="504826" y="1101599"/>
                </a:lnTo>
                <a:lnTo>
                  <a:pt x="552450" y="1103629"/>
                </a:lnTo>
                <a:lnTo>
                  <a:pt x="600073" y="1101599"/>
                </a:lnTo>
                <a:lnTo>
                  <a:pt x="646580" y="1095620"/>
                </a:lnTo>
                <a:lnTo>
                  <a:pt x="691804" y="1085857"/>
                </a:lnTo>
                <a:lnTo>
                  <a:pt x="735578" y="1072478"/>
                </a:lnTo>
                <a:lnTo>
                  <a:pt x="777736" y="1055650"/>
                </a:lnTo>
                <a:lnTo>
                  <a:pt x="818111" y="1035539"/>
                </a:lnTo>
                <a:lnTo>
                  <a:pt x="856536" y="1012312"/>
                </a:lnTo>
                <a:lnTo>
                  <a:pt x="892844" y="986136"/>
                </a:lnTo>
                <a:lnTo>
                  <a:pt x="926870" y="957176"/>
                </a:lnTo>
                <a:lnTo>
                  <a:pt x="958446" y="925600"/>
                </a:lnTo>
                <a:lnTo>
                  <a:pt x="987406" y="891574"/>
                </a:lnTo>
                <a:lnTo>
                  <a:pt x="1013582" y="855266"/>
                </a:lnTo>
                <a:lnTo>
                  <a:pt x="1036809" y="816841"/>
                </a:lnTo>
                <a:lnTo>
                  <a:pt x="1056920" y="776466"/>
                </a:lnTo>
                <a:lnTo>
                  <a:pt x="1073748" y="734308"/>
                </a:lnTo>
                <a:lnTo>
                  <a:pt x="1087127" y="690534"/>
                </a:lnTo>
                <a:lnTo>
                  <a:pt x="1096890" y="645310"/>
                </a:lnTo>
                <a:lnTo>
                  <a:pt x="1102869" y="598803"/>
                </a:lnTo>
                <a:lnTo>
                  <a:pt x="1104899" y="551179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447029" y="1071880"/>
            <a:ext cx="1104900" cy="1102360"/>
          </a:xfrm>
          <a:custGeom>
            <a:avLst/>
            <a:gdLst/>
            <a:ahLst/>
            <a:cxnLst/>
            <a:rect l="l" t="t" r="r" b="b"/>
            <a:pathLst>
              <a:path w="1104900" h="1102360">
                <a:moveTo>
                  <a:pt x="1104900" y="551179"/>
                </a:moveTo>
                <a:lnTo>
                  <a:pt x="1102869" y="503566"/>
                </a:lnTo>
                <a:lnTo>
                  <a:pt x="1096890" y="457088"/>
                </a:lnTo>
                <a:lnTo>
                  <a:pt x="1087127" y="411910"/>
                </a:lnTo>
                <a:lnTo>
                  <a:pt x="1073748" y="368196"/>
                </a:lnTo>
                <a:lnTo>
                  <a:pt x="1056920" y="326110"/>
                </a:lnTo>
                <a:lnTo>
                  <a:pt x="1036809" y="285818"/>
                </a:lnTo>
                <a:lnTo>
                  <a:pt x="1013582" y="247483"/>
                </a:lnTo>
                <a:lnTo>
                  <a:pt x="987406" y="211271"/>
                </a:lnTo>
                <a:lnTo>
                  <a:pt x="958446" y="177344"/>
                </a:lnTo>
                <a:lnTo>
                  <a:pt x="926870" y="145868"/>
                </a:lnTo>
                <a:lnTo>
                  <a:pt x="892844" y="117008"/>
                </a:lnTo>
                <a:lnTo>
                  <a:pt x="856536" y="90927"/>
                </a:lnTo>
                <a:lnTo>
                  <a:pt x="818111" y="67790"/>
                </a:lnTo>
                <a:lnTo>
                  <a:pt x="777736" y="47761"/>
                </a:lnTo>
                <a:lnTo>
                  <a:pt x="735578" y="31005"/>
                </a:lnTo>
                <a:lnTo>
                  <a:pt x="691804" y="17687"/>
                </a:lnTo>
                <a:lnTo>
                  <a:pt x="646580" y="7970"/>
                </a:lnTo>
                <a:lnTo>
                  <a:pt x="600073" y="2020"/>
                </a:lnTo>
                <a:lnTo>
                  <a:pt x="552450" y="0"/>
                </a:lnTo>
                <a:lnTo>
                  <a:pt x="504826" y="2020"/>
                </a:lnTo>
                <a:lnTo>
                  <a:pt x="458319" y="7970"/>
                </a:lnTo>
                <a:lnTo>
                  <a:pt x="413095" y="17687"/>
                </a:lnTo>
                <a:lnTo>
                  <a:pt x="369321" y="31005"/>
                </a:lnTo>
                <a:lnTo>
                  <a:pt x="327163" y="47761"/>
                </a:lnTo>
                <a:lnTo>
                  <a:pt x="286788" y="67790"/>
                </a:lnTo>
                <a:lnTo>
                  <a:pt x="248363" y="90927"/>
                </a:lnTo>
                <a:lnTo>
                  <a:pt x="212055" y="117008"/>
                </a:lnTo>
                <a:lnTo>
                  <a:pt x="178029" y="145868"/>
                </a:lnTo>
                <a:lnTo>
                  <a:pt x="146453" y="177344"/>
                </a:lnTo>
                <a:lnTo>
                  <a:pt x="117493" y="211271"/>
                </a:lnTo>
                <a:lnTo>
                  <a:pt x="91317" y="247483"/>
                </a:lnTo>
                <a:lnTo>
                  <a:pt x="68090" y="285818"/>
                </a:lnTo>
                <a:lnTo>
                  <a:pt x="47979" y="326110"/>
                </a:lnTo>
                <a:lnTo>
                  <a:pt x="31151" y="368196"/>
                </a:lnTo>
                <a:lnTo>
                  <a:pt x="17772" y="411910"/>
                </a:lnTo>
                <a:lnTo>
                  <a:pt x="8009" y="457088"/>
                </a:lnTo>
                <a:lnTo>
                  <a:pt x="2030" y="503566"/>
                </a:lnTo>
                <a:lnTo>
                  <a:pt x="0" y="551179"/>
                </a:lnTo>
                <a:lnTo>
                  <a:pt x="2030" y="598793"/>
                </a:lnTo>
                <a:lnTo>
                  <a:pt x="8009" y="645271"/>
                </a:lnTo>
                <a:lnTo>
                  <a:pt x="17772" y="690449"/>
                </a:lnTo>
                <a:lnTo>
                  <a:pt x="31151" y="734163"/>
                </a:lnTo>
                <a:lnTo>
                  <a:pt x="47979" y="776249"/>
                </a:lnTo>
                <a:lnTo>
                  <a:pt x="68090" y="816541"/>
                </a:lnTo>
                <a:lnTo>
                  <a:pt x="91317" y="854876"/>
                </a:lnTo>
                <a:lnTo>
                  <a:pt x="117493" y="891088"/>
                </a:lnTo>
                <a:lnTo>
                  <a:pt x="146453" y="925015"/>
                </a:lnTo>
                <a:lnTo>
                  <a:pt x="178029" y="956491"/>
                </a:lnTo>
                <a:lnTo>
                  <a:pt x="212055" y="985351"/>
                </a:lnTo>
                <a:lnTo>
                  <a:pt x="248363" y="1011432"/>
                </a:lnTo>
                <a:lnTo>
                  <a:pt x="286788" y="1034569"/>
                </a:lnTo>
                <a:lnTo>
                  <a:pt x="327163" y="1054598"/>
                </a:lnTo>
                <a:lnTo>
                  <a:pt x="369321" y="1071354"/>
                </a:lnTo>
                <a:lnTo>
                  <a:pt x="413095" y="1084672"/>
                </a:lnTo>
                <a:lnTo>
                  <a:pt x="458319" y="1094389"/>
                </a:lnTo>
                <a:lnTo>
                  <a:pt x="504826" y="1100339"/>
                </a:lnTo>
                <a:lnTo>
                  <a:pt x="552450" y="1102359"/>
                </a:lnTo>
                <a:lnTo>
                  <a:pt x="600073" y="1100339"/>
                </a:lnTo>
                <a:lnTo>
                  <a:pt x="646580" y="1094389"/>
                </a:lnTo>
                <a:lnTo>
                  <a:pt x="691804" y="1084672"/>
                </a:lnTo>
                <a:lnTo>
                  <a:pt x="735578" y="1071354"/>
                </a:lnTo>
                <a:lnTo>
                  <a:pt x="777736" y="1054598"/>
                </a:lnTo>
                <a:lnTo>
                  <a:pt x="818111" y="1034569"/>
                </a:lnTo>
                <a:lnTo>
                  <a:pt x="856536" y="1011432"/>
                </a:lnTo>
                <a:lnTo>
                  <a:pt x="892844" y="985351"/>
                </a:lnTo>
                <a:lnTo>
                  <a:pt x="926870" y="956491"/>
                </a:lnTo>
                <a:lnTo>
                  <a:pt x="958446" y="925015"/>
                </a:lnTo>
                <a:lnTo>
                  <a:pt x="987406" y="891088"/>
                </a:lnTo>
                <a:lnTo>
                  <a:pt x="1013582" y="854876"/>
                </a:lnTo>
                <a:lnTo>
                  <a:pt x="1036809" y="816541"/>
                </a:lnTo>
                <a:lnTo>
                  <a:pt x="1056920" y="776249"/>
                </a:lnTo>
                <a:lnTo>
                  <a:pt x="1073748" y="734163"/>
                </a:lnTo>
                <a:lnTo>
                  <a:pt x="1087127" y="690449"/>
                </a:lnTo>
                <a:lnTo>
                  <a:pt x="1096890" y="645271"/>
                </a:lnTo>
                <a:lnTo>
                  <a:pt x="1102869" y="598793"/>
                </a:lnTo>
                <a:lnTo>
                  <a:pt x="1104900" y="551179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869179" y="304800"/>
            <a:ext cx="1104900" cy="1104900"/>
          </a:xfrm>
          <a:custGeom>
            <a:avLst/>
            <a:gdLst/>
            <a:ahLst/>
            <a:cxnLst/>
            <a:rect l="l" t="t" r="r" b="b"/>
            <a:pathLst>
              <a:path w="1104900" h="1104900">
                <a:moveTo>
                  <a:pt x="552450" y="0"/>
                </a:moveTo>
                <a:lnTo>
                  <a:pt x="504646" y="2030"/>
                </a:lnTo>
                <a:lnTo>
                  <a:pt x="457998" y="8009"/>
                </a:lnTo>
                <a:lnTo>
                  <a:pt x="412668" y="17772"/>
                </a:lnTo>
                <a:lnTo>
                  <a:pt x="368821" y="31151"/>
                </a:lnTo>
                <a:lnTo>
                  <a:pt x="326619" y="47979"/>
                </a:lnTo>
                <a:lnTo>
                  <a:pt x="286225" y="68090"/>
                </a:lnTo>
                <a:lnTo>
                  <a:pt x="247803" y="91317"/>
                </a:lnTo>
                <a:lnTo>
                  <a:pt x="211517" y="117493"/>
                </a:lnTo>
                <a:lnTo>
                  <a:pt x="177529" y="146453"/>
                </a:lnTo>
                <a:lnTo>
                  <a:pt x="146003" y="178029"/>
                </a:lnTo>
                <a:lnTo>
                  <a:pt x="117102" y="212055"/>
                </a:lnTo>
                <a:lnTo>
                  <a:pt x="90990" y="248363"/>
                </a:lnTo>
                <a:lnTo>
                  <a:pt x="67830" y="286788"/>
                </a:lnTo>
                <a:lnTo>
                  <a:pt x="47784" y="327163"/>
                </a:lnTo>
                <a:lnTo>
                  <a:pt x="31017" y="369321"/>
                </a:lnTo>
                <a:lnTo>
                  <a:pt x="17692" y="413095"/>
                </a:lnTo>
                <a:lnTo>
                  <a:pt x="7972" y="458319"/>
                </a:lnTo>
                <a:lnTo>
                  <a:pt x="2020" y="504826"/>
                </a:lnTo>
                <a:lnTo>
                  <a:pt x="0" y="552450"/>
                </a:lnTo>
                <a:lnTo>
                  <a:pt x="2020" y="600073"/>
                </a:lnTo>
                <a:lnTo>
                  <a:pt x="7972" y="646580"/>
                </a:lnTo>
                <a:lnTo>
                  <a:pt x="17692" y="691804"/>
                </a:lnTo>
                <a:lnTo>
                  <a:pt x="31017" y="735578"/>
                </a:lnTo>
                <a:lnTo>
                  <a:pt x="47784" y="777736"/>
                </a:lnTo>
                <a:lnTo>
                  <a:pt x="67830" y="818111"/>
                </a:lnTo>
                <a:lnTo>
                  <a:pt x="90990" y="856536"/>
                </a:lnTo>
                <a:lnTo>
                  <a:pt x="117102" y="892844"/>
                </a:lnTo>
                <a:lnTo>
                  <a:pt x="146003" y="926870"/>
                </a:lnTo>
                <a:lnTo>
                  <a:pt x="177529" y="958446"/>
                </a:lnTo>
                <a:lnTo>
                  <a:pt x="211517" y="987406"/>
                </a:lnTo>
                <a:lnTo>
                  <a:pt x="247803" y="1013582"/>
                </a:lnTo>
                <a:lnTo>
                  <a:pt x="286225" y="1036809"/>
                </a:lnTo>
                <a:lnTo>
                  <a:pt x="326619" y="1056920"/>
                </a:lnTo>
                <a:lnTo>
                  <a:pt x="368821" y="1073748"/>
                </a:lnTo>
                <a:lnTo>
                  <a:pt x="412668" y="1087127"/>
                </a:lnTo>
                <a:lnTo>
                  <a:pt x="457998" y="1096890"/>
                </a:lnTo>
                <a:lnTo>
                  <a:pt x="504646" y="1102869"/>
                </a:lnTo>
                <a:lnTo>
                  <a:pt x="552450" y="1104900"/>
                </a:lnTo>
                <a:lnTo>
                  <a:pt x="600073" y="1102869"/>
                </a:lnTo>
                <a:lnTo>
                  <a:pt x="646580" y="1096890"/>
                </a:lnTo>
                <a:lnTo>
                  <a:pt x="691804" y="1087127"/>
                </a:lnTo>
                <a:lnTo>
                  <a:pt x="735578" y="1073748"/>
                </a:lnTo>
                <a:lnTo>
                  <a:pt x="777736" y="1056920"/>
                </a:lnTo>
                <a:lnTo>
                  <a:pt x="818111" y="1036809"/>
                </a:lnTo>
                <a:lnTo>
                  <a:pt x="856536" y="1013582"/>
                </a:lnTo>
                <a:lnTo>
                  <a:pt x="892844" y="987406"/>
                </a:lnTo>
                <a:lnTo>
                  <a:pt x="926870" y="958446"/>
                </a:lnTo>
                <a:lnTo>
                  <a:pt x="958446" y="926870"/>
                </a:lnTo>
                <a:lnTo>
                  <a:pt x="987406" y="892844"/>
                </a:lnTo>
                <a:lnTo>
                  <a:pt x="1013582" y="856536"/>
                </a:lnTo>
                <a:lnTo>
                  <a:pt x="1036809" y="818111"/>
                </a:lnTo>
                <a:lnTo>
                  <a:pt x="1056920" y="777736"/>
                </a:lnTo>
                <a:lnTo>
                  <a:pt x="1073748" y="735578"/>
                </a:lnTo>
                <a:lnTo>
                  <a:pt x="1087127" y="691804"/>
                </a:lnTo>
                <a:lnTo>
                  <a:pt x="1096890" y="646580"/>
                </a:lnTo>
                <a:lnTo>
                  <a:pt x="1102869" y="600073"/>
                </a:lnTo>
                <a:lnTo>
                  <a:pt x="1104900" y="552450"/>
                </a:lnTo>
                <a:lnTo>
                  <a:pt x="1102869" y="504826"/>
                </a:lnTo>
                <a:lnTo>
                  <a:pt x="1096890" y="458319"/>
                </a:lnTo>
                <a:lnTo>
                  <a:pt x="1087127" y="413095"/>
                </a:lnTo>
                <a:lnTo>
                  <a:pt x="1073748" y="369321"/>
                </a:lnTo>
                <a:lnTo>
                  <a:pt x="1056920" y="327163"/>
                </a:lnTo>
                <a:lnTo>
                  <a:pt x="1036809" y="286788"/>
                </a:lnTo>
                <a:lnTo>
                  <a:pt x="1013582" y="248363"/>
                </a:lnTo>
                <a:lnTo>
                  <a:pt x="987406" y="212055"/>
                </a:lnTo>
                <a:lnTo>
                  <a:pt x="958446" y="178029"/>
                </a:lnTo>
                <a:lnTo>
                  <a:pt x="926870" y="146453"/>
                </a:lnTo>
                <a:lnTo>
                  <a:pt x="892844" y="117493"/>
                </a:lnTo>
                <a:lnTo>
                  <a:pt x="856536" y="91317"/>
                </a:lnTo>
                <a:lnTo>
                  <a:pt x="818111" y="68090"/>
                </a:lnTo>
                <a:lnTo>
                  <a:pt x="777736" y="47979"/>
                </a:lnTo>
                <a:lnTo>
                  <a:pt x="735578" y="31151"/>
                </a:lnTo>
                <a:lnTo>
                  <a:pt x="691804" y="17772"/>
                </a:lnTo>
                <a:lnTo>
                  <a:pt x="646580" y="8009"/>
                </a:lnTo>
                <a:lnTo>
                  <a:pt x="600073" y="2030"/>
                </a:lnTo>
                <a:lnTo>
                  <a:pt x="55245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583169" y="304800"/>
            <a:ext cx="1103630" cy="1104900"/>
          </a:xfrm>
          <a:custGeom>
            <a:avLst/>
            <a:gdLst/>
            <a:ahLst/>
            <a:cxnLst/>
            <a:rect l="l" t="t" r="r" b="b"/>
            <a:pathLst>
              <a:path w="1103629" h="1104900">
                <a:moveTo>
                  <a:pt x="551179" y="0"/>
                </a:moveTo>
                <a:lnTo>
                  <a:pt x="503566" y="2030"/>
                </a:lnTo>
                <a:lnTo>
                  <a:pt x="457088" y="8009"/>
                </a:lnTo>
                <a:lnTo>
                  <a:pt x="411910" y="17772"/>
                </a:lnTo>
                <a:lnTo>
                  <a:pt x="368196" y="31151"/>
                </a:lnTo>
                <a:lnTo>
                  <a:pt x="326110" y="47979"/>
                </a:lnTo>
                <a:lnTo>
                  <a:pt x="285818" y="68090"/>
                </a:lnTo>
                <a:lnTo>
                  <a:pt x="247483" y="91317"/>
                </a:lnTo>
                <a:lnTo>
                  <a:pt x="211271" y="117493"/>
                </a:lnTo>
                <a:lnTo>
                  <a:pt x="177344" y="146453"/>
                </a:lnTo>
                <a:lnTo>
                  <a:pt x="145868" y="178029"/>
                </a:lnTo>
                <a:lnTo>
                  <a:pt x="117008" y="212055"/>
                </a:lnTo>
                <a:lnTo>
                  <a:pt x="90927" y="248363"/>
                </a:lnTo>
                <a:lnTo>
                  <a:pt x="67790" y="286788"/>
                </a:lnTo>
                <a:lnTo>
                  <a:pt x="47761" y="327163"/>
                </a:lnTo>
                <a:lnTo>
                  <a:pt x="31005" y="369321"/>
                </a:lnTo>
                <a:lnTo>
                  <a:pt x="17687" y="413095"/>
                </a:lnTo>
                <a:lnTo>
                  <a:pt x="7970" y="458319"/>
                </a:lnTo>
                <a:lnTo>
                  <a:pt x="2020" y="504826"/>
                </a:lnTo>
                <a:lnTo>
                  <a:pt x="0" y="552450"/>
                </a:lnTo>
                <a:lnTo>
                  <a:pt x="2020" y="600073"/>
                </a:lnTo>
                <a:lnTo>
                  <a:pt x="7970" y="646580"/>
                </a:lnTo>
                <a:lnTo>
                  <a:pt x="17687" y="691804"/>
                </a:lnTo>
                <a:lnTo>
                  <a:pt x="31005" y="735578"/>
                </a:lnTo>
                <a:lnTo>
                  <a:pt x="47761" y="777736"/>
                </a:lnTo>
                <a:lnTo>
                  <a:pt x="67790" y="818111"/>
                </a:lnTo>
                <a:lnTo>
                  <a:pt x="90927" y="856536"/>
                </a:lnTo>
                <a:lnTo>
                  <a:pt x="117008" y="892844"/>
                </a:lnTo>
                <a:lnTo>
                  <a:pt x="145868" y="926870"/>
                </a:lnTo>
                <a:lnTo>
                  <a:pt x="177344" y="958446"/>
                </a:lnTo>
                <a:lnTo>
                  <a:pt x="211271" y="987406"/>
                </a:lnTo>
                <a:lnTo>
                  <a:pt x="247483" y="1013582"/>
                </a:lnTo>
                <a:lnTo>
                  <a:pt x="285818" y="1036809"/>
                </a:lnTo>
                <a:lnTo>
                  <a:pt x="326110" y="1056920"/>
                </a:lnTo>
                <a:lnTo>
                  <a:pt x="368196" y="1073748"/>
                </a:lnTo>
                <a:lnTo>
                  <a:pt x="411910" y="1087127"/>
                </a:lnTo>
                <a:lnTo>
                  <a:pt x="457088" y="1096890"/>
                </a:lnTo>
                <a:lnTo>
                  <a:pt x="503566" y="1102869"/>
                </a:lnTo>
                <a:lnTo>
                  <a:pt x="551179" y="1104900"/>
                </a:lnTo>
                <a:lnTo>
                  <a:pt x="598803" y="1102869"/>
                </a:lnTo>
                <a:lnTo>
                  <a:pt x="645310" y="1096890"/>
                </a:lnTo>
                <a:lnTo>
                  <a:pt x="690534" y="1087127"/>
                </a:lnTo>
                <a:lnTo>
                  <a:pt x="734308" y="1073748"/>
                </a:lnTo>
                <a:lnTo>
                  <a:pt x="776466" y="1056920"/>
                </a:lnTo>
                <a:lnTo>
                  <a:pt x="816841" y="1036809"/>
                </a:lnTo>
                <a:lnTo>
                  <a:pt x="855266" y="1013582"/>
                </a:lnTo>
                <a:lnTo>
                  <a:pt x="891574" y="987406"/>
                </a:lnTo>
                <a:lnTo>
                  <a:pt x="925600" y="958446"/>
                </a:lnTo>
                <a:lnTo>
                  <a:pt x="957176" y="926870"/>
                </a:lnTo>
                <a:lnTo>
                  <a:pt x="986136" y="892844"/>
                </a:lnTo>
                <a:lnTo>
                  <a:pt x="1012312" y="856536"/>
                </a:lnTo>
                <a:lnTo>
                  <a:pt x="1035539" y="818111"/>
                </a:lnTo>
                <a:lnTo>
                  <a:pt x="1055650" y="777736"/>
                </a:lnTo>
                <a:lnTo>
                  <a:pt x="1072478" y="735578"/>
                </a:lnTo>
                <a:lnTo>
                  <a:pt x="1085857" y="691804"/>
                </a:lnTo>
                <a:lnTo>
                  <a:pt x="1095620" y="646580"/>
                </a:lnTo>
                <a:lnTo>
                  <a:pt x="1101599" y="600073"/>
                </a:lnTo>
                <a:lnTo>
                  <a:pt x="1103629" y="552450"/>
                </a:lnTo>
                <a:lnTo>
                  <a:pt x="1101599" y="504826"/>
                </a:lnTo>
                <a:lnTo>
                  <a:pt x="1095620" y="458319"/>
                </a:lnTo>
                <a:lnTo>
                  <a:pt x="1085857" y="413095"/>
                </a:lnTo>
                <a:lnTo>
                  <a:pt x="1072478" y="369321"/>
                </a:lnTo>
                <a:lnTo>
                  <a:pt x="1055650" y="327163"/>
                </a:lnTo>
                <a:lnTo>
                  <a:pt x="1035539" y="286788"/>
                </a:lnTo>
                <a:lnTo>
                  <a:pt x="1012312" y="248363"/>
                </a:lnTo>
                <a:lnTo>
                  <a:pt x="986136" y="212055"/>
                </a:lnTo>
                <a:lnTo>
                  <a:pt x="957176" y="178029"/>
                </a:lnTo>
                <a:lnTo>
                  <a:pt x="925600" y="146453"/>
                </a:lnTo>
                <a:lnTo>
                  <a:pt x="891574" y="117493"/>
                </a:lnTo>
                <a:lnTo>
                  <a:pt x="855266" y="91317"/>
                </a:lnTo>
                <a:lnTo>
                  <a:pt x="816841" y="68090"/>
                </a:lnTo>
                <a:lnTo>
                  <a:pt x="776466" y="47979"/>
                </a:lnTo>
                <a:lnTo>
                  <a:pt x="734308" y="31151"/>
                </a:lnTo>
                <a:lnTo>
                  <a:pt x="690534" y="17772"/>
                </a:lnTo>
                <a:lnTo>
                  <a:pt x="645310" y="8009"/>
                </a:lnTo>
                <a:lnTo>
                  <a:pt x="598803" y="2030"/>
                </a:lnTo>
                <a:lnTo>
                  <a:pt x="551179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71880" y="306070"/>
            <a:ext cx="1102360" cy="1104900"/>
          </a:xfrm>
          <a:custGeom>
            <a:avLst/>
            <a:gdLst/>
            <a:ahLst/>
            <a:cxnLst/>
            <a:rect l="l" t="t" r="r" b="b"/>
            <a:pathLst>
              <a:path w="1102360" h="1104900">
                <a:moveTo>
                  <a:pt x="551179" y="0"/>
                </a:moveTo>
                <a:lnTo>
                  <a:pt x="503566" y="2030"/>
                </a:lnTo>
                <a:lnTo>
                  <a:pt x="457088" y="8009"/>
                </a:lnTo>
                <a:lnTo>
                  <a:pt x="411910" y="17772"/>
                </a:lnTo>
                <a:lnTo>
                  <a:pt x="368196" y="31151"/>
                </a:lnTo>
                <a:lnTo>
                  <a:pt x="326110" y="47979"/>
                </a:lnTo>
                <a:lnTo>
                  <a:pt x="285818" y="68090"/>
                </a:lnTo>
                <a:lnTo>
                  <a:pt x="247483" y="91317"/>
                </a:lnTo>
                <a:lnTo>
                  <a:pt x="211271" y="117493"/>
                </a:lnTo>
                <a:lnTo>
                  <a:pt x="177344" y="146453"/>
                </a:lnTo>
                <a:lnTo>
                  <a:pt x="145868" y="178029"/>
                </a:lnTo>
                <a:lnTo>
                  <a:pt x="117008" y="212055"/>
                </a:lnTo>
                <a:lnTo>
                  <a:pt x="90927" y="248363"/>
                </a:lnTo>
                <a:lnTo>
                  <a:pt x="67790" y="286788"/>
                </a:lnTo>
                <a:lnTo>
                  <a:pt x="47761" y="327163"/>
                </a:lnTo>
                <a:lnTo>
                  <a:pt x="31005" y="369321"/>
                </a:lnTo>
                <a:lnTo>
                  <a:pt x="17687" y="413095"/>
                </a:lnTo>
                <a:lnTo>
                  <a:pt x="7970" y="458319"/>
                </a:lnTo>
                <a:lnTo>
                  <a:pt x="2020" y="504826"/>
                </a:lnTo>
                <a:lnTo>
                  <a:pt x="0" y="552450"/>
                </a:lnTo>
                <a:lnTo>
                  <a:pt x="2020" y="600073"/>
                </a:lnTo>
                <a:lnTo>
                  <a:pt x="7970" y="646580"/>
                </a:lnTo>
                <a:lnTo>
                  <a:pt x="17687" y="691804"/>
                </a:lnTo>
                <a:lnTo>
                  <a:pt x="31005" y="735578"/>
                </a:lnTo>
                <a:lnTo>
                  <a:pt x="47761" y="777736"/>
                </a:lnTo>
                <a:lnTo>
                  <a:pt x="67790" y="818111"/>
                </a:lnTo>
                <a:lnTo>
                  <a:pt x="90927" y="856536"/>
                </a:lnTo>
                <a:lnTo>
                  <a:pt x="117008" y="892844"/>
                </a:lnTo>
                <a:lnTo>
                  <a:pt x="145868" y="926870"/>
                </a:lnTo>
                <a:lnTo>
                  <a:pt x="177344" y="958446"/>
                </a:lnTo>
                <a:lnTo>
                  <a:pt x="211271" y="987406"/>
                </a:lnTo>
                <a:lnTo>
                  <a:pt x="247483" y="1013582"/>
                </a:lnTo>
                <a:lnTo>
                  <a:pt x="285818" y="1036809"/>
                </a:lnTo>
                <a:lnTo>
                  <a:pt x="326110" y="1056920"/>
                </a:lnTo>
                <a:lnTo>
                  <a:pt x="368196" y="1073748"/>
                </a:lnTo>
                <a:lnTo>
                  <a:pt x="411910" y="1087127"/>
                </a:lnTo>
                <a:lnTo>
                  <a:pt x="457088" y="1096890"/>
                </a:lnTo>
                <a:lnTo>
                  <a:pt x="503566" y="1102869"/>
                </a:lnTo>
                <a:lnTo>
                  <a:pt x="551179" y="1104900"/>
                </a:lnTo>
                <a:lnTo>
                  <a:pt x="598793" y="1102869"/>
                </a:lnTo>
                <a:lnTo>
                  <a:pt x="645271" y="1096890"/>
                </a:lnTo>
                <a:lnTo>
                  <a:pt x="690449" y="1087127"/>
                </a:lnTo>
                <a:lnTo>
                  <a:pt x="734163" y="1073748"/>
                </a:lnTo>
                <a:lnTo>
                  <a:pt x="776249" y="1056920"/>
                </a:lnTo>
                <a:lnTo>
                  <a:pt x="816541" y="1036809"/>
                </a:lnTo>
                <a:lnTo>
                  <a:pt x="854876" y="1013582"/>
                </a:lnTo>
                <a:lnTo>
                  <a:pt x="891088" y="987406"/>
                </a:lnTo>
                <a:lnTo>
                  <a:pt x="925015" y="958446"/>
                </a:lnTo>
                <a:lnTo>
                  <a:pt x="956491" y="926870"/>
                </a:lnTo>
                <a:lnTo>
                  <a:pt x="985351" y="892844"/>
                </a:lnTo>
                <a:lnTo>
                  <a:pt x="1011432" y="856536"/>
                </a:lnTo>
                <a:lnTo>
                  <a:pt x="1034569" y="818111"/>
                </a:lnTo>
                <a:lnTo>
                  <a:pt x="1054598" y="777736"/>
                </a:lnTo>
                <a:lnTo>
                  <a:pt x="1071354" y="735578"/>
                </a:lnTo>
                <a:lnTo>
                  <a:pt x="1084672" y="691804"/>
                </a:lnTo>
                <a:lnTo>
                  <a:pt x="1094389" y="646580"/>
                </a:lnTo>
                <a:lnTo>
                  <a:pt x="1100339" y="600073"/>
                </a:lnTo>
                <a:lnTo>
                  <a:pt x="1102359" y="552450"/>
                </a:lnTo>
                <a:lnTo>
                  <a:pt x="1100339" y="504826"/>
                </a:lnTo>
                <a:lnTo>
                  <a:pt x="1094389" y="458319"/>
                </a:lnTo>
                <a:lnTo>
                  <a:pt x="1084672" y="413095"/>
                </a:lnTo>
                <a:lnTo>
                  <a:pt x="1071354" y="369321"/>
                </a:lnTo>
                <a:lnTo>
                  <a:pt x="1054598" y="327163"/>
                </a:lnTo>
                <a:lnTo>
                  <a:pt x="1034569" y="286788"/>
                </a:lnTo>
                <a:lnTo>
                  <a:pt x="1011432" y="248363"/>
                </a:lnTo>
                <a:lnTo>
                  <a:pt x="985351" y="212055"/>
                </a:lnTo>
                <a:lnTo>
                  <a:pt x="956491" y="178029"/>
                </a:lnTo>
                <a:lnTo>
                  <a:pt x="925015" y="146453"/>
                </a:lnTo>
                <a:lnTo>
                  <a:pt x="891088" y="117493"/>
                </a:lnTo>
                <a:lnTo>
                  <a:pt x="854876" y="91317"/>
                </a:lnTo>
                <a:lnTo>
                  <a:pt x="816541" y="68090"/>
                </a:lnTo>
                <a:lnTo>
                  <a:pt x="776249" y="47979"/>
                </a:lnTo>
                <a:lnTo>
                  <a:pt x="734163" y="31151"/>
                </a:lnTo>
                <a:lnTo>
                  <a:pt x="690449" y="17772"/>
                </a:lnTo>
                <a:lnTo>
                  <a:pt x="645271" y="8009"/>
                </a:lnTo>
                <a:lnTo>
                  <a:pt x="598793" y="2030"/>
                </a:lnTo>
                <a:lnTo>
                  <a:pt x="551179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324600" y="304800"/>
            <a:ext cx="1102360" cy="1104900"/>
          </a:xfrm>
          <a:custGeom>
            <a:avLst/>
            <a:gdLst/>
            <a:ahLst/>
            <a:cxnLst/>
            <a:rect l="l" t="t" r="r" b="b"/>
            <a:pathLst>
              <a:path w="1102359" h="1104900">
                <a:moveTo>
                  <a:pt x="551179" y="1104900"/>
                </a:moveTo>
                <a:lnTo>
                  <a:pt x="503566" y="1102869"/>
                </a:lnTo>
                <a:lnTo>
                  <a:pt x="457088" y="1096890"/>
                </a:lnTo>
                <a:lnTo>
                  <a:pt x="411910" y="1087127"/>
                </a:lnTo>
                <a:lnTo>
                  <a:pt x="368196" y="1073748"/>
                </a:lnTo>
                <a:lnTo>
                  <a:pt x="326110" y="1056920"/>
                </a:lnTo>
                <a:lnTo>
                  <a:pt x="285818" y="1036809"/>
                </a:lnTo>
                <a:lnTo>
                  <a:pt x="247483" y="1013582"/>
                </a:lnTo>
                <a:lnTo>
                  <a:pt x="211271" y="987406"/>
                </a:lnTo>
                <a:lnTo>
                  <a:pt x="177344" y="958446"/>
                </a:lnTo>
                <a:lnTo>
                  <a:pt x="145868" y="926870"/>
                </a:lnTo>
                <a:lnTo>
                  <a:pt x="117008" y="892844"/>
                </a:lnTo>
                <a:lnTo>
                  <a:pt x="90927" y="856536"/>
                </a:lnTo>
                <a:lnTo>
                  <a:pt x="67790" y="818111"/>
                </a:lnTo>
                <a:lnTo>
                  <a:pt x="47761" y="777736"/>
                </a:lnTo>
                <a:lnTo>
                  <a:pt x="31005" y="735578"/>
                </a:lnTo>
                <a:lnTo>
                  <a:pt x="17687" y="691804"/>
                </a:lnTo>
                <a:lnTo>
                  <a:pt x="7970" y="646580"/>
                </a:lnTo>
                <a:lnTo>
                  <a:pt x="2020" y="600073"/>
                </a:lnTo>
                <a:lnTo>
                  <a:pt x="0" y="552450"/>
                </a:lnTo>
                <a:lnTo>
                  <a:pt x="2020" y="504826"/>
                </a:lnTo>
                <a:lnTo>
                  <a:pt x="7970" y="458319"/>
                </a:lnTo>
                <a:lnTo>
                  <a:pt x="17687" y="413095"/>
                </a:lnTo>
                <a:lnTo>
                  <a:pt x="31005" y="369321"/>
                </a:lnTo>
                <a:lnTo>
                  <a:pt x="47761" y="327163"/>
                </a:lnTo>
                <a:lnTo>
                  <a:pt x="67790" y="286788"/>
                </a:lnTo>
                <a:lnTo>
                  <a:pt x="90927" y="248363"/>
                </a:lnTo>
                <a:lnTo>
                  <a:pt x="117008" y="212055"/>
                </a:lnTo>
                <a:lnTo>
                  <a:pt x="145868" y="178029"/>
                </a:lnTo>
                <a:lnTo>
                  <a:pt x="177344" y="146453"/>
                </a:lnTo>
                <a:lnTo>
                  <a:pt x="211271" y="117493"/>
                </a:lnTo>
                <a:lnTo>
                  <a:pt x="247483" y="91317"/>
                </a:lnTo>
                <a:lnTo>
                  <a:pt x="285818" y="68090"/>
                </a:lnTo>
                <a:lnTo>
                  <a:pt x="326110" y="47979"/>
                </a:lnTo>
                <a:lnTo>
                  <a:pt x="368196" y="31151"/>
                </a:lnTo>
                <a:lnTo>
                  <a:pt x="411910" y="17772"/>
                </a:lnTo>
                <a:lnTo>
                  <a:pt x="457088" y="8009"/>
                </a:lnTo>
                <a:lnTo>
                  <a:pt x="503566" y="2030"/>
                </a:lnTo>
                <a:lnTo>
                  <a:pt x="551179" y="0"/>
                </a:lnTo>
                <a:lnTo>
                  <a:pt x="598793" y="2030"/>
                </a:lnTo>
                <a:lnTo>
                  <a:pt x="645271" y="8009"/>
                </a:lnTo>
                <a:lnTo>
                  <a:pt x="690449" y="17772"/>
                </a:lnTo>
                <a:lnTo>
                  <a:pt x="734163" y="31151"/>
                </a:lnTo>
                <a:lnTo>
                  <a:pt x="776249" y="47979"/>
                </a:lnTo>
                <a:lnTo>
                  <a:pt x="816541" y="68090"/>
                </a:lnTo>
                <a:lnTo>
                  <a:pt x="854876" y="91317"/>
                </a:lnTo>
                <a:lnTo>
                  <a:pt x="891088" y="117493"/>
                </a:lnTo>
                <a:lnTo>
                  <a:pt x="925015" y="146453"/>
                </a:lnTo>
                <a:lnTo>
                  <a:pt x="956491" y="178029"/>
                </a:lnTo>
                <a:lnTo>
                  <a:pt x="985351" y="212055"/>
                </a:lnTo>
                <a:lnTo>
                  <a:pt x="1011432" y="248363"/>
                </a:lnTo>
                <a:lnTo>
                  <a:pt x="1034569" y="286788"/>
                </a:lnTo>
                <a:lnTo>
                  <a:pt x="1054598" y="327163"/>
                </a:lnTo>
                <a:lnTo>
                  <a:pt x="1071354" y="369321"/>
                </a:lnTo>
                <a:lnTo>
                  <a:pt x="1084672" y="413095"/>
                </a:lnTo>
                <a:lnTo>
                  <a:pt x="1094389" y="458319"/>
                </a:lnTo>
                <a:lnTo>
                  <a:pt x="1100339" y="504826"/>
                </a:lnTo>
                <a:lnTo>
                  <a:pt x="1102359" y="552450"/>
                </a:lnTo>
                <a:lnTo>
                  <a:pt x="1100339" y="600073"/>
                </a:lnTo>
                <a:lnTo>
                  <a:pt x="1094389" y="646580"/>
                </a:lnTo>
                <a:lnTo>
                  <a:pt x="1084672" y="691804"/>
                </a:lnTo>
                <a:lnTo>
                  <a:pt x="1071354" y="735578"/>
                </a:lnTo>
                <a:lnTo>
                  <a:pt x="1054598" y="777736"/>
                </a:lnTo>
                <a:lnTo>
                  <a:pt x="1034569" y="818111"/>
                </a:lnTo>
                <a:lnTo>
                  <a:pt x="1011432" y="856536"/>
                </a:lnTo>
                <a:lnTo>
                  <a:pt x="985351" y="892844"/>
                </a:lnTo>
                <a:lnTo>
                  <a:pt x="956491" y="926870"/>
                </a:lnTo>
                <a:lnTo>
                  <a:pt x="925015" y="958446"/>
                </a:lnTo>
                <a:lnTo>
                  <a:pt x="891088" y="987406"/>
                </a:lnTo>
                <a:lnTo>
                  <a:pt x="854876" y="1013582"/>
                </a:lnTo>
                <a:lnTo>
                  <a:pt x="816541" y="1036809"/>
                </a:lnTo>
                <a:lnTo>
                  <a:pt x="776249" y="1056920"/>
                </a:lnTo>
                <a:lnTo>
                  <a:pt x="734163" y="1073748"/>
                </a:lnTo>
                <a:lnTo>
                  <a:pt x="690449" y="1087127"/>
                </a:lnTo>
                <a:lnTo>
                  <a:pt x="645271" y="1096890"/>
                </a:lnTo>
                <a:lnTo>
                  <a:pt x="598793" y="1102869"/>
                </a:lnTo>
                <a:lnTo>
                  <a:pt x="551179" y="110490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358389" y="304800"/>
            <a:ext cx="1103630" cy="1104900"/>
          </a:xfrm>
          <a:custGeom>
            <a:avLst/>
            <a:gdLst/>
            <a:ahLst/>
            <a:cxnLst/>
            <a:rect l="l" t="t" r="r" b="b"/>
            <a:pathLst>
              <a:path w="1103629" h="1104900">
                <a:moveTo>
                  <a:pt x="552450" y="1104900"/>
                </a:moveTo>
                <a:lnTo>
                  <a:pt x="504826" y="1102869"/>
                </a:lnTo>
                <a:lnTo>
                  <a:pt x="458319" y="1096890"/>
                </a:lnTo>
                <a:lnTo>
                  <a:pt x="413095" y="1087127"/>
                </a:lnTo>
                <a:lnTo>
                  <a:pt x="369321" y="1073748"/>
                </a:lnTo>
                <a:lnTo>
                  <a:pt x="327163" y="1056920"/>
                </a:lnTo>
                <a:lnTo>
                  <a:pt x="286788" y="1036809"/>
                </a:lnTo>
                <a:lnTo>
                  <a:pt x="248363" y="1013582"/>
                </a:lnTo>
                <a:lnTo>
                  <a:pt x="212055" y="987406"/>
                </a:lnTo>
                <a:lnTo>
                  <a:pt x="178029" y="958446"/>
                </a:lnTo>
                <a:lnTo>
                  <a:pt x="146453" y="926870"/>
                </a:lnTo>
                <a:lnTo>
                  <a:pt x="117493" y="892844"/>
                </a:lnTo>
                <a:lnTo>
                  <a:pt x="91317" y="856536"/>
                </a:lnTo>
                <a:lnTo>
                  <a:pt x="68090" y="818111"/>
                </a:lnTo>
                <a:lnTo>
                  <a:pt x="47979" y="777736"/>
                </a:lnTo>
                <a:lnTo>
                  <a:pt x="31151" y="735578"/>
                </a:lnTo>
                <a:lnTo>
                  <a:pt x="17772" y="691804"/>
                </a:lnTo>
                <a:lnTo>
                  <a:pt x="8009" y="646580"/>
                </a:lnTo>
                <a:lnTo>
                  <a:pt x="2030" y="600073"/>
                </a:lnTo>
                <a:lnTo>
                  <a:pt x="0" y="552450"/>
                </a:lnTo>
                <a:lnTo>
                  <a:pt x="2030" y="504826"/>
                </a:lnTo>
                <a:lnTo>
                  <a:pt x="8009" y="458319"/>
                </a:lnTo>
                <a:lnTo>
                  <a:pt x="17772" y="413095"/>
                </a:lnTo>
                <a:lnTo>
                  <a:pt x="31151" y="369321"/>
                </a:lnTo>
                <a:lnTo>
                  <a:pt x="47979" y="327163"/>
                </a:lnTo>
                <a:lnTo>
                  <a:pt x="68090" y="286788"/>
                </a:lnTo>
                <a:lnTo>
                  <a:pt x="91317" y="248363"/>
                </a:lnTo>
                <a:lnTo>
                  <a:pt x="117493" y="212055"/>
                </a:lnTo>
                <a:lnTo>
                  <a:pt x="146453" y="178029"/>
                </a:lnTo>
                <a:lnTo>
                  <a:pt x="178029" y="146453"/>
                </a:lnTo>
                <a:lnTo>
                  <a:pt x="212055" y="117493"/>
                </a:lnTo>
                <a:lnTo>
                  <a:pt x="248363" y="91317"/>
                </a:lnTo>
                <a:lnTo>
                  <a:pt x="286788" y="68090"/>
                </a:lnTo>
                <a:lnTo>
                  <a:pt x="327163" y="47979"/>
                </a:lnTo>
                <a:lnTo>
                  <a:pt x="369321" y="31151"/>
                </a:lnTo>
                <a:lnTo>
                  <a:pt x="413095" y="17772"/>
                </a:lnTo>
                <a:lnTo>
                  <a:pt x="458319" y="8009"/>
                </a:lnTo>
                <a:lnTo>
                  <a:pt x="504826" y="2030"/>
                </a:lnTo>
                <a:lnTo>
                  <a:pt x="552450" y="0"/>
                </a:lnTo>
                <a:lnTo>
                  <a:pt x="600063" y="2030"/>
                </a:lnTo>
                <a:lnTo>
                  <a:pt x="646541" y="8009"/>
                </a:lnTo>
                <a:lnTo>
                  <a:pt x="691719" y="17772"/>
                </a:lnTo>
                <a:lnTo>
                  <a:pt x="735433" y="31151"/>
                </a:lnTo>
                <a:lnTo>
                  <a:pt x="777519" y="47979"/>
                </a:lnTo>
                <a:lnTo>
                  <a:pt x="817811" y="68090"/>
                </a:lnTo>
                <a:lnTo>
                  <a:pt x="856146" y="91317"/>
                </a:lnTo>
                <a:lnTo>
                  <a:pt x="892358" y="117493"/>
                </a:lnTo>
                <a:lnTo>
                  <a:pt x="926285" y="146453"/>
                </a:lnTo>
                <a:lnTo>
                  <a:pt x="957761" y="178029"/>
                </a:lnTo>
                <a:lnTo>
                  <a:pt x="986621" y="212055"/>
                </a:lnTo>
                <a:lnTo>
                  <a:pt x="1012702" y="248363"/>
                </a:lnTo>
                <a:lnTo>
                  <a:pt x="1035839" y="286788"/>
                </a:lnTo>
                <a:lnTo>
                  <a:pt x="1055868" y="327163"/>
                </a:lnTo>
                <a:lnTo>
                  <a:pt x="1072624" y="369321"/>
                </a:lnTo>
                <a:lnTo>
                  <a:pt x="1085942" y="413095"/>
                </a:lnTo>
                <a:lnTo>
                  <a:pt x="1095659" y="458319"/>
                </a:lnTo>
                <a:lnTo>
                  <a:pt x="1101609" y="504826"/>
                </a:lnTo>
                <a:lnTo>
                  <a:pt x="1103630" y="552450"/>
                </a:lnTo>
                <a:lnTo>
                  <a:pt x="1101609" y="600073"/>
                </a:lnTo>
                <a:lnTo>
                  <a:pt x="1095659" y="646580"/>
                </a:lnTo>
                <a:lnTo>
                  <a:pt x="1085942" y="691804"/>
                </a:lnTo>
                <a:lnTo>
                  <a:pt x="1072624" y="735578"/>
                </a:lnTo>
                <a:lnTo>
                  <a:pt x="1055868" y="777736"/>
                </a:lnTo>
                <a:lnTo>
                  <a:pt x="1035839" y="818111"/>
                </a:lnTo>
                <a:lnTo>
                  <a:pt x="1012702" y="856536"/>
                </a:lnTo>
                <a:lnTo>
                  <a:pt x="986621" y="892844"/>
                </a:lnTo>
                <a:lnTo>
                  <a:pt x="957761" y="926870"/>
                </a:lnTo>
                <a:lnTo>
                  <a:pt x="926285" y="958446"/>
                </a:lnTo>
                <a:lnTo>
                  <a:pt x="892358" y="987406"/>
                </a:lnTo>
                <a:lnTo>
                  <a:pt x="856146" y="1013582"/>
                </a:lnTo>
                <a:lnTo>
                  <a:pt x="817811" y="1036809"/>
                </a:lnTo>
                <a:lnTo>
                  <a:pt x="777519" y="1056920"/>
                </a:lnTo>
                <a:lnTo>
                  <a:pt x="735433" y="1073748"/>
                </a:lnTo>
                <a:lnTo>
                  <a:pt x="691719" y="1087127"/>
                </a:lnTo>
                <a:lnTo>
                  <a:pt x="646541" y="1096890"/>
                </a:lnTo>
                <a:lnTo>
                  <a:pt x="600063" y="1102869"/>
                </a:lnTo>
                <a:lnTo>
                  <a:pt x="552450" y="110490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0450" y="316229"/>
            <a:ext cx="7023099" cy="54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6803" y="2424203"/>
            <a:ext cx="8272780" cy="2501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01-May-20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72300" y="16002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0"/>
                </a:moveTo>
                <a:lnTo>
                  <a:pt x="713860" y="1495"/>
                </a:lnTo>
                <a:lnTo>
                  <a:pt x="666508" y="5923"/>
                </a:lnTo>
                <a:lnTo>
                  <a:pt x="620036" y="13196"/>
                </a:lnTo>
                <a:lnTo>
                  <a:pt x="574531" y="23224"/>
                </a:lnTo>
                <a:lnTo>
                  <a:pt x="530084" y="35919"/>
                </a:lnTo>
                <a:lnTo>
                  <a:pt x="486785" y="51193"/>
                </a:lnTo>
                <a:lnTo>
                  <a:pt x="444723" y="68957"/>
                </a:lnTo>
                <a:lnTo>
                  <a:pt x="403988" y="89123"/>
                </a:lnTo>
                <a:lnTo>
                  <a:pt x="364670" y="111602"/>
                </a:lnTo>
                <a:lnTo>
                  <a:pt x="326858" y="136306"/>
                </a:lnTo>
                <a:lnTo>
                  <a:pt x="290643" y="163147"/>
                </a:lnTo>
                <a:lnTo>
                  <a:pt x="256114" y="192036"/>
                </a:lnTo>
                <a:lnTo>
                  <a:pt x="223361" y="222884"/>
                </a:lnTo>
                <a:lnTo>
                  <a:pt x="192473" y="255604"/>
                </a:lnTo>
                <a:lnTo>
                  <a:pt x="163541" y="290107"/>
                </a:lnTo>
                <a:lnTo>
                  <a:pt x="136653" y="326303"/>
                </a:lnTo>
                <a:lnTo>
                  <a:pt x="111900" y="364106"/>
                </a:lnTo>
                <a:lnTo>
                  <a:pt x="89372" y="403426"/>
                </a:lnTo>
                <a:lnTo>
                  <a:pt x="69159" y="444175"/>
                </a:lnTo>
                <a:lnTo>
                  <a:pt x="51349" y="486264"/>
                </a:lnTo>
                <a:lnTo>
                  <a:pt x="36033" y="529606"/>
                </a:lnTo>
                <a:lnTo>
                  <a:pt x="23300" y="574111"/>
                </a:lnTo>
                <a:lnTo>
                  <a:pt x="13241" y="619692"/>
                </a:lnTo>
                <a:lnTo>
                  <a:pt x="5944" y="666259"/>
                </a:lnTo>
                <a:lnTo>
                  <a:pt x="1501" y="713724"/>
                </a:lnTo>
                <a:lnTo>
                  <a:pt x="0" y="762000"/>
                </a:lnTo>
                <a:lnTo>
                  <a:pt x="1501" y="810139"/>
                </a:lnTo>
                <a:lnTo>
                  <a:pt x="5944" y="857491"/>
                </a:lnTo>
                <a:lnTo>
                  <a:pt x="13241" y="903963"/>
                </a:lnTo>
                <a:lnTo>
                  <a:pt x="23300" y="949468"/>
                </a:lnTo>
                <a:lnTo>
                  <a:pt x="36033" y="993915"/>
                </a:lnTo>
                <a:lnTo>
                  <a:pt x="51349" y="1037214"/>
                </a:lnTo>
                <a:lnTo>
                  <a:pt x="69159" y="1079276"/>
                </a:lnTo>
                <a:lnTo>
                  <a:pt x="89372" y="1120011"/>
                </a:lnTo>
                <a:lnTo>
                  <a:pt x="111900" y="1159329"/>
                </a:lnTo>
                <a:lnTo>
                  <a:pt x="136653" y="1197141"/>
                </a:lnTo>
                <a:lnTo>
                  <a:pt x="163541" y="1233356"/>
                </a:lnTo>
                <a:lnTo>
                  <a:pt x="192473" y="1267885"/>
                </a:lnTo>
                <a:lnTo>
                  <a:pt x="223361" y="1300638"/>
                </a:lnTo>
                <a:lnTo>
                  <a:pt x="256114" y="1331526"/>
                </a:lnTo>
                <a:lnTo>
                  <a:pt x="290643" y="1360458"/>
                </a:lnTo>
                <a:lnTo>
                  <a:pt x="326858" y="1387346"/>
                </a:lnTo>
                <a:lnTo>
                  <a:pt x="364670" y="1412099"/>
                </a:lnTo>
                <a:lnTo>
                  <a:pt x="403988" y="1434627"/>
                </a:lnTo>
                <a:lnTo>
                  <a:pt x="444723" y="1454840"/>
                </a:lnTo>
                <a:lnTo>
                  <a:pt x="486785" y="1472650"/>
                </a:lnTo>
                <a:lnTo>
                  <a:pt x="530084" y="1487966"/>
                </a:lnTo>
                <a:lnTo>
                  <a:pt x="574531" y="1500699"/>
                </a:lnTo>
                <a:lnTo>
                  <a:pt x="620036" y="1510758"/>
                </a:lnTo>
                <a:lnTo>
                  <a:pt x="666508" y="1518055"/>
                </a:lnTo>
                <a:lnTo>
                  <a:pt x="713860" y="1522498"/>
                </a:lnTo>
                <a:lnTo>
                  <a:pt x="762000" y="1524000"/>
                </a:lnTo>
                <a:lnTo>
                  <a:pt x="810139" y="1522498"/>
                </a:lnTo>
                <a:lnTo>
                  <a:pt x="857491" y="1518055"/>
                </a:lnTo>
                <a:lnTo>
                  <a:pt x="903963" y="1510758"/>
                </a:lnTo>
                <a:lnTo>
                  <a:pt x="949468" y="1500699"/>
                </a:lnTo>
                <a:lnTo>
                  <a:pt x="993915" y="1487966"/>
                </a:lnTo>
                <a:lnTo>
                  <a:pt x="1037214" y="1472650"/>
                </a:lnTo>
                <a:lnTo>
                  <a:pt x="1079276" y="1454840"/>
                </a:lnTo>
                <a:lnTo>
                  <a:pt x="1120011" y="1434627"/>
                </a:lnTo>
                <a:lnTo>
                  <a:pt x="1159329" y="1412099"/>
                </a:lnTo>
                <a:lnTo>
                  <a:pt x="1197141" y="1387346"/>
                </a:lnTo>
                <a:lnTo>
                  <a:pt x="1233356" y="1360458"/>
                </a:lnTo>
                <a:lnTo>
                  <a:pt x="1267885" y="1331526"/>
                </a:lnTo>
                <a:lnTo>
                  <a:pt x="1300638" y="1300638"/>
                </a:lnTo>
                <a:lnTo>
                  <a:pt x="1331526" y="1267885"/>
                </a:lnTo>
                <a:lnTo>
                  <a:pt x="1360458" y="1233356"/>
                </a:lnTo>
                <a:lnTo>
                  <a:pt x="1387346" y="1197141"/>
                </a:lnTo>
                <a:lnTo>
                  <a:pt x="1412099" y="1159329"/>
                </a:lnTo>
                <a:lnTo>
                  <a:pt x="1434627" y="1120011"/>
                </a:lnTo>
                <a:lnTo>
                  <a:pt x="1454840" y="1079276"/>
                </a:lnTo>
                <a:lnTo>
                  <a:pt x="1472650" y="1037214"/>
                </a:lnTo>
                <a:lnTo>
                  <a:pt x="1487966" y="993915"/>
                </a:lnTo>
                <a:lnTo>
                  <a:pt x="1500699" y="949468"/>
                </a:lnTo>
                <a:lnTo>
                  <a:pt x="1510758" y="903963"/>
                </a:lnTo>
                <a:lnTo>
                  <a:pt x="1518055" y="857491"/>
                </a:lnTo>
                <a:lnTo>
                  <a:pt x="1522498" y="810139"/>
                </a:lnTo>
                <a:lnTo>
                  <a:pt x="1524000" y="762000"/>
                </a:lnTo>
                <a:lnTo>
                  <a:pt x="1522498" y="713724"/>
                </a:lnTo>
                <a:lnTo>
                  <a:pt x="1518055" y="666259"/>
                </a:lnTo>
                <a:lnTo>
                  <a:pt x="1510758" y="619692"/>
                </a:lnTo>
                <a:lnTo>
                  <a:pt x="1500699" y="574111"/>
                </a:lnTo>
                <a:lnTo>
                  <a:pt x="1487966" y="529606"/>
                </a:lnTo>
                <a:lnTo>
                  <a:pt x="1472650" y="486264"/>
                </a:lnTo>
                <a:lnTo>
                  <a:pt x="1454840" y="444175"/>
                </a:lnTo>
                <a:lnTo>
                  <a:pt x="1434627" y="403426"/>
                </a:lnTo>
                <a:lnTo>
                  <a:pt x="1412099" y="364106"/>
                </a:lnTo>
                <a:lnTo>
                  <a:pt x="1387346" y="326303"/>
                </a:lnTo>
                <a:lnTo>
                  <a:pt x="1360458" y="290107"/>
                </a:lnTo>
                <a:lnTo>
                  <a:pt x="1331526" y="255604"/>
                </a:lnTo>
                <a:lnTo>
                  <a:pt x="1300638" y="222885"/>
                </a:lnTo>
                <a:lnTo>
                  <a:pt x="1267885" y="192036"/>
                </a:lnTo>
                <a:lnTo>
                  <a:pt x="1233356" y="163147"/>
                </a:lnTo>
                <a:lnTo>
                  <a:pt x="1197141" y="136306"/>
                </a:lnTo>
                <a:lnTo>
                  <a:pt x="1159329" y="111602"/>
                </a:lnTo>
                <a:lnTo>
                  <a:pt x="1120011" y="89123"/>
                </a:lnTo>
                <a:lnTo>
                  <a:pt x="1079276" y="68957"/>
                </a:lnTo>
                <a:lnTo>
                  <a:pt x="1037214" y="51193"/>
                </a:lnTo>
                <a:lnTo>
                  <a:pt x="993915" y="35919"/>
                </a:lnTo>
                <a:lnTo>
                  <a:pt x="949468" y="23224"/>
                </a:lnTo>
                <a:lnTo>
                  <a:pt x="903963" y="13196"/>
                </a:lnTo>
                <a:lnTo>
                  <a:pt x="857491" y="5923"/>
                </a:lnTo>
                <a:lnTo>
                  <a:pt x="810139" y="1495"/>
                </a:lnTo>
                <a:lnTo>
                  <a:pt x="76200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81600" y="16002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0"/>
                </a:moveTo>
                <a:lnTo>
                  <a:pt x="713860" y="1495"/>
                </a:lnTo>
                <a:lnTo>
                  <a:pt x="666508" y="5923"/>
                </a:lnTo>
                <a:lnTo>
                  <a:pt x="620036" y="13196"/>
                </a:lnTo>
                <a:lnTo>
                  <a:pt x="574531" y="23224"/>
                </a:lnTo>
                <a:lnTo>
                  <a:pt x="530084" y="35919"/>
                </a:lnTo>
                <a:lnTo>
                  <a:pt x="486785" y="51193"/>
                </a:lnTo>
                <a:lnTo>
                  <a:pt x="444723" y="68957"/>
                </a:lnTo>
                <a:lnTo>
                  <a:pt x="403988" y="89123"/>
                </a:lnTo>
                <a:lnTo>
                  <a:pt x="364670" y="111602"/>
                </a:lnTo>
                <a:lnTo>
                  <a:pt x="326858" y="136306"/>
                </a:lnTo>
                <a:lnTo>
                  <a:pt x="290643" y="163147"/>
                </a:lnTo>
                <a:lnTo>
                  <a:pt x="256114" y="192036"/>
                </a:lnTo>
                <a:lnTo>
                  <a:pt x="223361" y="222884"/>
                </a:lnTo>
                <a:lnTo>
                  <a:pt x="192473" y="255604"/>
                </a:lnTo>
                <a:lnTo>
                  <a:pt x="163541" y="290107"/>
                </a:lnTo>
                <a:lnTo>
                  <a:pt x="136653" y="326303"/>
                </a:lnTo>
                <a:lnTo>
                  <a:pt x="111900" y="364106"/>
                </a:lnTo>
                <a:lnTo>
                  <a:pt x="89372" y="403426"/>
                </a:lnTo>
                <a:lnTo>
                  <a:pt x="69159" y="444175"/>
                </a:lnTo>
                <a:lnTo>
                  <a:pt x="51349" y="486264"/>
                </a:lnTo>
                <a:lnTo>
                  <a:pt x="36033" y="529606"/>
                </a:lnTo>
                <a:lnTo>
                  <a:pt x="23300" y="574111"/>
                </a:lnTo>
                <a:lnTo>
                  <a:pt x="13241" y="619692"/>
                </a:lnTo>
                <a:lnTo>
                  <a:pt x="5944" y="666259"/>
                </a:lnTo>
                <a:lnTo>
                  <a:pt x="1501" y="713724"/>
                </a:lnTo>
                <a:lnTo>
                  <a:pt x="0" y="762000"/>
                </a:lnTo>
                <a:lnTo>
                  <a:pt x="1501" y="810139"/>
                </a:lnTo>
                <a:lnTo>
                  <a:pt x="5944" y="857491"/>
                </a:lnTo>
                <a:lnTo>
                  <a:pt x="13241" y="903963"/>
                </a:lnTo>
                <a:lnTo>
                  <a:pt x="23300" y="949468"/>
                </a:lnTo>
                <a:lnTo>
                  <a:pt x="36033" y="993915"/>
                </a:lnTo>
                <a:lnTo>
                  <a:pt x="51349" y="1037214"/>
                </a:lnTo>
                <a:lnTo>
                  <a:pt x="69159" y="1079276"/>
                </a:lnTo>
                <a:lnTo>
                  <a:pt x="89372" y="1120011"/>
                </a:lnTo>
                <a:lnTo>
                  <a:pt x="111900" y="1159329"/>
                </a:lnTo>
                <a:lnTo>
                  <a:pt x="136653" y="1197141"/>
                </a:lnTo>
                <a:lnTo>
                  <a:pt x="163541" y="1233356"/>
                </a:lnTo>
                <a:lnTo>
                  <a:pt x="192473" y="1267885"/>
                </a:lnTo>
                <a:lnTo>
                  <a:pt x="223361" y="1300638"/>
                </a:lnTo>
                <a:lnTo>
                  <a:pt x="256114" y="1331526"/>
                </a:lnTo>
                <a:lnTo>
                  <a:pt x="290643" y="1360458"/>
                </a:lnTo>
                <a:lnTo>
                  <a:pt x="326858" y="1387346"/>
                </a:lnTo>
                <a:lnTo>
                  <a:pt x="364670" y="1412099"/>
                </a:lnTo>
                <a:lnTo>
                  <a:pt x="403988" y="1434627"/>
                </a:lnTo>
                <a:lnTo>
                  <a:pt x="444723" y="1454840"/>
                </a:lnTo>
                <a:lnTo>
                  <a:pt x="486785" y="1472650"/>
                </a:lnTo>
                <a:lnTo>
                  <a:pt x="530084" y="1487966"/>
                </a:lnTo>
                <a:lnTo>
                  <a:pt x="574531" y="1500699"/>
                </a:lnTo>
                <a:lnTo>
                  <a:pt x="620036" y="1510758"/>
                </a:lnTo>
                <a:lnTo>
                  <a:pt x="666508" y="1518055"/>
                </a:lnTo>
                <a:lnTo>
                  <a:pt x="713860" y="1522498"/>
                </a:lnTo>
                <a:lnTo>
                  <a:pt x="762000" y="1524000"/>
                </a:lnTo>
                <a:lnTo>
                  <a:pt x="810139" y="1522498"/>
                </a:lnTo>
                <a:lnTo>
                  <a:pt x="857491" y="1518055"/>
                </a:lnTo>
                <a:lnTo>
                  <a:pt x="903963" y="1510758"/>
                </a:lnTo>
                <a:lnTo>
                  <a:pt x="949468" y="1500699"/>
                </a:lnTo>
                <a:lnTo>
                  <a:pt x="993915" y="1487966"/>
                </a:lnTo>
                <a:lnTo>
                  <a:pt x="1037214" y="1472650"/>
                </a:lnTo>
                <a:lnTo>
                  <a:pt x="1079276" y="1454840"/>
                </a:lnTo>
                <a:lnTo>
                  <a:pt x="1120011" y="1434627"/>
                </a:lnTo>
                <a:lnTo>
                  <a:pt x="1159329" y="1412099"/>
                </a:lnTo>
                <a:lnTo>
                  <a:pt x="1197141" y="1387346"/>
                </a:lnTo>
                <a:lnTo>
                  <a:pt x="1233356" y="1360458"/>
                </a:lnTo>
                <a:lnTo>
                  <a:pt x="1267885" y="1331526"/>
                </a:lnTo>
                <a:lnTo>
                  <a:pt x="1300638" y="1300638"/>
                </a:lnTo>
                <a:lnTo>
                  <a:pt x="1331526" y="1267885"/>
                </a:lnTo>
                <a:lnTo>
                  <a:pt x="1360458" y="1233356"/>
                </a:lnTo>
                <a:lnTo>
                  <a:pt x="1387346" y="1197141"/>
                </a:lnTo>
                <a:lnTo>
                  <a:pt x="1412099" y="1159329"/>
                </a:lnTo>
                <a:lnTo>
                  <a:pt x="1434627" y="1120011"/>
                </a:lnTo>
                <a:lnTo>
                  <a:pt x="1454840" y="1079276"/>
                </a:lnTo>
                <a:lnTo>
                  <a:pt x="1472650" y="1037214"/>
                </a:lnTo>
                <a:lnTo>
                  <a:pt x="1487966" y="993915"/>
                </a:lnTo>
                <a:lnTo>
                  <a:pt x="1500699" y="949468"/>
                </a:lnTo>
                <a:lnTo>
                  <a:pt x="1510758" y="903963"/>
                </a:lnTo>
                <a:lnTo>
                  <a:pt x="1518055" y="857491"/>
                </a:lnTo>
                <a:lnTo>
                  <a:pt x="1522498" y="810139"/>
                </a:lnTo>
                <a:lnTo>
                  <a:pt x="1524000" y="762000"/>
                </a:lnTo>
                <a:lnTo>
                  <a:pt x="1522498" y="713724"/>
                </a:lnTo>
                <a:lnTo>
                  <a:pt x="1518055" y="666259"/>
                </a:lnTo>
                <a:lnTo>
                  <a:pt x="1510758" y="619692"/>
                </a:lnTo>
                <a:lnTo>
                  <a:pt x="1500699" y="574111"/>
                </a:lnTo>
                <a:lnTo>
                  <a:pt x="1487966" y="529606"/>
                </a:lnTo>
                <a:lnTo>
                  <a:pt x="1472650" y="486264"/>
                </a:lnTo>
                <a:lnTo>
                  <a:pt x="1454840" y="444175"/>
                </a:lnTo>
                <a:lnTo>
                  <a:pt x="1434627" y="403426"/>
                </a:lnTo>
                <a:lnTo>
                  <a:pt x="1412099" y="364106"/>
                </a:lnTo>
                <a:lnTo>
                  <a:pt x="1387346" y="326303"/>
                </a:lnTo>
                <a:lnTo>
                  <a:pt x="1360458" y="290107"/>
                </a:lnTo>
                <a:lnTo>
                  <a:pt x="1331526" y="255604"/>
                </a:lnTo>
                <a:lnTo>
                  <a:pt x="1300638" y="222885"/>
                </a:lnTo>
                <a:lnTo>
                  <a:pt x="1267885" y="192036"/>
                </a:lnTo>
                <a:lnTo>
                  <a:pt x="1233356" y="163147"/>
                </a:lnTo>
                <a:lnTo>
                  <a:pt x="1197141" y="136306"/>
                </a:lnTo>
                <a:lnTo>
                  <a:pt x="1159329" y="111602"/>
                </a:lnTo>
                <a:lnTo>
                  <a:pt x="1120011" y="89123"/>
                </a:lnTo>
                <a:lnTo>
                  <a:pt x="1079276" y="68957"/>
                </a:lnTo>
                <a:lnTo>
                  <a:pt x="1037214" y="51193"/>
                </a:lnTo>
                <a:lnTo>
                  <a:pt x="993915" y="35919"/>
                </a:lnTo>
                <a:lnTo>
                  <a:pt x="949468" y="23224"/>
                </a:lnTo>
                <a:lnTo>
                  <a:pt x="903963" y="13196"/>
                </a:lnTo>
                <a:lnTo>
                  <a:pt x="857491" y="5923"/>
                </a:lnTo>
                <a:lnTo>
                  <a:pt x="810139" y="1495"/>
                </a:lnTo>
                <a:lnTo>
                  <a:pt x="76200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90900" y="16002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1524000"/>
                </a:moveTo>
                <a:lnTo>
                  <a:pt x="713860" y="1522498"/>
                </a:lnTo>
                <a:lnTo>
                  <a:pt x="666508" y="1518055"/>
                </a:lnTo>
                <a:lnTo>
                  <a:pt x="620036" y="1510758"/>
                </a:lnTo>
                <a:lnTo>
                  <a:pt x="574531" y="1500699"/>
                </a:lnTo>
                <a:lnTo>
                  <a:pt x="530084" y="1487966"/>
                </a:lnTo>
                <a:lnTo>
                  <a:pt x="486785" y="1472650"/>
                </a:lnTo>
                <a:lnTo>
                  <a:pt x="444723" y="1454840"/>
                </a:lnTo>
                <a:lnTo>
                  <a:pt x="403988" y="1434627"/>
                </a:lnTo>
                <a:lnTo>
                  <a:pt x="364670" y="1412099"/>
                </a:lnTo>
                <a:lnTo>
                  <a:pt x="326858" y="1387346"/>
                </a:lnTo>
                <a:lnTo>
                  <a:pt x="290643" y="1360458"/>
                </a:lnTo>
                <a:lnTo>
                  <a:pt x="256114" y="1331526"/>
                </a:lnTo>
                <a:lnTo>
                  <a:pt x="223361" y="1300638"/>
                </a:lnTo>
                <a:lnTo>
                  <a:pt x="192473" y="1267885"/>
                </a:lnTo>
                <a:lnTo>
                  <a:pt x="163541" y="1233356"/>
                </a:lnTo>
                <a:lnTo>
                  <a:pt x="136653" y="1197141"/>
                </a:lnTo>
                <a:lnTo>
                  <a:pt x="111900" y="1159329"/>
                </a:lnTo>
                <a:lnTo>
                  <a:pt x="89372" y="1120011"/>
                </a:lnTo>
                <a:lnTo>
                  <a:pt x="69159" y="1079276"/>
                </a:lnTo>
                <a:lnTo>
                  <a:pt x="51349" y="1037214"/>
                </a:lnTo>
                <a:lnTo>
                  <a:pt x="36033" y="993915"/>
                </a:lnTo>
                <a:lnTo>
                  <a:pt x="23300" y="949468"/>
                </a:lnTo>
                <a:lnTo>
                  <a:pt x="13241" y="903963"/>
                </a:lnTo>
                <a:lnTo>
                  <a:pt x="5944" y="857491"/>
                </a:lnTo>
                <a:lnTo>
                  <a:pt x="1501" y="810139"/>
                </a:lnTo>
                <a:lnTo>
                  <a:pt x="0" y="762000"/>
                </a:lnTo>
                <a:lnTo>
                  <a:pt x="1501" y="713724"/>
                </a:lnTo>
                <a:lnTo>
                  <a:pt x="5944" y="666259"/>
                </a:lnTo>
                <a:lnTo>
                  <a:pt x="13241" y="619692"/>
                </a:lnTo>
                <a:lnTo>
                  <a:pt x="23300" y="574111"/>
                </a:lnTo>
                <a:lnTo>
                  <a:pt x="36033" y="529606"/>
                </a:lnTo>
                <a:lnTo>
                  <a:pt x="51349" y="486264"/>
                </a:lnTo>
                <a:lnTo>
                  <a:pt x="69159" y="444175"/>
                </a:lnTo>
                <a:lnTo>
                  <a:pt x="89372" y="403426"/>
                </a:lnTo>
                <a:lnTo>
                  <a:pt x="111900" y="364106"/>
                </a:lnTo>
                <a:lnTo>
                  <a:pt x="136653" y="326303"/>
                </a:lnTo>
                <a:lnTo>
                  <a:pt x="163541" y="290107"/>
                </a:lnTo>
                <a:lnTo>
                  <a:pt x="192473" y="255604"/>
                </a:lnTo>
                <a:lnTo>
                  <a:pt x="223361" y="222884"/>
                </a:lnTo>
                <a:lnTo>
                  <a:pt x="256114" y="192036"/>
                </a:lnTo>
                <a:lnTo>
                  <a:pt x="290643" y="163147"/>
                </a:lnTo>
                <a:lnTo>
                  <a:pt x="326858" y="136306"/>
                </a:lnTo>
                <a:lnTo>
                  <a:pt x="364670" y="111602"/>
                </a:lnTo>
                <a:lnTo>
                  <a:pt x="403988" y="89123"/>
                </a:lnTo>
                <a:lnTo>
                  <a:pt x="444723" y="68957"/>
                </a:lnTo>
                <a:lnTo>
                  <a:pt x="486785" y="51193"/>
                </a:lnTo>
                <a:lnTo>
                  <a:pt x="530084" y="35919"/>
                </a:lnTo>
                <a:lnTo>
                  <a:pt x="574531" y="23224"/>
                </a:lnTo>
                <a:lnTo>
                  <a:pt x="620036" y="13196"/>
                </a:lnTo>
                <a:lnTo>
                  <a:pt x="666508" y="5923"/>
                </a:lnTo>
                <a:lnTo>
                  <a:pt x="713860" y="1495"/>
                </a:lnTo>
                <a:lnTo>
                  <a:pt x="762000" y="0"/>
                </a:lnTo>
                <a:lnTo>
                  <a:pt x="810139" y="1495"/>
                </a:lnTo>
                <a:lnTo>
                  <a:pt x="857491" y="5923"/>
                </a:lnTo>
                <a:lnTo>
                  <a:pt x="903963" y="13196"/>
                </a:lnTo>
                <a:lnTo>
                  <a:pt x="949468" y="23224"/>
                </a:lnTo>
                <a:lnTo>
                  <a:pt x="993915" y="35919"/>
                </a:lnTo>
                <a:lnTo>
                  <a:pt x="1037214" y="51193"/>
                </a:lnTo>
                <a:lnTo>
                  <a:pt x="1079276" y="68957"/>
                </a:lnTo>
                <a:lnTo>
                  <a:pt x="1120011" y="89123"/>
                </a:lnTo>
                <a:lnTo>
                  <a:pt x="1159329" y="111602"/>
                </a:lnTo>
                <a:lnTo>
                  <a:pt x="1197141" y="136306"/>
                </a:lnTo>
                <a:lnTo>
                  <a:pt x="1233356" y="163147"/>
                </a:lnTo>
                <a:lnTo>
                  <a:pt x="1267885" y="192036"/>
                </a:lnTo>
                <a:lnTo>
                  <a:pt x="1300638" y="222885"/>
                </a:lnTo>
                <a:lnTo>
                  <a:pt x="1331526" y="255604"/>
                </a:lnTo>
                <a:lnTo>
                  <a:pt x="1360458" y="290107"/>
                </a:lnTo>
                <a:lnTo>
                  <a:pt x="1387346" y="326303"/>
                </a:lnTo>
                <a:lnTo>
                  <a:pt x="1412099" y="364106"/>
                </a:lnTo>
                <a:lnTo>
                  <a:pt x="1434627" y="403426"/>
                </a:lnTo>
                <a:lnTo>
                  <a:pt x="1454840" y="444175"/>
                </a:lnTo>
                <a:lnTo>
                  <a:pt x="1472650" y="486264"/>
                </a:lnTo>
                <a:lnTo>
                  <a:pt x="1487966" y="529606"/>
                </a:lnTo>
                <a:lnTo>
                  <a:pt x="1500699" y="574111"/>
                </a:lnTo>
                <a:lnTo>
                  <a:pt x="1510758" y="619692"/>
                </a:lnTo>
                <a:lnTo>
                  <a:pt x="1518055" y="666259"/>
                </a:lnTo>
                <a:lnTo>
                  <a:pt x="1522498" y="713724"/>
                </a:lnTo>
                <a:lnTo>
                  <a:pt x="1524000" y="762000"/>
                </a:lnTo>
                <a:lnTo>
                  <a:pt x="1522498" y="810139"/>
                </a:lnTo>
                <a:lnTo>
                  <a:pt x="1518055" y="857491"/>
                </a:lnTo>
                <a:lnTo>
                  <a:pt x="1510758" y="903963"/>
                </a:lnTo>
                <a:lnTo>
                  <a:pt x="1500699" y="949468"/>
                </a:lnTo>
                <a:lnTo>
                  <a:pt x="1487966" y="993915"/>
                </a:lnTo>
                <a:lnTo>
                  <a:pt x="1472650" y="1037214"/>
                </a:lnTo>
                <a:lnTo>
                  <a:pt x="1454840" y="1079276"/>
                </a:lnTo>
                <a:lnTo>
                  <a:pt x="1434627" y="1120011"/>
                </a:lnTo>
                <a:lnTo>
                  <a:pt x="1412099" y="1159329"/>
                </a:lnTo>
                <a:lnTo>
                  <a:pt x="1387346" y="1197141"/>
                </a:lnTo>
                <a:lnTo>
                  <a:pt x="1360458" y="1233356"/>
                </a:lnTo>
                <a:lnTo>
                  <a:pt x="1331526" y="1267885"/>
                </a:lnTo>
                <a:lnTo>
                  <a:pt x="1300638" y="1300638"/>
                </a:lnTo>
                <a:lnTo>
                  <a:pt x="1267885" y="1331526"/>
                </a:lnTo>
                <a:lnTo>
                  <a:pt x="1233356" y="1360458"/>
                </a:lnTo>
                <a:lnTo>
                  <a:pt x="1197141" y="1387346"/>
                </a:lnTo>
                <a:lnTo>
                  <a:pt x="1159329" y="1412099"/>
                </a:lnTo>
                <a:lnTo>
                  <a:pt x="1120011" y="1434627"/>
                </a:lnTo>
                <a:lnTo>
                  <a:pt x="1079276" y="1454840"/>
                </a:lnTo>
                <a:lnTo>
                  <a:pt x="1037214" y="1472650"/>
                </a:lnTo>
                <a:lnTo>
                  <a:pt x="993915" y="1487966"/>
                </a:lnTo>
                <a:lnTo>
                  <a:pt x="949468" y="1500699"/>
                </a:lnTo>
                <a:lnTo>
                  <a:pt x="903963" y="1510758"/>
                </a:lnTo>
                <a:lnTo>
                  <a:pt x="857491" y="1518055"/>
                </a:lnTo>
                <a:lnTo>
                  <a:pt x="810139" y="1522498"/>
                </a:lnTo>
                <a:lnTo>
                  <a:pt x="762000" y="152400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90900" y="32766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0"/>
                </a:moveTo>
                <a:lnTo>
                  <a:pt x="713860" y="1501"/>
                </a:lnTo>
                <a:lnTo>
                  <a:pt x="666508" y="5944"/>
                </a:lnTo>
                <a:lnTo>
                  <a:pt x="620036" y="13241"/>
                </a:lnTo>
                <a:lnTo>
                  <a:pt x="574531" y="23300"/>
                </a:lnTo>
                <a:lnTo>
                  <a:pt x="530084" y="36033"/>
                </a:lnTo>
                <a:lnTo>
                  <a:pt x="486785" y="51349"/>
                </a:lnTo>
                <a:lnTo>
                  <a:pt x="444723" y="69159"/>
                </a:lnTo>
                <a:lnTo>
                  <a:pt x="403988" y="89372"/>
                </a:lnTo>
                <a:lnTo>
                  <a:pt x="364670" y="111900"/>
                </a:lnTo>
                <a:lnTo>
                  <a:pt x="326858" y="136653"/>
                </a:lnTo>
                <a:lnTo>
                  <a:pt x="290643" y="163541"/>
                </a:lnTo>
                <a:lnTo>
                  <a:pt x="256114" y="192473"/>
                </a:lnTo>
                <a:lnTo>
                  <a:pt x="223361" y="223361"/>
                </a:lnTo>
                <a:lnTo>
                  <a:pt x="192473" y="256114"/>
                </a:lnTo>
                <a:lnTo>
                  <a:pt x="163541" y="290643"/>
                </a:lnTo>
                <a:lnTo>
                  <a:pt x="136653" y="326858"/>
                </a:lnTo>
                <a:lnTo>
                  <a:pt x="111900" y="364670"/>
                </a:lnTo>
                <a:lnTo>
                  <a:pt x="89372" y="403988"/>
                </a:lnTo>
                <a:lnTo>
                  <a:pt x="69159" y="444723"/>
                </a:lnTo>
                <a:lnTo>
                  <a:pt x="51349" y="486785"/>
                </a:lnTo>
                <a:lnTo>
                  <a:pt x="36033" y="530084"/>
                </a:lnTo>
                <a:lnTo>
                  <a:pt x="23300" y="574531"/>
                </a:lnTo>
                <a:lnTo>
                  <a:pt x="13241" y="620036"/>
                </a:lnTo>
                <a:lnTo>
                  <a:pt x="5944" y="666508"/>
                </a:lnTo>
                <a:lnTo>
                  <a:pt x="1501" y="713860"/>
                </a:lnTo>
                <a:lnTo>
                  <a:pt x="0" y="762000"/>
                </a:lnTo>
                <a:lnTo>
                  <a:pt x="1501" y="810139"/>
                </a:lnTo>
                <a:lnTo>
                  <a:pt x="5944" y="857491"/>
                </a:lnTo>
                <a:lnTo>
                  <a:pt x="13241" y="903963"/>
                </a:lnTo>
                <a:lnTo>
                  <a:pt x="23300" y="949468"/>
                </a:lnTo>
                <a:lnTo>
                  <a:pt x="36033" y="993915"/>
                </a:lnTo>
                <a:lnTo>
                  <a:pt x="51349" y="1037214"/>
                </a:lnTo>
                <a:lnTo>
                  <a:pt x="69159" y="1079276"/>
                </a:lnTo>
                <a:lnTo>
                  <a:pt x="89372" y="1120011"/>
                </a:lnTo>
                <a:lnTo>
                  <a:pt x="111900" y="1159329"/>
                </a:lnTo>
                <a:lnTo>
                  <a:pt x="136653" y="1197141"/>
                </a:lnTo>
                <a:lnTo>
                  <a:pt x="163541" y="1233356"/>
                </a:lnTo>
                <a:lnTo>
                  <a:pt x="192473" y="1267885"/>
                </a:lnTo>
                <a:lnTo>
                  <a:pt x="223361" y="1300638"/>
                </a:lnTo>
                <a:lnTo>
                  <a:pt x="256114" y="1331526"/>
                </a:lnTo>
                <a:lnTo>
                  <a:pt x="290643" y="1360458"/>
                </a:lnTo>
                <a:lnTo>
                  <a:pt x="326858" y="1387346"/>
                </a:lnTo>
                <a:lnTo>
                  <a:pt x="364670" y="1412099"/>
                </a:lnTo>
                <a:lnTo>
                  <a:pt x="403988" y="1434627"/>
                </a:lnTo>
                <a:lnTo>
                  <a:pt x="444723" y="1454840"/>
                </a:lnTo>
                <a:lnTo>
                  <a:pt x="486785" y="1472650"/>
                </a:lnTo>
                <a:lnTo>
                  <a:pt x="530084" y="1487966"/>
                </a:lnTo>
                <a:lnTo>
                  <a:pt x="574531" y="1500699"/>
                </a:lnTo>
                <a:lnTo>
                  <a:pt x="620036" y="1510758"/>
                </a:lnTo>
                <a:lnTo>
                  <a:pt x="666508" y="1518055"/>
                </a:lnTo>
                <a:lnTo>
                  <a:pt x="713860" y="1522498"/>
                </a:lnTo>
                <a:lnTo>
                  <a:pt x="762000" y="1524000"/>
                </a:lnTo>
                <a:lnTo>
                  <a:pt x="810139" y="1522498"/>
                </a:lnTo>
                <a:lnTo>
                  <a:pt x="857491" y="1518055"/>
                </a:lnTo>
                <a:lnTo>
                  <a:pt x="903963" y="1510758"/>
                </a:lnTo>
                <a:lnTo>
                  <a:pt x="949468" y="1500699"/>
                </a:lnTo>
                <a:lnTo>
                  <a:pt x="993915" y="1487966"/>
                </a:lnTo>
                <a:lnTo>
                  <a:pt x="1037214" y="1472650"/>
                </a:lnTo>
                <a:lnTo>
                  <a:pt x="1079276" y="1454840"/>
                </a:lnTo>
                <a:lnTo>
                  <a:pt x="1120011" y="1434627"/>
                </a:lnTo>
                <a:lnTo>
                  <a:pt x="1159329" y="1412099"/>
                </a:lnTo>
                <a:lnTo>
                  <a:pt x="1197141" y="1387346"/>
                </a:lnTo>
                <a:lnTo>
                  <a:pt x="1233356" y="1360458"/>
                </a:lnTo>
                <a:lnTo>
                  <a:pt x="1267885" y="1331526"/>
                </a:lnTo>
                <a:lnTo>
                  <a:pt x="1300638" y="1300638"/>
                </a:lnTo>
                <a:lnTo>
                  <a:pt x="1331526" y="1267885"/>
                </a:lnTo>
                <a:lnTo>
                  <a:pt x="1360458" y="1233356"/>
                </a:lnTo>
                <a:lnTo>
                  <a:pt x="1387346" y="1197141"/>
                </a:lnTo>
                <a:lnTo>
                  <a:pt x="1412099" y="1159329"/>
                </a:lnTo>
                <a:lnTo>
                  <a:pt x="1434627" y="1120011"/>
                </a:lnTo>
                <a:lnTo>
                  <a:pt x="1454840" y="1079276"/>
                </a:lnTo>
                <a:lnTo>
                  <a:pt x="1472650" y="1037214"/>
                </a:lnTo>
                <a:lnTo>
                  <a:pt x="1487966" y="993915"/>
                </a:lnTo>
                <a:lnTo>
                  <a:pt x="1500699" y="949468"/>
                </a:lnTo>
                <a:lnTo>
                  <a:pt x="1510758" y="903963"/>
                </a:lnTo>
                <a:lnTo>
                  <a:pt x="1518055" y="857491"/>
                </a:lnTo>
                <a:lnTo>
                  <a:pt x="1522498" y="810139"/>
                </a:lnTo>
                <a:lnTo>
                  <a:pt x="1524000" y="762000"/>
                </a:lnTo>
                <a:lnTo>
                  <a:pt x="1522498" y="713860"/>
                </a:lnTo>
                <a:lnTo>
                  <a:pt x="1518055" y="666508"/>
                </a:lnTo>
                <a:lnTo>
                  <a:pt x="1510758" y="620036"/>
                </a:lnTo>
                <a:lnTo>
                  <a:pt x="1500699" y="574531"/>
                </a:lnTo>
                <a:lnTo>
                  <a:pt x="1487966" y="530084"/>
                </a:lnTo>
                <a:lnTo>
                  <a:pt x="1472650" y="486785"/>
                </a:lnTo>
                <a:lnTo>
                  <a:pt x="1454840" y="444723"/>
                </a:lnTo>
                <a:lnTo>
                  <a:pt x="1434627" y="403988"/>
                </a:lnTo>
                <a:lnTo>
                  <a:pt x="1412099" y="364670"/>
                </a:lnTo>
                <a:lnTo>
                  <a:pt x="1387346" y="326858"/>
                </a:lnTo>
                <a:lnTo>
                  <a:pt x="1360458" y="290643"/>
                </a:lnTo>
                <a:lnTo>
                  <a:pt x="1331526" y="256114"/>
                </a:lnTo>
                <a:lnTo>
                  <a:pt x="1300638" y="223361"/>
                </a:lnTo>
                <a:lnTo>
                  <a:pt x="1267885" y="192473"/>
                </a:lnTo>
                <a:lnTo>
                  <a:pt x="1233356" y="163541"/>
                </a:lnTo>
                <a:lnTo>
                  <a:pt x="1197141" y="136653"/>
                </a:lnTo>
                <a:lnTo>
                  <a:pt x="1159329" y="111900"/>
                </a:lnTo>
                <a:lnTo>
                  <a:pt x="1120011" y="89372"/>
                </a:lnTo>
                <a:lnTo>
                  <a:pt x="1079276" y="69159"/>
                </a:lnTo>
                <a:lnTo>
                  <a:pt x="1037214" y="51349"/>
                </a:lnTo>
                <a:lnTo>
                  <a:pt x="993915" y="36033"/>
                </a:lnTo>
                <a:lnTo>
                  <a:pt x="949468" y="23300"/>
                </a:lnTo>
                <a:lnTo>
                  <a:pt x="903963" y="13241"/>
                </a:lnTo>
                <a:lnTo>
                  <a:pt x="857491" y="5944"/>
                </a:lnTo>
                <a:lnTo>
                  <a:pt x="810139" y="1501"/>
                </a:lnTo>
                <a:lnTo>
                  <a:pt x="76200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58620" y="32766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0"/>
                </a:moveTo>
                <a:lnTo>
                  <a:pt x="713860" y="1501"/>
                </a:lnTo>
                <a:lnTo>
                  <a:pt x="666508" y="5944"/>
                </a:lnTo>
                <a:lnTo>
                  <a:pt x="620036" y="13241"/>
                </a:lnTo>
                <a:lnTo>
                  <a:pt x="574531" y="23300"/>
                </a:lnTo>
                <a:lnTo>
                  <a:pt x="530084" y="36033"/>
                </a:lnTo>
                <a:lnTo>
                  <a:pt x="486785" y="51349"/>
                </a:lnTo>
                <a:lnTo>
                  <a:pt x="444723" y="69159"/>
                </a:lnTo>
                <a:lnTo>
                  <a:pt x="403988" y="89372"/>
                </a:lnTo>
                <a:lnTo>
                  <a:pt x="364670" y="111900"/>
                </a:lnTo>
                <a:lnTo>
                  <a:pt x="326858" y="136653"/>
                </a:lnTo>
                <a:lnTo>
                  <a:pt x="290643" y="163541"/>
                </a:lnTo>
                <a:lnTo>
                  <a:pt x="256114" y="192473"/>
                </a:lnTo>
                <a:lnTo>
                  <a:pt x="223361" y="223361"/>
                </a:lnTo>
                <a:lnTo>
                  <a:pt x="192473" y="256114"/>
                </a:lnTo>
                <a:lnTo>
                  <a:pt x="163541" y="290643"/>
                </a:lnTo>
                <a:lnTo>
                  <a:pt x="136653" y="326858"/>
                </a:lnTo>
                <a:lnTo>
                  <a:pt x="111900" y="364670"/>
                </a:lnTo>
                <a:lnTo>
                  <a:pt x="89372" y="403988"/>
                </a:lnTo>
                <a:lnTo>
                  <a:pt x="69159" y="444723"/>
                </a:lnTo>
                <a:lnTo>
                  <a:pt x="51349" y="486785"/>
                </a:lnTo>
                <a:lnTo>
                  <a:pt x="36033" y="530084"/>
                </a:lnTo>
                <a:lnTo>
                  <a:pt x="23300" y="574531"/>
                </a:lnTo>
                <a:lnTo>
                  <a:pt x="13241" y="620036"/>
                </a:lnTo>
                <a:lnTo>
                  <a:pt x="5944" y="666508"/>
                </a:lnTo>
                <a:lnTo>
                  <a:pt x="1501" y="713860"/>
                </a:lnTo>
                <a:lnTo>
                  <a:pt x="0" y="762000"/>
                </a:lnTo>
                <a:lnTo>
                  <a:pt x="1501" y="810139"/>
                </a:lnTo>
                <a:lnTo>
                  <a:pt x="5944" y="857491"/>
                </a:lnTo>
                <a:lnTo>
                  <a:pt x="13241" y="903963"/>
                </a:lnTo>
                <a:lnTo>
                  <a:pt x="23300" y="949468"/>
                </a:lnTo>
                <a:lnTo>
                  <a:pt x="36033" y="993915"/>
                </a:lnTo>
                <a:lnTo>
                  <a:pt x="51349" y="1037214"/>
                </a:lnTo>
                <a:lnTo>
                  <a:pt x="69159" y="1079276"/>
                </a:lnTo>
                <a:lnTo>
                  <a:pt x="89372" y="1120011"/>
                </a:lnTo>
                <a:lnTo>
                  <a:pt x="111900" y="1159329"/>
                </a:lnTo>
                <a:lnTo>
                  <a:pt x="136653" y="1197141"/>
                </a:lnTo>
                <a:lnTo>
                  <a:pt x="163541" y="1233356"/>
                </a:lnTo>
                <a:lnTo>
                  <a:pt x="192473" y="1267885"/>
                </a:lnTo>
                <a:lnTo>
                  <a:pt x="223361" y="1300638"/>
                </a:lnTo>
                <a:lnTo>
                  <a:pt x="256114" y="1331526"/>
                </a:lnTo>
                <a:lnTo>
                  <a:pt x="290643" y="1360458"/>
                </a:lnTo>
                <a:lnTo>
                  <a:pt x="326858" y="1387346"/>
                </a:lnTo>
                <a:lnTo>
                  <a:pt x="364670" y="1412099"/>
                </a:lnTo>
                <a:lnTo>
                  <a:pt x="403988" y="1434627"/>
                </a:lnTo>
                <a:lnTo>
                  <a:pt x="444723" y="1454840"/>
                </a:lnTo>
                <a:lnTo>
                  <a:pt x="486785" y="1472650"/>
                </a:lnTo>
                <a:lnTo>
                  <a:pt x="530084" y="1487966"/>
                </a:lnTo>
                <a:lnTo>
                  <a:pt x="574531" y="1500699"/>
                </a:lnTo>
                <a:lnTo>
                  <a:pt x="620036" y="1510758"/>
                </a:lnTo>
                <a:lnTo>
                  <a:pt x="666508" y="1518055"/>
                </a:lnTo>
                <a:lnTo>
                  <a:pt x="713860" y="1522498"/>
                </a:lnTo>
                <a:lnTo>
                  <a:pt x="762000" y="1524000"/>
                </a:lnTo>
                <a:lnTo>
                  <a:pt x="810139" y="1522498"/>
                </a:lnTo>
                <a:lnTo>
                  <a:pt x="857491" y="1518055"/>
                </a:lnTo>
                <a:lnTo>
                  <a:pt x="903963" y="1510758"/>
                </a:lnTo>
                <a:lnTo>
                  <a:pt x="949468" y="1500699"/>
                </a:lnTo>
                <a:lnTo>
                  <a:pt x="993915" y="1487966"/>
                </a:lnTo>
                <a:lnTo>
                  <a:pt x="1037214" y="1472650"/>
                </a:lnTo>
                <a:lnTo>
                  <a:pt x="1079276" y="1454840"/>
                </a:lnTo>
                <a:lnTo>
                  <a:pt x="1120011" y="1434627"/>
                </a:lnTo>
                <a:lnTo>
                  <a:pt x="1159329" y="1412099"/>
                </a:lnTo>
                <a:lnTo>
                  <a:pt x="1197141" y="1387346"/>
                </a:lnTo>
                <a:lnTo>
                  <a:pt x="1233356" y="1360458"/>
                </a:lnTo>
                <a:lnTo>
                  <a:pt x="1267885" y="1331526"/>
                </a:lnTo>
                <a:lnTo>
                  <a:pt x="1300638" y="1300638"/>
                </a:lnTo>
                <a:lnTo>
                  <a:pt x="1331526" y="1267885"/>
                </a:lnTo>
                <a:lnTo>
                  <a:pt x="1360458" y="1233356"/>
                </a:lnTo>
                <a:lnTo>
                  <a:pt x="1387346" y="1197141"/>
                </a:lnTo>
                <a:lnTo>
                  <a:pt x="1412099" y="1159329"/>
                </a:lnTo>
                <a:lnTo>
                  <a:pt x="1434627" y="1120011"/>
                </a:lnTo>
                <a:lnTo>
                  <a:pt x="1454840" y="1079276"/>
                </a:lnTo>
                <a:lnTo>
                  <a:pt x="1472650" y="1037214"/>
                </a:lnTo>
                <a:lnTo>
                  <a:pt x="1487966" y="993915"/>
                </a:lnTo>
                <a:lnTo>
                  <a:pt x="1500699" y="949468"/>
                </a:lnTo>
                <a:lnTo>
                  <a:pt x="1510758" y="903963"/>
                </a:lnTo>
                <a:lnTo>
                  <a:pt x="1518055" y="857491"/>
                </a:lnTo>
                <a:lnTo>
                  <a:pt x="1522498" y="810139"/>
                </a:lnTo>
                <a:lnTo>
                  <a:pt x="1524000" y="762000"/>
                </a:lnTo>
                <a:lnTo>
                  <a:pt x="1522498" y="713860"/>
                </a:lnTo>
                <a:lnTo>
                  <a:pt x="1518055" y="666508"/>
                </a:lnTo>
                <a:lnTo>
                  <a:pt x="1510758" y="620036"/>
                </a:lnTo>
                <a:lnTo>
                  <a:pt x="1500699" y="574531"/>
                </a:lnTo>
                <a:lnTo>
                  <a:pt x="1487966" y="530084"/>
                </a:lnTo>
                <a:lnTo>
                  <a:pt x="1472650" y="486785"/>
                </a:lnTo>
                <a:lnTo>
                  <a:pt x="1454840" y="444723"/>
                </a:lnTo>
                <a:lnTo>
                  <a:pt x="1434627" y="403988"/>
                </a:lnTo>
                <a:lnTo>
                  <a:pt x="1412099" y="364670"/>
                </a:lnTo>
                <a:lnTo>
                  <a:pt x="1387346" y="326858"/>
                </a:lnTo>
                <a:lnTo>
                  <a:pt x="1360458" y="290643"/>
                </a:lnTo>
                <a:lnTo>
                  <a:pt x="1331526" y="256114"/>
                </a:lnTo>
                <a:lnTo>
                  <a:pt x="1300638" y="223361"/>
                </a:lnTo>
                <a:lnTo>
                  <a:pt x="1267885" y="192473"/>
                </a:lnTo>
                <a:lnTo>
                  <a:pt x="1233356" y="163541"/>
                </a:lnTo>
                <a:lnTo>
                  <a:pt x="1197141" y="136653"/>
                </a:lnTo>
                <a:lnTo>
                  <a:pt x="1159329" y="111900"/>
                </a:lnTo>
                <a:lnTo>
                  <a:pt x="1120011" y="89372"/>
                </a:lnTo>
                <a:lnTo>
                  <a:pt x="1079276" y="69159"/>
                </a:lnTo>
                <a:lnTo>
                  <a:pt x="1037214" y="51349"/>
                </a:lnTo>
                <a:lnTo>
                  <a:pt x="993915" y="36033"/>
                </a:lnTo>
                <a:lnTo>
                  <a:pt x="949468" y="23300"/>
                </a:lnTo>
                <a:lnTo>
                  <a:pt x="903963" y="13241"/>
                </a:lnTo>
                <a:lnTo>
                  <a:pt x="857491" y="5944"/>
                </a:lnTo>
                <a:lnTo>
                  <a:pt x="810139" y="1501"/>
                </a:lnTo>
                <a:lnTo>
                  <a:pt x="76200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72300" y="32766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1524000"/>
                </a:moveTo>
                <a:lnTo>
                  <a:pt x="713860" y="1522498"/>
                </a:lnTo>
                <a:lnTo>
                  <a:pt x="666508" y="1518055"/>
                </a:lnTo>
                <a:lnTo>
                  <a:pt x="620036" y="1510758"/>
                </a:lnTo>
                <a:lnTo>
                  <a:pt x="574531" y="1500699"/>
                </a:lnTo>
                <a:lnTo>
                  <a:pt x="530084" y="1487966"/>
                </a:lnTo>
                <a:lnTo>
                  <a:pt x="486785" y="1472650"/>
                </a:lnTo>
                <a:lnTo>
                  <a:pt x="444723" y="1454840"/>
                </a:lnTo>
                <a:lnTo>
                  <a:pt x="403988" y="1434627"/>
                </a:lnTo>
                <a:lnTo>
                  <a:pt x="364670" y="1412099"/>
                </a:lnTo>
                <a:lnTo>
                  <a:pt x="326858" y="1387346"/>
                </a:lnTo>
                <a:lnTo>
                  <a:pt x="290643" y="1360458"/>
                </a:lnTo>
                <a:lnTo>
                  <a:pt x="256114" y="1331526"/>
                </a:lnTo>
                <a:lnTo>
                  <a:pt x="223361" y="1300638"/>
                </a:lnTo>
                <a:lnTo>
                  <a:pt x="192473" y="1267885"/>
                </a:lnTo>
                <a:lnTo>
                  <a:pt x="163541" y="1233356"/>
                </a:lnTo>
                <a:lnTo>
                  <a:pt x="136653" y="1197141"/>
                </a:lnTo>
                <a:lnTo>
                  <a:pt x="111900" y="1159329"/>
                </a:lnTo>
                <a:lnTo>
                  <a:pt x="89372" y="1120011"/>
                </a:lnTo>
                <a:lnTo>
                  <a:pt x="69159" y="1079276"/>
                </a:lnTo>
                <a:lnTo>
                  <a:pt x="51349" y="1037214"/>
                </a:lnTo>
                <a:lnTo>
                  <a:pt x="36033" y="993915"/>
                </a:lnTo>
                <a:lnTo>
                  <a:pt x="23300" y="949468"/>
                </a:lnTo>
                <a:lnTo>
                  <a:pt x="13241" y="903963"/>
                </a:lnTo>
                <a:lnTo>
                  <a:pt x="5944" y="857491"/>
                </a:lnTo>
                <a:lnTo>
                  <a:pt x="1501" y="810139"/>
                </a:lnTo>
                <a:lnTo>
                  <a:pt x="0" y="762000"/>
                </a:lnTo>
                <a:lnTo>
                  <a:pt x="1501" y="713860"/>
                </a:lnTo>
                <a:lnTo>
                  <a:pt x="5944" y="666508"/>
                </a:lnTo>
                <a:lnTo>
                  <a:pt x="13241" y="620036"/>
                </a:lnTo>
                <a:lnTo>
                  <a:pt x="23300" y="574531"/>
                </a:lnTo>
                <a:lnTo>
                  <a:pt x="36033" y="530084"/>
                </a:lnTo>
                <a:lnTo>
                  <a:pt x="51349" y="486785"/>
                </a:lnTo>
                <a:lnTo>
                  <a:pt x="69159" y="444723"/>
                </a:lnTo>
                <a:lnTo>
                  <a:pt x="89372" y="403988"/>
                </a:lnTo>
                <a:lnTo>
                  <a:pt x="111900" y="364670"/>
                </a:lnTo>
                <a:lnTo>
                  <a:pt x="136653" y="326858"/>
                </a:lnTo>
                <a:lnTo>
                  <a:pt x="163541" y="290643"/>
                </a:lnTo>
                <a:lnTo>
                  <a:pt x="192473" y="256114"/>
                </a:lnTo>
                <a:lnTo>
                  <a:pt x="223361" y="223361"/>
                </a:lnTo>
                <a:lnTo>
                  <a:pt x="256114" y="192473"/>
                </a:lnTo>
                <a:lnTo>
                  <a:pt x="290643" y="163541"/>
                </a:lnTo>
                <a:lnTo>
                  <a:pt x="326858" y="136653"/>
                </a:lnTo>
                <a:lnTo>
                  <a:pt x="364670" y="111900"/>
                </a:lnTo>
                <a:lnTo>
                  <a:pt x="403988" y="89372"/>
                </a:lnTo>
                <a:lnTo>
                  <a:pt x="444723" y="69159"/>
                </a:lnTo>
                <a:lnTo>
                  <a:pt x="486785" y="51349"/>
                </a:lnTo>
                <a:lnTo>
                  <a:pt x="530084" y="36033"/>
                </a:lnTo>
                <a:lnTo>
                  <a:pt x="574531" y="23300"/>
                </a:lnTo>
                <a:lnTo>
                  <a:pt x="620036" y="13241"/>
                </a:lnTo>
                <a:lnTo>
                  <a:pt x="666508" y="5944"/>
                </a:lnTo>
                <a:lnTo>
                  <a:pt x="713860" y="1501"/>
                </a:lnTo>
                <a:lnTo>
                  <a:pt x="762000" y="0"/>
                </a:lnTo>
                <a:lnTo>
                  <a:pt x="810139" y="1501"/>
                </a:lnTo>
                <a:lnTo>
                  <a:pt x="857491" y="5944"/>
                </a:lnTo>
                <a:lnTo>
                  <a:pt x="903963" y="13241"/>
                </a:lnTo>
                <a:lnTo>
                  <a:pt x="949468" y="23300"/>
                </a:lnTo>
                <a:lnTo>
                  <a:pt x="993915" y="36033"/>
                </a:lnTo>
                <a:lnTo>
                  <a:pt x="1037214" y="51349"/>
                </a:lnTo>
                <a:lnTo>
                  <a:pt x="1079276" y="69159"/>
                </a:lnTo>
                <a:lnTo>
                  <a:pt x="1120011" y="89372"/>
                </a:lnTo>
                <a:lnTo>
                  <a:pt x="1159329" y="111900"/>
                </a:lnTo>
                <a:lnTo>
                  <a:pt x="1197141" y="136653"/>
                </a:lnTo>
                <a:lnTo>
                  <a:pt x="1233356" y="163541"/>
                </a:lnTo>
                <a:lnTo>
                  <a:pt x="1267885" y="192473"/>
                </a:lnTo>
                <a:lnTo>
                  <a:pt x="1300638" y="223361"/>
                </a:lnTo>
                <a:lnTo>
                  <a:pt x="1331526" y="256114"/>
                </a:lnTo>
                <a:lnTo>
                  <a:pt x="1360458" y="290643"/>
                </a:lnTo>
                <a:lnTo>
                  <a:pt x="1387346" y="326858"/>
                </a:lnTo>
                <a:lnTo>
                  <a:pt x="1412099" y="364670"/>
                </a:lnTo>
                <a:lnTo>
                  <a:pt x="1434627" y="403988"/>
                </a:lnTo>
                <a:lnTo>
                  <a:pt x="1454840" y="444723"/>
                </a:lnTo>
                <a:lnTo>
                  <a:pt x="1472650" y="486785"/>
                </a:lnTo>
                <a:lnTo>
                  <a:pt x="1487966" y="530084"/>
                </a:lnTo>
                <a:lnTo>
                  <a:pt x="1500699" y="574531"/>
                </a:lnTo>
                <a:lnTo>
                  <a:pt x="1510758" y="620036"/>
                </a:lnTo>
                <a:lnTo>
                  <a:pt x="1518055" y="666508"/>
                </a:lnTo>
                <a:lnTo>
                  <a:pt x="1522498" y="713860"/>
                </a:lnTo>
                <a:lnTo>
                  <a:pt x="1524000" y="762000"/>
                </a:lnTo>
                <a:lnTo>
                  <a:pt x="1522498" y="810139"/>
                </a:lnTo>
                <a:lnTo>
                  <a:pt x="1518055" y="857491"/>
                </a:lnTo>
                <a:lnTo>
                  <a:pt x="1510758" y="903963"/>
                </a:lnTo>
                <a:lnTo>
                  <a:pt x="1500699" y="949468"/>
                </a:lnTo>
                <a:lnTo>
                  <a:pt x="1487966" y="993915"/>
                </a:lnTo>
                <a:lnTo>
                  <a:pt x="1472650" y="1037214"/>
                </a:lnTo>
                <a:lnTo>
                  <a:pt x="1454840" y="1079276"/>
                </a:lnTo>
                <a:lnTo>
                  <a:pt x="1434627" y="1120011"/>
                </a:lnTo>
                <a:lnTo>
                  <a:pt x="1412099" y="1159329"/>
                </a:lnTo>
                <a:lnTo>
                  <a:pt x="1387346" y="1197141"/>
                </a:lnTo>
                <a:lnTo>
                  <a:pt x="1360458" y="1233356"/>
                </a:lnTo>
                <a:lnTo>
                  <a:pt x="1331526" y="1267885"/>
                </a:lnTo>
                <a:lnTo>
                  <a:pt x="1300638" y="1300638"/>
                </a:lnTo>
                <a:lnTo>
                  <a:pt x="1267885" y="1331526"/>
                </a:lnTo>
                <a:lnTo>
                  <a:pt x="1233356" y="1360458"/>
                </a:lnTo>
                <a:lnTo>
                  <a:pt x="1197141" y="1387346"/>
                </a:lnTo>
                <a:lnTo>
                  <a:pt x="1159329" y="1412099"/>
                </a:lnTo>
                <a:lnTo>
                  <a:pt x="1120011" y="1434627"/>
                </a:lnTo>
                <a:lnTo>
                  <a:pt x="1079276" y="1454840"/>
                </a:lnTo>
                <a:lnTo>
                  <a:pt x="1037214" y="1472650"/>
                </a:lnTo>
                <a:lnTo>
                  <a:pt x="993915" y="1487966"/>
                </a:lnTo>
                <a:lnTo>
                  <a:pt x="949468" y="1500699"/>
                </a:lnTo>
                <a:lnTo>
                  <a:pt x="903963" y="1510758"/>
                </a:lnTo>
                <a:lnTo>
                  <a:pt x="857491" y="1518055"/>
                </a:lnTo>
                <a:lnTo>
                  <a:pt x="810139" y="1522498"/>
                </a:lnTo>
                <a:lnTo>
                  <a:pt x="762000" y="152400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53970" y="411479"/>
            <a:ext cx="38963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dirty="0">
                <a:solidFill>
                  <a:srgbClr val="FF9833"/>
                </a:solidFill>
                <a:latin typeface="Arial"/>
                <a:cs typeface="Arial"/>
              </a:rPr>
              <a:t>P</a:t>
            </a:r>
            <a:r>
              <a:rPr sz="4000" b="0" spc="-10" dirty="0">
                <a:solidFill>
                  <a:srgbClr val="FF9833"/>
                </a:solidFill>
                <a:latin typeface="Arial"/>
                <a:cs typeface="Arial"/>
              </a:rPr>
              <a:t>RES</a:t>
            </a:r>
            <a:r>
              <a:rPr sz="4000" b="0" dirty="0">
                <a:solidFill>
                  <a:srgbClr val="FF9833"/>
                </a:solidFill>
                <a:latin typeface="Arial"/>
                <a:cs typeface="Arial"/>
              </a:rPr>
              <a:t>E</a:t>
            </a:r>
            <a:r>
              <a:rPr sz="4000" b="0" spc="-10" dirty="0">
                <a:solidFill>
                  <a:srgbClr val="FF9833"/>
                </a:solidFill>
                <a:latin typeface="Arial"/>
                <a:cs typeface="Arial"/>
              </a:rPr>
              <a:t>N</a:t>
            </a:r>
            <a:r>
              <a:rPr sz="4000" b="0" spc="-305" dirty="0">
                <a:solidFill>
                  <a:srgbClr val="FF9833"/>
                </a:solidFill>
                <a:latin typeface="Arial"/>
                <a:cs typeface="Arial"/>
              </a:rPr>
              <a:t>T</a:t>
            </a:r>
            <a:r>
              <a:rPr sz="4000" b="0" spc="-310" dirty="0">
                <a:solidFill>
                  <a:srgbClr val="FF9833"/>
                </a:solidFill>
                <a:latin typeface="Arial"/>
                <a:cs typeface="Arial"/>
              </a:rPr>
              <a:t>A</a:t>
            </a:r>
            <a:r>
              <a:rPr sz="4000" b="0" spc="-5" dirty="0">
                <a:solidFill>
                  <a:srgbClr val="FF9833"/>
                </a:solidFill>
                <a:latin typeface="Arial"/>
                <a:cs typeface="Arial"/>
              </a:rPr>
              <a:t>T</a:t>
            </a:r>
            <a:r>
              <a:rPr sz="4000" b="0" dirty="0">
                <a:solidFill>
                  <a:srgbClr val="FF9833"/>
                </a:solidFill>
                <a:latin typeface="Arial"/>
                <a:cs typeface="Arial"/>
              </a:rPr>
              <a:t>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0020" y="1021079"/>
            <a:ext cx="3745229" cy="209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9833"/>
                </a:solidFill>
                <a:latin typeface="Arial"/>
                <a:cs typeface="Arial"/>
              </a:rPr>
              <a:t>ON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3200" dirty="0">
                <a:solidFill>
                  <a:srgbClr val="FF9833"/>
                </a:solidFill>
                <a:latin typeface="Arial"/>
                <a:cs typeface="Arial"/>
              </a:rPr>
              <a:t>GENERAL</a:t>
            </a:r>
            <a:r>
              <a:rPr sz="3200" spc="-180" dirty="0">
                <a:solidFill>
                  <a:srgbClr val="FF9833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9833"/>
                </a:solidFill>
                <a:latin typeface="Arial"/>
                <a:cs typeface="Arial"/>
              </a:rPr>
              <a:t>LEDGER</a:t>
            </a:r>
            <a:endParaRPr sz="3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3600" dirty="0">
                <a:solidFill>
                  <a:srgbClr val="FF9833"/>
                </a:solidFill>
                <a:latin typeface="Arial"/>
                <a:cs typeface="Arial"/>
              </a:rPr>
              <a:t>&amp;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3200" dirty="0">
                <a:solidFill>
                  <a:srgbClr val="FF9833"/>
                </a:solidFill>
                <a:latin typeface="Arial"/>
                <a:cs typeface="Arial"/>
              </a:rPr>
              <a:t>TRAIL</a:t>
            </a:r>
            <a:r>
              <a:rPr sz="3200" spc="-130" dirty="0">
                <a:solidFill>
                  <a:srgbClr val="FF9833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9833"/>
                </a:solidFill>
                <a:latin typeface="Arial"/>
                <a:cs typeface="Arial"/>
              </a:rPr>
              <a:t>BALANCE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62300" y="4156709"/>
            <a:ext cx="3046730" cy="0"/>
          </a:xfrm>
          <a:custGeom>
            <a:avLst/>
            <a:gdLst/>
            <a:ahLst/>
            <a:cxnLst/>
            <a:rect l="l" t="t" r="r" b="b"/>
            <a:pathLst>
              <a:path w="3046729">
                <a:moveTo>
                  <a:pt x="0" y="0"/>
                </a:moveTo>
                <a:lnTo>
                  <a:pt x="3046730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870" y="543559"/>
            <a:ext cx="284226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5215" algn="l"/>
              </a:tabLst>
            </a:pPr>
            <a:r>
              <a:rPr sz="3800" b="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Trial	Balance</a:t>
            </a:r>
            <a:endParaRPr sz="3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625599"/>
            <a:ext cx="147320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2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2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10359"/>
            <a:ext cx="3536315" cy="223901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ct val="89800"/>
              </a:lnSpc>
              <a:spcBef>
                <a:spcPts val="295"/>
              </a:spcBef>
            </a:pPr>
            <a:r>
              <a:rPr sz="1600" dirty="0">
                <a:latin typeface="Arial"/>
                <a:cs typeface="Arial"/>
              </a:rPr>
              <a:t>A </a:t>
            </a:r>
            <a:r>
              <a:rPr sz="1600" spc="-5" dirty="0">
                <a:latin typeface="Arial"/>
                <a:cs typeface="Arial"/>
              </a:rPr>
              <a:t>basic rule of double-entry accounting 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that </a:t>
            </a:r>
            <a:r>
              <a:rPr sz="1600" dirty="0">
                <a:latin typeface="Arial"/>
                <a:cs typeface="Arial"/>
              </a:rPr>
              <a:t>for </a:t>
            </a:r>
            <a:r>
              <a:rPr sz="1600" spc="-5" dirty="0">
                <a:latin typeface="Arial"/>
                <a:cs typeface="Arial"/>
              </a:rPr>
              <a:t>every credit there must be  an equal debit amount. From this  concept, one </a:t>
            </a:r>
            <a:r>
              <a:rPr sz="1600" dirty="0">
                <a:latin typeface="Arial"/>
                <a:cs typeface="Arial"/>
              </a:rPr>
              <a:t>can say </a:t>
            </a:r>
            <a:r>
              <a:rPr sz="1600" spc="-5" dirty="0">
                <a:latin typeface="Arial"/>
                <a:cs typeface="Arial"/>
              </a:rPr>
              <a:t>that the </a:t>
            </a:r>
            <a:r>
              <a:rPr sz="1600" dirty="0">
                <a:latin typeface="Arial"/>
                <a:cs typeface="Arial"/>
              </a:rPr>
              <a:t>sum </a:t>
            </a:r>
            <a:r>
              <a:rPr sz="1600" spc="-5" dirty="0">
                <a:latin typeface="Arial"/>
                <a:cs typeface="Arial"/>
              </a:rPr>
              <a:t>of  all debits must equal the </a:t>
            </a:r>
            <a:r>
              <a:rPr sz="1600" dirty="0">
                <a:latin typeface="Arial"/>
                <a:cs typeface="Arial"/>
              </a:rPr>
              <a:t>sum </a:t>
            </a:r>
            <a:r>
              <a:rPr sz="1600" spc="-5" dirty="0">
                <a:latin typeface="Arial"/>
                <a:cs typeface="Arial"/>
              </a:rPr>
              <a:t>of all  credits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the accounting system. </a:t>
            </a:r>
            <a:r>
              <a:rPr sz="1600" dirty="0">
                <a:latin typeface="Arial"/>
                <a:cs typeface="Arial"/>
              </a:rPr>
              <a:t>If  </a:t>
            </a:r>
            <a:r>
              <a:rPr sz="1600" spc="-5" dirty="0">
                <a:latin typeface="Arial"/>
                <a:cs typeface="Arial"/>
              </a:rPr>
              <a:t>debits do not equal credits, then an  error has been made. The </a:t>
            </a:r>
            <a:r>
              <a:rPr sz="1600" b="1" spc="-5" dirty="0">
                <a:latin typeface="Arial"/>
                <a:cs typeface="Arial"/>
              </a:rPr>
              <a:t>trial  </a:t>
            </a:r>
            <a:r>
              <a:rPr sz="1600" b="1" spc="-10" dirty="0">
                <a:latin typeface="Arial"/>
                <a:cs typeface="Arial"/>
              </a:rPr>
              <a:t>balance </a:t>
            </a:r>
            <a:r>
              <a:rPr sz="1600" dirty="0">
                <a:latin typeface="Arial"/>
                <a:cs typeface="Arial"/>
              </a:rPr>
              <a:t>is a </a:t>
            </a:r>
            <a:r>
              <a:rPr sz="1600" spc="-5" dirty="0">
                <a:latin typeface="Arial"/>
                <a:cs typeface="Arial"/>
              </a:rPr>
              <a:t>tool for detecting </a:t>
            </a:r>
            <a:r>
              <a:rPr sz="1600" dirty="0">
                <a:latin typeface="Arial"/>
                <a:cs typeface="Arial"/>
              </a:rPr>
              <a:t>such  </a:t>
            </a:r>
            <a:r>
              <a:rPr sz="1600" spc="-5" dirty="0">
                <a:latin typeface="Arial"/>
                <a:cs typeface="Arial"/>
              </a:rPr>
              <a:t>errors.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4135120"/>
            <a:ext cx="147320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2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2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569" y="4118609"/>
            <a:ext cx="3502025" cy="180213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ct val="89800"/>
              </a:lnSpc>
              <a:spcBef>
                <a:spcPts val="295"/>
              </a:spcBef>
            </a:pPr>
            <a:r>
              <a:rPr sz="1600" spc="-5" dirty="0">
                <a:latin typeface="Arial"/>
                <a:cs typeface="Arial"/>
              </a:rPr>
              <a:t>The trial balance </a:t>
            </a:r>
            <a:r>
              <a:rPr sz="1600" dirty="0">
                <a:latin typeface="Arial"/>
                <a:cs typeface="Arial"/>
              </a:rPr>
              <a:t>is </a:t>
            </a:r>
            <a:r>
              <a:rPr sz="1600" spc="-5" dirty="0">
                <a:latin typeface="Arial"/>
                <a:cs typeface="Arial"/>
              </a:rPr>
              <a:t>calculated by  summing </a:t>
            </a:r>
            <a:r>
              <a:rPr sz="1600" dirty="0">
                <a:latin typeface="Arial"/>
                <a:cs typeface="Arial"/>
              </a:rPr>
              <a:t>the </a:t>
            </a:r>
            <a:r>
              <a:rPr sz="1600" spc="-5" dirty="0">
                <a:latin typeface="Arial"/>
                <a:cs typeface="Arial"/>
              </a:rPr>
              <a:t>balances of all the ledger  accounts. The account balances are  used because the balance  summarizes the net effect of all of the  debits and credits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an account. To  calculate the trial balance, construct </a:t>
            </a:r>
            <a:r>
              <a:rPr sz="1600" dirty="0">
                <a:latin typeface="Arial"/>
                <a:cs typeface="Arial"/>
              </a:rPr>
              <a:t>a  </a:t>
            </a:r>
            <a:r>
              <a:rPr sz="1600" spc="-5" dirty="0">
                <a:latin typeface="Arial"/>
                <a:cs typeface="Arial"/>
              </a:rPr>
              <a:t>table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the following format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091203" y="1603783"/>
          <a:ext cx="3352800" cy="48590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600"/>
                <a:gridCol w="1117600"/>
                <a:gridCol w="1117600"/>
              </a:tblGrid>
              <a:tr h="335280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Account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24955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Debits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Credits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Account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i="1" dirty="0">
                          <a:latin typeface="Arial"/>
                          <a:cs typeface="Arial"/>
                        </a:rPr>
                        <a:t>xxxx.xx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Account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i="1" dirty="0">
                          <a:latin typeface="Arial"/>
                          <a:cs typeface="Arial"/>
                        </a:rPr>
                        <a:t>xxxx.xx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Account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i="1" dirty="0">
                          <a:latin typeface="Arial"/>
                          <a:cs typeface="Arial"/>
                        </a:rPr>
                        <a:t>xxxx.xx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2706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CCC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29400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0095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Account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i="1" dirty="0">
                          <a:latin typeface="Arial"/>
                          <a:cs typeface="Arial"/>
                        </a:rPr>
                        <a:t>xxxx.xx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Account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i="1" dirty="0">
                          <a:latin typeface="Arial"/>
                          <a:cs typeface="Arial"/>
                        </a:rPr>
                        <a:t>xxxx.xx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3400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Account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i="1" dirty="0">
                          <a:latin typeface="Arial"/>
                          <a:cs typeface="Arial"/>
                        </a:rPr>
                        <a:t>xxxx.xx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26429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CCCCFF"/>
                    </a:solidFill>
                  </a:tcPr>
                </a:tc>
              </a:tr>
              <a:tr h="2940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solidFill>
                      <a:srgbClr val="CCCCFF"/>
                    </a:solidFill>
                  </a:tcPr>
                </a:tc>
              </a:tr>
              <a:tr h="3028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34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Total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i="1" dirty="0">
                          <a:latin typeface="Arial"/>
                          <a:cs typeface="Arial"/>
                        </a:rPr>
                        <a:t>xxxx.xx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i="1" dirty="0">
                          <a:latin typeface="Arial"/>
                          <a:cs typeface="Arial"/>
                        </a:rPr>
                        <a:t>xxxx.xx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6336029" y="5986779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2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66330" y="598297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2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105400" y="1219200"/>
            <a:ext cx="3276600" cy="304800"/>
          </a:xfrm>
          <a:prstGeom prst="rect">
            <a:avLst/>
          </a:prstGeom>
          <a:solidFill>
            <a:srgbClr val="CCCCFF"/>
          </a:solidFill>
          <a:ln w="9344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79400">
              <a:lnSpc>
                <a:spcPct val="100000"/>
              </a:lnSpc>
              <a:spcBef>
                <a:spcPts val="120"/>
              </a:spcBef>
            </a:pPr>
            <a:r>
              <a:rPr sz="1800" b="1" spc="-5" dirty="0">
                <a:latin typeface="Arial"/>
                <a:cs typeface="Arial"/>
              </a:rPr>
              <a:t>Trial Balance Calculation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83790" y="2478748"/>
            <a:ext cx="443865" cy="174942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393700" marR="384175" indent="-1905" algn="ctr">
              <a:lnSpc>
                <a:spcPts val="830"/>
              </a:lnSpc>
              <a:spcBef>
                <a:spcPts val="7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065" marR="5080" algn="ctr">
              <a:lnSpc>
                <a:spcPts val="84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Steps to Prepare the Trial</a:t>
            </a:r>
            <a:r>
              <a:rPr spc="-70" dirty="0"/>
              <a:t> </a:t>
            </a:r>
            <a:r>
              <a:rPr spc="-10" dirty="0"/>
              <a:t>Balance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92579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573529"/>
            <a:ext cx="7367905" cy="57404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080">
              <a:lnSpc>
                <a:spcPts val="1920"/>
              </a:lnSpc>
              <a:spcBef>
                <a:spcPts val="560"/>
              </a:spcBef>
            </a:pPr>
            <a:r>
              <a:rPr sz="2000" dirty="0">
                <a:latin typeface="Arial"/>
                <a:cs typeface="Arial"/>
              </a:rPr>
              <a:t>For each ledger account — Cash, Accounts Payable, </a:t>
            </a:r>
            <a:r>
              <a:rPr sz="2000" spc="-5" dirty="0">
                <a:latin typeface="Arial"/>
                <a:cs typeface="Arial"/>
              </a:rPr>
              <a:t>etc. </a:t>
            </a:r>
            <a:r>
              <a:rPr sz="2000" dirty="0">
                <a:latin typeface="Arial"/>
                <a:cs typeface="Arial"/>
              </a:rPr>
              <a:t>— </a:t>
            </a:r>
            <a:r>
              <a:rPr sz="2000" spc="-5" dirty="0">
                <a:latin typeface="Arial"/>
                <a:cs typeface="Arial"/>
              </a:rPr>
              <a:t>total  </a:t>
            </a:r>
            <a:r>
              <a:rPr sz="2000" dirty="0">
                <a:latin typeface="Arial"/>
                <a:cs typeface="Arial"/>
              </a:rPr>
              <a:t>your credits and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debits.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1869" y="2462529"/>
            <a:ext cx="16827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5" dirty="0">
                <a:solidFill>
                  <a:srgbClr val="CCCCFF"/>
                </a:solidFill>
                <a:latin typeface="Wingdings"/>
                <a:cs typeface="Wingdings"/>
              </a:rPr>
              <a:t></a:t>
            </a:r>
            <a:endParaRPr sz="12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7619" y="2430779"/>
            <a:ext cx="7219315" cy="19481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 algn="just">
              <a:lnSpc>
                <a:spcPct val="79900"/>
              </a:lnSpc>
              <a:spcBef>
                <a:spcPts val="535"/>
              </a:spcBef>
            </a:pPr>
            <a:r>
              <a:rPr sz="1800" dirty="0">
                <a:latin typeface="Arial"/>
                <a:cs typeface="Arial"/>
              </a:rPr>
              <a:t>If </a:t>
            </a:r>
            <a:r>
              <a:rPr sz="1800" spc="-5" dirty="0">
                <a:latin typeface="Arial"/>
                <a:cs typeface="Arial"/>
              </a:rPr>
              <a:t>the credit total is </a:t>
            </a:r>
            <a:r>
              <a:rPr sz="1800" spc="-10" dirty="0">
                <a:latin typeface="Arial"/>
                <a:cs typeface="Arial"/>
              </a:rPr>
              <a:t>larger, </a:t>
            </a:r>
            <a:r>
              <a:rPr sz="1800" spc="-5" dirty="0">
                <a:latin typeface="Arial"/>
                <a:cs typeface="Arial"/>
              </a:rPr>
              <a:t>subtract the </a:t>
            </a:r>
            <a:r>
              <a:rPr sz="1800" spc="-10" dirty="0">
                <a:latin typeface="Arial"/>
                <a:cs typeface="Arial"/>
              </a:rPr>
              <a:t>debit </a:t>
            </a:r>
            <a:r>
              <a:rPr sz="1800" spc="-5" dirty="0">
                <a:latin typeface="Arial"/>
                <a:cs typeface="Arial"/>
              </a:rPr>
              <a:t>total </a:t>
            </a:r>
            <a:r>
              <a:rPr sz="1800" dirty="0">
                <a:latin typeface="Arial"/>
                <a:cs typeface="Arial"/>
              </a:rPr>
              <a:t>from </a:t>
            </a:r>
            <a:r>
              <a:rPr sz="1800" spc="-5" dirty="0">
                <a:latin typeface="Arial"/>
                <a:cs typeface="Arial"/>
              </a:rPr>
              <a:t>the credit total </a:t>
            </a:r>
            <a:r>
              <a:rPr sz="1800" dirty="0">
                <a:latin typeface="Arial"/>
                <a:cs typeface="Arial"/>
              </a:rPr>
              <a:t>to  </a:t>
            </a:r>
            <a:r>
              <a:rPr sz="1800" spc="-10" dirty="0">
                <a:latin typeface="Arial"/>
                <a:cs typeface="Arial"/>
              </a:rPr>
              <a:t>get </a:t>
            </a:r>
            <a:r>
              <a:rPr sz="1800" spc="-5" dirty="0">
                <a:latin typeface="Arial"/>
                <a:cs typeface="Arial"/>
              </a:rPr>
              <a:t>your </a:t>
            </a:r>
            <a:r>
              <a:rPr sz="1800" spc="-10" dirty="0">
                <a:latin typeface="Arial"/>
                <a:cs typeface="Arial"/>
              </a:rPr>
              <a:t>ledger </a:t>
            </a:r>
            <a:r>
              <a:rPr sz="1800" spc="-5" dirty="0">
                <a:latin typeface="Arial"/>
                <a:cs typeface="Arial"/>
              </a:rPr>
              <a:t>account total </a:t>
            </a:r>
            <a:r>
              <a:rPr sz="1800" spc="-10" dirty="0">
                <a:latin typeface="Arial"/>
                <a:cs typeface="Arial"/>
              </a:rPr>
              <a:t>which goes </a:t>
            </a:r>
            <a:r>
              <a:rPr sz="1800" spc="-5" dirty="0">
                <a:latin typeface="Arial"/>
                <a:cs typeface="Arial"/>
              </a:rPr>
              <a:t>in the credit column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the trial  </a:t>
            </a:r>
            <a:r>
              <a:rPr sz="1800" spc="-10" dirty="0">
                <a:latin typeface="Arial"/>
                <a:cs typeface="Arial"/>
              </a:rPr>
              <a:t>balance</a:t>
            </a:r>
            <a:endParaRPr sz="1800">
              <a:latin typeface="Arial"/>
              <a:cs typeface="Arial"/>
            </a:endParaRPr>
          </a:p>
          <a:p>
            <a:pPr marL="12700" marR="68580" algn="just">
              <a:lnSpc>
                <a:spcPct val="79900"/>
              </a:lnSpc>
              <a:spcBef>
                <a:spcPts val="450"/>
              </a:spcBef>
            </a:pPr>
            <a:r>
              <a:rPr sz="1800" dirty="0">
                <a:latin typeface="Arial"/>
                <a:cs typeface="Arial"/>
              </a:rPr>
              <a:t>If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debit </a:t>
            </a:r>
            <a:r>
              <a:rPr sz="1800" spc="-5" dirty="0">
                <a:latin typeface="Arial"/>
                <a:cs typeface="Arial"/>
              </a:rPr>
              <a:t>total is larger, subtract the credit total </a:t>
            </a:r>
            <a:r>
              <a:rPr sz="1800" dirty="0">
                <a:latin typeface="Arial"/>
                <a:cs typeface="Arial"/>
              </a:rPr>
              <a:t>from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debit </a:t>
            </a:r>
            <a:r>
              <a:rPr sz="1800" spc="-5" dirty="0">
                <a:latin typeface="Arial"/>
                <a:cs typeface="Arial"/>
              </a:rPr>
              <a:t>total </a:t>
            </a:r>
            <a:r>
              <a:rPr sz="1800" dirty="0">
                <a:latin typeface="Arial"/>
                <a:cs typeface="Arial"/>
              </a:rPr>
              <a:t>to  </a:t>
            </a:r>
            <a:r>
              <a:rPr sz="1800" spc="-10" dirty="0">
                <a:latin typeface="Arial"/>
                <a:cs typeface="Arial"/>
              </a:rPr>
              <a:t>get </a:t>
            </a:r>
            <a:r>
              <a:rPr sz="1800" spc="-5" dirty="0">
                <a:latin typeface="Arial"/>
                <a:cs typeface="Arial"/>
              </a:rPr>
              <a:t>your </a:t>
            </a:r>
            <a:r>
              <a:rPr sz="1800" spc="-10" dirty="0">
                <a:latin typeface="Arial"/>
                <a:cs typeface="Arial"/>
              </a:rPr>
              <a:t>ledger </a:t>
            </a:r>
            <a:r>
              <a:rPr sz="1800" spc="-5" dirty="0">
                <a:latin typeface="Arial"/>
                <a:cs typeface="Arial"/>
              </a:rPr>
              <a:t>account total </a:t>
            </a:r>
            <a:r>
              <a:rPr sz="1800" spc="-10" dirty="0">
                <a:latin typeface="Arial"/>
                <a:cs typeface="Arial"/>
              </a:rPr>
              <a:t>which goes </a:t>
            </a:r>
            <a:r>
              <a:rPr sz="1800" spc="-5" dirty="0">
                <a:latin typeface="Arial"/>
                <a:cs typeface="Arial"/>
              </a:rPr>
              <a:t>in the </a:t>
            </a:r>
            <a:r>
              <a:rPr sz="1800" spc="-10" dirty="0">
                <a:latin typeface="Arial"/>
                <a:cs typeface="Arial"/>
              </a:rPr>
              <a:t>debit </a:t>
            </a:r>
            <a:r>
              <a:rPr sz="1800" spc="-5" dirty="0">
                <a:latin typeface="Arial"/>
                <a:cs typeface="Arial"/>
              </a:rPr>
              <a:t>column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trial  </a:t>
            </a:r>
            <a:r>
              <a:rPr sz="1800" spc="-10" dirty="0">
                <a:latin typeface="Arial"/>
                <a:cs typeface="Arial"/>
              </a:rPr>
              <a:t>balance</a:t>
            </a:r>
            <a:endParaRPr sz="1800">
              <a:latin typeface="Arial"/>
              <a:cs typeface="Arial"/>
            </a:endParaRPr>
          </a:p>
          <a:p>
            <a:pPr marL="12700" marR="358775" algn="just">
              <a:lnSpc>
                <a:spcPct val="79600"/>
              </a:lnSpc>
              <a:spcBef>
                <a:spcPts val="459"/>
              </a:spcBef>
            </a:pPr>
            <a:r>
              <a:rPr sz="1800" spc="-5" dirty="0">
                <a:latin typeface="Arial"/>
                <a:cs typeface="Arial"/>
              </a:rPr>
              <a:t>Put the </a:t>
            </a:r>
            <a:r>
              <a:rPr sz="1800" spc="-10" dirty="0">
                <a:latin typeface="Arial"/>
                <a:cs typeface="Arial"/>
              </a:rPr>
              <a:t>ledger account </a:t>
            </a:r>
            <a:r>
              <a:rPr sz="1800" spc="-5" dirty="0">
                <a:latin typeface="Arial"/>
                <a:cs typeface="Arial"/>
              </a:rPr>
              <a:t>total in the credit </a:t>
            </a:r>
            <a:r>
              <a:rPr sz="1800" spc="-10" dirty="0">
                <a:latin typeface="Arial"/>
                <a:cs typeface="Arial"/>
              </a:rPr>
              <a:t>or debit </a:t>
            </a:r>
            <a:r>
              <a:rPr sz="1800" spc="-5" dirty="0">
                <a:latin typeface="Arial"/>
                <a:cs typeface="Arial"/>
              </a:rPr>
              <a:t>column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your trial  </a:t>
            </a:r>
            <a:r>
              <a:rPr sz="1800" spc="-10" dirty="0">
                <a:latin typeface="Arial"/>
                <a:cs typeface="Arial"/>
              </a:rPr>
              <a:t>balance </a:t>
            </a:r>
            <a:r>
              <a:rPr sz="1800" spc="-5" dirty="0">
                <a:latin typeface="Arial"/>
                <a:cs typeface="Arial"/>
              </a:rPr>
              <a:t>(as identified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above).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1869" y="3176270"/>
            <a:ext cx="16827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5" dirty="0">
                <a:solidFill>
                  <a:srgbClr val="CCCCFF"/>
                </a:solidFill>
                <a:latin typeface="Wingdings"/>
                <a:cs typeface="Wingdings"/>
              </a:rPr>
              <a:t></a:t>
            </a:r>
            <a:endParaRPr sz="125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1869" y="3891279"/>
            <a:ext cx="16827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5" dirty="0">
                <a:solidFill>
                  <a:srgbClr val="CCCCFF"/>
                </a:solidFill>
                <a:latin typeface="Wingdings"/>
                <a:cs typeface="Wingdings"/>
              </a:rPr>
              <a:t></a:t>
            </a:r>
            <a:endParaRPr sz="125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669" y="465074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7569" y="4631690"/>
            <a:ext cx="7709534" cy="5740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0"/>
              </a:spcBef>
            </a:pPr>
            <a:r>
              <a:rPr sz="2000" dirty="0">
                <a:latin typeface="Arial"/>
                <a:cs typeface="Arial"/>
              </a:rPr>
              <a:t>When </a:t>
            </a:r>
            <a:r>
              <a:rPr sz="2000" spc="5" dirty="0">
                <a:latin typeface="Arial"/>
                <a:cs typeface="Arial"/>
              </a:rPr>
              <a:t>you </a:t>
            </a:r>
            <a:r>
              <a:rPr sz="2000" dirty="0">
                <a:latin typeface="Arial"/>
                <a:cs typeface="Arial"/>
              </a:rPr>
              <a:t>have debit or credit </a:t>
            </a:r>
            <a:r>
              <a:rPr sz="2000" spc="-5" dirty="0">
                <a:latin typeface="Arial"/>
                <a:cs typeface="Arial"/>
              </a:rPr>
              <a:t>totals for </a:t>
            </a:r>
            <a:r>
              <a:rPr sz="2000" dirty="0">
                <a:latin typeface="Arial"/>
                <a:cs typeface="Arial"/>
              </a:rPr>
              <a:t>each ledger account, add all 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your credit </a:t>
            </a:r>
            <a:r>
              <a:rPr sz="2000" spc="-5" dirty="0">
                <a:latin typeface="Arial"/>
                <a:cs typeface="Arial"/>
              </a:rPr>
              <a:t>totals to </a:t>
            </a:r>
            <a:r>
              <a:rPr sz="2000" dirty="0">
                <a:latin typeface="Arial"/>
                <a:cs typeface="Arial"/>
              </a:rPr>
              <a:t>get a credit grand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total.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4669" y="550799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7569" y="5490209"/>
            <a:ext cx="7686675" cy="5740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0"/>
              </a:spcBef>
            </a:pPr>
            <a:r>
              <a:rPr sz="2000" dirty="0">
                <a:latin typeface="Arial"/>
                <a:cs typeface="Arial"/>
              </a:rPr>
              <a:t>Add all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your debit </a:t>
            </a:r>
            <a:r>
              <a:rPr sz="2000" spc="-5" dirty="0">
                <a:latin typeface="Arial"/>
                <a:cs typeface="Arial"/>
              </a:rPr>
              <a:t>totals to </a:t>
            </a:r>
            <a:r>
              <a:rPr sz="2000" dirty="0">
                <a:latin typeface="Arial"/>
                <a:cs typeface="Arial"/>
              </a:rPr>
              <a:t>get a debit grand </a:t>
            </a:r>
            <a:r>
              <a:rPr sz="2000" spc="-5" dirty="0">
                <a:latin typeface="Arial"/>
                <a:cs typeface="Arial"/>
              </a:rPr>
              <a:t>total. This </a:t>
            </a:r>
            <a:r>
              <a:rPr sz="2000" dirty="0">
                <a:latin typeface="Arial"/>
                <a:cs typeface="Arial"/>
              </a:rPr>
              <a:t>is your trial  balance.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606321" y="2478659"/>
            <a:ext cx="445134" cy="174942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393700" marR="384175" indent="-635" algn="ctr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6229"/>
            <a:ext cx="527431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Unbalanced </a:t>
            </a:r>
            <a:r>
              <a:rPr spc="-5" dirty="0"/>
              <a:t>Trial</a:t>
            </a:r>
            <a:r>
              <a:rPr spc="-20" dirty="0"/>
              <a:t> </a:t>
            </a:r>
            <a:r>
              <a:rPr spc="-10" dirty="0"/>
              <a:t>Balance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73529"/>
            <a:ext cx="7938134" cy="9448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0"/>
              </a:spcBef>
            </a:pPr>
            <a:r>
              <a:rPr sz="2000" spc="-5" dirty="0">
                <a:latin typeface="Arial"/>
                <a:cs typeface="Arial"/>
              </a:rPr>
              <a:t>If </a:t>
            </a:r>
            <a:r>
              <a:rPr sz="2000" spc="5" dirty="0">
                <a:latin typeface="Arial"/>
                <a:cs typeface="Arial"/>
              </a:rPr>
              <a:t>you </a:t>
            </a:r>
            <a:r>
              <a:rPr sz="2000" dirty="0">
                <a:latin typeface="Arial"/>
                <a:cs typeface="Arial"/>
              </a:rPr>
              <a:t>have an unbalanced </a:t>
            </a:r>
            <a:r>
              <a:rPr sz="2000" spc="-5" dirty="0">
                <a:latin typeface="Arial"/>
                <a:cs typeface="Arial"/>
              </a:rPr>
              <a:t>trial </a:t>
            </a:r>
            <a:r>
              <a:rPr sz="2000" dirty="0">
                <a:latin typeface="Arial"/>
                <a:cs typeface="Arial"/>
              </a:rPr>
              <a:t>balance, </a:t>
            </a:r>
            <a:r>
              <a:rPr sz="2000" spc="-5" dirty="0">
                <a:latin typeface="Arial"/>
                <a:cs typeface="Arial"/>
              </a:rPr>
              <a:t>then </a:t>
            </a:r>
            <a:r>
              <a:rPr sz="2000" dirty="0">
                <a:latin typeface="Arial"/>
                <a:cs typeface="Arial"/>
              </a:rPr>
              <a:t>you have </a:t>
            </a:r>
            <a:r>
              <a:rPr sz="2000" spc="-5" dirty="0">
                <a:latin typeface="Arial"/>
                <a:cs typeface="Arial"/>
              </a:rPr>
              <a:t>an </a:t>
            </a:r>
            <a:r>
              <a:rPr sz="2000" dirty="0">
                <a:latin typeface="Arial"/>
                <a:cs typeface="Arial"/>
              </a:rPr>
              <a:t>error  somewhere </a:t>
            </a:r>
            <a:r>
              <a:rPr sz="2000" spc="-5" dirty="0">
                <a:latin typeface="Arial"/>
                <a:cs typeface="Arial"/>
              </a:rPr>
              <a:t>in the </a:t>
            </a:r>
            <a:r>
              <a:rPr sz="2000" dirty="0">
                <a:latin typeface="Arial"/>
                <a:cs typeface="Arial"/>
              </a:rPr>
              <a:t>accounting process. Examples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problems </a:t>
            </a:r>
            <a:r>
              <a:rPr sz="2000" spc="-5" dirty="0">
                <a:latin typeface="Arial"/>
                <a:cs typeface="Arial"/>
              </a:rPr>
              <a:t>that </a:t>
            </a:r>
            <a:r>
              <a:rPr sz="2000" spc="5" dirty="0">
                <a:latin typeface="Arial"/>
                <a:cs typeface="Arial"/>
              </a:rPr>
              <a:t>can  </a:t>
            </a:r>
            <a:r>
              <a:rPr sz="2000" dirty="0">
                <a:latin typeface="Arial"/>
                <a:cs typeface="Arial"/>
              </a:rPr>
              <a:t>unbalance a trial balance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include: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2757170"/>
            <a:ext cx="177165" cy="94615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569" y="2801620"/>
            <a:ext cx="7539355" cy="31483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0"/>
              </a:spcBef>
            </a:pPr>
            <a:r>
              <a:rPr sz="2000" spc="-5" dirty="0">
                <a:latin typeface="Arial"/>
                <a:cs typeface="Arial"/>
              </a:rPr>
              <a:t>Adding the debits </a:t>
            </a:r>
            <a:r>
              <a:rPr sz="2000" dirty="0">
                <a:latin typeface="Arial"/>
                <a:cs typeface="Arial"/>
              </a:rPr>
              <a:t>and credits </a:t>
            </a:r>
            <a:r>
              <a:rPr sz="2000" spc="-5" dirty="0">
                <a:latin typeface="Arial"/>
                <a:cs typeface="Arial"/>
              </a:rPr>
              <a:t>for the </a:t>
            </a:r>
            <a:r>
              <a:rPr sz="2000" dirty="0">
                <a:latin typeface="Arial"/>
                <a:cs typeface="Arial"/>
              </a:rPr>
              <a:t>trial balance incorrectly;  </a:t>
            </a:r>
            <a:r>
              <a:rPr sz="2000" spc="-5" dirty="0">
                <a:latin typeface="Arial"/>
                <a:cs typeface="Arial"/>
              </a:rPr>
              <a:t>Forgetting </a:t>
            </a:r>
            <a:r>
              <a:rPr sz="2000" dirty="0">
                <a:latin typeface="Arial"/>
                <a:cs typeface="Arial"/>
              </a:rPr>
              <a:t>to include a ledger account balance on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trial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balance;</a:t>
            </a:r>
            <a:endParaRPr sz="2000">
              <a:latin typeface="Arial"/>
              <a:cs typeface="Arial"/>
            </a:endParaRPr>
          </a:p>
          <a:p>
            <a:pPr marL="12700" marR="699135">
              <a:lnSpc>
                <a:spcPct val="80000"/>
              </a:lnSpc>
              <a:spcBef>
                <a:spcPts val="500"/>
              </a:spcBef>
            </a:pPr>
            <a:r>
              <a:rPr sz="2000" spc="-5" dirty="0">
                <a:latin typeface="Arial"/>
                <a:cs typeface="Arial"/>
              </a:rPr>
              <a:t>Putting the </a:t>
            </a:r>
            <a:r>
              <a:rPr sz="2000" dirty="0">
                <a:latin typeface="Arial"/>
                <a:cs typeface="Arial"/>
              </a:rPr>
              <a:t>ledger account balances </a:t>
            </a:r>
            <a:r>
              <a:rPr sz="2000" spc="-5" dirty="0">
                <a:latin typeface="Arial"/>
                <a:cs typeface="Arial"/>
              </a:rPr>
              <a:t>in the </a:t>
            </a:r>
            <a:r>
              <a:rPr sz="2000" dirty="0">
                <a:latin typeface="Arial"/>
                <a:cs typeface="Arial"/>
              </a:rPr>
              <a:t>wrong </a:t>
            </a:r>
            <a:r>
              <a:rPr sz="2000" spc="-5" dirty="0">
                <a:latin typeface="Arial"/>
                <a:cs typeface="Arial"/>
              </a:rPr>
              <a:t>debit/credit  </a:t>
            </a:r>
            <a:r>
              <a:rPr sz="2000" dirty="0">
                <a:latin typeface="Arial"/>
                <a:cs typeface="Arial"/>
              </a:rPr>
              <a:t>column </a:t>
            </a:r>
            <a:r>
              <a:rPr sz="2000" spc="-5" dirty="0">
                <a:latin typeface="Arial"/>
                <a:cs typeface="Arial"/>
              </a:rPr>
              <a:t>in the </a:t>
            </a:r>
            <a:r>
              <a:rPr sz="2000" dirty="0">
                <a:latin typeface="Arial"/>
                <a:cs typeface="Arial"/>
              </a:rPr>
              <a:t>trial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balance;</a:t>
            </a:r>
            <a:endParaRPr sz="2000">
              <a:latin typeface="Arial"/>
              <a:cs typeface="Arial"/>
            </a:endParaRPr>
          </a:p>
          <a:p>
            <a:pPr marL="12700" marR="570230">
              <a:lnSpc>
                <a:spcPct val="79600"/>
              </a:lnSpc>
              <a:spcBef>
                <a:spcPts val="509"/>
              </a:spcBef>
            </a:pPr>
            <a:r>
              <a:rPr sz="2000" spc="-5" dirty="0">
                <a:latin typeface="Arial"/>
                <a:cs typeface="Arial"/>
              </a:rPr>
              <a:t>Writing the </a:t>
            </a:r>
            <a:r>
              <a:rPr sz="2000" dirty="0">
                <a:latin typeface="Arial"/>
                <a:cs typeface="Arial"/>
              </a:rPr>
              <a:t>wrong ledger account balances </a:t>
            </a:r>
            <a:r>
              <a:rPr sz="2000" spc="-5" dirty="0">
                <a:latin typeface="Arial"/>
                <a:cs typeface="Arial"/>
              </a:rPr>
              <a:t>in the trial </a:t>
            </a:r>
            <a:r>
              <a:rPr sz="2000" dirty="0">
                <a:latin typeface="Arial"/>
                <a:cs typeface="Arial"/>
              </a:rPr>
              <a:t>balance  columns;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000" dirty="0">
                <a:latin typeface="Arial"/>
                <a:cs typeface="Arial"/>
              </a:rPr>
              <a:t>Miscalculating </a:t>
            </a:r>
            <a:r>
              <a:rPr sz="2000" spc="-5" dirty="0">
                <a:latin typeface="Arial"/>
                <a:cs typeface="Arial"/>
              </a:rPr>
              <a:t>the ledger </a:t>
            </a:r>
            <a:r>
              <a:rPr sz="2000" dirty="0">
                <a:latin typeface="Arial"/>
                <a:cs typeface="Arial"/>
              </a:rPr>
              <a:t>account</a:t>
            </a:r>
            <a:r>
              <a:rPr sz="2000" spc="-5" dirty="0">
                <a:latin typeface="Arial"/>
                <a:cs typeface="Arial"/>
              </a:rPr>
              <a:t> totals;</a:t>
            </a:r>
            <a:endParaRPr sz="2000">
              <a:latin typeface="Arial"/>
              <a:cs typeface="Arial"/>
            </a:endParaRPr>
          </a:p>
          <a:p>
            <a:pPr marL="12700" marR="301625">
              <a:lnSpc>
                <a:spcPts val="1920"/>
              </a:lnSpc>
              <a:spcBef>
                <a:spcPts val="484"/>
              </a:spcBef>
            </a:pPr>
            <a:r>
              <a:rPr sz="2000" spc="-5" dirty="0">
                <a:latin typeface="Arial"/>
                <a:cs typeface="Arial"/>
              </a:rPr>
              <a:t>Posting </a:t>
            </a:r>
            <a:r>
              <a:rPr sz="2000" dirty="0">
                <a:latin typeface="Arial"/>
                <a:cs typeface="Arial"/>
              </a:rPr>
              <a:t>a journal </a:t>
            </a:r>
            <a:r>
              <a:rPr sz="2000" spc="-5" dirty="0">
                <a:latin typeface="Arial"/>
                <a:cs typeface="Arial"/>
              </a:rPr>
              <a:t>entry </a:t>
            </a:r>
            <a:r>
              <a:rPr sz="2000" dirty="0">
                <a:latin typeface="Arial"/>
                <a:cs typeface="Arial"/>
              </a:rPr>
              <a:t>incorrectly </a:t>
            </a:r>
            <a:r>
              <a:rPr sz="2000" spc="-5" dirty="0">
                <a:latin typeface="Arial"/>
                <a:cs typeface="Arial"/>
              </a:rPr>
              <a:t>to the </a:t>
            </a:r>
            <a:r>
              <a:rPr sz="2000" dirty="0">
                <a:latin typeface="Arial"/>
                <a:cs typeface="Arial"/>
              </a:rPr>
              <a:t>general ledger, whether  using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wrong number or </a:t>
            </a:r>
            <a:r>
              <a:rPr sz="2000" spc="-5" dirty="0">
                <a:latin typeface="Arial"/>
                <a:cs typeface="Arial"/>
              </a:rPr>
              <a:t>getting </a:t>
            </a:r>
            <a:r>
              <a:rPr sz="2000" dirty="0">
                <a:latin typeface="Arial"/>
                <a:cs typeface="Arial"/>
              </a:rPr>
              <a:t>your debits/credits mixed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up;</a:t>
            </a:r>
            <a:endParaRPr sz="2000">
              <a:latin typeface="Arial"/>
              <a:cs typeface="Arial"/>
            </a:endParaRPr>
          </a:p>
          <a:p>
            <a:pPr marL="12700" marR="511809">
              <a:lnSpc>
                <a:spcPct val="80000"/>
              </a:lnSpc>
              <a:spcBef>
                <a:spcPts val="515"/>
              </a:spcBef>
            </a:pPr>
            <a:r>
              <a:rPr sz="2000" dirty="0">
                <a:latin typeface="Arial"/>
                <a:cs typeface="Arial"/>
              </a:rPr>
              <a:t>Making </a:t>
            </a:r>
            <a:r>
              <a:rPr sz="2000" spc="-5" dirty="0">
                <a:latin typeface="Arial"/>
                <a:cs typeface="Arial"/>
              </a:rPr>
              <a:t>an </a:t>
            </a:r>
            <a:r>
              <a:rPr sz="2000" dirty="0">
                <a:latin typeface="Arial"/>
                <a:cs typeface="Arial"/>
              </a:rPr>
              <a:t>error in your journal entry, whether using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wrong  number or </a:t>
            </a:r>
            <a:r>
              <a:rPr sz="2000" spc="-5" dirty="0">
                <a:latin typeface="Arial"/>
                <a:cs typeface="Arial"/>
              </a:rPr>
              <a:t>forgetting </a:t>
            </a:r>
            <a:r>
              <a:rPr sz="2000" dirty="0">
                <a:latin typeface="Arial"/>
                <a:cs typeface="Arial"/>
              </a:rPr>
              <a:t>part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a compound journal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entry.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3985259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4472940"/>
            <a:ext cx="177165" cy="64008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669" y="539369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06321" y="2402459"/>
            <a:ext cx="445134" cy="174942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393700" marR="384175" indent="-635" algn="ctr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6229"/>
            <a:ext cx="474726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Balanced </a:t>
            </a:r>
            <a:r>
              <a:rPr spc="-5" dirty="0"/>
              <a:t>Trial</a:t>
            </a:r>
            <a:r>
              <a:rPr spc="-25" dirty="0"/>
              <a:t> </a:t>
            </a:r>
            <a:r>
              <a:rPr spc="-10" dirty="0"/>
              <a:t>Balance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62429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44650"/>
            <a:ext cx="7695565" cy="142748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0"/>
              </a:spcBef>
            </a:pPr>
            <a:r>
              <a:rPr sz="2000" dirty="0">
                <a:latin typeface="Times New Roman"/>
                <a:cs typeface="Times New Roman"/>
              </a:rPr>
              <a:t>If </a:t>
            </a:r>
            <a:r>
              <a:rPr sz="2000" spc="-5" dirty="0">
                <a:latin typeface="Times New Roman"/>
                <a:cs typeface="Times New Roman"/>
              </a:rPr>
              <a:t>all </a:t>
            </a:r>
            <a:r>
              <a:rPr sz="2000" spc="5" dirty="0">
                <a:latin typeface="Times New Roman"/>
                <a:cs typeface="Times New Roman"/>
              </a:rPr>
              <a:t>of your </a:t>
            </a:r>
            <a:r>
              <a:rPr sz="2000" dirty="0">
                <a:latin typeface="Times New Roman"/>
                <a:cs typeface="Times New Roman"/>
              </a:rPr>
              <a:t>journal </a:t>
            </a:r>
            <a:r>
              <a:rPr sz="2000" spc="-5" dirty="0">
                <a:latin typeface="Times New Roman"/>
                <a:cs typeface="Times New Roman"/>
              </a:rPr>
              <a:t>entries </a:t>
            </a:r>
            <a:r>
              <a:rPr sz="2000" dirty="0">
                <a:latin typeface="Times New Roman"/>
                <a:cs typeface="Times New Roman"/>
              </a:rPr>
              <a:t>were posted properly (and error-free) </a:t>
            </a:r>
            <a:r>
              <a:rPr sz="2000" spc="-5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the  general ledger, </a:t>
            </a:r>
            <a:r>
              <a:rPr sz="2000" spc="5" dirty="0">
                <a:latin typeface="Times New Roman"/>
                <a:cs typeface="Times New Roman"/>
              </a:rPr>
              <a:t>your </a:t>
            </a:r>
            <a:r>
              <a:rPr sz="2000" dirty="0">
                <a:latin typeface="Times New Roman"/>
                <a:cs typeface="Times New Roman"/>
              </a:rPr>
              <a:t>debit grand </a:t>
            </a:r>
            <a:r>
              <a:rPr sz="2000" spc="-5" dirty="0">
                <a:latin typeface="Times New Roman"/>
                <a:cs typeface="Times New Roman"/>
              </a:rPr>
              <a:t>total </a:t>
            </a:r>
            <a:r>
              <a:rPr sz="2000" dirty="0">
                <a:latin typeface="Times New Roman"/>
                <a:cs typeface="Times New Roman"/>
              </a:rPr>
              <a:t>and credit grand </a:t>
            </a:r>
            <a:r>
              <a:rPr sz="2000" spc="-5" dirty="0">
                <a:latin typeface="Times New Roman"/>
                <a:cs typeface="Times New Roman"/>
              </a:rPr>
              <a:t>total </a:t>
            </a:r>
            <a:r>
              <a:rPr sz="2000" dirty="0">
                <a:latin typeface="Times New Roman"/>
                <a:cs typeface="Times New Roman"/>
              </a:rPr>
              <a:t>should balance,  and </a:t>
            </a:r>
            <a:r>
              <a:rPr sz="2000" spc="5" dirty="0">
                <a:latin typeface="Times New Roman"/>
                <a:cs typeface="Times New Roman"/>
              </a:rPr>
              <a:t>you </a:t>
            </a:r>
            <a:r>
              <a:rPr sz="2000" dirty="0">
                <a:latin typeface="Times New Roman"/>
                <a:cs typeface="Times New Roman"/>
              </a:rPr>
              <a:t>can </a:t>
            </a:r>
            <a:r>
              <a:rPr sz="2000" spc="5" dirty="0">
                <a:latin typeface="Times New Roman"/>
                <a:cs typeface="Times New Roman"/>
              </a:rPr>
              <a:t>move on </a:t>
            </a:r>
            <a:r>
              <a:rPr sz="2000" spc="-5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the accounting </a:t>
            </a:r>
            <a:r>
              <a:rPr sz="2000" spc="-5" dirty="0">
                <a:latin typeface="Times New Roman"/>
                <a:cs typeface="Times New Roman"/>
              </a:rPr>
              <a:t>cycle. </a:t>
            </a:r>
            <a:r>
              <a:rPr sz="2000" dirty="0">
                <a:latin typeface="Times New Roman"/>
                <a:cs typeface="Times New Roman"/>
              </a:rPr>
              <a:t>If the debit and credit grand  </a:t>
            </a:r>
            <a:r>
              <a:rPr sz="2000" spc="-5" dirty="0">
                <a:latin typeface="Times New Roman"/>
                <a:cs typeface="Times New Roman"/>
              </a:rPr>
              <a:t>totals </a:t>
            </a:r>
            <a:r>
              <a:rPr sz="2000" spc="5" dirty="0">
                <a:latin typeface="Times New Roman"/>
                <a:cs typeface="Times New Roman"/>
              </a:rPr>
              <a:t>do not </a:t>
            </a:r>
            <a:r>
              <a:rPr sz="2000" dirty="0">
                <a:latin typeface="Times New Roman"/>
                <a:cs typeface="Times New Roman"/>
              </a:rPr>
              <a:t>balance, then </a:t>
            </a:r>
            <a:r>
              <a:rPr sz="2000" spc="5" dirty="0">
                <a:latin typeface="Times New Roman"/>
                <a:cs typeface="Times New Roman"/>
              </a:rPr>
              <a:t>you </a:t>
            </a:r>
            <a:r>
              <a:rPr sz="2000" dirty="0">
                <a:latin typeface="Times New Roman"/>
                <a:cs typeface="Times New Roman"/>
              </a:rPr>
              <a:t>have an error to find somewhere </a:t>
            </a:r>
            <a:r>
              <a:rPr sz="2000" spc="-5" dirty="0">
                <a:latin typeface="Times New Roman"/>
                <a:cs typeface="Times New Roman"/>
              </a:rPr>
              <a:t>in </a:t>
            </a:r>
            <a:r>
              <a:rPr sz="2000" spc="5" dirty="0">
                <a:latin typeface="Times New Roman"/>
                <a:cs typeface="Times New Roman"/>
              </a:rPr>
              <a:t>your  </a:t>
            </a:r>
            <a:r>
              <a:rPr sz="2000" spc="-5" dirty="0">
                <a:latin typeface="Times New Roman"/>
                <a:cs typeface="Times New Roman"/>
              </a:rPr>
              <a:t>transaction </a:t>
            </a:r>
            <a:r>
              <a:rPr sz="2000" dirty="0">
                <a:latin typeface="Times New Roman"/>
                <a:cs typeface="Times New Roman"/>
              </a:rPr>
              <a:t>posting process (journal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general ledger </a:t>
            </a:r>
            <a:r>
              <a:rPr sz="2000" spc="-5" dirty="0">
                <a:latin typeface="Times New Roman"/>
                <a:cs typeface="Times New Roman"/>
              </a:rPr>
              <a:t>to trial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balance).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343535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569" y="3417570"/>
            <a:ext cx="7617459" cy="87884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0"/>
              </a:spcBef>
            </a:pPr>
            <a:r>
              <a:rPr sz="2000" spc="-5" dirty="0">
                <a:latin typeface="Times New Roman"/>
                <a:cs typeface="Times New Roman"/>
              </a:rPr>
              <a:t>It's </a:t>
            </a:r>
            <a:r>
              <a:rPr sz="2000" dirty="0">
                <a:latin typeface="Times New Roman"/>
                <a:cs typeface="Times New Roman"/>
              </a:rPr>
              <a:t>possible to have a posting error even </a:t>
            </a:r>
            <a:r>
              <a:rPr sz="2000" spc="-5" dirty="0">
                <a:latin typeface="Times New Roman"/>
                <a:cs typeface="Times New Roman"/>
              </a:rPr>
              <a:t>if </a:t>
            </a:r>
            <a:r>
              <a:rPr sz="2000" dirty="0">
                <a:latin typeface="Times New Roman"/>
                <a:cs typeface="Times New Roman"/>
              </a:rPr>
              <a:t>the debits and </a:t>
            </a:r>
            <a:r>
              <a:rPr sz="2000" spc="-5" dirty="0">
                <a:latin typeface="Times New Roman"/>
                <a:cs typeface="Times New Roman"/>
              </a:rPr>
              <a:t>credits </a:t>
            </a:r>
            <a:r>
              <a:rPr sz="2000" spc="5" dirty="0">
                <a:latin typeface="Times New Roman"/>
                <a:cs typeface="Times New Roman"/>
              </a:rPr>
              <a:t>do  </a:t>
            </a:r>
            <a:r>
              <a:rPr sz="2000" dirty="0">
                <a:latin typeface="Times New Roman"/>
                <a:cs typeface="Times New Roman"/>
              </a:rPr>
              <a:t>balance, but that </a:t>
            </a:r>
            <a:r>
              <a:rPr sz="2000" spc="-5" dirty="0">
                <a:latin typeface="Times New Roman"/>
                <a:cs typeface="Times New Roman"/>
              </a:rPr>
              <a:t>will </a:t>
            </a:r>
            <a:r>
              <a:rPr sz="2000" dirty="0">
                <a:latin typeface="Times New Roman"/>
                <a:cs typeface="Times New Roman"/>
              </a:rPr>
              <a:t>get </a:t>
            </a:r>
            <a:r>
              <a:rPr sz="2000" spc="5" dirty="0">
                <a:latin typeface="Times New Roman"/>
                <a:cs typeface="Times New Roman"/>
              </a:rPr>
              <a:t>found </a:t>
            </a:r>
            <a:r>
              <a:rPr sz="2000" dirty="0">
                <a:latin typeface="Times New Roman"/>
                <a:cs typeface="Times New Roman"/>
              </a:rPr>
              <a:t>and solved </a:t>
            </a:r>
            <a:r>
              <a:rPr sz="2000" spc="-5" dirty="0">
                <a:latin typeface="Times New Roman"/>
                <a:cs typeface="Times New Roman"/>
              </a:rPr>
              <a:t>later </a:t>
            </a:r>
            <a:r>
              <a:rPr sz="2000" dirty="0">
                <a:latin typeface="Times New Roman"/>
                <a:cs typeface="Times New Roman"/>
              </a:rPr>
              <a:t>in the accounting cycle.  Examples </a:t>
            </a:r>
            <a:r>
              <a:rPr sz="2000" spc="5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problems that would not </a:t>
            </a:r>
            <a:r>
              <a:rPr sz="2000" spc="5" dirty="0">
                <a:latin typeface="Times New Roman"/>
                <a:cs typeface="Times New Roman"/>
              </a:rPr>
              <a:t>show up </a:t>
            </a:r>
            <a:r>
              <a:rPr sz="2000" dirty="0">
                <a:latin typeface="Times New Roman"/>
                <a:cs typeface="Times New Roman"/>
              </a:rPr>
              <a:t>in the </a:t>
            </a:r>
            <a:r>
              <a:rPr sz="2000" spc="-5" dirty="0">
                <a:latin typeface="Times New Roman"/>
                <a:cs typeface="Times New Roman"/>
              </a:rPr>
              <a:t>trial </a:t>
            </a:r>
            <a:r>
              <a:rPr sz="2000" dirty="0">
                <a:latin typeface="Times New Roman"/>
                <a:cs typeface="Times New Roman"/>
              </a:rPr>
              <a:t>balance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include: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569" y="5097779"/>
            <a:ext cx="104775" cy="94869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569" y="4634229"/>
            <a:ext cx="7682230" cy="141224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584200" marR="5080" indent="-571500">
              <a:lnSpc>
                <a:spcPts val="1720"/>
              </a:lnSpc>
              <a:spcBef>
                <a:spcPts val="325"/>
              </a:spcBef>
              <a:tabLst>
                <a:tab pos="583565" algn="l"/>
              </a:tabLst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*	</a:t>
            </a:r>
            <a:r>
              <a:rPr sz="1600" spc="-5" dirty="0">
                <a:latin typeface="Arial"/>
                <a:cs typeface="Arial"/>
              </a:rPr>
              <a:t>Putting the credit amount </a:t>
            </a:r>
            <a:r>
              <a:rPr sz="1600" dirty="0">
                <a:latin typeface="Arial"/>
                <a:cs typeface="Arial"/>
              </a:rPr>
              <a:t>in the </a:t>
            </a:r>
            <a:r>
              <a:rPr sz="1600" spc="-5" dirty="0">
                <a:latin typeface="Arial"/>
                <a:cs typeface="Arial"/>
              </a:rPr>
              <a:t>debit column and the debit amount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the credit  column for </a:t>
            </a:r>
            <a:r>
              <a:rPr sz="1600" dirty="0">
                <a:latin typeface="Arial"/>
                <a:cs typeface="Arial"/>
              </a:rPr>
              <a:t>a </a:t>
            </a:r>
            <a:r>
              <a:rPr sz="1600" spc="-5" dirty="0">
                <a:latin typeface="Arial"/>
                <a:cs typeface="Arial"/>
              </a:rPr>
              <a:t>particular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transaction;</a:t>
            </a:r>
            <a:endParaRPr sz="1600">
              <a:latin typeface="Arial"/>
              <a:cs typeface="Arial"/>
            </a:endParaRPr>
          </a:p>
          <a:p>
            <a:pPr marL="584200">
              <a:lnSpc>
                <a:spcPct val="100000"/>
              </a:lnSpc>
              <a:spcBef>
                <a:spcPts val="185"/>
              </a:spcBef>
            </a:pPr>
            <a:r>
              <a:rPr sz="1600" spc="-5" dirty="0">
                <a:latin typeface="Arial"/>
                <a:cs typeface="Arial"/>
              </a:rPr>
              <a:t>Recording </a:t>
            </a:r>
            <a:r>
              <a:rPr sz="1600" dirty="0">
                <a:latin typeface="Arial"/>
                <a:cs typeface="Arial"/>
              </a:rPr>
              <a:t>a </a:t>
            </a:r>
            <a:r>
              <a:rPr sz="1600" spc="-5" dirty="0">
                <a:latin typeface="Arial"/>
                <a:cs typeface="Arial"/>
              </a:rPr>
              <a:t>transaction </a:t>
            </a:r>
            <a:r>
              <a:rPr sz="1600" dirty="0">
                <a:latin typeface="Arial"/>
                <a:cs typeface="Arial"/>
              </a:rPr>
              <a:t>in </a:t>
            </a:r>
            <a:r>
              <a:rPr sz="1600" spc="-5" dirty="0">
                <a:latin typeface="Arial"/>
                <a:cs typeface="Arial"/>
              </a:rPr>
              <a:t>an incorrect account;</a:t>
            </a:r>
            <a:endParaRPr sz="1600">
              <a:latin typeface="Arial"/>
              <a:cs typeface="Arial"/>
            </a:endParaRPr>
          </a:p>
          <a:p>
            <a:pPr marL="584200">
              <a:lnSpc>
                <a:spcPct val="100000"/>
              </a:lnSpc>
              <a:spcBef>
                <a:spcPts val="200"/>
              </a:spcBef>
            </a:pPr>
            <a:r>
              <a:rPr sz="1600" spc="-5" dirty="0">
                <a:latin typeface="Arial"/>
                <a:cs typeface="Arial"/>
              </a:rPr>
              <a:t>Forgetting to record </a:t>
            </a:r>
            <a:r>
              <a:rPr sz="1600" dirty="0">
                <a:latin typeface="Arial"/>
                <a:cs typeface="Arial"/>
              </a:rPr>
              <a:t>a </a:t>
            </a:r>
            <a:r>
              <a:rPr sz="1600" spc="-5" dirty="0">
                <a:latin typeface="Arial"/>
                <a:cs typeface="Arial"/>
              </a:rPr>
              <a:t>journal entry as </a:t>
            </a:r>
            <a:r>
              <a:rPr sz="1600" dirty="0">
                <a:latin typeface="Arial"/>
                <a:cs typeface="Arial"/>
              </a:rPr>
              <a:t>a </a:t>
            </a:r>
            <a:r>
              <a:rPr sz="1600" spc="-5" dirty="0">
                <a:latin typeface="Arial"/>
                <a:cs typeface="Arial"/>
              </a:rPr>
              <a:t>general ledger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transaction;</a:t>
            </a:r>
            <a:endParaRPr sz="1600">
              <a:latin typeface="Arial"/>
              <a:cs typeface="Arial"/>
            </a:endParaRPr>
          </a:p>
          <a:p>
            <a:pPr marL="584200">
              <a:lnSpc>
                <a:spcPct val="100000"/>
              </a:lnSpc>
              <a:spcBef>
                <a:spcPts val="1110"/>
              </a:spcBef>
            </a:pPr>
            <a:r>
              <a:rPr sz="1600" spc="-5" dirty="0">
                <a:latin typeface="Arial"/>
                <a:cs typeface="Arial"/>
              </a:rPr>
              <a:t>Neglecting to make </a:t>
            </a:r>
            <a:r>
              <a:rPr sz="1600" dirty="0">
                <a:latin typeface="Arial"/>
                <a:cs typeface="Arial"/>
              </a:rPr>
              <a:t>a </a:t>
            </a:r>
            <a:r>
              <a:rPr sz="1600" spc="-5" dirty="0">
                <a:latin typeface="Arial"/>
                <a:cs typeface="Arial"/>
              </a:rPr>
              <a:t>journal entry at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all.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06321" y="2631059"/>
            <a:ext cx="445134" cy="174942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393700" marR="384175" indent="-635" algn="ctr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74040"/>
            <a:ext cx="7550784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LIMITATIONS OF </a:t>
            </a:r>
            <a:r>
              <a:rPr dirty="0"/>
              <a:t>A </a:t>
            </a:r>
            <a:r>
              <a:rPr spc="-5" dirty="0"/>
              <a:t>TRIAL</a:t>
            </a:r>
            <a:r>
              <a:rPr spc="-80" dirty="0"/>
              <a:t> </a:t>
            </a:r>
            <a:r>
              <a:rPr spc="-5" dirty="0"/>
              <a:t>BALANCE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53539"/>
            <a:ext cx="169545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7616190" cy="3341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49275">
              <a:lnSpc>
                <a:spcPct val="100000"/>
              </a:lnSpc>
              <a:spcBef>
                <a:spcPts val="100"/>
              </a:spcBef>
            </a:pPr>
            <a:r>
              <a:rPr sz="1900" b="1" dirty="0">
                <a:latin typeface="Arial"/>
                <a:cs typeface="Arial"/>
              </a:rPr>
              <a:t>A </a:t>
            </a:r>
            <a:r>
              <a:rPr sz="1900" b="1" spc="-5" dirty="0">
                <a:latin typeface="Arial"/>
                <a:cs typeface="Arial"/>
              </a:rPr>
              <a:t>trial </a:t>
            </a:r>
            <a:r>
              <a:rPr sz="1900" b="1" dirty="0">
                <a:latin typeface="Arial"/>
                <a:cs typeface="Arial"/>
              </a:rPr>
              <a:t>balance </a:t>
            </a:r>
            <a:r>
              <a:rPr sz="1900" b="1" spc="-5" dirty="0">
                <a:latin typeface="Arial"/>
                <a:cs typeface="Arial"/>
              </a:rPr>
              <a:t>does </a:t>
            </a:r>
            <a:r>
              <a:rPr sz="1900" b="1" dirty="0">
                <a:latin typeface="Arial"/>
                <a:cs typeface="Arial"/>
              </a:rPr>
              <a:t>not </a:t>
            </a:r>
            <a:r>
              <a:rPr sz="1900" b="1" spc="-5" dirty="0">
                <a:latin typeface="Arial"/>
                <a:cs typeface="Arial"/>
              </a:rPr>
              <a:t>prove </a:t>
            </a:r>
            <a:r>
              <a:rPr sz="1900" b="1" dirty="0">
                <a:latin typeface="Arial"/>
                <a:cs typeface="Arial"/>
              </a:rPr>
              <a:t>that </a:t>
            </a:r>
            <a:r>
              <a:rPr sz="1900" b="1" spc="-5" dirty="0">
                <a:latin typeface="Arial"/>
                <a:cs typeface="Arial"/>
              </a:rPr>
              <a:t>all transactions </a:t>
            </a:r>
            <a:r>
              <a:rPr sz="1900" b="1" dirty="0">
                <a:latin typeface="Arial"/>
                <a:cs typeface="Arial"/>
              </a:rPr>
              <a:t>have </a:t>
            </a:r>
            <a:r>
              <a:rPr sz="1900" b="1" spc="-5" dirty="0">
                <a:latin typeface="Arial"/>
                <a:cs typeface="Arial"/>
              </a:rPr>
              <a:t>been  recorded </a:t>
            </a:r>
            <a:r>
              <a:rPr sz="1900" b="1" dirty="0">
                <a:latin typeface="Arial"/>
                <a:cs typeface="Arial"/>
              </a:rPr>
              <a:t>or that the </a:t>
            </a:r>
            <a:r>
              <a:rPr sz="1900" b="1" spc="-5" dirty="0">
                <a:latin typeface="Arial"/>
                <a:cs typeface="Arial"/>
              </a:rPr>
              <a:t>ledger </a:t>
            </a:r>
            <a:r>
              <a:rPr sz="1900" b="1" dirty="0">
                <a:latin typeface="Arial"/>
                <a:cs typeface="Arial"/>
              </a:rPr>
              <a:t>is</a:t>
            </a:r>
            <a:r>
              <a:rPr sz="1900" b="1" spc="-2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correct.</a:t>
            </a:r>
            <a:endParaRPr sz="1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470"/>
              </a:spcBef>
            </a:pPr>
            <a:r>
              <a:rPr sz="1900" b="1" spc="-5" dirty="0">
                <a:latin typeface="Arial"/>
                <a:cs typeface="Arial"/>
              </a:rPr>
              <a:t>Numerous errors may exist even </a:t>
            </a:r>
            <a:r>
              <a:rPr sz="1900" b="1" dirty="0">
                <a:latin typeface="Arial"/>
                <a:cs typeface="Arial"/>
              </a:rPr>
              <a:t>though the </a:t>
            </a:r>
            <a:r>
              <a:rPr sz="1900" b="1" spc="-5" dirty="0">
                <a:latin typeface="Arial"/>
                <a:cs typeface="Arial"/>
              </a:rPr>
              <a:t>trial balance columns  agree.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900" b="1" dirty="0">
                <a:latin typeface="Arial"/>
                <a:cs typeface="Arial"/>
              </a:rPr>
              <a:t>The </a:t>
            </a:r>
            <a:r>
              <a:rPr sz="1900" b="1" spc="-5" dirty="0">
                <a:latin typeface="Arial"/>
                <a:cs typeface="Arial"/>
              </a:rPr>
              <a:t>trial balance </a:t>
            </a:r>
            <a:r>
              <a:rPr sz="1900" b="1" spc="-10" dirty="0">
                <a:latin typeface="Arial"/>
                <a:cs typeface="Arial"/>
              </a:rPr>
              <a:t>may </a:t>
            </a:r>
            <a:r>
              <a:rPr sz="1900" b="1" spc="-5" dirty="0">
                <a:latin typeface="Arial"/>
                <a:cs typeface="Arial"/>
              </a:rPr>
              <a:t>balance even</a:t>
            </a:r>
            <a:r>
              <a:rPr sz="1900" b="1" spc="3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when:</a:t>
            </a:r>
            <a:endParaRPr sz="1900">
              <a:latin typeface="Arial"/>
              <a:cs typeface="Arial"/>
            </a:endParaRPr>
          </a:p>
          <a:p>
            <a:pPr marL="742950" indent="-159385">
              <a:lnSpc>
                <a:spcPct val="100000"/>
              </a:lnSpc>
              <a:spcBef>
                <a:spcPts val="480"/>
              </a:spcBef>
              <a:buClr>
                <a:srgbClr val="B40068"/>
              </a:buClr>
              <a:buChar char="*"/>
              <a:tabLst>
                <a:tab pos="743585" algn="l"/>
              </a:tabLst>
            </a:pPr>
            <a:r>
              <a:rPr sz="1900" b="1" dirty="0">
                <a:latin typeface="Arial"/>
                <a:cs typeface="Arial"/>
              </a:rPr>
              <a:t>a </a:t>
            </a:r>
            <a:r>
              <a:rPr sz="1900" b="1" spc="-5" dirty="0">
                <a:latin typeface="Arial"/>
                <a:cs typeface="Arial"/>
              </a:rPr>
              <a:t>transaction is </a:t>
            </a:r>
            <a:r>
              <a:rPr sz="1900" b="1" dirty="0">
                <a:latin typeface="Arial"/>
                <a:cs typeface="Arial"/>
              </a:rPr>
              <a:t>not</a:t>
            </a:r>
            <a:r>
              <a:rPr sz="1900" b="1" spc="25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journalized,</a:t>
            </a:r>
            <a:endParaRPr sz="1900">
              <a:latin typeface="Arial"/>
              <a:cs typeface="Arial"/>
            </a:endParaRPr>
          </a:p>
          <a:p>
            <a:pPr marL="742950" indent="-159385">
              <a:lnSpc>
                <a:spcPct val="100000"/>
              </a:lnSpc>
              <a:spcBef>
                <a:spcPts val="470"/>
              </a:spcBef>
              <a:buClr>
                <a:srgbClr val="B40068"/>
              </a:buClr>
              <a:buChar char="*"/>
              <a:tabLst>
                <a:tab pos="743585" algn="l"/>
              </a:tabLst>
            </a:pPr>
            <a:r>
              <a:rPr sz="1900" b="1" dirty="0">
                <a:latin typeface="Arial"/>
                <a:cs typeface="Arial"/>
              </a:rPr>
              <a:t>a </a:t>
            </a:r>
            <a:r>
              <a:rPr sz="1900" b="1" spc="-5" dirty="0">
                <a:latin typeface="Arial"/>
                <a:cs typeface="Arial"/>
              </a:rPr>
              <a:t>correct journal entry </a:t>
            </a:r>
            <a:r>
              <a:rPr sz="1900" b="1" dirty="0">
                <a:latin typeface="Arial"/>
                <a:cs typeface="Arial"/>
              </a:rPr>
              <a:t>is not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posted,</a:t>
            </a:r>
            <a:endParaRPr sz="1900">
              <a:latin typeface="Arial"/>
              <a:cs typeface="Arial"/>
            </a:endParaRPr>
          </a:p>
          <a:p>
            <a:pPr marL="742950" indent="-159385">
              <a:lnSpc>
                <a:spcPct val="100000"/>
              </a:lnSpc>
              <a:spcBef>
                <a:spcPts val="470"/>
              </a:spcBef>
              <a:buClr>
                <a:srgbClr val="B40068"/>
              </a:buClr>
              <a:buChar char="*"/>
              <a:tabLst>
                <a:tab pos="743585" algn="l"/>
              </a:tabLst>
            </a:pPr>
            <a:r>
              <a:rPr sz="1900" b="1" dirty="0">
                <a:latin typeface="Arial"/>
                <a:cs typeface="Arial"/>
              </a:rPr>
              <a:t>a </a:t>
            </a:r>
            <a:r>
              <a:rPr sz="1900" b="1" spc="-5" dirty="0">
                <a:latin typeface="Arial"/>
                <a:cs typeface="Arial"/>
              </a:rPr>
              <a:t>journal entry </a:t>
            </a:r>
            <a:r>
              <a:rPr sz="1900" b="1" dirty="0">
                <a:latin typeface="Arial"/>
                <a:cs typeface="Arial"/>
              </a:rPr>
              <a:t>is </a:t>
            </a:r>
            <a:r>
              <a:rPr sz="1900" b="1" spc="-5" dirty="0">
                <a:latin typeface="Arial"/>
                <a:cs typeface="Arial"/>
              </a:rPr>
              <a:t>posted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spc="-5" dirty="0">
                <a:latin typeface="Arial"/>
                <a:cs typeface="Arial"/>
              </a:rPr>
              <a:t>twice,</a:t>
            </a:r>
            <a:endParaRPr sz="1900">
              <a:latin typeface="Arial"/>
              <a:cs typeface="Arial"/>
            </a:endParaRPr>
          </a:p>
          <a:p>
            <a:pPr marL="744220" indent="-160020">
              <a:lnSpc>
                <a:spcPct val="100000"/>
              </a:lnSpc>
              <a:spcBef>
                <a:spcPts val="470"/>
              </a:spcBef>
              <a:buClr>
                <a:srgbClr val="B40068"/>
              </a:buClr>
              <a:buChar char="*"/>
              <a:tabLst>
                <a:tab pos="744220" algn="l"/>
              </a:tabLst>
            </a:pPr>
            <a:r>
              <a:rPr sz="1900" b="1" spc="-5" dirty="0">
                <a:latin typeface="Arial"/>
                <a:cs typeface="Arial"/>
              </a:rPr>
              <a:t>incorrect accounts are </a:t>
            </a:r>
            <a:r>
              <a:rPr sz="1900" b="1" dirty="0">
                <a:latin typeface="Arial"/>
                <a:cs typeface="Arial"/>
              </a:rPr>
              <a:t>used in </a:t>
            </a:r>
            <a:r>
              <a:rPr sz="1900" b="1" spc="-5" dirty="0">
                <a:latin typeface="Arial"/>
                <a:cs typeface="Arial"/>
              </a:rPr>
              <a:t>journalizing </a:t>
            </a:r>
            <a:r>
              <a:rPr sz="1900" b="1" dirty="0">
                <a:latin typeface="Arial"/>
                <a:cs typeface="Arial"/>
              </a:rPr>
              <a:t>or</a:t>
            </a:r>
            <a:r>
              <a:rPr sz="1900" b="1" spc="1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posting,</a:t>
            </a:r>
            <a:endParaRPr sz="1900">
              <a:latin typeface="Arial"/>
              <a:cs typeface="Arial"/>
            </a:endParaRPr>
          </a:p>
          <a:p>
            <a:pPr marL="742950" indent="-159385">
              <a:lnSpc>
                <a:spcPct val="100000"/>
              </a:lnSpc>
              <a:spcBef>
                <a:spcPts val="480"/>
              </a:spcBef>
              <a:buClr>
                <a:srgbClr val="B40068"/>
              </a:buClr>
              <a:buChar char="*"/>
              <a:tabLst>
                <a:tab pos="743585" algn="l"/>
              </a:tabLst>
            </a:pPr>
            <a:r>
              <a:rPr sz="1900" b="1" dirty="0">
                <a:latin typeface="Arial"/>
                <a:cs typeface="Arial"/>
              </a:rPr>
              <a:t>offsetting </a:t>
            </a:r>
            <a:r>
              <a:rPr sz="1900" b="1" spc="-5" dirty="0">
                <a:latin typeface="Arial"/>
                <a:cs typeface="Arial"/>
              </a:rPr>
              <a:t>errors are made </a:t>
            </a:r>
            <a:r>
              <a:rPr sz="1900" b="1" dirty="0">
                <a:latin typeface="Arial"/>
                <a:cs typeface="Arial"/>
              </a:rPr>
              <a:t>in </a:t>
            </a:r>
            <a:r>
              <a:rPr sz="1900" b="1" spc="-5" dirty="0">
                <a:latin typeface="Arial"/>
                <a:cs typeface="Arial"/>
              </a:rPr>
              <a:t>recording </a:t>
            </a:r>
            <a:r>
              <a:rPr sz="1900" b="1" dirty="0">
                <a:latin typeface="Arial"/>
                <a:cs typeface="Arial"/>
              </a:rPr>
              <a:t>the </a:t>
            </a:r>
            <a:r>
              <a:rPr sz="1900" b="1" spc="-5" dirty="0">
                <a:latin typeface="Arial"/>
                <a:cs typeface="Arial"/>
              </a:rPr>
              <a:t>amount </a:t>
            </a:r>
            <a:r>
              <a:rPr sz="1900" b="1" dirty="0">
                <a:latin typeface="Arial"/>
                <a:cs typeface="Arial"/>
              </a:rPr>
              <a:t>of the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2292350"/>
            <a:ext cx="169545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931160"/>
            <a:ext cx="169545" cy="2571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49729" y="5213350"/>
            <a:ext cx="139509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-5" dirty="0">
                <a:latin typeface="Arial"/>
                <a:cs typeface="Arial"/>
              </a:rPr>
              <a:t>transaction.</a:t>
            </a:r>
            <a:endParaRPr sz="1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06321" y="2935859"/>
            <a:ext cx="445134" cy="174942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393700" marR="384175" indent="-635" algn="ctr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48300" y="6324600"/>
            <a:ext cx="1104900" cy="1102360"/>
          </a:xfrm>
          <a:custGeom>
            <a:avLst/>
            <a:gdLst/>
            <a:ahLst/>
            <a:cxnLst/>
            <a:rect l="l" t="t" r="r" b="b"/>
            <a:pathLst>
              <a:path w="1104900" h="1102359">
                <a:moveTo>
                  <a:pt x="0" y="551180"/>
                </a:moveTo>
                <a:lnTo>
                  <a:pt x="2030" y="503566"/>
                </a:lnTo>
                <a:lnTo>
                  <a:pt x="8009" y="457088"/>
                </a:lnTo>
                <a:lnTo>
                  <a:pt x="17772" y="411910"/>
                </a:lnTo>
                <a:lnTo>
                  <a:pt x="31151" y="368196"/>
                </a:lnTo>
                <a:lnTo>
                  <a:pt x="47979" y="326110"/>
                </a:lnTo>
                <a:lnTo>
                  <a:pt x="68090" y="285818"/>
                </a:lnTo>
                <a:lnTo>
                  <a:pt x="91317" y="247483"/>
                </a:lnTo>
                <a:lnTo>
                  <a:pt x="117493" y="211271"/>
                </a:lnTo>
                <a:lnTo>
                  <a:pt x="146453" y="177344"/>
                </a:lnTo>
                <a:lnTo>
                  <a:pt x="178029" y="145868"/>
                </a:lnTo>
                <a:lnTo>
                  <a:pt x="212055" y="117008"/>
                </a:lnTo>
                <a:lnTo>
                  <a:pt x="248363" y="90927"/>
                </a:lnTo>
                <a:lnTo>
                  <a:pt x="286788" y="67790"/>
                </a:lnTo>
                <a:lnTo>
                  <a:pt x="327163" y="47761"/>
                </a:lnTo>
                <a:lnTo>
                  <a:pt x="369321" y="31005"/>
                </a:lnTo>
                <a:lnTo>
                  <a:pt x="413095" y="17687"/>
                </a:lnTo>
                <a:lnTo>
                  <a:pt x="458319" y="7970"/>
                </a:lnTo>
                <a:lnTo>
                  <a:pt x="504826" y="2020"/>
                </a:lnTo>
                <a:lnTo>
                  <a:pt x="552450" y="0"/>
                </a:lnTo>
                <a:lnTo>
                  <a:pt x="600073" y="2020"/>
                </a:lnTo>
                <a:lnTo>
                  <a:pt x="646580" y="7970"/>
                </a:lnTo>
                <a:lnTo>
                  <a:pt x="691804" y="17687"/>
                </a:lnTo>
                <a:lnTo>
                  <a:pt x="735578" y="31005"/>
                </a:lnTo>
                <a:lnTo>
                  <a:pt x="777736" y="47761"/>
                </a:lnTo>
                <a:lnTo>
                  <a:pt x="818111" y="67790"/>
                </a:lnTo>
                <a:lnTo>
                  <a:pt x="856536" y="90927"/>
                </a:lnTo>
                <a:lnTo>
                  <a:pt x="892844" y="117008"/>
                </a:lnTo>
                <a:lnTo>
                  <a:pt x="926870" y="145868"/>
                </a:lnTo>
                <a:lnTo>
                  <a:pt x="958446" y="177344"/>
                </a:lnTo>
                <a:lnTo>
                  <a:pt x="987406" y="211271"/>
                </a:lnTo>
                <a:lnTo>
                  <a:pt x="1013582" y="247483"/>
                </a:lnTo>
                <a:lnTo>
                  <a:pt x="1036809" y="285818"/>
                </a:lnTo>
                <a:lnTo>
                  <a:pt x="1056920" y="326110"/>
                </a:lnTo>
                <a:lnTo>
                  <a:pt x="1073748" y="368196"/>
                </a:lnTo>
                <a:lnTo>
                  <a:pt x="1087127" y="411910"/>
                </a:lnTo>
                <a:lnTo>
                  <a:pt x="1096890" y="457088"/>
                </a:lnTo>
                <a:lnTo>
                  <a:pt x="1102869" y="503566"/>
                </a:lnTo>
                <a:lnTo>
                  <a:pt x="1104899" y="551180"/>
                </a:lnTo>
                <a:lnTo>
                  <a:pt x="1102869" y="598793"/>
                </a:lnTo>
                <a:lnTo>
                  <a:pt x="1096890" y="645271"/>
                </a:lnTo>
                <a:lnTo>
                  <a:pt x="1087127" y="690449"/>
                </a:lnTo>
                <a:lnTo>
                  <a:pt x="1073748" y="734163"/>
                </a:lnTo>
                <a:lnTo>
                  <a:pt x="1056920" y="776249"/>
                </a:lnTo>
                <a:lnTo>
                  <a:pt x="1036809" y="816541"/>
                </a:lnTo>
                <a:lnTo>
                  <a:pt x="1013582" y="854876"/>
                </a:lnTo>
                <a:lnTo>
                  <a:pt x="987406" y="891088"/>
                </a:lnTo>
                <a:lnTo>
                  <a:pt x="958446" y="925015"/>
                </a:lnTo>
                <a:lnTo>
                  <a:pt x="926870" y="956491"/>
                </a:lnTo>
                <a:lnTo>
                  <a:pt x="892844" y="985351"/>
                </a:lnTo>
                <a:lnTo>
                  <a:pt x="856536" y="1011432"/>
                </a:lnTo>
                <a:lnTo>
                  <a:pt x="818111" y="1034569"/>
                </a:lnTo>
                <a:lnTo>
                  <a:pt x="777736" y="1054598"/>
                </a:lnTo>
                <a:lnTo>
                  <a:pt x="735578" y="1071354"/>
                </a:lnTo>
                <a:lnTo>
                  <a:pt x="691804" y="1084672"/>
                </a:lnTo>
                <a:lnTo>
                  <a:pt x="646580" y="1094389"/>
                </a:lnTo>
                <a:lnTo>
                  <a:pt x="600073" y="1100339"/>
                </a:lnTo>
                <a:lnTo>
                  <a:pt x="552450" y="1102360"/>
                </a:lnTo>
                <a:lnTo>
                  <a:pt x="504826" y="1100339"/>
                </a:lnTo>
                <a:lnTo>
                  <a:pt x="458319" y="1094389"/>
                </a:lnTo>
                <a:lnTo>
                  <a:pt x="413095" y="1084672"/>
                </a:lnTo>
                <a:lnTo>
                  <a:pt x="369321" y="1071354"/>
                </a:lnTo>
                <a:lnTo>
                  <a:pt x="327163" y="1054598"/>
                </a:lnTo>
                <a:lnTo>
                  <a:pt x="286788" y="1034569"/>
                </a:lnTo>
                <a:lnTo>
                  <a:pt x="248363" y="1011432"/>
                </a:lnTo>
                <a:lnTo>
                  <a:pt x="212055" y="985351"/>
                </a:lnTo>
                <a:lnTo>
                  <a:pt x="178029" y="956491"/>
                </a:lnTo>
                <a:lnTo>
                  <a:pt x="146453" y="925015"/>
                </a:lnTo>
                <a:lnTo>
                  <a:pt x="117493" y="891088"/>
                </a:lnTo>
                <a:lnTo>
                  <a:pt x="91317" y="854876"/>
                </a:lnTo>
                <a:lnTo>
                  <a:pt x="68090" y="816541"/>
                </a:lnTo>
                <a:lnTo>
                  <a:pt x="47979" y="776249"/>
                </a:lnTo>
                <a:lnTo>
                  <a:pt x="31151" y="734163"/>
                </a:lnTo>
                <a:lnTo>
                  <a:pt x="17772" y="690449"/>
                </a:lnTo>
                <a:lnTo>
                  <a:pt x="8009" y="645271"/>
                </a:lnTo>
                <a:lnTo>
                  <a:pt x="2030" y="598793"/>
                </a:lnTo>
                <a:lnTo>
                  <a:pt x="0" y="55118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48300" y="2358389"/>
            <a:ext cx="1104900" cy="1103630"/>
          </a:xfrm>
          <a:custGeom>
            <a:avLst/>
            <a:gdLst/>
            <a:ahLst/>
            <a:cxnLst/>
            <a:rect l="l" t="t" r="r" b="b"/>
            <a:pathLst>
              <a:path w="1104900" h="1103629">
                <a:moveTo>
                  <a:pt x="0" y="552450"/>
                </a:moveTo>
                <a:lnTo>
                  <a:pt x="2030" y="504826"/>
                </a:lnTo>
                <a:lnTo>
                  <a:pt x="8009" y="458319"/>
                </a:lnTo>
                <a:lnTo>
                  <a:pt x="17772" y="413095"/>
                </a:lnTo>
                <a:lnTo>
                  <a:pt x="31151" y="369321"/>
                </a:lnTo>
                <a:lnTo>
                  <a:pt x="47979" y="327163"/>
                </a:lnTo>
                <a:lnTo>
                  <a:pt x="68090" y="286788"/>
                </a:lnTo>
                <a:lnTo>
                  <a:pt x="91317" y="248363"/>
                </a:lnTo>
                <a:lnTo>
                  <a:pt x="117493" y="212055"/>
                </a:lnTo>
                <a:lnTo>
                  <a:pt x="146453" y="178029"/>
                </a:lnTo>
                <a:lnTo>
                  <a:pt x="178029" y="146453"/>
                </a:lnTo>
                <a:lnTo>
                  <a:pt x="212055" y="117493"/>
                </a:lnTo>
                <a:lnTo>
                  <a:pt x="248363" y="91317"/>
                </a:lnTo>
                <a:lnTo>
                  <a:pt x="286788" y="68090"/>
                </a:lnTo>
                <a:lnTo>
                  <a:pt x="327163" y="47979"/>
                </a:lnTo>
                <a:lnTo>
                  <a:pt x="369321" y="31151"/>
                </a:lnTo>
                <a:lnTo>
                  <a:pt x="413095" y="17772"/>
                </a:lnTo>
                <a:lnTo>
                  <a:pt x="458319" y="8009"/>
                </a:lnTo>
                <a:lnTo>
                  <a:pt x="504826" y="2030"/>
                </a:lnTo>
                <a:lnTo>
                  <a:pt x="552450" y="0"/>
                </a:lnTo>
                <a:lnTo>
                  <a:pt x="600073" y="2030"/>
                </a:lnTo>
                <a:lnTo>
                  <a:pt x="646580" y="8009"/>
                </a:lnTo>
                <a:lnTo>
                  <a:pt x="691804" y="17772"/>
                </a:lnTo>
                <a:lnTo>
                  <a:pt x="735578" y="31151"/>
                </a:lnTo>
                <a:lnTo>
                  <a:pt x="777736" y="47979"/>
                </a:lnTo>
                <a:lnTo>
                  <a:pt x="818111" y="68090"/>
                </a:lnTo>
                <a:lnTo>
                  <a:pt x="856536" y="91317"/>
                </a:lnTo>
                <a:lnTo>
                  <a:pt x="892844" y="117493"/>
                </a:lnTo>
                <a:lnTo>
                  <a:pt x="926870" y="146453"/>
                </a:lnTo>
                <a:lnTo>
                  <a:pt x="958446" y="178029"/>
                </a:lnTo>
                <a:lnTo>
                  <a:pt x="987406" y="212055"/>
                </a:lnTo>
                <a:lnTo>
                  <a:pt x="1013582" y="248363"/>
                </a:lnTo>
                <a:lnTo>
                  <a:pt x="1036809" y="286788"/>
                </a:lnTo>
                <a:lnTo>
                  <a:pt x="1056920" y="327163"/>
                </a:lnTo>
                <a:lnTo>
                  <a:pt x="1073748" y="369321"/>
                </a:lnTo>
                <a:lnTo>
                  <a:pt x="1087127" y="413095"/>
                </a:lnTo>
                <a:lnTo>
                  <a:pt x="1096890" y="458319"/>
                </a:lnTo>
                <a:lnTo>
                  <a:pt x="1102869" y="504826"/>
                </a:lnTo>
                <a:lnTo>
                  <a:pt x="1104900" y="552450"/>
                </a:lnTo>
                <a:lnTo>
                  <a:pt x="1102869" y="600063"/>
                </a:lnTo>
                <a:lnTo>
                  <a:pt x="1096890" y="646541"/>
                </a:lnTo>
                <a:lnTo>
                  <a:pt x="1087127" y="691719"/>
                </a:lnTo>
                <a:lnTo>
                  <a:pt x="1073748" y="735433"/>
                </a:lnTo>
                <a:lnTo>
                  <a:pt x="1056920" y="777519"/>
                </a:lnTo>
                <a:lnTo>
                  <a:pt x="1036809" y="817811"/>
                </a:lnTo>
                <a:lnTo>
                  <a:pt x="1013582" y="856146"/>
                </a:lnTo>
                <a:lnTo>
                  <a:pt x="987406" y="892358"/>
                </a:lnTo>
                <a:lnTo>
                  <a:pt x="958446" y="926285"/>
                </a:lnTo>
                <a:lnTo>
                  <a:pt x="926870" y="957761"/>
                </a:lnTo>
                <a:lnTo>
                  <a:pt x="892844" y="986621"/>
                </a:lnTo>
                <a:lnTo>
                  <a:pt x="856536" y="1012702"/>
                </a:lnTo>
                <a:lnTo>
                  <a:pt x="818111" y="1035839"/>
                </a:lnTo>
                <a:lnTo>
                  <a:pt x="777736" y="1055868"/>
                </a:lnTo>
                <a:lnTo>
                  <a:pt x="735578" y="1072624"/>
                </a:lnTo>
                <a:lnTo>
                  <a:pt x="691804" y="1085942"/>
                </a:lnTo>
                <a:lnTo>
                  <a:pt x="646580" y="1095659"/>
                </a:lnTo>
                <a:lnTo>
                  <a:pt x="600073" y="1101609"/>
                </a:lnTo>
                <a:lnTo>
                  <a:pt x="552450" y="1103630"/>
                </a:lnTo>
                <a:lnTo>
                  <a:pt x="504826" y="1101609"/>
                </a:lnTo>
                <a:lnTo>
                  <a:pt x="458319" y="1095659"/>
                </a:lnTo>
                <a:lnTo>
                  <a:pt x="413095" y="1085942"/>
                </a:lnTo>
                <a:lnTo>
                  <a:pt x="369321" y="1072624"/>
                </a:lnTo>
                <a:lnTo>
                  <a:pt x="327163" y="1055868"/>
                </a:lnTo>
                <a:lnTo>
                  <a:pt x="286788" y="1035839"/>
                </a:lnTo>
                <a:lnTo>
                  <a:pt x="248363" y="1012702"/>
                </a:lnTo>
                <a:lnTo>
                  <a:pt x="212055" y="986621"/>
                </a:lnTo>
                <a:lnTo>
                  <a:pt x="178029" y="957761"/>
                </a:lnTo>
                <a:lnTo>
                  <a:pt x="146453" y="926285"/>
                </a:lnTo>
                <a:lnTo>
                  <a:pt x="117493" y="892358"/>
                </a:lnTo>
                <a:lnTo>
                  <a:pt x="91317" y="856146"/>
                </a:lnTo>
                <a:lnTo>
                  <a:pt x="68090" y="817811"/>
                </a:lnTo>
                <a:lnTo>
                  <a:pt x="47979" y="777519"/>
                </a:lnTo>
                <a:lnTo>
                  <a:pt x="31151" y="735433"/>
                </a:lnTo>
                <a:lnTo>
                  <a:pt x="17772" y="691719"/>
                </a:lnTo>
                <a:lnTo>
                  <a:pt x="8009" y="646541"/>
                </a:lnTo>
                <a:lnTo>
                  <a:pt x="2030" y="600063"/>
                </a:lnTo>
                <a:lnTo>
                  <a:pt x="0" y="55245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 rot="15306942">
            <a:off x="3247806" y="2409189"/>
            <a:ext cx="820419" cy="417258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6290"/>
              </a:lnSpc>
            </a:pPr>
            <a:r>
              <a:rPr sz="5600" spc="-5" dirty="0">
                <a:latin typeface="Arial"/>
                <a:cs typeface="Arial"/>
              </a:rPr>
              <a:t>THANK</a:t>
            </a:r>
            <a:r>
              <a:rPr sz="5600" spc="-90" dirty="0">
                <a:latin typeface="Arial"/>
                <a:cs typeface="Arial"/>
              </a:rPr>
              <a:t> </a:t>
            </a:r>
            <a:r>
              <a:rPr sz="5600" spc="-5" dirty="0">
                <a:latin typeface="Arial"/>
                <a:cs typeface="Arial"/>
              </a:rPr>
              <a:t>YOU</a:t>
            </a:r>
            <a:endParaRPr sz="5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25370" y="8597900"/>
            <a:ext cx="17494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marR="384175" indent="-635" algn="ctr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48300" y="6324600"/>
            <a:ext cx="1104900" cy="1102360"/>
          </a:xfrm>
          <a:custGeom>
            <a:avLst/>
            <a:gdLst/>
            <a:ahLst/>
            <a:cxnLst/>
            <a:rect l="l" t="t" r="r" b="b"/>
            <a:pathLst>
              <a:path w="1104900" h="1102359">
                <a:moveTo>
                  <a:pt x="0" y="551180"/>
                </a:moveTo>
                <a:lnTo>
                  <a:pt x="2030" y="503566"/>
                </a:lnTo>
                <a:lnTo>
                  <a:pt x="8009" y="457088"/>
                </a:lnTo>
                <a:lnTo>
                  <a:pt x="17772" y="411910"/>
                </a:lnTo>
                <a:lnTo>
                  <a:pt x="31151" y="368196"/>
                </a:lnTo>
                <a:lnTo>
                  <a:pt x="47979" y="326110"/>
                </a:lnTo>
                <a:lnTo>
                  <a:pt x="68090" y="285818"/>
                </a:lnTo>
                <a:lnTo>
                  <a:pt x="91317" y="247483"/>
                </a:lnTo>
                <a:lnTo>
                  <a:pt x="117493" y="211271"/>
                </a:lnTo>
                <a:lnTo>
                  <a:pt x="146453" y="177344"/>
                </a:lnTo>
                <a:lnTo>
                  <a:pt x="178029" y="145868"/>
                </a:lnTo>
                <a:lnTo>
                  <a:pt x="212055" y="117008"/>
                </a:lnTo>
                <a:lnTo>
                  <a:pt x="248363" y="90927"/>
                </a:lnTo>
                <a:lnTo>
                  <a:pt x="286788" y="67790"/>
                </a:lnTo>
                <a:lnTo>
                  <a:pt x="327163" y="47761"/>
                </a:lnTo>
                <a:lnTo>
                  <a:pt x="369321" y="31005"/>
                </a:lnTo>
                <a:lnTo>
                  <a:pt x="413095" y="17687"/>
                </a:lnTo>
                <a:lnTo>
                  <a:pt x="458319" y="7970"/>
                </a:lnTo>
                <a:lnTo>
                  <a:pt x="504826" y="2020"/>
                </a:lnTo>
                <a:lnTo>
                  <a:pt x="552450" y="0"/>
                </a:lnTo>
                <a:lnTo>
                  <a:pt x="600073" y="2020"/>
                </a:lnTo>
                <a:lnTo>
                  <a:pt x="646580" y="7970"/>
                </a:lnTo>
                <a:lnTo>
                  <a:pt x="691804" y="17687"/>
                </a:lnTo>
                <a:lnTo>
                  <a:pt x="735578" y="31005"/>
                </a:lnTo>
                <a:lnTo>
                  <a:pt x="777736" y="47761"/>
                </a:lnTo>
                <a:lnTo>
                  <a:pt x="818111" y="67790"/>
                </a:lnTo>
                <a:lnTo>
                  <a:pt x="856536" y="90927"/>
                </a:lnTo>
                <a:lnTo>
                  <a:pt x="892844" y="117008"/>
                </a:lnTo>
                <a:lnTo>
                  <a:pt x="926870" y="145868"/>
                </a:lnTo>
                <a:lnTo>
                  <a:pt x="958446" y="177344"/>
                </a:lnTo>
                <a:lnTo>
                  <a:pt x="987406" y="211271"/>
                </a:lnTo>
                <a:lnTo>
                  <a:pt x="1013582" y="247483"/>
                </a:lnTo>
                <a:lnTo>
                  <a:pt x="1036809" y="285818"/>
                </a:lnTo>
                <a:lnTo>
                  <a:pt x="1056920" y="326110"/>
                </a:lnTo>
                <a:lnTo>
                  <a:pt x="1073748" y="368196"/>
                </a:lnTo>
                <a:lnTo>
                  <a:pt x="1087127" y="411910"/>
                </a:lnTo>
                <a:lnTo>
                  <a:pt x="1096890" y="457088"/>
                </a:lnTo>
                <a:lnTo>
                  <a:pt x="1102869" y="503566"/>
                </a:lnTo>
                <a:lnTo>
                  <a:pt x="1104899" y="551180"/>
                </a:lnTo>
                <a:lnTo>
                  <a:pt x="1102869" y="598793"/>
                </a:lnTo>
                <a:lnTo>
                  <a:pt x="1096890" y="645271"/>
                </a:lnTo>
                <a:lnTo>
                  <a:pt x="1087127" y="690449"/>
                </a:lnTo>
                <a:lnTo>
                  <a:pt x="1073748" y="734163"/>
                </a:lnTo>
                <a:lnTo>
                  <a:pt x="1056920" y="776249"/>
                </a:lnTo>
                <a:lnTo>
                  <a:pt x="1036809" y="816541"/>
                </a:lnTo>
                <a:lnTo>
                  <a:pt x="1013582" y="854876"/>
                </a:lnTo>
                <a:lnTo>
                  <a:pt x="987406" y="891088"/>
                </a:lnTo>
                <a:lnTo>
                  <a:pt x="958446" y="925015"/>
                </a:lnTo>
                <a:lnTo>
                  <a:pt x="926870" y="956491"/>
                </a:lnTo>
                <a:lnTo>
                  <a:pt x="892844" y="985351"/>
                </a:lnTo>
                <a:lnTo>
                  <a:pt x="856536" y="1011432"/>
                </a:lnTo>
                <a:lnTo>
                  <a:pt x="818111" y="1034569"/>
                </a:lnTo>
                <a:lnTo>
                  <a:pt x="777736" y="1054598"/>
                </a:lnTo>
                <a:lnTo>
                  <a:pt x="735578" y="1071354"/>
                </a:lnTo>
                <a:lnTo>
                  <a:pt x="691804" y="1084672"/>
                </a:lnTo>
                <a:lnTo>
                  <a:pt x="646580" y="1094389"/>
                </a:lnTo>
                <a:lnTo>
                  <a:pt x="600073" y="1100339"/>
                </a:lnTo>
                <a:lnTo>
                  <a:pt x="552450" y="1102360"/>
                </a:lnTo>
                <a:lnTo>
                  <a:pt x="504826" y="1100339"/>
                </a:lnTo>
                <a:lnTo>
                  <a:pt x="458319" y="1094389"/>
                </a:lnTo>
                <a:lnTo>
                  <a:pt x="413095" y="1084672"/>
                </a:lnTo>
                <a:lnTo>
                  <a:pt x="369321" y="1071354"/>
                </a:lnTo>
                <a:lnTo>
                  <a:pt x="327163" y="1054598"/>
                </a:lnTo>
                <a:lnTo>
                  <a:pt x="286788" y="1034569"/>
                </a:lnTo>
                <a:lnTo>
                  <a:pt x="248363" y="1011432"/>
                </a:lnTo>
                <a:lnTo>
                  <a:pt x="212055" y="985351"/>
                </a:lnTo>
                <a:lnTo>
                  <a:pt x="178029" y="956491"/>
                </a:lnTo>
                <a:lnTo>
                  <a:pt x="146453" y="925015"/>
                </a:lnTo>
                <a:lnTo>
                  <a:pt x="117493" y="891088"/>
                </a:lnTo>
                <a:lnTo>
                  <a:pt x="91317" y="854876"/>
                </a:lnTo>
                <a:lnTo>
                  <a:pt x="68090" y="816541"/>
                </a:lnTo>
                <a:lnTo>
                  <a:pt x="47979" y="776249"/>
                </a:lnTo>
                <a:lnTo>
                  <a:pt x="31151" y="734163"/>
                </a:lnTo>
                <a:lnTo>
                  <a:pt x="17772" y="690449"/>
                </a:lnTo>
                <a:lnTo>
                  <a:pt x="8009" y="645271"/>
                </a:lnTo>
                <a:lnTo>
                  <a:pt x="2030" y="598793"/>
                </a:lnTo>
                <a:lnTo>
                  <a:pt x="0" y="55118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48300" y="2358389"/>
            <a:ext cx="1104900" cy="1103630"/>
          </a:xfrm>
          <a:custGeom>
            <a:avLst/>
            <a:gdLst/>
            <a:ahLst/>
            <a:cxnLst/>
            <a:rect l="l" t="t" r="r" b="b"/>
            <a:pathLst>
              <a:path w="1104900" h="1103629">
                <a:moveTo>
                  <a:pt x="0" y="552450"/>
                </a:moveTo>
                <a:lnTo>
                  <a:pt x="2030" y="504826"/>
                </a:lnTo>
                <a:lnTo>
                  <a:pt x="8009" y="458319"/>
                </a:lnTo>
                <a:lnTo>
                  <a:pt x="17772" y="413095"/>
                </a:lnTo>
                <a:lnTo>
                  <a:pt x="31151" y="369321"/>
                </a:lnTo>
                <a:lnTo>
                  <a:pt x="47979" y="327163"/>
                </a:lnTo>
                <a:lnTo>
                  <a:pt x="68090" y="286788"/>
                </a:lnTo>
                <a:lnTo>
                  <a:pt x="91317" y="248363"/>
                </a:lnTo>
                <a:lnTo>
                  <a:pt x="117493" y="212055"/>
                </a:lnTo>
                <a:lnTo>
                  <a:pt x="146453" y="178029"/>
                </a:lnTo>
                <a:lnTo>
                  <a:pt x="178029" y="146453"/>
                </a:lnTo>
                <a:lnTo>
                  <a:pt x="212055" y="117493"/>
                </a:lnTo>
                <a:lnTo>
                  <a:pt x="248363" y="91317"/>
                </a:lnTo>
                <a:lnTo>
                  <a:pt x="286788" y="68090"/>
                </a:lnTo>
                <a:lnTo>
                  <a:pt x="327163" y="47979"/>
                </a:lnTo>
                <a:lnTo>
                  <a:pt x="369321" y="31151"/>
                </a:lnTo>
                <a:lnTo>
                  <a:pt x="413095" y="17772"/>
                </a:lnTo>
                <a:lnTo>
                  <a:pt x="458319" y="8009"/>
                </a:lnTo>
                <a:lnTo>
                  <a:pt x="504826" y="2030"/>
                </a:lnTo>
                <a:lnTo>
                  <a:pt x="552450" y="0"/>
                </a:lnTo>
                <a:lnTo>
                  <a:pt x="600073" y="2030"/>
                </a:lnTo>
                <a:lnTo>
                  <a:pt x="646580" y="8009"/>
                </a:lnTo>
                <a:lnTo>
                  <a:pt x="691804" y="17772"/>
                </a:lnTo>
                <a:lnTo>
                  <a:pt x="735578" y="31151"/>
                </a:lnTo>
                <a:lnTo>
                  <a:pt x="777736" y="47979"/>
                </a:lnTo>
                <a:lnTo>
                  <a:pt x="818111" y="68090"/>
                </a:lnTo>
                <a:lnTo>
                  <a:pt x="856536" y="91317"/>
                </a:lnTo>
                <a:lnTo>
                  <a:pt x="892844" y="117493"/>
                </a:lnTo>
                <a:lnTo>
                  <a:pt x="926870" y="146453"/>
                </a:lnTo>
                <a:lnTo>
                  <a:pt x="958446" y="178029"/>
                </a:lnTo>
                <a:lnTo>
                  <a:pt x="987406" y="212055"/>
                </a:lnTo>
                <a:lnTo>
                  <a:pt x="1013582" y="248363"/>
                </a:lnTo>
                <a:lnTo>
                  <a:pt x="1036809" y="286788"/>
                </a:lnTo>
                <a:lnTo>
                  <a:pt x="1056920" y="327163"/>
                </a:lnTo>
                <a:lnTo>
                  <a:pt x="1073748" y="369321"/>
                </a:lnTo>
                <a:lnTo>
                  <a:pt x="1087127" y="413095"/>
                </a:lnTo>
                <a:lnTo>
                  <a:pt x="1096890" y="458319"/>
                </a:lnTo>
                <a:lnTo>
                  <a:pt x="1102869" y="504826"/>
                </a:lnTo>
                <a:lnTo>
                  <a:pt x="1104900" y="552450"/>
                </a:lnTo>
                <a:lnTo>
                  <a:pt x="1102869" y="600063"/>
                </a:lnTo>
                <a:lnTo>
                  <a:pt x="1096890" y="646541"/>
                </a:lnTo>
                <a:lnTo>
                  <a:pt x="1087127" y="691719"/>
                </a:lnTo>
                <a:lnTo>
                  <a:pt x="1073748" y="735433"/>
                </a:lnTo>
                <a:lnTo>
                  <a:pt x="1056920" y="777519"/>
                </a:lnTo>
                <a:lnTo>
                  <a:pt x="1036809" y="817811"/>
                </a:lnTo>
                <a:lnTo>
                  <a:pt x="1013582" y="856146"/>
                </a:lnTo>
                <a:lnTo>
                  <a:pt x="987406" y="892358"/>
                </a:lnTo>
                <a:lnTo>
                  <a:pt x="958446" y="926285"/>
                </a:lnTo>
                <a:lnTo>
                  <a:pt x="926870" y="957761"/>
                </a:lnTo>
                <a:lnTo>
                  <a:pt x="892844" y="986621"/>
                </a:lnTo>
                <a:lnTo>
                  <a:pt x="856536" y="1012702"/>
                </a:lnTo>
                <a:lnTo>
                  <a:pt x="818111" y="1035839"/>
                </a:lnTo>
                <a:lnTo>
                  <a:pt x="777736" y="1055868"/>
                </a:lnTo>
                <a:lnTo>
                  <a:pt x="735578" y="1072624"/>
                </a:lnTo>
                <a:lnTo>
                  <a:pt x="691804" y="1085942"/>
                </a:lnTo>
                <a:lnTo>
                  <a:pt x="646580" y="1095659"/>
                </a:lnTo>
                <a:lnTo>
                  <a:pt x="600073" y="1101609"/>
                </a:lnTo>
                <a:lnTo>
                  <a:pt x="552450" y="1103630"/>
                </a:lnTo>
                <a:lnTo>
                  <a:pt x="504826" y="1101609"/>
                </a:lnTo>
                <a:lnTo>
                  <a:pt x="458319" y="1095659"/>
                </a:lnTo>
                <a:lnTo>
                  <a:pt x="413095" y="1085942"/>
                </a:lnTo>
                <a:lnTo>
                  <a:pt x="369321" y="1072624"/>
                </a:lnTo>
                <a:lnTo>
                  <a:pt x="327163" y="1055868"/>
                </a:lnTo>
                <a:lnTo>
                  <a:pt x="286788" y="1035839"/>
                </a:lnTo>
                <a:lnTo>
                  <a:pt x="248363" y="1012702"/>
                </a:lnTo>
                <a:lnTo>
                  <a:pt x="212055" y="986621"/>
                </a:lnTo>
                <a:lnTo>
                  <a:pt x="178029" y="957761"/>
                </a:lnTo>
                <a:lnTo>
                  <a:pt x="146453" y="926285"/>
                </a:lnTo>
                <a:lnTo>
                  <a:pt x="117493" y="892358"/>
                </a:lnTo>
                <a:lnTo>
                  <a:pt x="91317" y="856146"/>
                </a:lnTo>
                <a:lnTo>
                  <a:pt x="68090" y="817811"/>
                </a:lnTo>
                <a:lnTo>
                  <a:pt x="47979" y="777519"/>
                </a:lnTo>
                <a:lnTo>
                  <a:pt x="31151" y="735433"/>
                </a:lnTo>
                <a:lnTo>
                  <a:pt x="17772" y="691719"/>
                </a:lnTo>
                <a:lnTo>
                  <a:pt x="8009" y="646541"/>
                </a:lnTo>
                <a:lnTo>
                  <a:pt x="2030" y="600063"/>
                </a:lnTo>
                <a:lnTo>
                  <a:pt x="0" y="55245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592950" y="1474469"/>
            <a:ext cx="990600" cy="573976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7615"/>
              </a:lnSpc>
            </a:pPr>
            <a:r>
              <a:rPr sz="6800" spc="-5" dirty="0">
                <a:solidFill>
                  <a:srgbClr val="FF9833"/>
                </a:solidFill>
                <a:latin typeface="Arial"/>
                <a:cs typeface="Arial"/>
              </a:rPr>
              <a:t>General</a:t>
            </a:r>
            <a:r>
              <a:rPr sz="6800" spc="-70" dirty="0">
                <a:solidFill>
                  <a:srgbClr val="FF9833"/>
                </a:solidFill>
                <a:latin typeface="Arial"/>
                <a:cs typeface="Arial"/>
              </a:rPr>
              <a:t> </a:t>
            </a:r>
            <a:r>
              <a:rPr sz="6800" spc="-5" dirty="0">
                <a:solidFill>
                  <a:srgbClr val="FF9833"/>
                </a:solidFill>
                <a:latin typeface="Arial"/>
                <a:cs typeface="Arial"/>
              </a:rPr>
              <a:t>ledger</a:t>
            </a:r>
            <a:endParaRPr sz="6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4970" y="8675369"/>
            <a:ext cx="1749425" cy="450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93700" marR="384175" indent="-1905" algn="ctr">
              <a:lnSpc>
                <a:spcPts val="830"/>
              </a:lnSpc>
              <a:spcBef>
                <a:spcPts val="135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ts val="84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270" y="665479"/>
            <a:ext cx="203644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b="0" spc="-5" dirty="0">
                <a:latin typeface="Arial"/>
                <a:cs typeface="Arial"/>
              </a:rPr>
              <a:t>Definition</a:t>
            </a:r>
            <a:endParaRPr sz="3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4180" y="2244090"/>
            <a:ext cx="8214359" cy="223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0"/>
              </a:spcBef>
              <a:tabLst>
                <a:tab pos="4312920" algn="l"/>
              </a:tabLst>
            </a:pPr>
            <a:r>
              <a:rPr sz="2400" dirty="0">
                <a:latin typeface="Tahoma"/>
                <a:cs typeface="Tahoma"/>
              </a:rPr>
              <a:t>The </a:t>
            </a:r>
            <a:r>
              <a:rPr sz="2400" spc="-5" dirty="0">
                <a:latin typeface="Tahoma"/>
                <a:cs typeface="Tahoma"/>
              </a:rPr>
              <a:t>General </a:t>
            </a:r>
            <a:r>
              <a:rPr sz="2400" dirty="0">
                <a:latin typeface="Tahoma"/>
                <a:cs typeface="Tahoma"/>
              </a:rPr>
              <a:t>Ledger contains all </a:t>
            </a:r>
            <a:r>
              <a:rPr sz="2400" spc="-5" dirty="0">
                <a:latin typeface="Tahoma"/>
                <a:cs typeface="Tahoma"/>
              </a:rPr>
              <a:t>of the </a:t>
            </a:r>
            <a:r>
              <a:rPr sz="2400" dirty="0">
                <a:latin typeface="Tahoma"/>
                <a:cs typeface="Tahoma"/>
              </a:rPr>
              <a:t>balance </a:t>
            </a:r>
            <a:r>
              <a:rPr sz="2400" spc="-5" dirty="0">
                <a:latin typeface="Tahoma"/>
                <a:cs typeface="Tahoma"/>
              </a:rPr>
              <a:t>sheet  accounts </a:t>
            </a:r>
            <a:r>
              <a:rPr sz="2400" dirty="0">
                <a:latin typeface="Tahoma"/>
                <a:cs typeface="Tahoma"/>
              </a:rPr>
              <a:t>of an accounting </a:t>
            </a:r>
            <a:r>
              <a:rPr sz="2400" spc="-5" dirty="0">
                <a:latin typeface="Tahoma"/>
                <a:cs typeface="Tahoma"/>
              </a:rPr>
              <a:t>system. </a:t>
            </a:r>
            <a:r>
              <a:rPr sz="2400" dirty="0">
                <a:latin typeface="Tahoma"/>
                <a:cs typeface="Tahoma"/>
              </a:rPr>
              <a:t>The balance </a:t>
            </a:r>
            <a:r>
              <a:rPr sz="2400" spc="-5" dirty="0">
                <a:latin typeface="Tahoma"/>
                <a:cs typeface="Tahoma"/>
              </a:rPr>
              <a:t>sheet  accounts are </a:t>
            </a:r>
            <a:r>
              <a:rPr sz="2400" dirty="0">
                <a:latin typeface="Tahoma"/>
                <a:cs typeface="Tahoma"/>
              </a:rPr>
              <a:t>the </a:t>
            </a:r>
            <a:r>
              <a:rPr sz="2400" spc="-5" dirty="0">
                <a:latin typeface="Tahoma"/>
                <a:cs typeface="Tahoma"/>
              </a:rPr>
              <a:t>assets, liabilities, </a:t>
            </a:r>
            <a:r>
              <a:rPr sz="2400" dirty="0">
                <a:latin typeface="Tahoma"/>
                <a:cs typeface="Tahoma"/>
              </a:rPr>
              <a:t>and fund balance  </a:t>
            </a:r>
            <a:r>
              <a:rPr sz="2400" spc="-5" dirty="0">
                <a:latin typeface="Tahoma"/>
                <a:cs typeface="Tahoma"/>
              </a:rPr>
              <a:t>accounts </a:t>
            </a:r>
            <a:r>
              <a:rPr sz="2400" dirty="0">
                <a:latin typeface="Tahoma"/>
                <a:cs typeface="Tahoma"/>
              </a:rPr>
              <a:t>of the</a:t>
            </a:r>
            <a:r>
              <a:rPr sz="2400" spc="5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school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district.	Values </a:t>
            </a:r>
            <a:r>
              <a:rPr sz="2400" spc="5" dirty="0">
                <a:latin typeface="Tahoma"/>
                <a:cs typeface="Tahoma"/>
              </a:rPr>
              <a:t>in </a:t>
            </a:r>
            <a:r>
              <a:rPr sz="2400" spc="-5" dirty="0">
                <a:latin typeface="Tahoma"/>
                <a:cs typeface="Tahoma"/>
              </a:rPr>
              <a:t>General Ledger are  expressed </a:t>
            </a:r>
            <a:r>
              <a:rPr sz="2400" dirty="0">
                <a:latin typeface="Tahoma"/>
                <a:cs typeface="Tahoma"/>
              </a:rPr>
              <a:t>as debits or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credits.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83790" y="2554948"/>
            <a:ext cx="443865" cy="174942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393700" marR="384175" indent="-1905" algn="ctr">
              <a:lnSpc>
                <a:spcPts val="830"/>
              </a:lnSpc>
              <a:spcBef>
                <a:spcPts val="7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ts val="84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619759"/>
            <a:ext cx="767715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0" spc="-5" dirty="0">
                <a:latin typeface="Arial"/>
                <a:cs typeface="Arial"/>
              </a:rPr>
              <a:t>The </a:t>
            </a:r>
            <a:r>
              <a:rPr sz="1800" b="0" spc="-10" dirty="0">
                <a:latin typeface="Arial"/>
                <a:cs typeface="Arial"/>
              </a:rPr>
              <a:t>ledger page </a:t>
            </a:r>
            <a:r>
              <a:rPr sz="1800" b="0" spc="-5" dirty="0">
                <a:latin typeface="Arial"/>
                <a:cs typeface="Arial"/>
              </a:rPr>
              <a:t>is actually </a:t>
            </a:r>
            <a:r>
              <a:rPr sz="1800" b="0" dirty="0">
                <a:latin typeface="Arial"/>
                <a:cs typeface="Arial"/>
              </a:rPr>
              <a:t>a </a:t>
            </a:r>
            <a:r>
              <a:rPr sz="1800" b="0" spc="-5" dirty="0">
                <a:latin typeface="Arial"/>
                <a:cs typeface="Arial"/>
              </a:rPr>
              <a:t>T-account in </a:t>
            </a:r>
            <a:r>
              <a:rPr sz="1800" b="0" dirty="0">
                <a:latin typeface="Arial"/>
                <a:cs typeface="Arial"/>
              </a:rPr>
              <a:t>a more </a:t>
            </a:r>
            <a:r>
              <a:rPr sz="1800" b="0" spc="-10" dirty="0">
                <a:latin typeface="Arial"/>
                <a:cs typeface="Arial"/>
              </a:rPr>
              <a:t>detailed </a:t>
            </a:r>
            <a:r>
              <a:rPr sz="1800" b="0" spc="-5" dirty="0">
                <a:latin typeface="Arial"/>
                <a:cs typeface="Arial"/>
              </a:rPr>
              <a:t>format. </a:t>
            </a:r>
            <a:r>
              <a:rPr sz="1800" b="0" dirty="0">
                <a:latin typeface="Arial"/>
                <a:cs typeface="Arial"/>
              </a:rPr>
              <a:t>It </a:t>
            </a:r>
            <a:r>
              <a:rPr sz="1800" b="0" spc="-10" dirty="0">
                <a:latin typeface="Arial"/>
                <a:cs typeface="Arial"/>
              </a:rPr>
              <a:t>has </a:t>
            </a:r>
            <a:r>
              <a:rPr sz="1800" b="0" spc="-5" dirty="0">
                <a:latin typeface="Arial"/>
                <a:cs typeface="Arial"/>
              </a:rPr>
              <a:t>the  </a:t>
            </a:r>
            <a:r>
              <a:rPr sz="1800" b="0" spc="-10" dirty="0">
                <a:latin typeface="Arial"/>
                <a:cs typeface="Arial"/>
              </a:rPr>
              <a:t>account </a:t>
            </a:r>
            <a:r>
              <a:rPr sz="1800" b="0" spc="-5" dirty="0">
                <a:latin typeface="Arial"/>
                <a:cs typeface="Arial"/>
              </a:rPr>
              <a:t>title </a:t>
            </a:r>
            <a:r>
              <a:rPr sz="1800" b="0" spc="-10" dirty="0">
                <a:latin typeface="Arial"/>
                <a:cs typeface="Arial"/>
              </a:rPr>
              <a:t>and </a:t>
            </a:r>
            <a:r>
              <a:rPr sz="1800" b="0" spc="-5" dirty="0">
                <a:latin typeface="Arial"/>
                <a:cs typeface="Arial"/>
              </a:rPr>
              <a:t>its corresponding account </a:t>
            </a:r>
            <a:r>
              <a:rPr sz="1800" b="0" spc="-10" dirty="0">
                <a:latin typeface="Arial"/>
                <a:cs typeface="Arial"/>
              </a:rPr>
              <a:t>number on </a:t>
            </a:r>
            <a:r>
              <a:rPr sz="1800" b="0" spc="-5" dirty="0">
                <a:latin typeface="Arial"/>
                <a:cs typeface="Arial"/>
              </a:rPr>
              <a:t>top. </a:t>
            </a:r>
            <a:r>
              <a:rPr sz="1800" b="0" dirty="0">
                <a:latin typeface="Arial"/>
                <a:cs typeface="Arial"/>
              </a:rPr>
              <a:t>It </a:t>
            </a:r>
            <a:r>
              <a:rPr sz="1800" b="0" spc="-10" dirty="0">
                <a:latin typeface="Arial"/>
                <a:cs typeface="Arial"/>
              </a:rPr>
              <a:t>also has </a:t>
            </a:r>
            <a:r>
              <a:rPr sz="1800" b="0" spc="-5" dirty="0">
                <a:latin typeface="Arial"/>
                <a:cs typeface="Arial"/>
              </a:rPr>
              <a:t>two  sides, </a:t>
            </a:r>
            <a:r>
              <a:rPr sz="1800" b="0" spc="-10" dirty="0">
                <a:latin typeface="Arial"/>
                <a:cs typeface="Arial"/>
              </a:rPr>
              <a:t>namely, </a:t>
            </a:r>
            <a:r>
              <a:rPr sz="1800" b="0" spc="-5" dirty="0">
                <a:latin typeface="Arial"/>
                <a:cs typeface="Arial"/>
              </a:rPr>
              <a:t>the </a:t>
            </a:r>
            <a:r>
              <a:rPr sz="1800" b="0" spc="-10" dirty="0">
                <a:latin typeface="Arial"/>
                <a:cs typeface="Arial"/>
              </a:rPr>
              <a:t>debit </a:t>
            </a:r>
            <a:r>
              <a:rPr sz="1800" b="0" spc="-5" dirty="0">
                <a:latin typeface="Arial"/>
                <a:cs typeface="Arial"/>
              </a:rPr>
              <a:t>side </a:t>
            </a:r>
            <a:r>
              <a:rPr sz="1800" b="0" spc="-10" dirty="0">
                <a:latin typeface="Arial"/>
                <a:cs typeface="Arial"/>
              </a:rPr>
              <a:t>and </a:t>
            </a:r>
            <a:r>
              <a:rPr sz="1800" b="0" spc="-5" dirty="0">
                <a:latin typeface="Arial"/>
                <a:cs typeface="Arial"/>
              </a:rPr>
              <a:t>the credit side. Each T-account </a:t>
            </a:r>
            <a:r>
              <a:rPr sz="1800" b="0" spc="-10" dirty="0">
                <a:latin typeface="Arial"/>
                <a:cs typeface="Arial"/>
              </a:rPr>
              <a:t>or ledger  account has </a:t>
            </a:r>
            <a:r>
              <a:rPr sz="1800" b="0" spc="-5" dirty="0">
                <a:latin typeface="Arial"/>
                <a:cs typeface="Arial"/>
              </a:rPr>
              <a:t>the </a:t>
            </a:r>
            <a:r>
              <a:rPr sz="1800" b="0" spc="-10" dirty="0">
                <a:latin typeface="Arial"/>
                <a:cs typeface="Arial"/>
              </a:rPr>
              <a:t>following</a:t>
            </a:r>
            <a:r>
              <a:rPr sz="1800" b="0" spc="20" dirty="0">
                <a:latin typeface="Arial"/>
                <a:cs typeface="Arial"/>
              </a:rPr>
              <a:t> </a:t>
            </a:r>
            <a:r>
              <a:rPr sz="1800" b="0" spc="-5" dirty="0">
                <a:latin typeface="Arial"/>
                <a:cs typeface="Arial"/>
              </a:rPr>
              <a:t>columns.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216535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4269" y="2147570"/>
            <a:ext cx="7355205" cy="3942079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488950">
              <a:lnSpc>
                <a:spcPct val="80000"/>
              </a:lnSpc>
              <a:spcBef>
                <a:spcPts val="580"/>
              </a:spcBef>
            </a:pPr>
            <a:r>
              <a:rPr sz="2000" b="1" dirty="0">
                <a:latin typeface="Arial"/>
                <a:cs typeface="Arial"/>
              </a:rPr>
              <a:t>Date </a:t>
            </a:r>
            <a:r>
              <a:rPr sz="2000" dirty="0">
                <a:latin typeface="Arial"/>
                <a:cs typeface="Arial"/>
              </a:rPr>
              <a:t>(debit side)-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date of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debit entry </a:t>
            </a:r>
            <a:r>
              <a:rPr sz="2000" spc="-5" dirty="0">
                <a:latin typeface="Arial"/>
                <a:cs typeface="Arial"/>
              </a:rPr>
              <a:t>is entered in </a:t>
            </a:r>
            <a:r>
              <a:rPr sz="2000" dirty="0">
                <a:latin typeface="Arial"/>
                <a:cs typeface="Arial"/>
              </a:rPr>
              <a:t>this  column.</a:t>
            </a:r>
            <a:endParaRPr sz="2000">
              <a:latin typeface="Arial"/>
              <a:cs typeface="Arial"/>
            </a:endParaRPr>
          </a:p>
          <a:p>
            <a:pPr marL="12700" marR="81280">
              <a:lnSpc>
                <a:spcPts val="1920"/>
              </a:lnSpc>
              <a:spcBef>
                <a:spcPts val="484"/>
              </a:spcBef>
            </a:pPr>
            <a:r>
              <a:rPr sz="2000" b="1" spc="-5" dirty="0">
                <a:latin typeface="Arial"/>
                <a:cs typeface="Arial"/>
              </a:rPr>
              <a:t>Explanation </a:t>
            </a:r>
            <a:r>
              <a:rPr sz="2000" dirty="0">
                <a:latin typeface="Arial"/>
                <a:cs typeface="Arial"/>
              </a:rPr>
              <a:t>(debit side)- A brief explanation of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debit entry </a:t>
            </a:r>
            <a:r>
              <a:rPr sz="2000" spc="-5" dirty="0">
                <a:latin typeface="Arial"/>
                <a:cs typeface="Arial"/>
              </a:rPr>
              <a:t>is  </a:t>
            </a:r>
            <a:r>
              <a:rPr sz="2000" dirty="0">
                <a:latin typeface="Arial"/>
                <a:cs typeface="Arial"/>
              </a:rPr>
              <a:t>entered in </a:t>
            </a:r>
            <a:r>
              <a:rPr sz="2000" spc="-5" dirty="0">
                <a:latin typeface="Arial"/>
                <a:cs typeface="Arial"/>
              </a:rPr>
              <a:t>this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column.</a:t>
            </a:r>
            <a:endParaRPr sz="2000">
              <a:latin typeface="Arial"/>
              <a:cs typeface="Arial"/>
            </a:endParaRPr>
          </a:p>
          <a:p>
            <a:pPr marL="12700" marR="76200">
              <a:lnSpc>
                <a:spcPts val="1920"/>
              </a:lnSpc>
              <a:spcBef>
                <a:spcPts val="484"/>
              </a:spcBef>
            </a:pPr>
            <a:r>
              <a:rPr sz="2000" spc="-5" dirty="0">
                <a:latin typeface="Arial"/>
                <a:cs typeface="Arial"/>
              </a:rPr>
              <a:t>“</a:t>
            </a:r>
            <a:r>
              <a:rPr sz="2000" b="1" spc="-5" dirty="0">
                <a:latin typeface="Arial"/>
                <a:cs typeface="Arial"/>
              </a:rPr>
              <a:t>F</a:t>
            </a:r>
            <a:r>
              <a:rPr sz="2000" spc="-5" dirty="0">
                <a:latin typeface="Arial"/>
                <a:cs typeface="Arial"/>
              </a:rPr>
              <a:t>”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folio </a:t>
            </a:r>
            <a:r>
              <a:rPr sz="2000" dirty="0">
                <a:latin typeface="Arial"/>
                <a:cs typeface="Arial"/>
              </a:rPr>
              <a:t>(debit side)- The journal page number </a:t>
            </a:r>
            <a:r>
              <a:rPr sz="2000" spc="-5" dirty="0">
                <a:latin typeface="Arial"/>
                <a:cs typeface="Arial"/>
              </a:rPr>
              <a:t>from </a:t>
            </a:r>
            <a:r>
              <a:rPr sz="2000" dirty="0">
                <a:latin typeface="Arial"/>
                <a:cs typeface="Arial"/>
              </a:rPr>
              <a:t>where </a:t>
            </a:r>
            <a:r>
              <a:rPr sz="2000" spc="-5" dirty="0">
                <a:latin typeface="Arial"/>
                <a:cs typeface="Arial"/>
              </a:rPr>
              <a:t>the  </a:t>
            </a:r>
            <a:r>
              <a:rPr sz="2000" dirty="0">
                <a:latin typeface="Arial"/>
                <a:cs typeface="Arial"/>
              </a:rPr>
              <a:t>debit entry was taken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entered </a:t>
            </a:r>
            <a:r>
              <a:rPr sz="2000" spc="-5" dirty="0">
                <a:latin typeface="Arial"/>
                <a:cs typeface="Arial"/>
              </a:rPr>
              <a:t>in this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column.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000" b="1" dirty="0">
                <a:latin typeface="Arial"/>
                <a:cs typeface="Arial"/>
              </a:rPr>
              <a:t>Debit</a:t>
            </a:r>
            <a:r>
              <a:rPr sz="2000" dirty="0">
                <a:latin typeface="Arial"/>
                <a:cs typeface="Arial"/>
              </a:rPr>
              <a:t>- The amount of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debit </a:t>
            </a:r>
            <a:r>
              <a:rPr sz="2000" spc="-5" dirty="0">
                <a:latin typeface="Arial"/>
                <a:cs typeface="Arial"/>
              </a:rPr>
              <a:t>entry </a:t>
            </a:r>
            <a:r>
              <a:rPr sz="2000" dirty="0">
                <a:latin typeface="Arial"/>
                <a:cs typeface="Arial"/>
              </a:rPr>
              <a:t>is entered in </a:t>
            </a:r>
            <a:r>
              <a:rPr sz="2000" spc="-5" dirty="0">
                <a:latin typeface="Arial"/>
                <a:cs typeface="Arial"/>
              </a:rPr>
              <a:t>this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column.</a:t>
            </a:r>
            <a:endParaRPr sz="2000">
              <a:latin typeface="Arial"/>
              <a:cs typeface="Arial"/>
            </a:endParaRPr>
          </a:p>
          <a:p>
            <a:pPr marL="12700" marR="275590">
              <a:lnSpc>
                <a:spcPts val="1920"/>
              </a:lnSpc>
              <a:spcBef>
                <a:spcPts val="484"/>
              </a:spcBef>
            </a:pPr>
            <a:r>
              <a:rPr sz="2000" b="1" dirty="0">
                <a:latin typeface="Arial"/>
                <a:cs typeface="Arial"/>
              </a:rPr>
              <a:t>Date </a:t>
            </a:r>
            <a:r>
              <a:rPr sz="2000" dirty="0">
                <a:latin typeface="Arial"/>
                <a:cs typeface="Arial"/>
              </a:rPr>
              <a:t>(credit side) - </a:t>
            </a:r>
            <a:r>
              <a:rPr sz="2000" spc="-5" dirty="0">
                <a:latin typeface="Arial"/>
                <a:cs typeface="Arial"/>
              </a:rPr>
              <a:t>the date of the </a:t>
            </a:r>
            <a:r>
              <a:rPr sz="2000" dirty="0">
                <a:latin typeface="Arial"/>
                <a:cs typeface="Arial"/>
              </a:rPr>
              <a:t>credit </a:t>
            </a:r>
            <a:r>
              <a:rPr sz="2000" spc="-5" dirty="0">
                <a:latin typeface="Arial"/>
                <a:cs typeface="Arial"/>
              </a:rPr>
              <a:t>entry is </a:t>
            </a:r>
            <a:r>
              <a:rPr sz="2000" dirty="0">
                <a:latin typeface="Arial"/>
                <a:cs typeface="Arial"/>
              </a:rPr>
              <a:t>entered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this  column.</a:t>
            </a:r>
            <a:endParaRPr sz="2000">
              <a:latin typeface="Arial"/>
              <a:cs typeface="Arial"/>
            </a:endParaRPr>
          </a:p>
          <a:p>
            <a:pPr marL="12700" marR="121920">
              <a:lnSpc>
                <a:spcPct val="79600"/>
              </a:lnSpc>
              <a:spcBef>
                <a:spcPts val="525"/>
              </a:spcBef>
            </a:pPr>
            <a:r>
              <a:rPr sz="2000" b="1" spc="-5" dirty="0">
                <a:latin typeface="Arial"/>
                <a:cs typeface="Arial"/>
              </a:rPr>
              <a:t>Explanation </a:t>
            </a:r>
            <a:r>
              <a:rPr sz="2000" dirty="0">
                <a:latin typeface="Arial"/>
                <a:cs typeface="Arial"/>
              </a:rPr>
              <a:t>(credit side) - A brief explanation </a:t>
            </a:r>
            <a:r>
              <a:rPr sz="2000" spc="-5" dirty="0">
                <a:latin typeface="Arial"/>
                <a:cs typeface="Arial"/>
              </a:rPr>
              <a:t>of the </a:t>
            </a:r>
            <a:r>
              <a:rPr sz="2000" dirty="0">
                <a:latin typeface="Arial"/>
                <a:cs typeface="Arial"/>
              </a:rPr>
              <a:t>credit entry 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entered </a:t>
            </a:r>
            <a:r>
              <a:rPr sz="2000" spc="-5" dirty="0">
                <a:latin typeface="Arial"/>
                <a:cs typeface="Arial"/>
              </a:rPr>
              <a:t>in this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column.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1920"/>
              </a:lnSpc>
              <a:spcBef>
                <a:spcPts val="480"/>
              </a:spcBef>
            </a:pPr>
            <a:r>
              <a:rPr sz="2000" spc="-5" dirty="0">
                <a:latin typeface="Arial"/>
                <a:cs typeface="Arial"/>
              </a:rPr>
              <a:t>“</a:t>
            </a:r>
            <a:r>
              <a:rPr sz="2000" b="1" spc="-5" dirty="0">
                <a:latin typeface="Arial"/>
                <a:cs typeface="Arial"/>
              </a:rPr>
              <a:t>F</a:t>
            </a:r>
            <a:r>
              <a:rPr sz="2000" spc="-5" dirty="0">
                <a:latin typeface="Arial"/>
                <a:cs typeface="Arial"/>
              </a:rPr>
              <a:t>”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folio </a:t>
            </a:r>
            <a:r>
              <a:rPr sz="2000" dirty="0">
                <a:latin typeface="Arial"/>
                <a:cs typeface="Arial"/>
              </a:rPr>
              <a:t>(credit side)- The journal page number </a:t>
            </a:r>
            <a:r>
              <a:rPr sz="2000" spc="-5" dirty="0">
                <a:latin typeface="Arial"/>
                <a:cs typeface="Arial"/>
              </a:rPr>
              <a:t>from </a:t>
            </a:r>
            <a:r>
              <a:rPr sz="2000" dirty="0">
                <a:latin typeface="Arial"/>
                <a:cs typeface="Arial"/>
              </a:rPr>
              <a:t>where </a:t>
            </a:r>
            <a:r>
              <a:rPr sz="2000" spc="-5" dirty="0">
                <a:latin typeface="Arial"/>
                <a:cs typeface="Arial"/>
              </a:rPr>
              <a:t>the  </a:t>
            </a:r>
            <a:r>
              <a:rPr sz="2000" dirty="0">
                <a:latin typeface="Arial"/>
                <a:cs typeface="Arial"/>
              </a:rPr>
              <a:t>credit </a:t>
            </a:r>
            <a:r>
              <a:rPr sz="2000" spc="-5" dirty="0">
                <a:latin typeface="Arial"/>
                <a:cs typeface="Arial"/>
              </a:rPr>
              <a:t>entry </a:t>
            </a:r>
            <a:r>
              <a:rPr sz="2000" dirty="0">
                <a:latin typeface="Arial"/>
                <a:cs typeface="Arial"/>
              </a:rPr>
              <a:t>was taken is </a:t>
            </a:r>
            <a:r>
              <a:rPr sz="2000" spc="-5" dirty="0">
                <a:latin typeface="Arial"/>
                <a:cs typeface="Arial"/>
              </a:rPr>
              <a:t>entered </a:t>
            </a:r>
            <a:r>
              <a:rPr sz="200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this </a:t>
            </a:r>
            <a:r>
              <a:rPr sz="2000" dirty="0">
                <a:latin typeface="Arial"/>
                <a:cs typeface="Arial"/>
              </a:rPr>
              <a:t>column.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000" b="1" spc="-5" dirty="0">
                <a:latin typeface="Arial"/>
                <a:cs typeface="Arial"/>
              </a:rPr>
              <a:t>Credit </a:t>
            </a:r>
            <a:r>
              <a:rPr sz="2000" dirty="0">
                <a:latin typeface="Arial"/>
                <a:cs typeface="Arial"/>
              </a:rPr>
              <a:t>- The amount of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credit entry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entered </a:t>
            </a:r>
            <a:r>
              <a:rPr sz="2000" spc="-5" dirty="0">
                <a:latin typeface="Arial"/>
                <a:cs typeface="Arial"/>
              </a:rPr>
              <a:t>in this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column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2716529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3267709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3756659"/>
            <a:ext cx="177165" cy="63754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669" y="467614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669" y="522732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669" y="5777229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83790" y="2707348"/>
            <a:ext cx="443865" cy="174942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393700" marR="384175" indent="-1905" algn="ctr">
              <a:lnSpc>
                <a:spcPts val="830"/>
              </a:lnSpc>
              <a:spcBef>
                <a:spcPts val="7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ts val="84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469" y="970279"/>
            <a:ext cx="736727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0" dirty="0">
                <a:latin typeface="Arial"/>
                <a:cs typeface="Arial"/>
              </a:rPr>
              <a:t>An example of a page </a:t>
            </a:r>
            <a:r>
              <a:rPr sz="2600" b="0" spc="-5" dirty="0">
                <a:latin typeface="Arial"/>
                <a:cs typeface="Arial"/>
              </a:rPr>
              <a:t>from </a:t>
            </a:r>
            <a:r>
              <a:rPr sz="2600" b="0" dirty="0">
                <a:latin typeface="Arial"/>
                <a:cs typeface="Arial"/>
              </a:rPr>
              <a:t>a ledger </a:t>
            </a:r>
            <a:r>
              <a:rPr sz="2600" b="0" spc="-5" dirty="0">
                <a:latin typeface="Arial"/>
                <a:cs typeface="Arial"/>
              </a:rPr>
              <a:t>is </a:t>
            </a:r>
            <a:r>
              <a:rPr sz="2600" b="0" dirty="0">
                <a:latin typeface="Arial"/>
                <a:cs typeface="Arial"/>
              </a:rPr>
              <a:t>as</a:t>
            </a:r>
            <a:r>
              <a:rPr sz="2600" b="0" spc="10" dirty="0">
                <a:latin typeface="Arial"/>
                <a:cs typeface="Arial"/>
              </a:rPr>
              <a:t> </a:t>
            </a:r>
            <a:r>
              <a:rPr sz="2600" b="0" spc="-5" dirty="0">
                <a:latin typeface="Arial"/>
                <a:cs typeface="Arial"/>
              </a:rPr>
              <a:t>follows:-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77840" y="2507515"/>
            <a:ext cx="106362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1070" dirty="0">
                <a:solidFill>
                  <a:srgbClr val="FFFFFF"/>
                </a:solidFill>
                <a:latin typeface="Times New Roman"/>
                <a:cs typeface="Times New Roman"/>
              </a:rPr>
              <a:t>EE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Exp</a:t>
            </a:r>
            <a:r>
              <a:rPr sz="1600" b="1" spc="-213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xp</a:t>
            </a:r>
            <a:r>
              <a:rPr sz="1600" b="1" spc="-213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xp</a:t>
            </a:r>
            <a:r>
              <a:rPr sz="1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ana</a:t>
            </a:r>
            <a:r>
              <a:rPr sz="1600" b="1" spc="-302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ana</a:t>
            </a:r>
            <a:r>
              <a:rPr sz="1600" b="1" spc="-302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ana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spc="-445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r>
              <a:rPr sz="1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b="1" spc="-1689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b="1" spc="-1689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0100" y="2507515"/>
            <a:ext cx="40576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1160" dirty="0">
                <a:solidFill>
                  <a:srgbClr val="FFFFFF"/>
                </a:solidFill>
                <a:latin typeface="Times New Roman"/>
                <a:cs typeface="Times New Roman"/>
              </a:rPr>
              <a:t>DD</a:t>
            </a: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133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133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spc="-715" dirty="0">
                <a:solidFill>
                  <a:srgbClr val="FFFFFF"/>
                </a:solidFill>
                <a:latin typeface="Times New Roman"/>
                <a:cs typeface="Times New Roman"/>
              </a:rPr>
              <a:t>ee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8209" y="2507515"/>
            <a:ext cx="47307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1160" dirty="0">
                <a:solidFill>
                  <a:srgbClr val="FFFFFF"/>
                </a:solidFill>
                <a:latin typeface="Times New Roman"/>
                <a:cs typeface="Times New Roman"/>
              </a:rPr>
              <a:t>DD</a:t>
            </a: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600" b="1" spc="-715" dirty="0">
                <a:solidFill>
                  <a:srgbClr val="FFFFFF"/>
                </a:solidFill>
                <a:latin typeface="Times New Roman"/>
                <a:cs typeface="Times New Roman"/>
              </a:rPr>
              <a:t>ee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1600" b="1" spc="-133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1600" b="1" spc="-133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bi</a:t>
            </a:r>
            <a:r>
              <a:rPr sz="1600" b="1" spc="-535" dirty="0">
                <a:solidFill>
                  <a:srgbClr val="FFFFFF"/>
                </a:solidFill>
                <a:latin typeface="Times New Roman"/>
                <a:cs typeface="Times New Roman"/>
              </a:rPr>
              <a:t>tt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09570" y="2507515"/>
            <a:ext cx="12446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980" dirty="0">
                <a:solidFill>
                  <a:srgbClr val="FFFFFF"/>
                </a:solidFill>
                <a:latin typeface="Times New Roman"/>
                <a:cs typeface="Times New Roman"/>
              </a:rPr>
              <a:t>FF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61769" y="2507515"/>
            <a:ext cx="10629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1070" dirty="0">
                <a:solidFill>
                  <a:srgbClr val="FFFFFF"/>
                </a:solidFill>
                <a:latin typeface="Times New Roman"/>
                <a:cs typeface="Times New Roman"/>
              </a:rPr>
              <a:t>EE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Exp</a:t>
            </a:r>
            <a:r>
              <a:rPr sz="1600" b="1" spc="-213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xp</a:t>
            </a:r>
            <a:r>
              <a:rPr sz="1600" b="1" spc="-213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xp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b="1" spc="-800" dirty="0">
                <a:solidFill>
                  <a:srgbClr val="FFFFFF"/>
                </a:solidFill>
                <a:latin typeface="Times New Roman"/>
                <a:cs typeface="Times New Roman"/>
              </a:rPr>
              <a:t>aa</a:t>
            </a:r>
            <a:r>
              <a:rPr sz="1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na</a:t>
            </a:r>
            <a:r>
              <a:rPr sz="1600" b="1" spc="-222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na</a:t>
            </a:r>
            <a:r>
              <a:rPr sz="1600" b="1" spc="-222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nat</a:t>
            </a:r>
            <a:r>
              <a:rPr sz="1600" b="1" spc="-445" dirty="0">
                <a:solidFill>
                  <a:srgbClr val="FFFFFF"/>
                </a:solidFill>
                <a:latin typeface="Times New Roman"/>
                <a:cs typeface="Times New Roman"/>
              </a:rPr>
              <a:t>ii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600" b="1" spc="-800" dirty="0">
                <a:solidFill>
                  <a:srgbClr val="FFFFFF"/>
                </a:solidFill>
                <a:latin typeface="Times New Roman"/>
                <a:cs typeface="Times New Roman"/>
              </a:rPr>
              <a:t>oo</a:t>
            </a:r>
            <a:r>
              <a:rPr sz="1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b="1" spc="-890" dirty="0">
                <a:solidFill>
                  <a:srgbClr val="FFFFFF"/>
                </a:solidFill>
                <a:latin typeface="Times New Roman"/>
                <a:cs typeface="Times New Roman"/>
              </a:rPr>
              <a:t>nn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8169" y="2507515"/>
            <a:ext cx="40576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1160" dirty="0">
                <a:solidFill>
                  <a:srgbClr val="FFFFFF"/>
                </a:solidFill>
                <a:latin typeface="Times New Roman"/>
                <a:cs typeface="Times New Roman"/>
              </a:rPr>
              <a:t>DD</a:t>
            </a: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133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133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spc="-715" dirty="0">
                <a:solidFill>
                  <a:srgbClr val="FFFFFF"/>
                </a:solidFill>
                <a:latin typeface="Times New Roman"/>
                <a:cs typeface="Times New Roman"/>
              </a:rPr>
              <a:t>ee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67429" y="4568725"/>
            <a:ext cx="25400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0.</a:t>
            </a:r>
            <a:r>
              <a:rPr sz="1600" spc="-20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0.</a:t>
            </a:r>
            <a:r>
              <a:rPr sz="1600" spc="-20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0.</a:t>
            </a:r>
            <a:r>
              <a:rPr sz="1600" spc="-20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0.0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91639" y="4568725"/>
            <a:ext cx="65468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1070" dirty="0">
                <a:solidFill>
                  <a:srgbClr val="FFFFFF"/>
                </a:solidFill>
                <a:latin typeface="Times New Roman"/>
                <a:cs typeface="Times New Roman"/>
              </a:rPr>
              <a:t>BBB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1600" spc="-715" dirty="0">
                <a:solidFill>
                  <a:srgbClr val="FFFFFF"/>
                </a:solidFill>
                <a:latin typeface="Times New Roman"/>
                <a:cs typeface="Times New Roman"/>
              </a:rPr>
              <a:t>aaa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spc="-445" dirty="0">
                <a:solidFill>
                  <a:srgbClr val="FFFFFF"/>
                </a:solidFill>
                <a:latin typeface="Times New Roman"/>
                <a:cs typeface="Times New Roman"/>
              </a:rPr>
              <a:t>lll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spc="-715" dirty="0">
                <a:solidFill>
                  <a:srgbClr val="FFFFFF"/>
                </a:solidFill>
                <a:latin typeface="Times New Roman"/>
                <a:cs typeface="Times New Roman"/>
              </a:rPr>
              <a:t>aaa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1600" spc="-151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spc="-151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spc="-151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nc</a:t>
            </a:r>
            <a:r>
              <a:rPr sz="1600" spc="-715" dirty="0">
                <a:solidFill>
                  <a:srgbClr val="FFFFFF"/>
                </a:solidFill>
                <a:latin typeface="Times New Roman"/>
                <a:cs typeface="Times New Roman"/>
              </a:rPr>
              <a:t>eee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55230" y="4224555"/>
            <a:ext cx="81534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555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400" dirty="0">
                <a:solidFill>
                  <a:srgbClr val="FFFFFF"/>
                </a:solidFill>
                <a:latin typeface="Times New Roman"/>
                <a:cs typeface="Times New Roman"/>
              </a:rPr>
              <a:t>...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55230" y="3877845"/>
            <a:ext cx="81534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333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400" dirty="0">
                <a:solidFill>
                  <a:srgbClr val="FFFFFF"/>
                </a:solidFill>
                <a:latin typeface="Times New Roman"/>
                <a:cs typeface="Times New Roman"/>
              </a:rPr>
              <a:t>...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35800" y="3877845"/>
            <a:ext cx="10160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111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1190" y="3877845"/>
            <a:ext cx="8464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1070" dirty="0">
                <a:solidFill>
                  <a:srgbClr val="FFFFFF"/>
                </a:solidFill>
                <a:latin typeface="Times New Roman"/>
                <a:cs typeface="Times New Roman"/>
              </a:rPr>
              <a:t>CCC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ooo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spc="-445" dirty="0">
                <a:solidFill>
                  <a:srgbClr val="FFFFFF"/>
                </a:solidFill>
                <a:latin typeface="Times New Roman"/>
                <a:cs typeface="Times New Roman"/>
              </a:rPr>
              <a:t>lll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spc="-445" dirty="0">
                <a:solidFill>
                  <a:srgbClr val="FFFFFF"/>
                </a:solidFill>
                <a:latin typeface="Times New Roman"/>
                <a:cs typeface="Times New Roman"/>
              </a:rPr>
              <a:t>lll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spc="-715" dirty="0">
                <a:solidFill>
                  <a:srgbClr val="FFFFFF"/>
                </a:solidFill>
                <a:latin typeface="Times New Roman"/>
                <a:cs typeface="Times New Roman"/>
              </a:rPr>
              <a:t>eee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spc="-715" dirty="0">
                <a:solidFill>
                  <a:srgbClr val="FFFFFF"/>
                </a:solidFill>
                <a:latin typeface="Times New Roman"/>
                <a:cs typeface="Times New Roman"/>
              </a:rPr>
              <a:t>ccc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spc="-445" dirty="0">
                <a:solidFill>
                  <a:srgbClr val="FFFFFF"/>
                </a:solidFill>
                <a:latin typeface="Times New Roman"/>
                <a:cs typeface="Times New Roman"/>
              </a:rPr>
              <a:t>ttt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spc="-445" dirty="0">
                <a:solidFill>
                  <a:srgbClr val="FFFFFF"/>
                </a:solidFill>
                <a:latin typeface="Times New Roman"/>
                <a:cs typeface="Times New Roman"/>
              </a:rPr>
              <a:t>iii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15559" y="3877845"/>
            <a:ext cx="20320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10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55230" y="3485415"/>
            <a:ext cx="81534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222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400" dirty="0">
                <a:solidFill>
                  <a:srgbClr val="FFFFFF"/>
                </a:solidFill>
                <a:latin typeface="Times New Roman"/>
                <a:cs typeface="Times New Roman"/>
              </a:rPr>
              <a:t>...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35800" y="3485415"/>
            <a:ext cx="10160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111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11190" y="3485415"/>
            <a:ext cx="84645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1070" dirty="0">
                <a:solidFill>
                  <a:srgbClr val="FFFFFF"/>
                </a:solidFill>
                <a:latin typeface="Times New Roman"/>
                <a:cs typeface="Times New Roman"/>
              </a:rPr>
              <a:t>CCC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ooo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spc="-445" dirty="0">
                <a:solidFill>
                  <a:srgbClr val="FFFFFF"/>
                </a:solidFill>
                <a:latin typeface="Times New Roman"/>
                <a:cs typeface="Times New Roman"/>
              </a:rPr>
              <a:t>lll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spc="-445" dirty="0">
                <a:solidFill>
                  <a:srgbClr val="FFFFFF"/>
                </a:solidFill>
                <a:latin typeface="Times New Roman"/>
                <a:cs typeface="Times New Roman"/>
              </a:rPr>
              <a:t>lll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spc="-715" dirty="0">
                <a:solidFill>
                  <a:srgbClr val="FFFFFF"/>
                </a:solidFill>
                <a:latin typeface="Times New Roman"/>
                <a:cs typeface="Times New Roman"/>
              </a:rPr>
              <a:t>eee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spc="-715" dirty="0">
                <a:solidFill>
                  <a:srgbClr val="FFFFFF"/>
                </a:solidFill>
                <a:latin typeface="Times New Roman"/>
                <a:cs typeface="Times New Roman"/>
              </a:rPr>
              <a:t>ccc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600" spc="-445" dirty="0">
                <a:solidFill>
                  <a:srgbClr val="FFFFFF"/>
                </a:solidFill>
                <a:latin typeface="Times New Roman"/>
                <a:cs typeface="Times New Roman"/>
              </a:rPr>
              <a:t>ttt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spc="-445" dirty="0">
                <a:solidFill>
                  <a:srgbClr val="FFFFFF"/>
                </a:solidFill>
                <a:latin typeface="Times New Roman"/>
                <a:cs typeface="Times New Roman"/>
              </a:rPr>
              <a:t>iii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79290" y="3485415"/>
            <a:ext cx="71691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ep</a:t>
            </a:r>
            <a:r>
              <a:rPr sz="1600" spc="-124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600" spc="-124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600" spc="-124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spc="-400" dirty="0">
                <a:solidFill>
                  <a:srgbClr val="FFFFFF"/>
                </a:solidFill>
                <a:latin typeface="Times New Roman"/>
                <a:cs typeface="Times New Roman"/>
              </a:rPr>
              <a:t>...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1600" spc="-5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370" dirty="0">
                <a:solidFill>
                  <a:srgbClr val="FFFFFF"/>
                </a:solidFill>
                <a:latin typeface="Times New Roman"/>
                <a:cs typeface="Times New Roman"/>
              </a:rPr>
              <a:t>333</a:t>
            </a:r>
            <a:r>
              <a:rPr sz="1600" spc="-565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1600" spc="-137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r>
              <a:rPr sz="1600" spc="-57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61359" y="3485415"/>
            <a:ext cx="864869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300" dirty="0">
                <a:solidFill>
                  <a:srgbClr val="FFFFFF"/>
                </a:solidFill>
                <a:latin typeface="Times New Roman"/>
                <a:cs typeface="Times New Roman"/>
              </a:rPr>
              <a:t>55550,0,0,0,  </a:t>
            </a:r>
            <a:r>
              <a:rPr sz="1600" spc="-505" dirty="0">
                <a:solidFill>
                  <a:srgbClr val="FFFFFF"/>
                </a:solidFill>
                <a:latin typeface="Times New Roman"/>
                <a:cs typeface="Times New Roman"/>
              </a:rPr>
              <a:t>000000000000....00000000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19729" y="3485415"/>
            <a:ext cx="10160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111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30960" y="3485415"/>
            <a:ext cx="137541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340" dirty="0">
                <a:solidFill>
                  <a:srgbClr val="FFFFFF"/>
                </a:solidFill>
                <a:latin typeface="Times New Roman"/>
                <a:cs typeface="Times New Roman"/>
              </a:rPr>
              <a:t>SeSeSeSerrrrvivivivicccceeee  </a:t>
            </a:r>
            <a:r>
              <a:rPr sz="1600" spc="-575" dirty="0">
                <a:solidFill>
                  <a:srgbClr val="FFFFFF"/>
                </a:solidFill>
                <a:latin typeface="Times New Roman"/>
                <a:cs typeface="Times New Roman"/>
              </a:rPr>
              <a:t>onononon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360" dirty="0">
                <a:solidFill>
                  <a:srgbClr val="FFFFFF"/>
                </a:solidFill>
                <a:latin typeface="Times New Roman"/>
                <a:cs typeface="Times New Roman"/>
              </a:rPr>
              <a:t>ccccrrrreeeedidididitttt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3869" y="3485415"/>
            <a:ext cx="63309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ep</a:t>
            </a:r>
            <a:r>
              <a:rPr sz="1600" spc="-124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600" spc="-124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600" spc="-124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spc="-535" dirty="0">
                <a:solidFill>
                  <a:srgbClr val="FFFFFF"/>
                </a:solidFill>
                <a:latin typeface="Times New Roman"/>
                <a:cs typeface="Times New Roman"/>
              </a:rPr>
              <a:t>---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29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32959" y="3086635"/>
            <a:ext cx="40767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222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00</a:t>
            </a:r>
            <a:r>
              <a:rPr sz="1600" spc="-2400" dirty="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00</a:t>
            </a:r>
            <a:r>
              <a:rPr sz="1600" spc="-2400" dirty="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00</a:t>
            </a:r>
            <a:r>
              <a:rPr sz="1600" spc="-2400" dirty="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008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5630" y="3086635"/>
            <a:ext cx="40894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222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800" dirty="0">
                <a:solidFill>
                  <a:srgbClr val="FFFFFF"/>
                </a:solidFill>
                <a:latin typeface="Times New Roman"/>
                <a:cs typeface="Times New Roman"/>
              </a:rPr>
              <a:t>888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56830" y="2507515"/>
            <a:ext cx="56324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560" dirty="0">
                <a:solidFill>
                  <a:srgbClr val="FFFFFF"/>
                </a:solidFill>
                <a:latin typeface="Times New Roman"/>
                <a:cs typeface="Times New Roman"/>
              </a:rPr>
              <a:t>CCCCrrrreeeeddddiiiitttt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00240" y="2507515"/>
            <a:ext cx="12446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980" dirty="0">
                <a:solidFill>
                  <a:srgbClr val="FFFFFF"/>
                </a:solidFill>
                <a:latin typeface="Times New Roman"/>
                <a:cs typeface="Times New Roman"/>
              </a:rPr>
              <a:t>FFF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2440" y="2056194"/>
            <a:ext cx="204152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spc="-390" dirty="0">
                <a:latin typeface="Arial"/>
                <a:cs typeface="Arial"/>
              </a:rPr>
              <a:t>AAAccoccoccounununtttsss  </a:t>
            </a:r>
            <a:r>
              <a:rPr sz="1800" spc="-605" dirty="0">
                <a:latin typeface="Arial"/>
                <a:cs typeface="Arial"/>
              </a:rPr>
              <a:t>recerecereceivabivabivablelele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52870" y="2056194"/>
            <a:ext cx="1814830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spc="-200" dirty="0">
                <a:latin typeface="Arial"/>
                <a:cs typeface="Arial"/>
              </a:rPr>
              <a:t>AAccouccountnt  </a:t>
            </a:r>
            <a:r>
              <a:rPr sz="1800" spc="-345" dirty="0">
                <a:latin typeface="Arial"/>
                <a:cs typeface="Arial"/>
              </a:rPr>
              <a:t>NNo:o:</a:t>
            </a:r>
            <a:r>
              <a:rPr sz="1800" spc="-305" dirty="0">
                <a:latin typeface="Arial"/>
                <a:cs typeface="Arial"/>
              </a:rPr>
              <a:t> </a:t>
            </a:r>
            <a:r>
              <a:rPr sz="1800" spc="-385" dirty="0">
                <a:latin typeface="Arial"/>
                <a:cs typeface="Arial"/>
              </a:rPr>
              <a:t>22000011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77840" y="2507515"/>
            <a:ext cx="106362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Exp</a:t>
            </a:r>
            <a:r>
              <a:rPr sz="1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ana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10100" y="2507515"/>
            <a:ext cx="40576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58209" y="2507515"/>
            <a:ext cx="47307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bi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09570" y="2507515"/>
            <a:ext cx="12446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61769" y="2507515"/>
            <a:ext cx="10629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Exp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nati</a:t>
            </a:r>
            <a:r>
              <a:rPr sz="1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8169" y="2507515"/>
            <a:ext cx="405765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6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366803" y="2424203"/>
          <a:ext cx="8229600" cy="24726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600200"/>
                <a:gridCol w="304800"/>
                <a:gridCol w="1143000"/>
                <a:gridCol w="1143000"/>
                <a:gridCol w="1447800"/>
                <a:gridCol w="457200"/>
                <a:gridCol w="1295400"/>
              </a:tblGrid>
              <a:tr h="57912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Date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Explanation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Debit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Date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Explanation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R="18288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Credit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3987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2008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2008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Sept-29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Service 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6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credit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50,</a:t>
                      </a:r>
                      <a:r>
                        <a:rPr sz="1600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000.00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Sept.</a:t>
                      </a:r>
                      <a:r>
                        <a:rPr sz="1600" spc="3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Collection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20,000.00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345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Collection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u="sng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cs typeface="Times New Roman"/>
                        </a:rPr>
                        <a:t>30,000.00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50,000.00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  <a:tr h="4102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Balance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0.0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7F7F7F"/>
                    </a:solidFill>
                  </a:tcPr>
                </a:tc>
              </a:tr>
            </a:tbl>
          </a:graphicData>
        </a:graphic>
      </p:graphicFrame>
      <p:sp>
        <p:nvSpPr>
          <p:cNvPr id="37" name="object 37"/>
          <p:cNvSpPr txBox="1"/>
          <p:nvPr/>
        </p:nvSpPr>
        <p:spPr>
          <a:xfrm>
            <a:off x="472440" y="2056194"/>
            <a:ext cx="204152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spc="-5" dirty="0">
                <a:latin typeface="Arial"/>
                <a:cs typeface="Arial"/>
              </a:rPr>
              <a:t>Accounts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receivable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48400" y="2057400"/>
            <a:ext cx="2286000" cy="228600"/>
          </a:xfrm>
          <a:prstGeom prst="rect">
            <a:avLst/>
          </a:prstGeom>
          <a:solidFill>
            <a:srgbClr val="CCCCFF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4470">
              <a:lnSpc>
                <a:spcPts val="1800"/>
              </a:lnSpc>
            </a:pPr>
            <a:r>
              <a:rPr sz="1800" spc="-5" dirty="0">
                <a:latin typeface="Arial"/>
                <a:cs typeface="Arial"/>
              </a:rPr>
              <a:t>Account No: </a:t>
            </a:r>
            <a:r>
              <a:rPr sz="1800" spc="-10" dirty="0">
                <a:latin typeface="Arial"/>
                <a:cs typeface="Arial"/>
              </a:rPr>
              <a:t>2001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1000" y="2057400"/>
            <a:ext cx="2286000" cy="228600"/>
          </a:xfrm>
          <a:prstGeom prst="rect">
            <a:avLst/>
          </a:prstGeom>
          <a:solidFill>
            <a:srgbClr val="CCCCFF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1800"/>
              </a:lnSpc>
            </a:pPr>
            <a:r>
              <a:rPr sz="1800" spc="-5" dirty="0">
                <a:latin typeface="Arial"/>
                <a:cs typeface="Arial"/>
              </a:rPr>
              <a:t>Accounts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receivable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683790" y="2707348"/>
            <a:ext cx="443865" cy="174942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393700" marR="384175" indent="-1905" algn="ctr">
              <a:lnSpc>
                <a:spcPts val="830"/>
              </a:lnSpc>
              <a:spcBef>
                <a:spcPts val="7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ts val="84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6229"/>
            <a:ext cx="4699635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spc="-5" dirty="0">
                <a:uFill>
                  <a:solidFill>
                    <a:srgbClr val="000000"/>
                  </a:solidFill>
                </a:uFill>
              </a:rPr>
              <a:t>The posting</a:t>
            </a:r>
            <a:r>
              <a:rPr u="heavy" spc="-5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</a:rPr>
              <a:t>procedure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2270" y="994410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5169" y="981709"/>
            <a:ext cx="62471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Step </a:t>
            </a:r>
            <a:r>
              <a:rPr sz="1400" b="1" dirty="0">
                <a:latin typeface="Arial"/>
                <a:cs typeface="Arial"/>
              </a:rPr>
              <a:t>1- </a:t>
            </a:r>
            <a:r>
              <a:rPr sz="1400" dirty="0">
                <a:latin typeface="Arial"/>
                <a:cs typeface="Arial"/>
              </a:rPr>
              <a:t>Locate the account title used by the </a:t>
            </a:r>
            <a:r>
              <a:rPr sz="1400" spc="-5" dirty="0">
                <a:latin typeface="Arial"/>
                <a:cs typeface="Arial"/>
              </a:rPr>
              <a:t>journal </a:t>
            </a:r>
            <a:r>
              <a:rPr sz="1400" dirty="0">
                <a:latin typeface="Arial"/>
                <a:cs typeface="Arial"/>
              </a:rPr>
              <a:t>entry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dirty="0">
                <a:latin typeface="Arial"/>
                <a:cs typeface="Arial"/>
              </a:rPr>
              <a:t>the general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ledger.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2270" y="1423669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5169" y="1410970"/>
            <a:ext cx="7877175" cy="57912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400" b="1" spc="-5" dirty="0">
                <a:latin typeface="Arial"/>
                <a:cs typeface="Arial"/>
              </a:rPr>
              <a:t>Step </a:t>
            </a:r>
            <a:r>
              <a:rPr sz="1400" b="1" dirty="0">
                <a:latin typeface="Arial"/>
                <a:cs typeface="Arial"/>
              </a:rPr>
              <a:t>2</a:t>
            </a:r>
            <a:r>
              <a:rPr sz="1400" dirty="0">
                <a:latin typeface="Arial"/>
                <a:cs typeface="Arial"/>
              </a:rPr>
              <a:t>- Determine </a:t>
            </a:r>
            <a:r>
              <a:rPr sz="1400" spc="-5" dirty="0">
                <a:latin typeface="Arial"/>
                <a:cs typeface="Arial"/>
              </a:rPr>
              <a:t>if </a:t>
            </a:r>
            <a:r>
              <a:rPr sz="1400" dirty="0">
                <a:latin typeface="Arial"/>
                <a:cs typeface="Arial"/>
              </a:rPr>
              <a:t>the </a:t>
            </a:r>
            <a:r>
              <a:rPr sz="1400" spc="-5" dirty="0">
                <a:latin typeface="Arial"/>
                <a:cs typeface="Arial"/>
              </a:rPr>
              <a:t>journal </a:t>
            </a:r>
            <a:r>
              <a:rPr sz="1400" dirty="0">
                <a:latin typeface="Arial"/>
                <a:cs typeface="Arial"/>
              </a:rPr>
              <a:t>entry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dirty="0">
                <a:latin typeface="Arial"/>
                <a:cs typeface="Arial"/>
              </a:rPr>
              <a:t>a debit entry or a credit. </a:t>
            </a:r>
            <a:r>
              <a:rPr sz="1400" spc="5" dirty="0">
                <a:latin typeface="Arial"/>
                <a:cs typeface="Arial"/>
              </a:rPr>
              <a:t>If </a:t>
            </a:r>
            <a:r>
              <a:rPr sz="1400" spc="-5" dirty="0">
                <a:latin typeface="Arial"/>
                <a:cs typeface="Arial"/>
              </a:rPr>
              <a:t>it is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debit </a:t>
            </a:r>
            <a:r>
              <a:rPr sz="1400" dirty="0">
                <a:latin typeface="Arial"/>
                <a:cs typeface="Arial"/>
              </a:rPr>
              <a:t>entry, it should be  posted on the </a:t>
            </a:r>
            <a:r>
              <a:rPr sz="1400" spc="-5" dirty="0">
                <a:latin typeface="Arial"/>
                <a:cs typeface="Arial"/>
              </a:rPr>
              <a:t>debit </a:t>
            </a:r>
            <a:r>
              <a:rPr sz="1400" dirty="0">
                <a:latin typeface="Arial"/>
                <a:cs typeface="Arial"/>
              </a:rPr>
              <a:t>side </a:t>
            </a:r>
            <a:r>
              <a:rPr sz="1400" spc="5" dirty="0">
                <a:latin typeface="Arial"/>
                <a:cs typeface="Arial"/>
              </a:rPr>
              <a:t>of </a:t>
            </a:r>
            <a:r>
              <a:rPr sz="1400" dirty="0">
                <a:latin typeface="Arial"/>
                <a:cs typeface="Arial"/>
              </a:rPr>
              <a:t>the located </a:t>
            </a:r>
            <a:r>
              <a:rPr sz="1400" spc="-5" dirty="0">
                <a:latin typeface="Arial"/>
                <a:cs typeface="Arial"/>
              </a:rPr>
              <a:t>ledger </a:t>
            </a:r>
            <a:r>
              <a:rPr sz="1400" dirty="0">
                <a:latin typeface="Arial"/>
                <a:cs typeface="Arial"/>
              </a:rPr>
              <a:t>account. </a:t>
            </a:r>
            <a:r>
              <a:rPr sz="1400" spc="5" dirty="0">
                <a:latin typeface="Arial"/>
                <a:cs typeface="Arial"/>
              </a:rPr>
              <a:t>If </a:t>
            </a:r>
            <a:r>
              <a:rPr sz="1400" spc="-5" dirty="0">
                <a:latin typeface="Arial"/>
                <a:cs typeface="Arial"/>
              </a:rPr>
              <a:t>it </a:t>
            </a:r>
            <a:r>
              <a:rPr sz="1400" dirty="0">
                <a:latin typeface="Arial"/>
                <a:cs typeface="Arial"/>
              </a:rPr>
              <a:t>is credit entry, </a:t>
            </a:r>
            <a:r>
              <a:rPr sz="1400" spc="-5" dirty="0">
                <a:latin typeface="Arial"/>
                <a:cs typeface="Arial"/>
              </a:rPr>
              <a:t>it </a:t>
            </a:r>
            <a:r>
              <a:rPr sz="1400" dirty="0">
                <a:latin typeface="Arial"/>
                <a:cs typeface="Arial"/>
              </a:rPr>
              <a:t>should be posted on the  credit side of the located </a:t>
            </a:r>
            <a:r>
              <a:rPr sz="1400" spc="-5" dirty="0">
                <a:latin typeface="Arial"/>
                <a:cs typeface="Arial"/>
              </a:rPr>
              <a:t>ledger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account.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2270" y="2193289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5169" y="2180590"/>
            <a:ext cx="7804150" cy="74930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400" b="1" spc="-5" dirty="0">
                <a:latin typeface="Arial"/>
                <a:cs typeface="Arial"/>
              </a:rPr>
              <a:t>Step </a:t>
            </a:r>
            <a:r>
              <a:rPr sz="1400" b="1" dirty="0">
                <a:latin typeface="Arial"/>
                <a:cs typeface="Arial"/>
              </a:rPr>
              <a:t>3</a:t>
            </a:r>
            <a:r>
              <a:rPr sz="1400" dirty="0">
                <a:latin typeface="Arial"/>
                <a:cs typeface="Arial"/>
              </a:rPr>
              <a:t>- Record the date of the </a:t>
            </a:r>
            <a:r>
              <a:rPr sz="1400" spc="-5" dirty="0">
                <a:latin typeface="Arial"/>
                <a:cs typeface="Arial"/>
              </a:rPr>
              <a:t>journal </a:t>
            </a:r>
            <a:r>
              <a:rPr sz="1400" dirty="0">
                <a:latin typeface="Arial"/>
                <a:cs typeface="Arial"/>
              </a:rPr>
              <a:t>entry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dirty="0">
                <a:latin typeface="Arial"/>
                <a:cs typeface="Arial"/>
              </a:rPr>
              <a:t>the date column. If the posting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dirty="0">
                <a:latin typeface="Arial"/>
                <a:cs typeface="Arial"/>
              </a:rPr>
              <a:t>to be </a:t>
            </a:r>
            <a:r>
              <a:rPr sz="1400" spc="-5" dirty="0">
                <a:latin typeface="Arial"/>
                <a:cs typeface="Arial"/>
              </a:rPr>
              <a:t>done </a:t>
            </a:r>
            <a:r>
              <a:rPr sz="1400" dirty="0">
                <a:latin typeface="Arial"/>
                <a:cs typeface="Arial"/>
              </a:rPr>
              <a:t>on a  fresh page, write the year on the first </a:t>
            </a:r>
            <a:r>
              <a:rPr sz="1400" spc="-5" dirty="0">
                <a:latin typeface="Arial"/>
                <a:cs typeface="Arial"/>
              </a:rPr>
              <a:t>line. Then </a:t>
            </a:r>
            <a:r>
              <a:rPr sz="1400" dirty="0">
                <a:latin typeface="Arial"/>
                <a:cs typeface="Arial"/>
              </a:rPr>
              <a:t>write the month and day of the journal entry on the  second </a:t>
            </a:r>
            <a:r>
              <a:rPr sz="1400" spc="-5" dirty="0">
                <a:latin typeface="Arial"/>
                <a:cs typeface="Arial"/>
              </a:rPr>
              <a:t>line. For </a:t>
            </a:r>
            <a:r>
              <a:rPr sz="1400" dirty="0">
                <a:latin typeface="Arial"/>
                <a:cs typeface="Arial"/>
              </a:rPr>
              <a:t>succeeding entries, </a:t>
            </a:r>
            <a:r>
              <a:rPr sz="1400" spc="-5" dirty="0">
                <a:latin typeface="Arial"/>
                <a:cs typeface="Arial"/>
              </a:rPr>
              <a:t>only </a:t>
            </a:r>
            <a:r>
              <a:rPr sz="1400" dirty="0">
                <a:latin typeface="Arial"/>
                <a:cs typeface="Arial"/>
              </a:rPr>
              <a:t>the day of the </a:t>
            </a:r>
            <a:r>
              <a:rPr sz="1400" spc="-5" dirty="0">
                <a:latin typeface="Arial"/>
                <a:cs typeface="Arial"/>
              </a:rPr>
              <a:t>journal </a:t>
            </a:r>
            <a:r>
              <a:rPr sz="1400" dirty="0">
                <a:latin typeface="Arial"/>
                <a:cs typeface="Arial"/>
              </a:rPr>
              <a:t>entry should be written. </a:t>
            </a:r>
            <a:r>
              <a:rPr sz="1400" spc="-5" dirty="0">
                <a:latin typeface="Arial"/>
                <a:cs typeface="Arial"/>
              </a:rPr>
              <a:t>The month  </a:t>
            </a:r>
            <a:r>
              <a:rPr sz="1400" dirty="0">
                <a:latin typeface="Arial"/>
                <a:cs typeface="Arial"/>
              </a:rPr>
              <a:t>should be written </a:t>
            </a:r>
            <a:r>
              <a:rPr sz="1400" spc="-5" dirty="0">
                <a:latin typeface="Arial"/>
                <a:cs typeface="Arial"/>
              </a:rPr>
              <a:t>only if it </a:t>
            </a:r>
            <a:r>
              <a:rPr sz="1400" dirty="0">
                <a:latin typeface="Arial"/>
                <a:cs typeface="Arial"/>
              </a:rPr>
              <a:t>is different from the month of the last entry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made.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270" y="3133089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5169" y="3120390"/>
            <a:ext cx="7776845" cy="40894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400" b="1" spc="-5" dirty="0">
                <a:latin typeface="Arial"/>
                <a:cs typeface="Arial"/>
              </a:rPr>
              <a:t>Step </a:t>
            </a:r>
            <a:r>
              <a:rPr sz="1400" b="1" dirty="0">
                <a:latin typeface="Arial"/>
                <a:cs typeface="Arial"/>
              </a:rPr>
              <a:t>4</a:t>
            </a:r>
            <a:r>
              <a:rPr sz="1400" dirty="0">
                <a:latin typeface="Arial"/>
                <a:cs typeface="Arial"/>
              </a:rPr>
              <a:t>- </a:t>
            </a:r>
            <a:r>
              <a:rPr sz="1400" spc="-5" dirty="0">
                <a:latin typeface="Arial"/>
                <a:cs typeface="Arial"/>
              </a:rPr>
              <a:t>Write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brief </a:t>
            </a:r>
            <a:r>
              <a:rPr sz="1400" dirty="0">
                <a:latin typeface="Arial"/>
                <a:cs typeface="Arial"/>
              </a:rPr>
              <a:t>explanation of the </a:t>
            </a:r>
            <a:r>
              <a:rPr sz="1400" spc="-5" dirty="0">
                <a:latin typeface="Arial"/>
                <a:cs typeface="Arial"/>
              </a:rPr>
              <a:t>journal </a:t>
            </a:r>
            <a:r>
              <a:rPr sz="1400" dirty="0">
                <a:latin typeface="Arial"/>
                <a:cs typeface="Arial"/>
              </a:rPr>
              <a:t>entry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dirty="0">
                <a:latin typeface="Arial"/>
                <a:cs typeface="Arial"/>
              </a:rPr>
              <a:t>the explanation column. It should be on the  </a:t>
            </a:r>
            <a:r>
              <a:rPr sz="1400" spc="-5" dirty="0">
                <a:latin typeface="Arial"/>
                <a:cs typeface="Arial"/>
              </a:rPr>
              <a:t>same </a:t>
            </a:r>
            <a:r>
              <a:rPr sz="1400" dirty="0">
                <a:latin typeface="Arial"/>
                <a:cs typeface="Arial"/>
              </a:rPr>
              <a:t>line as that of the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date.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2270" y="3732529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5169" y="3719829"/>
            <a:ext cx="7943850" cy="40894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400" b="1" spc="-5" dirty="0">
                <a:latin typeface="Arial"/>
                <a:cs typeface="Arial"/>
              </a:rPr>
              <a:t>Step </a:t>
            </a:r>
            <a:r>
              <a:rPr sz="1400" b="1" dirty="0">
                <a:latin typeface="Arial"/>
                <a:cs typeface="Arial"/>
              </a:rPr>
              <a:t>5</a:t>
            </a:r>
            <a:r>
              <a:rPr sz="1400" dirty="0">
                <a:latin typeface="Arial"/>
                <a:cs typeface="Arial"/>
              </a:rPr>
              <a:t>- </a:t>
            </a:r>
            <a:r>
              <a:rPr sz="1400" spc="-5" dirty="0">
                <a:latin typeface="Arial"/>
                <a:cs typeface="Arial"/>
              </a:rPr>
              <a:t>Write </a:t>
            </a:r>
            <a:r>
              <a:rPr sz="1400" dirty="0">
                <a:latin typeface="Arial"/>
                <a:cs typeface="Arial"/>
              </a:rPr>
              <a:t>the </a:t>
            </a:r>
            <a:r>
              <a:rPr sz="1400" spc="-5" dirty="0">
                <a:latin typeface="Arial"/>
                <a:cs typeface="Arial"/>
              </a:rPr>
              <a:t>amount </a:t>
            </a:r>
            <a:r>
              <a:rPr sz="1400" dirty="0">
                <a:latin typeface="Arial"/>
                <a:cs typeface="Arial"/>
              </a:rPr>
              <a:t>of the </a:t>
            </a:r>
            <a:r>
              <a:rPr sz="1400" spc="-5" dirty="0">
                <a:latin typeface="Arial"/>
                <a:cs typeface="Arial"/>
              </a:rPr>
              <a:t>journal </a:t>
            </a:r>
            <a:r>
              <a:rPr sz="1400" dirty="0">
                <a:latin typeface="Arial"/>
                <a:cs typeface="Arial"/>
              </a:rPr>
              <a:t>entry in the </a:t>
            </a:r>
            <a:r>
              <a:rPr sz="1400" spc="-5" dirty="0">
                <a:latin typeface="Arial"/>
                <a:cs typeface="Arial"/>
              </a:rPr>
              <a:t>amount column. </a:t>
            </a:r>
            <a:r>
              <a:rPr sz="1400" dirty="0">
                <a:latin typeface="Arial"/>
                <a:cs typeface="Arial"/>
              </a:rPr>
              <a:t>It should be on the same line as  that </a:t>
            </a:r>
            <a:r>
              <a:rPr sz="1400" spc="5" dirty="0">
                <a:latin typeface="Arial"/>
                <a:cs typeface="Arial"/>
              </a:rPr>
              <a:t>of </a:t>
            </a:r>
            <a:r>
              <a:rPr sz="1400" dirty="0">
                <a:latin typeface="Arial"/>
                <a:cs typeface="Arial"/>
              </a:rPr>
              <a:t>the date and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explanation.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2270" y="4331970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5169" y="4319270"/>
            <a:ext cx="7538084" cy="57912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400" b="1" spc="-5" dirty="0">
                <a:latin typeface="Arial"/>
                <a:cs typeface="Arial"/>
              </a:rPr>
              <a:t>Step </a:t>
            </a:r>
            <a:r>
              <a:rPr sz="1400" b="1" dirty="0">
                <a:latin typeface="Arial"/>
                <a:cs typeface="Arial"/>
              </a:rPr>
              <a:t>6</a:t>
            </a:r>
            <a:r>
              <a:rPr sz="1400" dirty="0">
                <a:latin typeface="Arial"/>
                <a:cs typeface="Arial"/>
              </a:rPr>
              <a:t>- In the folio column, write the </a:t>
            </a:r>
            <a:r>
              <a:rPr sz="1400" spc="-5" dirty="0">
                <a:latin typeface="Arial"/>
                <a:cs typeface="Arial"/>
              </a:rPr>
              <a:t>page number </a:t>
            </a:r>
            <a:r>
              <a:rPr sz="1400" dirty="0">
                <a:latin typeface="Arial"/>
                <a:cs typeface="Arial"/>
              </a:rPr>
              <a:t>of the general </a:t>
            </a:r>
            <a:r>
              <a:rPr sz="1400" spc="-5" dirty="0">
                <a:latin typeface="Arial"/>
                <a:cs typeface="Arial"/>
              </a:rPr>
              <a:t>journal </a:t>
            </a:r>
            <a:r>
              <a:rPr sz="1400" dirty="0">
                <a:latin typeface="Arial"/>
                <a:cs typeface="Arial"/>
              </a:rPr>
              <a:t>page that contains the  posted </a:t>
            </a:r>
            <a:r>
              <a:rPr sz="1400" spc="-5" dirty="0">
                <a:latin typeface="Arial"/>
                <a:cs typeface="Arial"/>
              </a:rPr>
              <a:t>journal </a:t>
            </a:r>
            <a:r>
              <a:rPr sz="1400" dirty="0">
                <a:latin typeface="Arial"/>
                <a:cs typeface="Arial"/>
              </a:rPr>
              <a:t>entry. It should be on the </a:t>
            </a:r>
            <a:r>
              <a:rPr sz="1400" spc="-5" dirty="0">
                <a:latin typeface="Arial"/>
                <a:cs typeface="Arial"/>
              </a:rPr>
              <a:t>same line </a:t>
            </a:r>
            <a:r>
              <a:rPr sz="1400" spc="5" dirty="0">
                <a:latin typeface="Arial"/>
                <a:cs typeface="Arial"/>
              </a:rPr>
              <a:t>as </a:t>
            </a:r>
            <a:r>
              <a:rPr sz="1400" dirty="0">
                <a:latin typeface="Arial"/>
                <a:cs typeface="Arial"/>
              </a:rPr>
              <a:t>that of the date, the explanation, and the  amount.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2270" y="5101590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25169" y="5088890"/>
            <a:ext cx="7816850" cy="57912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439"/>
              </a:spcBef>
            </a:pPr>
            <a:r>
              <a:rPr sz="1400" b="1" spc="-5" dirty="0">
                <a:latin typeface="Arial"/>
                <a:cs typeface="Arial"/>
              </a:rPr>
              <a:t>Step </a:t>
            </a:r>
            <a:r>
              <a:rPr sz="1400" b="1" dirty="0">
                <a:latin typeface="Arial"/>
                <a:cs typeface="Arial"/>
              </a:rPr>
              <a:t>7</a:t>
            </a:r>
            <a:r>
              <a:rPr sz="1400" dirty="0">
                <a:latin typeface="Arial"/>
                <a:cs typeface="Arial"/>
              </a:rPr>
              <a:t>- In the folio column of the general </a:t>
            </a:r>
            <a:r>
              <a:rPr sz="1400" spc="-5" dirty="0">
                <a:latin typeface="Arial"/>
                <a:cs typeface="Arial"/>
              </a:rPr>
              <a:t>journal, </a:t>
            </a:r>
            <a:r>
              <a:rPr sz="1400" dirty="0">
                <a:latin typeface="Arial"/>
                <a:cs typeface="Arial"/>
              </a:rPr>
              <a:t>write the account </a:t>
            </a:r>
            <a:r>
              <a:rPr sz="1400" spc="-5" dirty="0">
                <a:latin typeface="Arial"/>
                <a:cs typeface="Arial"/>
              </a:rPr>
              <a:t>number </a:t>
            </a:r>
            <a:r>
              <a:rPr sz="1400" dirty="0">
                <a:latin typeface="Arial"/>
                <a:cs typeface="Arial"/>
              </a:rPr>
              <a:t>of the page </a:t>
            </a:r>
            <a:r>
              <a:rPr sz="1400" spc="-5" dirty="0">
                <a:latin typeface="Arial"/>
                <a:cs typeface="Arial"/>
              </a:rPr>
              <a:t>number </a:t>
            </a:r>
            <a:r>
              <a:rPr sz="1400" dirty="0">
                <a:latin typeface="Arial"/>
                <a:cs typeface="Arial"/>
              </a:rPr>
              <a:t>of  the </a:t>
            </a:r>
            <a:r>
              <a:rPr sz="1400" spc="-5" dirty="0">
                <a:latin typeface="Arial"/>
                <a:cs typeface="Arial"/>
              </a:rPr>
              <a:t>ledger </a:t>
            </a:r>
            <a:r>
              <a:rPr sz="1400" dirty="0">
                <a:latin typeface="Arial"/>
                <a:cs typeface="Arial"/>
              </a:rPr>
              <a:t>account in which the </a:t>
            </a:r>
            <a:r>
              <a:rPr sz="1400" spc="-5" dirty="0">
                <a:latin typeface="Arial"/>
                <a:cs typeface="Arial"/>
              </a:rPr>
              <a:t>journal </a:t>
            </a:r>
            <a:r>
              <a:rPr sz="1400" dirty="0">
                <a:latin typeface="Arial"/>
                <a:cs typeface="Arial"/>
              </a:rPr>
              <a:t>entry was posted. The account number of the page number  should be on the </a:t>
            </a:r>
            <a:r>
              <a:rPr sz="1400" spc="-5" dirty="0">
                <a:latin typeface="Arial"/>
                <a:cs typeface="Arial"/>
              </a:rPr>
              <a:t>same </a:t>
            </a:r>
            <a:r>
              <a:rPr sz="1400" dirty="0">
                <a:latin typeface="Arial"/>
                <a:cs typeface="Arial"/>
              </a:rPr>
              <a:t>line as of the </a:t>
            </a:r>
            <a:r>
              <a:rPr sz="1400" spc="-5" dirty="0">
                <a:latin typeface="Arial"/>
                <a:cs typeface="Arial"/>
              </a:rPr>
              <a:t>journal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entry.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2270" y="5871209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5169" y="5858509"/>
            <a:ext cx="56680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Step </a:t>
            </a:r>
            <a:r>
              <a:rPr sz="1400" b="1" dirty="0">
                <a:latin typeface="Arial"/>
                <a:cs typeface="Arial"/>
              </a:rPr>
              <a:t>8</a:t>
            </a:r>
            <a:r>
              <a:rPr sz="1400" dirty="0">
                <a:latin typeface="Arial"/>
                <a:cs typeface="Arial"/>
              </a:rPr>
              <a:t>- Do not leave a blank </a:t>
            </a:r>
            <a:r>
              <a:rPr sz="1400" spc="-5" dirty="0">
                <a:latin typeface="Arial"/>
                <a:cs typeface="Arial"/>
              </a:rPr>
              <a:t>line </a:t>
            </a:r>
            <a:r>
              <a:rPr sz="1400" dirty="0">
                <a:latin typeface="Arial"/>
                <a:cs typeface="Arial"/>
              </a:rPr>
              <a:t>between entries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dirty="0">
                <a:latin typeface="Arial"/>
                <a:cs typeface="Arial"/>
              </a:rPr>
              <a:t>the general</a:t>
            </a:r>
            <a:r>
              <a:rPr sz="1400" spc="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ledger.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83790" y="2707348"/>
            <a:ext cx="443865" cy="174942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393700" marR="384175" indent="-1905" algn="ctr">
              <a:lnSpc>
                <a:spcPts val="830"/>
              </a:lnSpc>
              <a:spcBef>
                <a:spcPts val="7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ts val="84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48300" y="6324600"/>
            <a:ext cx="1104900" cy="1102360"/>
          </a:xfrm>
          <a:custGeom>
            <a:avLst/>
            <a:gdLst/>
            <a:ahLst/>
            <a:cxnLst/>
            <a:rect l="l" t="t" r="r" b="b"/>
            <a:pathLst>
              <a:path w="1104900" h="1102359">
                <a:moveTo>
                  <a:pt x="0" y="551180"/>
                </a:moveTo>
                <a:lnTo>
                  <a:pt x="2030" y="503566"/>
                </a:lnTo>
                <a:lnTo>
                  <a:pt x="8009" y="457088"/>
                </a:lnTo>
                <a:lnTo>
                  <a:pt x="17772" y="411910"/>
                </a:lnTo>
                <a:lnTo>
                  <a:pt x="31151" y="368196"/>
                </a:lnTo>
                <a:lnTo>
                  <a:pt x="47979" y="326110"/>
                </a:lnTo>
                <a:lnTo>
                  <a:pt x="68090" y="285818"/>
                </a:lnTo>
                <a:lnTo>
                  <a:pt x="91317" y="247483"/>
                </a:lnTo>
                <a:lnTo>
                  <a:pt x="117493" y="211271"/>
                </a:lnTo>
                <a:lnTo>
                  <a:pt x="146453" y="177344"/>
                </a:lnTo>
                <a:lnTo>
                  <a:pt x="178029" y="145868"/>
                </a:lnTo>
                <a:lnTo>
                  <a:pt x="212055" y="117008"/>
                </a:lnTo>
                <a:lnTo>
                  <a:pt x="248363" y="90927"/>
                </a:lnTo>
                <a:lnTo>
                  <a:pt x="286788" y="67790"/>
                </a:lnTo>
                <a:lnTo>
                  <a:pt x="327163" y="47761"/>
                </a:lnTo>
                <a:lnTo>
                  <a:pt x="369321" y="31005"/>
                </a:lnTo>
                <a:lnTo>
                  <a:pt x="413095" y="17687"/>
                </a:lnTo>
                <a:lnTo>
                  <a:pt x="458319" y="7970"/>
                </a:lnTo>
                <a:lnTo>
                  <a:pt x="504826" y="2020"/>
                </a:lnTo>
                <a:lnTo>
                  <a:pt x="552450" y="0"/>
                </a:lnTo>
                <a:lnTo>
                  <a:pt x="600073" y="2020"/>
                </a:lnTo>
                <a:lnTo>
                  <a:pt x="646580" y="7970"/>
                </a:lnTo>
                <a:lnTo>
                  <a:pt x="691804" y="17687"/>
                </a:lnTo>
                <a:lnTo>
                  <a:pt x="735578" y="31005"/>
                </a:lnTo>
                <a:lnTo>
                  <a:pt x="777736" y="47761"/>
                </a:lnTo>
                <a:lnTo>
                  <a:pt x="818111" y="67790"/>
                </a:lnTo>
                <a:lnTo>
                  <a:pt x="856536" y="90927"/>
                </a:lnTo>
                <a:lnTo>
                  <a:pt x="892844" y="117008"/>
                </a:lnTo>
                <a:lnTo>
                  <a:pt x="926870" y="145868"/>
                </a:lnTo>
                <a:lnTo>
                  <a:pt x="958446" y="177344"/>
                </a:lnTo>
                <a:lnTo>
                  <a:pt x="987406" y="211271"/>
                </a:lnTo>
                <a:lnTo>
                  <a:pt x="1013582" y="247483"/>
                </a:lnTo>
                <a:lnTo>
                  <a:pt x="1036809" y="285818"/>
                </a:lnTo>
                <a:lnTo>
                  <a:pt x="1056920" y="326110"/>
                </a:lnTo>
                <a:lnTo>
                  <a:pt x="1073748" y="368196"/>
                </a:lnTo>
                <a:lnTo>
                  <a:pt x="1087127" y="411910"/>
                </a:lnTo>
                <a:lnTo>
                  <a:pt x="1096890" y="457088"/>
                </a:lnTo>
                <a:lnTo>
                  <a:pt x="1102869" y="503566"/>
                </a:lnTo>
                <a:lnTo>
                  <a:pt x="1104899" y="551180"/>
                </a:lnTo>
                <a:lnTo>
                  <a:pt x="1102869" y="598793"/>
                </a:lnTo>
                <a:lnTo>
                  <a:pt x="1096890" y="645271"/>
                </a:lnTo>
                <a:lnTo>
                  <a:pt x="1087127" y="690449"/>
                </a:lnTo>
                <a:lnTo>
                  <a:pt x="1073748" y="734163"/>
                </a:lnTo>
                <a:lnTo>
                  <a:pt x="1056920" y="776249"/>
                </a:lnTo>
                <a:lnTo>
                  <a:pt x="1036809" y="816541"/>
                </a:lnTo>
                <a:lnTo>
                  <a:pt x="1013582" y="854876"/>
                </a:lnTo>
                <a:lnTo>
                  <a:pt x="987406" y="891088"/>
                </a:lnTo>
                <a:lnTo>
                  <a:pt x="958446" y="925015"/>
                </a:lnTo>
                <a:lnTo>
                  <a:pt x="926870" y="956491"/>
                </a:lnTo>
                <a:lnTo>
                  <a:pt x="892844" y="985351"/>
                </a:lnTo>
                <a:lnTo>
                  <a:pt x="856536" y="1011432"/>
                </a:lnTo>
                <a:lnTo>
                  <a:pt x="818111" y="1034569"/>
                </a:lnTo>
                <a:lnTo>
                  <a:pt x="777736" y="1054598"/>
                </a:lnTo>
                <a:lnTo>
                  <a:pt x="735578" y="1071354"/>
                </a:lnTo>
                <a:lnTo>
                  <a:pt x="691804" y="1084672"/>
                </a:lnTo>
                <a:lnTo>
                  <a:pt x="646580" y="1094389"/>
                </a:lnTo>
                <a:lnTo>
                  <a:pt x="600073" y="1100339"/>
                </a:lnTo>
                <a:lnTo>
                  <a:pt x="552450" y="1102360"/>
                </a:lnTo>
                <a:lnTo>
                  <a:pt x="504826" y="1100339"/>
                </a:lnTo>
                <a:lnTo>
                  <a:pt x="458319" y="1094389"/>
                </a:lnTo>
                <a:lnTo>
                  <a:pt x="413095" y="1084672"/>
                </a:lnTo>
                <a:lnTo>
                  <a:pt x="369321" y="1071354"/>
                </a:lnTo>
                <a:lnTo>
                  <a:pt x="327163" y="1054598"/>
                </a:lnTo>
                <a:lnTo>
                  <a:pt x="286788" y="1034569"/>
                </a:lnTo>
                <a:lnTo>
                  <a:pt x="248363" y="1011432"/>
                </a:lnTo>
                <a:lnTo>
                  <a:pt x="212055" y="985351"/>
                </a:lnTo>
                <a:lnTo>
                  <a:pt x="178029" y="956491"/>
                </a:lnTo>
                <a:lnTo>
                  <a:pt x="146453" y="925015"/>
                </a:lnTo>
                <a:lnTo>
                  <a:pt x="117493" y="891088"/>
                </a:lnTo>
                <a:lnTo>
                  <a:pt x="91317" y="854876"/>
                </a:lnTo>
                <a:lnTo>
                  <a:pt x="68090" y="816541"/>
                </a:lnTo>
                <a:lnTo>
                  <a:pt x="47979" y="776249"/>
                </a:lnTo>
                <a:lnTo>
                  <a:pt x="31151" y="734163"/>
                </a:lnTo>
                <a:lnTo>
                  <a:pt x="17772" y="690449"/>
                </a:lnTo>
                <a:lnTo>
                  <a:pt x="8009" y="645271"/>
                </a:lnTo>
                <a:lnTo>
                  <a:pt x="2030" y="598793"/>
                </a:lnTo>
                <a:lnTo>
                  <a:pt x="0" y="55118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48300" y="2358389"/>
            <a:ext cx="1104900" cy="1103630"/>
          </a:xfrm>
          <a:custGeom>
            <a:avLst/>
            <a:gdLst/>
            <a:ahLst/>
            <a:cxnLst/>
            <a:rect l="l" t="t" r="r" b="b"/>
            <a:pathLst>
              <a:path w="1104900" h="1103629">
                <a:moveTo>
                  <a:pt x="0" y="552450"/>
                </a:moveTo>
                <a:lnTo>
                  <a:pt x="2030" y="504826"/>
                </a:lnTo>
                <a:lnTo>
                  <a:pt x="8009" y="458319"/>
                </a:lnTo>
                <a:lnTo>
                  <a:pt x="17772" y="413095"/>
                </a:lnTo>
                <a:lnTo>
                  <a:pt x="31151" y="369321"/>
                </a:lnTo>
                <a:lnTo>
                  <a:pt x="47979" y="327163"/>
                </a:lnTo>
                <a:lnTo>
                  <a:pt x="68090" y="286788"/>
                </a:lnTo>
                <a:lnTo>
                  <a:pt x="91317" y="248363"/>
                </a:lnTo>
                <a:lnTo>
                  <a:pt x="117493" y="212055"/>
                </a:lnTo>
                <a:lnTo>
                  <a:pt x="146453" y="178029"/>
                </a:lnTo>
                <a:lnTo>
                  <a:pt x="178029" y="146453"/>
                </a:lnTo>
                <a:lnTo>
                  <a:pt x="212055" y="117493"/>
                </a:lnTo>
                <a:lnTo>
                  <a:pt x="248363" y="91317"/>
                </a:lnTo>
                <a:lnTo>
                  <a:pt x="286788" y="68090"/>
                </a:lnTo>
                <a:lnTo>
                  <a:pt x="327163" y="47979"/>
                </a:lnTo>
                <a:lnTo>
                  <a:pt x="369321" y="31151"/>
                </a:lnTo>
                <a:lnTo>
                  <a:pt x="413095" y="17772"/>
                </a:lnTo>
                <a:lnTo>
                  <a:pt x="458319" y="8009"/>
                </a:lnTo>
                <a:lnTo>
                  <a:pt x="504826" y="2030"/>
                </a:lnTo>
                <a:lnTo>
                  <a:pt x="552450" y="0"/>
                </a:lnTo>
                <a:lnTo>
                  <a:pt x="600073" y="2030"/>
                </a:lnTo>
                <a:lnTo>
                  <a:pt x="646580" y="8009"/>
                </a:lnTo>
                <a:lnTo>
                  <a:pt x="691804" y="17772"/>
                </a:lnTo>
                <a:lnTo>
                  <a:pt x="735578" y="31151"/>
                </a:lnTo>
                <a:lnTo>
                  <a:pt x="777736" y="47979"/>
                </a:lnTo>
                <a:lnTo>
                  <a:pt x="818111" y="68090"/>
                </a:lnTo>
                <a:lnTo>
                  <a:pt x="856536" y="91317"/>
                </a:lnTo>
                <a:lnTo>
                  <a:pt x="892844" y="117493"/>
                </a:lnTo>
                <a:lnTo>
                  <a:pt x="926870" y="146453"/>
                </a:lnTo>
                <a:lnTo>
                  <a:pt x="958446" y="178029"/>
                </a:lnTo>
                <a:lnTo>
                  <a:pt x="987406" y="212055"/>
                </a:lnTo>
                <a:lnTo>
                  <a:pt x="1013582" y="248363"/>
                </a:lnTo>
                <a:lnTo>
                  <a:pt x="1036809" y="286788"/>
                </a:lnTo>
                <a:lnTo>
                  <a:pt x="1056920" y="327163"/>
                </a:lnTo>
                <a:lnTo>
                  <a:pt x="1073748" y="369321"/>
                </a:lnTo>
                <a:lnTo>
                  <a:pt x="1087127" y="413095"/>
                </a:lnTo>
                <a:lnTo>
                  <a:pt x="1096890" y="458319"/>
                </a:lnTo>
                <a:lnTo>
                  <a:pt x="1102869" y="504826"/>
                </a:lnTo>
                <a:lnTo>
                  <a:pt x="1104900" y="552450"/>
                </a:lnTo>
                <a:lnTo>
                  <a:pt x="1102869" y="600063"/>
                </a:lnTo>
                <a:lnTo>
                  <a:pt x="1096890" y="646541"/>
                </a:lnTo>
                <a:lnTo>
                  <a:pt x="1087127" y="691719"/>
                </a:lnTo>
                <a:lnTo>
                  <a:pt x="1073748" y="735433"/>
                </a:lnTo>
                <a:lnTo>
                  <a:pt x="1056920" y="777519"/>
                </a:lnTo>
                <a:lnTo>
                  <a:pt x="1036809" y="817811"/>
                </a:lnTo>
                <a:lnTo>
                  <a:pt x="1013582" y="856146"/>
                </a:lnTo>
                <a:lnTo>
                  <a:pt x="987406" y="892358"/>
                </a:lnTo>
                <a:lnTo>
                  <a:pt x="958446" y="926285"/>
                </a:lnTo>
                <a:lnTo>
                  <a:pt x="926870" y="957761"/>
                </a:lnTo>
                <a:lnTo>
                  <a:pt x="892844" y="986621"/>
                </a:lnTo>
                <a:lnTo>
                  <a:pt x="856536" y="1012702"/>
                </a:lnTo>
                <a:lnTo>
                  <a:pt x="818111" y="1035839"/>
                </a:lnTo>
                <a:lnTo>
                  <a:pt x="777736" y="1055868"/>
                </a:lnTo>
                <a:lnTo>
                  <a:pt x="735578" y="1072624"/>
                </a:lnTo>
                <a:lnTo>
                  <a:pt x="691804" y="1085942"/>
                </a:lnTo>
                <a:lnTo>
                  <a:pt x="646580" y="1095659"/>
                </a:lnTo>
                <a:lnTo>
                  <a:pt x="600073" y="1101609"/>
                </a:lnTo>
                <a:lnTo>
                  <a:pt x="552450" y="1103630"/>
                </a:lnTo>
                <a:lnTo>
                  <a:pt x="504826" y="1101609"/>
                </a:lnTo>
                <a:lnTo>
                  <a:pt x="458319" y="1095659"/>
                </a:lnTo>
                <a:lnTo>
                  <a:pt x="413095" y="1085942"/>
                </a:lnTo>
                <a:lnTo>
                  <a:pt x="369321" y="1072624"/>
                </a:lnTo>
                <a:lnTo>
                  <a:pt x="327163" y="1055868"/>
                </a:lnTo>
                <a:lnTo>
                  <a:pt x="286788" y="1035839"/>
                </a:lnTo>
                <a:lnTo>
                  <a:pt x="248363" y="1012702"/>
                </a:lnTo>
                <a:lnTo>
                  <a:pt x="212055" y="986621"/>
                </a:lnTo>
                <a:lnTo>
                  <a:pt x="178029" y="957761"/>
                </a:lnTo>
                <a:lnTo>
                  <a:pt x="146453" y="926285"/>
                </a:lnTo>
                <a:lnTo>
                  <a:pt x="117493" y="892358"/>
                </a:lnTo>
                <a:lnTo>
                  <a:pt x="91317" y="856146"/>
                </a:lnTo>
                <a:lnTo>
                  <a:pt x="68090" y="817811"/>
                </a:lnTo>
                <a:lnTo>
                  <a:pt x="47979" y="777519"/>
                </a:lnTo>
                <a:lnTo>
                  <a:pt x="31151" y="735433"/>
                </a:lnTo>
                <a:lnTo>
                  <a:pt x="17772" y="691719"/>
                </a:lnTo>
                <a:lnTo>
                  <a:pt x="8009" y="646541"/>
                </a:lnTo>
                <a:lnTo>
                  <a:pt x="2030" y="600063"/>
                </a:lnTo>
                <a:lnTo>
                  <a:pt x="0" y="55245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 rot="16200000">
            <a:off x="3716544" y="493262"/>
            <a:ext cx="718145" cy="815557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5625"/>
              </a:lnSpc>
            </a:pPr>
            <a:r>
              <a:rPr sz="5000" dirty="0">
                <a:latin typeface="Arial"/>
                <a:cs typeface="Arial"/>
              </a:rPr>
              <a:t>Explain With A Example</a:t>
            </a:r>
            <a:r>
              <a:rPr sz="5000" spc="-90" dirty="0">
                <a:latin typeface="Arial"/>
                <a:cs typeface="Arial"/>
              </a:rPr>
              <a:t> </a:t>
            </a:r>
            <a:r>
              <a:rPr sz="5000" dirty="0">
                <a:latin typeface="Arial"/>
                <a:cs typeface="Arial"/>
              </a:rPr>
              <a:t>:-</a:t>
            </a:r>
            <a:endParaRPr sz="5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06370" y="8597900"/>
            <a:ext cx="17494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marR="384175" indent="-635" algn="ctr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69179" y="304800"/>
            <a:ext cx="1104900" cy="1104900"/>
          </a:xfrm>
          <a:custGeom>
            <a:avLst/>
            <a:gdLst/>
            <a:ahLst/>
            <a:cxnLst/>
            <a:rect l="l" t="t" r="r" b="b"/>
            <a:pathLst>
              <a:path w="1104900" h="1104900">
                <a:moveTo>
                  <a:pt x="552450" y="0"/>
                </a:moveTo>
                <a:lnTo>
                  <a:pt x="504646" y="2030"/>
                </a:lnTo>
                <a:lnTo>
                  <a:pt x="457998" y="8009"/>
                </a:lnTo>
                <a:lnTo>
                  <a:pt x="412668" y="17772"/>
                </a:lnTo>
                <a:lnTo>
                  <a:pt x="368821" y="31151"/>
                </a:lnTo>
                <a:lnTo>
                  <a:pt x="326619" y="47979"/>
                </a:lnTo>
                <a:lnTo>
                  <a:pt x="286225" y="68090"/>
                </a:lnTo>
                <a:lnTo>
                  <a:pt x="247803" y="91317"/>
                </a:lnTo>
                <a:lnTo>
                  <a:pt x="211517" y="117493"/>
                </a:lnTo>
                <a:lnTo>
                  <a:pt x="177529" y="146453"/>
                </a:lnTo>
                <a:lnTo>
                  <a:pt x="146003" y="178029"/>
                </a:lnTo>
                <a:lnTo>
                  <a:pt x="117102" y="212055"/>
                </a:lnTo>
                <a:lnTo>
                  <a:pt x="90990" y="248363"/>
                </a:lnTo>
                <a:lnTo>
                  <a:pt x="67830" y="286788"/>
                </a:lnTo>
                <a:lnTo>
                  <a:pt x="47784" y="327163"/>
                </a:lnTo>
                <a:lnTo>
                  <a:pt x="31017" y="369321"/>
                </a:lnTo>
                <a:lnTo>
                  <a:pt x="17692" y="413095"/>
                </a:lnTo>
                <a:lnTo>
                  <a:pt x="7972" y="458319"/>
                </a:lnTo>
                <a:lnTo>
                  <a:pt x="2020" y="504826"/>
                </a:lnTo>
                <a:lnTo>
                  <a:pt x="0" y="552450"/>
                </a:lnTo>
                <a:lnTo>
                  <a:pt x="2020" y="600073"/>
                </a:lnTo>
                <a:lnTo>
                  <a:pt x="7972" y="646580"/>
                </a:lnTo>
                <a:lnTo>
                  <a:pt x="17692" y="691804"/>
                </a:lnTo>
                <a:lnTo>
                  <a:pt x="31017" y="735578"/>
                </a:lnTo>
                <a:lnTo>
                  <a:pt x="47784" y="777736"/>
                </a:lnTo>
                <a:lnTo>
                  <a:pt x="67830" y="818111"/>
                </a:lnTo>
                <a:lnTo>
                  <a:pt x="90990" y="856536"/>
                </a:lnTo>
                <a:lnTo>
                  <a:pt x="117102" y="892844"/>
                </a:lnTo>
                <a:lnTo>
                  <a:pt x="146003" y="926870"/>
                </a:lnTo>
                <a:lnTo>
                  <a:pt x="177529" y="958446"/>
                </a:lnTo>
                <a:lnTo>
                  <a:pt x="211517" y="987406"/>
                </a:lnTo>
                <a:lnTo>
                  <a:pt x="247803" y="1013582"/>
                </a:lnTo>
                <a:lnTo>
                  <a:pt x="286225" y="1036809"/>
                </a:lnTo>
                <a:lnTo>
                  <a:pt x="326619" y="1056920"/>
                </a:lnTo>
                <a:lnTo>
                  <a:pt x="368821" y="1073748"/>
                </a:lnTo>
                <a:lnTo>
                  <a:pt x="412668" y="1087127"/>
                </a:lnTo>
                <a:lnTo>
                  <a:pt x="457998" y="1096890"/>
                </a:lnTo>
                <a:lnTo>
                  <a:pt x="504646" y="1102869"/>
                </a:lnTo>
                <a:lnTo>
                  <a:pt x="552450" y="1104900"/>
                </a:lnTo>
                <a:lnTo>
                  <a:pt x="600073" y="1102869"/>
                </a:lnTo>
                <a:lnTo>
                  <a:pt x="646580" y="1096890"/>
                </a:lnTo>
                <a:lnTo>
                  <a:pt x="691804" y="1087127"/>
                </a:lnTo>
                <a:lnTo>
                  <a:pt x="735578" y="1073748"/>
                </a:lnTo>
                <a:lnTo>
                  <a:pt x="777736" y="1056920"/>
                </a:lnTo>
                <a:lnTo>
                  <a:pt x="818111" y="1036809"/>
                </a:lnTo>
                <a:lnTo>
                  <a:pt x="856536" y="1013582"/>
                </a:lnTo>
                <a:lnTo>
                  <a:pt x="892844" y="987406"/>
                </a:lnTo>
                <a:lnTo>
                  <a:pt x="926870" y="958446"/>
                </a:lnTo>
                <a:lnTo>
                  <a:pt x="958446" y="926870"/>
                </a:lnTo>
                <a:lnTo>
                  <a:pt x="987406" y="892844"/>
                </a:lnTo>
                <a:lnTo>
                  <a:pt x="1013582" y="856536"/>
                </a:lnTo>
                <a:lnTo>
                  <a:pt x="1036809" y="818111"/>
                </a:lnTo>
                <a:lnTo>
                  <a:pt x="1056920" y="777736"/>
                </a:lnTo>
                <a:lnTo>
                  <a:pt x="1073748" y="735578"/>
                </a:lnTo>
                <a:lnTo>
                  <a:pt x="1087127" y="691804"/>
                </a:lnTo>
                <a:lnTo>
                  <a:pt x="1096890" y="646580"/>
                </a:lnTo>
                <a:lnTo>
                  <a:pt x="1102869" y="600073"/>
                </a:lnTo>
                <a:lnTo>
                  <a:pt x="1104900" y="552450"/>
                </a:lnTo>
                <a:lnTo>
                  <a:pt x="1102869" y="504826"/>
                </a:lnTo>
                <a:lnTo>
                  <a:pt x="1096890" y="458319"/>
                </a:lnTo>
                <a:lnTo>
                  <a:pt x="1087127" y="413095"/>
                </a:lnTo>
                <a:lnTo>
                  <a:pt x="1073748" y="369321"/>
                </a:lnTo>
                <a:lnTo>
                  <a:pt x="1056920" y="327163"/>
                </a:lnTo>
                <a:lnTo>
                  <a:pt x="1036809" y="286788"/>
                </a:lnTo>
                <a:lnTo>
                  <a:pt x="1013582" y="248363"/>
                </a:lnTo>
                <a:lnTo>
                  <a:pt x="987406" y="212055"/>
                </a:lnTo>
                <a:lnTo>
                  <a:pt x="958446" y="178029"/>
                </a:lnTo>
                <a:lnTo>
                  <a:pt x="926870" y="146453"/>
                </a:lnTo>
                <a:lnTo>
                  <a:pt x="892844" y="117493"/>
                </a:lnTo>
                <a:lnTo>
                  <a:pt x="856536" y="91317"/>
                </a:lnTo>
                <a:lnTo>
                  <a:pt x="818111" y="68090"/>
                </a:lnTo>
                <a:lnTo>
                  <a:pt x="777736" y="47979"/>
                </a:lnTo>
                <a:lnTo>
                  <a:pt x="735578" y="31151"/>
                </a:lnTo>
                <a:lnTo>
                  <a:pt x="691804" y="17772"/>
                </a:lnTo>
                <a:lnTo>
                  <a:pt x="646580" y="8009"/>
                </a:lnTo>
                <a:lnTo>
                  <a:pt x="600073" y="2030"/>
                </a:lnTo>
                <a:lnTo>
                  <a:pt x="55245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83169" y="304800"/>
            <a:ext cx="1103630" cy="1104900"/>
          </a:xfrm>
          <a:custGeom>
            <a:avLst/>
            <a:gdLst/>
            <a:ahLst/>
            <a:cxnLst/>
            <a:rect l="l" t="t" r="r" b="b"/>
            <a:pathLst>
              <a:path w="1103629" h="1104900">
                <a:moveTo>
                  <a:pt x="551179" y="0"/>
                </a:moveTo>
                <a:lnTo>
                  <a:pt x="503566" y="2030"/>
                </a:lnTo>
                <a:lnTo>
                  <a:pt x="457088" y="8009"/>
                </a:lnTo>
                <a:lnTo>
                  <a:pt x="411910" y="17772"/>
                </a:lnTo>
                <a:lnTo>
                  <a:pt x="368196" y="31151"/>
                </a:lnTo>
                <a:lnTo>
                  <a:pt x="326110" y="47979"/>
                </a:lnTo>
                <a:lnTo>
                  <a:pt x="285818" y="68090"/>
                </a:lnTo>
                <a:lnTo>
                  <a:pt x="247483" y="91317"/>
                </a:lnTo>
                <a:lnTo>
                  <a:pt x="211271" y="117493"/>
                </a:lnTo>
                <a:lnTo>
                  <a:pt x="177344" y="146453"/>
                </a:lnTo>
                <a:lnTo>
                  <a:pt x="145868" y="178029"/>
                </a:lnTo>
                <a:lnTo>
                  <a:pt x="117008" y="212055"/>
                </a:lnTo>
                <a:lnTo>
                  <a:pt x="90927" y="248363"/>
                </a:lnTo>
                <a:lnTo>
                  <a:pt x="67790" y="286788"/>
                </a:lnTo>
                <a:lnTo>
                  <a:pt x="47761" y="327163"/>
                </a:lnTo>
                <a:lnTo>
                  <a:pt x="31005" y="369321"/>
                </a:lnTo>
                <a:lnTo>
                  <a:pt x="17687" y="413095"/>
                </a:lnTo>
                <a:lnTo>
                  <a:pt x="7970" y="458319"/>
                </a:lnTo>
                <a:lnTo>
                  <a:pt x="2020" y="504826"/>
                </a:lnTo>
                <a:lnTo>
                  <a:pt x="0" y="552450"/>
                </a:lnTo>
                <a:lnTo>
                  <a:pt x="2020" y="600073"/>
                </a:lnTo>
                <a:lnTo>
                  <a:pt x="7970" y="646580"/>
                </a:lnTo>
                <a:lnTo>
                  <a:pt x="17687" y="691804"/>
                </a:lnTo>
                <a:lnTo>
                  <a:pt x="31005" y="735578"/>
                </a:lnTo>
                <a:lnTo>
                  <a:pt x="47761" y="777736"/>
                </a:lnTo>
                <a:lnTo>
                  <a:pt x="67790" y="818111"/>
                </a:lnTo>
                <a:lnTo>
                  <a:pt x="90927" y="856536"/>
                </a:lnTo>
                <a:lnTo>
                  <a:pt x="117008" y="892844"/>
                </a:lnTo>
                <a:lnTo>
                  <a:pt x="145868" y="926870"/>
                </a:lnTo>
                <a:lnTo>
                  <a:pt x="177344" y="958446"/>
                </a:lnTo>
                <a:lnTo>
                  <a:pt x="211271" y="987406"/>
                </a:lnTo>
                <a:lnTo>
                  <a:pt x="247483" y="1013582"/>
                </a:lnTo>
                <a:lnTo>
                  <a:pt x="285818" y="1036809"/>
                </a:lnTo>
                <a:lnTo>
                  <a:pt x="326110" y="1056920"/>
                </a:lnTo>
                <a:lnTo>
                  <a:pt x="368196" y="1073748"/>
                </a:lnTo>
                <a:lnTo>
                  <a:pt x="411910" y="1087127"/>
                </a:lnTo>
                <a:lnTo>
                  <a:pt x="457088" y="1096890"/>
                </a:lnTo>
                <a:lnTo>
                  <a:pt x="503566" y="1102869"/>
                </a:lnTo>
                <a:lnTo>
                  <a:pt x="551179" y="1104900"/>
                </a:lnTo>
                <a:lnTo>
                  <a:pt x="598803" y="1102869"/>
                </a:lnTo>
                <a:lnTo>
                  <a:pt x="645310" y="1096890"/>
                </a:lnTo>
                <a:lnTo>
                  <a:pt x="690534" y="1087127"/>
                </a:lnTo>
                <a:lnTo>
                  <a:pt x="734308" y="1073748"/>
                </a:lnTo>
                <a:lnTo>
                  <a:pt x="776466" y="1056920"/>
                </a:lnTo>
                <a:lnTo>
                  <a:pt x="816841" y="1036809"/>
                </a:lnTo>
                <a:lnTo>
                  <a:pt x="855266" y="1013582"/>
                </a:lnTo>
                <a:lnTo>
                  <a:pt x="891574" y="987406"/>
                </a:lnTo>
                <a:lnTo>
                  <a:pt x="925600" y="958446"/>
                </a:lnTo>
                <a:lnTo>
                  <a:pt x="957176" y="926870"/>
                </a:lnTo>
                <a:lnTo>
                  <a:pt x="986136" y="892844"/>
                </a:lnTo>
                <a:lnTo>
                  <a:pt x="1012312" y="856536"/>
                </a:lnTo>
                <a:lnTo>
                  <a:pt x="1035539" y="818111"/>
                </a:lnTo>
                <a:lnTo>
                  <a:pt x="1055650" y="777736"/>
                </a:lnTo>
                <a:lnTo>
                  <a:pt x="1072478" y="735578"/>
                </a:lnTo>
                <a:lnTo>
                  <a:pt x="1085857" y="691804"/>
                </a:lnTo>
                <a:lnTo>
                  <a:pt x="1095620" y="646580"/>
                </a:lnTo>
                <a:lnTo>
                  <a:pt x="1101599" y="600073"/>
                </a:lnTo>
                <a:lnTo>
                  <a:pt x="1103629" y="552450"/>
                </a:lnTo>
                <a:lnTo>
                  <a:pt x="1101599" y="504826"/>
                </a:lnTo>
                <a:lnTo>
                  <a:pt x="1095620" y="458319"/>
                </a:lnTo>
                <a:lnTo>
                  <a:pt x="1085857" y="413095"/>
                </a:lnTo>
                <a:lnTo>
                  <a:pt x="1072478" y="369321"/>
                </a:lnTo>
                <a:lnTo>
                  <a:pt x="1055650" y="327163"/>
                </a:lnTo>
                <a:lnTo>
                  <a:pt x="1035539" y="286788"/>
                </a:lnTo>
                <a:lnTo>
                  <a:pt x="1012312" y="248363"/>
                </a:lnTo>
                <a:lnTo>
                  <a:pt x="986136" y="212055"/>
                </a:lnTo>
                <a:lnTo>
                  <a:pt x="957176" y="178029"/>
                </a:lnTo>
                <a:lnTo>
                  <a:pt x="925600" y="146453"/>
                </a:lnTo>
                <a:lnTo>
                  <a:pt x="891574" y="117493"/>
                </a:lnTo>
                <a:lnTo>
                  <a:pt x="855266" y="91317"/>
                </a:lnTo>
                <a:lnTo>
                  <a:pt x="816841" y="68090"/>
                </a:lnTo>
                <a:lnTo>
                  <a:pt x="776466" y="47979"/>
                </a:lnTo>
                <a:lnTo>
                  <a:pt x="734308" y="31151"/>
                </a:lnTo>
                <a:lnTo>
                  <a:pt x="690534" y="17772"/>
                </a:lnTo>
                <a:lnTo>
                  <a:pt x="645310" y="8009"/>
                </a:lnTo>
                <a:lnTo>
                  <a:pt x="598803" y="2030"/>
                </a:lnTo>
                <a:lnTo>
                  <a:pt x="551179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1880" y="306070"/>
            <a:ext cx="1102360" cy="1104900"/>
          </a:xfrm>
          <a:custGeom>
            <a:avLst/>
            <a:gdLst/>
            <a:ahLst/>
            <a:cxnLst/>
            <a:rect l="l" t="t" r="r" b="b"/>
            <a:pathLst>
              <a:path w="1102360" h="1104900">
                <a:moveTo>
                  <a:pt x="551179" y="0"/>
                </a:moveTo>
                <a:lnTo>
                  <a:pt x="503566" y="2030"/>
                </a:lnTo>
                <a:lnTo>
                  <a:pt x="457088" y="8009"/>
                </a:lnTo>
                <a:lnTo>
                  <a:pt x="411910" y="17772"/>
                </a:lnTo>
                <a:lnTo>
                  <a:pt x="368196" y="31151"/>
                </a:lnTo>
                <a:lnTo>
                  <a:pt x="326110" y="47979"/>
                </a:lnTo>
                <a:lnTo>
                  <a:pt x="285818" y="68090"/>
                </a:lnTo>
                <a:lnTo>
                  <a:pt x="247483" y="91317"/>
                </a:lnTo>
                <a:lnTo>
                  <a:pt x="211271" y="117493"/>
                </a:lnTo>
                <a:lnTo>
                  <a:pt x="177344" y="146453"/>
                </a:lnTo>
                <a:lnTo>
                  <a:pt x="145868" y="178029"/>
                </a:lnTo>
                <a:lnTo>
                  <a:pt x="117008" y="212055"/>
                </a:lnTo>
                <a:lnTo>
                  <a:pt x="90927" y="248363"/>
                </a:lnTo>
                <a:lnTo>
                  <a:pt x="67790" y="286788"/>
                </a:lnTo>
                <a:lnTo>
                  <a:pt x="47761" y="327163"/>
                </a:lnTo>
                <a:lnTo>
                  <a:pt x="31005" y="369321"/>
                </a:lnTo>
                <a:lnTo>
                  <a:pt x="17687" y="413095"/>
                </a:lnTo>
                <a:lnTo>
                  <a:pt x="7970" y="458319"/>
                </a:lnTo>
                <a:lnTo>
                  <a:pt x="2020" y="504826"/>
                </a:lnTo>
                <a:lnTo>
                  <a:pt x="0" y="552450"/>
                </a:lnTo>
                <a:lnTo>
                  <a:pt x="2020" y="600073"/>
                </a:lnTo>
                <a:lnTo>
                  <a:pt x="7970" y="646580"/>
                </a:lnTo>
                <a:lnTo>
                  <a:pt x="17687" y="691804"/>
                </a:lnTo>
                <a:lnTo>
                  <a:pt x="31005" y="735578"/>
                </a:lnTo>
                <a:lnTo>
                  <a:pt x="47761" y="777736"/>
                </a:lnTo>
                <a:lnTo>
                  <a:pt x="67790" y="818111"/>
                </a:lnTo>
                <a:lnTo>
                  <a:pt x="90927" y="856536"/>
                </a:lnTo>
                <a:lnTo>
                  <a:pt x="117008" y="892844"/>
                </a:lnTo>
                <a:lnTo>
                  <a:pt x="145868" y="926870"/>
                </a:lnTo>
                <a:lnTo>
                  <a:pt x="177344" y="958446"/>
                </a:lnTo>
                <a:lnTo>
                  <a:pt x="211271" y="987406"/>
                </a:lnTo>
                <a:lnTo>
                  <a:pt x="247483" y="1013582"/>
                </a:lnTo>
                <a:lnTo>
                  <a:pt x="285818" y="1036809"/>
                </a:lnTo>
                <a:lnTo>
                  <a:pt x="326110" y="1056920"/>
                </a:lnTo>
                <a:lnTo>
                  <a:pt x="368196" y="1073748"/>
                </a:lnTo>
                <a:lnTo>
                  <a:pt x="411910" y="1087127"/>
                </a:lnTo>
                <a:lnTo>
                  <a:pt x="457088" y="1096890"/>
                </a:lnTo>
                <a:lnTo>
                  <a:pt x="503566" y="1102869"/>
                </a:lnTo>
                <a:lnTo>
                  <a:pt x="551179" y="1104900"/>
                </a:lnTo>
                <a:lnTo>
                  <a:pt x="598793" y="1102869"/>
                </a:lnTo>
                <a:lnTo>
                  <a:pt x="645271" y="1096890"/>
                </a:lnTo>
                <a:lnTo>
                  <a:pt x="690449" y="1087127"/>
                </a:lnTo>
                <a:lnTo>
                  <a:pt x="734163" y="1073748"/>
                </a:lnTo>
                <a:lnTo>
                  <a:pt x="776249" y="1056920"/>
                </a:lnTo>
                <a:lnTo>
                  <a:pt x="816541" y="1036809"/>
                </a:lnTo>
                <a:lnTo>
                  <a:pt x="854876" y="1013582"/>
                </a:lnTo>
                <a:lnTo>
                  <a:pt x="891088" y="987406"/>
                </a:lnTo>
                <a:lnTo>
                  <a:pt x="925015" y="958446"/>
                </a:lnTo>
                <a:lnTo>
                  <a:pt x="956491" y="926870"/>
                </a:lnTo>
                <a:lnTo>
                  <a:pt x="985351" y="892844"/>
                </a:lnTo>
                <a:lnTo>
                  <a:pt x="1011432" y="856536"/>
                </a:lnTo>
                <a:lnTo>
                  <a:pt x="1034569" y="818111"/>
                </a:lnTo>
                <a:lnTo>
                  <a:pt x="1054598" y="777736"/>
                </a:lnTo>
                <a:lnTo>
                  <a:pt x="1071354" y="735578"/>
                </a:lnTo>
                <a:lnTo>
                  <a:pt x="1084672" y="691804"/>
                </a:lnTo>
                <a:lnTo>
                  <a:pt x="1094389" y="646580"/>
                </a:lnTo>
                <a:lnTo>
                  <a:pt x="1100339" y="600073"/>
                </a:lnTo>
                <a:lnTo>
                  <a:pt x="1102359" y="552450"/>
                </a:lnTo>
                <a:lnTo>
                  <a:pt x="1100339" y="504826"/>
                </a:lnTo>
                <a:lnTo>
                  <a:pt x="1094389" y="458319"/>
                </a:lnTo>
                <a:lnTo>
                  <a:pt x="1084672" y="413095"/>
                </a:lnTo>
                <a:lnTo>
                  <a:pt x="1071354" y="369321"/>
                </a:lnTo>
                <a:lnTo>
                  <a:pt x="1054598" y="327163"/>
                </a:lnTo>
                <a:lnTo>
                  <a:pt x="1034569" y="286788"/>
                </a:lnTo>
                <a:lnTo>
                  <a:pt x="1011432" y="248363"/>
                </a:lnTo>
                <a:lnTo>
                  <a:pt x="985351" y="212055"/>
                </a:lnTo>
                <a:lnTo>
                  <a:pt x="956491" y="178029"/>
                </a:lnTo>
                <a:lnTo>
                  <a:pt x="925015" y="146453"/>
                </a:lnTo>
                <a:lnTo>
                  <a:pt x="891088" y="117493"/>
                </a:lnTo>
                <a:lnTo>
                  <a:pt x="854876" y="91317"/>
                </a:lnTo>
                <a:lnTo>
                  <a:pt x="816541" y="68090"/>
                </a:lnTo>
                <a:lnTo>
                  <a:pt x="776249" y="47979"/>
                </a:lnTo>
                <a:lnTo>
                  <a:pt x="734163" y="31151"/>
                </a:lnTo>
                <a:lnTo>
                  <a:pt x="690449" y="17772"/>
                </a:lnTo>
                <a:lnTo>
                  <a:pt x="645271" y="8009"/>
                </a:lnTo>
                <a:lnTo>
                  <a:pt x="598793" y="2030"/>
                </a:lnTo>
                <a:lnTo>
                  <a:pt x="551179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24600" y="304800"/>
            <a:ext cx="1102360" cy="1104900"/>
          </a:xfrm>
          <a:custGeom>
            <a:avLst/>
            <a:gdLst/>
            <a:ahLst/>
            <a:cxnLst/>
            <a:rect l="l" t="t" r="r" b="b"/>
            <a:pathLst>
              <a:path w="1102359" h="1104900">
                <a:moveTo>
                  <a:pt x="551179" y="1104900"/>
                </a:moveTo>
                <a:lnTo>
                  <a:pt x="503566" y="1102869"/>
                </a:lnTo>
                <a:lnTo>
                  <a:pt x="457088" y="1096890"/>
                </a:lnTo>
                <a:lnTo>
                  <a:pt x="411910" y="1087127"/>
                </a:lnTo>
                <a:lnTo>
                  <a:pt x="368196" y="1073748"/>
                </a:lnTo>
                <a:lnTo>
                  <a:pt x="326110" y="1056920"/>
                </a:lnTo>
                <a:lnTo>
                  <a:pt x="285818" y="1036809"/>
                </a:lnTo>
                <a:lnTo>
                  <a:pt x="247483" y="1013582"/>
                </a:lnTo>
                <a:lnTo>
                  <a:pt x="211271" y="987406"/>
                </a:lnTo>
                <a:lnTo>
                  <a:pt x="177344" y="958446"/>
                </a:lnTo>
                <a:lnTo>
                  <a:pt x="145868" y="926870"/>
                </a:lnTo>
                <a:lnTo>
                  <a:pt x="117008" y="892844"/>
                </a:lnTo>
                <a:lnTo>
                  <a:pt x="90927" y="856536"/>
                </a:lnTo>
                <a:lnTo>
                  <a:pt x="67790" y="818111"/>
                </a:lnTo>
                <a:lnTo>
                  <a:pt x="47761" y="777736"/>
                </a:lnTo>
                <a:lnTo>
                  <a:pt x="31005" y="735578"/>
                </a:lnTo>
                <a:lnTo>
                  <a:pt x="17687" y="691804"/>
                </a:lnTo>
                <a:lnTo>
                  <a:pt x="7970" y="646580"/>
                </a:lnTo>
                <a:lnTo>
                  <a:pt x="2020" y="600073"/>
                </a:lnTo>
                <a:lnTo>
                  <a:pt x="0" y="552450"/>
                </a:lnTo>
                <a:lnTo>
                  <a:pt x="2020" y="504826"/>
                </a:lnTo>
                <a:lnTo>
                  <a:pt x="7970" y="458319"/>
                </a:lnTo>
                <a:lnTo>
                  <a:pt x="17687" y="413095"/>
                </a:lnTo>
                <a:lnTo>
                  <a:pt x="31005" y="369321"/>
                </a:lnTo>
                <a:lnTo>
                  <a:pt x="47761" y="327163"/>
                </a:lnTo>
                <a:lnTo>
                  <a:pt x="67790" y="286788"/>
                </a:lnTo>
                <a:lnTo>
                  <a:pt x="90927" y="248363"/>
                </a:lnTo>
                <a:lnTo>
                  <a:pt x="117008" y="212055"/>
                </a:lnTo>
                <a:lnTo>
                  <a:pt x="145868" y="178029"/>
                </a:lnTo>
                <a:lnTo>
                  <a:pt x="177344" y="146453"/>
                </a:lnTo>
                <a:lnTo>
                  <a:pt x="211271" y="117493"/>
                </a:lnTo>
                <a:lnTo>
                  <a:pt x="247483" y="91317"/>
                </a:lnTo>
                <a:lnTo>
                  <a:pt x="285818" y="68090"/>
                </a:lnTo>
                <a:lnTo>
                  <a:pt x="326110" y="47979"/>
                </a:lnTo>
                <a:lnTo>
                  <a:pt x="368196" y="31151"/>
                </a:lnTo>
                <a:lnTo>
                  <a:pt x="411910" y="17772"/>
                </a:lnTo>
                <a:lnTo>
                  <a:pt x="457088" y="8009"/>
                </a:lnTo>
                <a:lnTo>
                  <a:pt x="503566" y="2030"/>
                </a:lnTo>
                <a:lnTo>
                  <a:pt x="551179" y="0"/>
                </a:lnTo>
                <a:lnTo>
                  <a:pt x="598793" y="2030"/>
                </a:lnTo>
                <a:lnTo>
                  <a:pt x="645271" y="8009"/>
                </a:lnTo>
                <a:lnTo>
                  <a:pt x="690449" y="17772"/>
                </a:lnTo>
                <a:lnTo>
                  <a:pt x="734163" y="31151"/>
                </a:lnTo>
                <a:lnTo>
                  <a:pt x="776249" y="47979"/>
                </a:lnTo>
                <a:lnTo>
                  <a:pt x="816541" y="68090"/>
                </a:lnTo>
                <a:lnTo>
                  <a:pt x="854876" y="91317"/>
                </a:lnTo>
                <a:lnTo>
                  <a:pt x="891088" y="117493"/>
                </a:lnTo>
                <a:lnTo>
                  <a:pt x="925015" y="146453"/>
                </a:lnTo>
                <a:lnTo>
                  <a:pt x="956491" y="178029"/>
                </a:lnTo>
                <a:lnTo>
                  <a:pt x="985351" y="212055"/>
                </a:lnTo>
                <a:lnTo>
                  <a:pt x="1011432" y="248363"/>
                </a:lnTo>
                <a:lnTo>
                  <a:pt x="1034569" y="286788"/>
                </a:lnTo>
                <a:lnTo>
                  <a:pt x="1054598" y="327163"/>
                </a:lnTo>
                <a:lnTo>
                  <a:pt x="1071354" y="369321"/>
                </a:lnTo>
                <a:lnTo>
                  <a:pt x="1084672" y="413095"/>
                </a:lnTo>
                <a:lnTo>
                  <a:pt x="1094389" y="458319"/>
                </a:lnTo>
                <a:lnTo>
                  <a:pt x="1100339" y="504826"/>
                </a:lnTo>
                <a:lnTo>
                  <a:pt x="1102359" y="552450"/>
                </a:lnTo>
                <a:lnTo>
                  <a:pt x="1100339" y="600073"/>
                </a:lnTo>
                <a:lnTo>
                  <a:pt x="1094389" y="646580"/>
                </a:lnTo>
                <a:lnTo>
                  <a:pt x="1084672" y="691804"/>
                </a:lnTo>
                <a:lnTo>
                  <a:pt x="1071354" y="735578"/>
                </a:lnTo>
                <a:lnTo>
                  <a:pt x="1054598" y="777736"/>
                </a:lnTo>
                <a:lnTo>
                  <a:pt x="1034569" y="818111"/>
                </a:lnTo>
                <a:lnTo>
                  <a:pt x="1011432" y="856536"/>
                </a:lnTo>
                <a:lnTo>
                  <a:pt x="985351" y="892844"/>
                </a:lnTo>
                <a:lnTo>
                  <a:pt x="956491" y="926870"/>
                </a:lnTo>
                <a:lnTo>
                  <a:pt x="925015" y="958446"/>
                </a:lnTo>
                <a:lnTo>
                  <a:pt x="891088" y="987406"/>
                </a:lnTo>
                <a:lnTo>
                  <a:pt x="854876" y="1013582"/>
                </a:lnTo>
                <a:lnTo>
                  <a:pt x="816541" y="1036809"/>
                </a:lnTo>
                <a:lnTo>
                  <a:pt x="776249" y="1056920"/>
                </a:lnTo>
                <a:lnTo>
                  <a:pt x="734163" y="1073748"/>
                </a:lnTo>
                <a:lnTo>
                  <a:pt x="690449" y="1087127"/>
                </a:lnTo>
                <a:lnTo>
                  <a:pt x="645271" y="1096890"/>
                </a:lnTo>
                <a:lnTo>
                  <a:pt x="598793" y="1102869"/>
                </a:lnTo>
                <a:lnTo>
                  <a:pt x="551179" y="110490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58389" y="304800"/>
            <a:ext cx="1103630" cy="1104900"/>
          </a:xfrm>
          <a:custGeom>
            <a:avLst/>
            <a:gdLst/>
            <a:ahLst/>
            <a:cxnLst/>
            <a:rect l="l" t="t" r="r" b="b"/>
            <a:pathLst>
              <a:path w="1103629" h="1104900">
                <a:moveTo>
                  <a:pt x="552450" y="1104900"/>
                </a:moveTo>
                <a:lnTo>
                  <a:pt x="504826" y="1102869"/>
                </a:lnTo>
                <a:lnTo>
                  <a:pt x="458319" y="1096890"/>
                </a:lnTo>
                <a:lnTo>
                  <a:pt x="413095" y="1087127"/>
                </a:lnTo>
                <a:lnTo>
                  <a:pt x="369321" y="1073748"/>
                </a:lnTo>
                <a:lnTo>
                  <a:pt x="327163" y="1056920"/>
                </a:lnTo>
                <a:lnTo>
                  <a:pt x="286788" y="1036809"/>
                </a:lnTo>
                <a:lnTo>
                  <a:pt x="248363" y="1013582"/>
                </a:lnTo>
                <a:lnTo>
                  <a:pt x="212055" y="987406"/>
                </a:lnTo>
                <a:lnTo>
                  <a:pt x="178029" y="958446"/>
                </a:lnTo>
                <a:lnTo>
                  <a:pt x="146453" y="926870"/>
                </a:lnTo>
                <a:lnTo>
                  <a:pt x="117493" y="892844"/>
                </a:lnTo>
                <a:lnTo>
                  <a:pt x="91317" y="856536"/>
                </a:lnTo>
                <a:lnTo>
                  <a:pt x="68090" y="818111"/>
                </a:lnTo>
                <a:lnTo>
                  <a:pt x="47979" y="777736"/>
                </a:lnTo>
                <a:lnTo>
                  <a:pt x="31151" y="735578"/>
                </a:lnTo>
                <a:lnTo>
                  <a:pt x="17772" y="691804"/>
                </a:lnTo>
                <a:lnTo>
                  <a:pt x="8009" y="646580"/>
                </a:lnTo>
                <a:lnTo>
                  <a:pt x="2030" y="600073"/>
                </a:lnTo>
                <a:lnTo>
                  <a:pt x="0" y="552450"/>
                </a:lnTo>
                <a:lnTo>
                  <a:pt x="2030" y="504826"/>
                </a:lnTo>
                <a:lnTo>
                  <a:pt x="8009" y="458319"/>
                </a:lnTo>
                <a:lnTo>
                  <a:pt x="17772" y="413095"/>
                </a:lnTo>
                <a:lnTo>
                  <a:pt x="31151" y="369321"/>
                </a:lnTo>
                <a:lnTo>
                  <a:pt x="47979" y="327163"/>
                </a:lnTo>
                <a:lnTo>
                  <a:pt x="68090" y="286788"/>
                </a:lnTo>
                <a:lnTo>
                  <a:pt x="91317" y="248363"/>
                </a:lnTo>
                <a:lnTo>
                  <a:pt x="117493" y="212055"/>
                </a:lnTo>
                <a:lnTo>
                  <a:pt x="146453" y="178029"/>
                </a:lnTo>
                <a:lnTo>
                  <a:pt x="178029" y="146453"/>
                </a:lnTo>
                <a:lnTo>
                  <a:pt x="212055" y="117493"/>
                </a:lnTo>
                <a:lnTo>
                  <a:pt x="248363" y="91317"/>
                </a:lnTo>
                <a:lnTo>
                  <a:pt x="286788" y="68090"/>
                </a:lnTo>
                <a:lnTo>
                  <a:pt x="327163" y="47979"/>
                </a:lnTo>
                <a:lnTo>
                  <a:pt x="369321" y="31151"/>
                </a:lnTo>
                <a:lnTo>
                  <a:pt x="413095" y="17772"/>
                </a:lnTo>
                <a:lnTo>
                  <a:pt x="458319" y="8009"/>
                </a:lnTo>
                <a:lnTo>
                  <a:pt x="504826" y="2030"/>
                </a:lnTo>
                <a:lnTo>
                  <a:pt x="552450" y="0"/>
                </a:lnTo>
                <a:lnTo>
                  <a:pt x="600063" y="2030"/>
                </a:lnTo>
                <a:lnTo>
                  <a:pt x="646541" y="8009"/>
                </a:lnTo>
                <a:lnTo>
                  <a:pt x="691719" y="17772"/>
                </a:lnTo>
                <a:lnTo>
                  <a:pt x="735433" y="31151"/>
                </a:lnTo>
                <a:lnTo>
                  <a:pt x="777519" y="47979"/>
                </a:lnTo>
                <a:lnTo>
                  <a:pt x="817811" y="68090"/>
                </a:lnTo>
                <a:lnTo>
                  <a:pt x="856146" y="91317"/>
                </a:lnTo>
                <a:lnTo>
                  <a:pt x="892358" y="117493"/>
                </a:lnTo>
                <a:lnTo>
                  <a:pt x="926285" y="146453"/>
                </a:lnTo>
                <a:lnTo>
                  <a:pt x="957761" y="178029"/>
                </a:lnTo>
                <a:lnTo>
                  <a:pt x="986621" y="212055"/>
                </a:lnTo>
                <a:lnTo>
                  <a:pt x="1012702" y="248363"/>
                </a:lnTo>
                <a:lnTo>
                  <a:pt x="1035839" y="286788"/>
                </a:lnTo>
                <a:lnTo>
                  <a:pt x="1055868" y="327163"/>
                </a:lnTo>
                <a:lnTo>
                  <a:pt x="1072624" y="369321"/>
                </a:lnTo>
                <a:lnTo>
                  <a:pt x="1085942" y="413095"/>
                </a:lnTo>
                <a:lnTo>
                  <a:pt x="1095659" y="458319"/>
                </a:lnTo>
                <a:lnTo>
                  <a:pt x="1101609" y="504826"/>
                </a:lnTo>
                <a:lnTo>
                  <a:pt x="1103630" y="552450"/>
                </a:lnTo>
                <a:lnTo>
                  <a:pt x="1101609" y="600073"/>
                </a:lnTo>
                <a:lnTo>
                  <a:pt x="1095659" y="646580"/>
                </a:lnTo>
                <a:lnTo>
                  <a:pt x="1085942" y="691804"/>
                </a:lnTo>
                <a:lnTo>
                  <a:pt x="1072624" y="735578"/>
                </a:lnTo>
                <a:lnTo>
                  <a:pt x="1055868" y="777736"/>
                </a:lnTo>
                <a:lnTo>
                  <a:pt x="1035839" y="818111"/>
                </a:lnTo>
                <a:lnTo>
                  <a:pt x="1012702" y="856536"/>
                </a:lnTo>
                <a:lnTo>
                  <a:pt x="986621" y="892844"/>
                </a:lnTo>
                <a:lnTo>
                  <a:pt x="957761" y="926870"/>
                </a:lnTo>
                <a:lnTo>
                  <a:pt x="926285" y="958446"/>
                </a:lnTo>
                <a:lnTo>
                  <a:pt x="892358" y="987406"/>
                </a:lnTo>
                <a:lnTo>
                  <a:pt x="856146" y="1013582"/>
                </a:lnTo>
                <a:lnTo>
                  <a:pt x="817811" y="1036809"/>
                </a:lnTo>
                <a:lnTo>
                  <a:pt x="777519" y="1056920"/>
                </a:lnTo>
                <a:lnTo>
                  <a:pt x="735433" y="1073748"/>
                </a:lnTo>
                <a:lnTo>
                  <a:pt x="691719" y="1087127"/>
                </a:lnTo>
                <a:lnTo>
                  <a:pt x="646541" y="1096890"/>
                </a:lnTo>
                <a:lnTo>
                  <a:pt x="600063" y="1102869"/>
                </a:lnTo>
                <a:lnTo>
                  <a:pt x="552450" y="110490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4669" y="285750"/>
            <a:ext cx="7494270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Selected </a:t>
            </a:r>
            <a:r>
              <a:rPr sz="1200" b="1" spc="-5" dirty="0">
                <a:latin typeface="Arial"/>
                <a:cs typeface="Arial"/>
              </a:rPr>
              <a:t>transaction for tina </a:t>
            </a:r>
            <a:r>
              <a:rPr sz="1200" b="1" dirty="0">
                <a:latin typeface="Arial"/>
                <a:cs typeface="Arial"/>
              </a:rPr>
              <a:t>cordero </a:t>
            </a:r>
            <a:r>
              <a:rPr sz="1200" b="1" spc="-5" dirty="0">
                <a:latin typeface="Arial"/>
                <a:cs typeface="Arial"/>
              </a:rPr>
              <a:t>company during its first month in </a:t>
            </a:r>
            <a:r>
              <a:rPr sz="1200" b="1" dirty="0">
                <a:latin typeface="Arial"/>
                <a:cs typeface="Arial"/>
              </a:rPr>
              <a:t>business are presenter below</a:t>
            </a:r>
            <a:r>
              <a:rPr sz="1200" b="1" spc="114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:-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st. </a:t>
            </a:r>
            <a:r>
              <a:rPr sz="1200" b="1" spc="5" dirty="0">
                <a:latin typeface="Arial"/>
                <a:cs typeface="Arial"/>
              </a:rPr>
              <a:t>1. </a:t>
            </a:r>
            <a:r>
              <a:rPr sz="1200" b="1" dirty="0">
                <a:latin typeface="Arial"/>
                <a:cs typeface="Arial"/>
              </a:rPr>
              <a:t>Invested $10000 cash </a:t>
            </a:r>
            <a:r>
              <a:rPr sz="1200" b="1" spc="-5" dirty="0">
                <a:latin typeface="Arial"/>
                <a:cs typeface="Arial"/>
              </a:rPr>
              <a:t>in the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business</a:t>
            </a:r>
            <a:endParaRPr sz="1200">
              <a:latin typeface="Arial"/>
              <a:cs typeface="Arial"/>
            </a:endParaRPr>
          </a:p>
          <a:p>
            <a:pPr marL="12700" marR="779780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</a:rPr>
              <a:t>Sept. </a:t>
            </a:r>
            <a:r>
              <a:rPr sz="1200" b="1" dirty="0">
                <a:latin typeface="Arial"/>
                <a:cs typeface="Arial"/>
              </a:rPr>
              <a:t>5. Purchased </a:t>
            </a:r>
            <a:r>
              <a:rPr sz="1200" b="1" spc="-5" dirty="0">
                <a:latin typeface="Arial"/>
                <a:cs typeface="Arial"/>
              </a:rPr>
              <a:t>equipment for </a:t>
            </a:r>
            <a:r>
              <a:rPr sz="1200" b="1" dirty="0">
                <a:latin typeface="Arial"/>
                <a:cs typeface="Arial"/>
              </a:rPr>
              <a:t>$12000 </a:t>
            </a:r>
            <a:r>
              <a:rPr sz="1200" b="1" spc="-5" dirty="0">
                <a:latin typeface="Arial"/>
                <a:cs typeface="Arial"/>
              </a:rPr>
              <a:t>paying </a:t>
            </a:r>
            <a:r>
              <a:rPr sz="1200" b="1" dirty="0">
                <a:latin typeface="Arial"/>
                <a:cs typeface="Arial"/>
              </a:rPr>
              <a:t>$5000 in cash </a:t>
            </a:r>
            <a:r>
              <a:rPr sz="1200" b="1" spc="-5" dirty="0">
                <a:latin typeface="Arial"/>
                <a:cs typeface="Arial"/>
              </a:rPr>
              <a:t>and the </a:t>
            </a:r>
            <a:r>
              <a:rPr sz="1200" b="1" dirty="0">
                <a:latin typeface="Arial"/>
                <a:cs typeface="Arial"/>
              </a:rPr>
              <a:t>balance </a:t>
            </a:r>
            <a:r>
              <a:rPr sz="1200" b="1" spc="-5" dirty="0">
                <a:latin typeface="Arial"/>
                <a:cs typeface="Arial"/>
              </a:rPr>
              <a:t>on account.  </a:t>
            </a:r>
            <a:r>
              <a:rPr sz="1200" b="1" dirty="0">
                <a:latin typeface="Arial"/>
                <a:cs typeface="Arial"/>
              </a:rPr>
              <a:t>Sept.25. Paid $3000 cash on balance owed </a:t>
            </a:r>
            <a:r>
              <a:rPr sz="1200" b="1" spc="-5" dirty="0">
                <a:latin typeface="Arial"/>
                <a:cs typeface="Arial"/>
              </a:rPr>
              <a:t>for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equipment.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30"/>
              </a:lnSpc>
            </a:pPr>
            <a:r>
              <a:rPr sz="1200" b="1" dirty="0">
                <a:latin typeface="Arial"/>
                <a:cs typeface="Arial"/>
              </a:rPr>
              <a:t>Sept.30. </a:t>
            </a:r>
            <a:r>
              <a:rPr sz="1200" b="1" spc="-5" dirty="0">
                <a:latin typeface="Arial"/>
                <a:cs typeface="Arial"/>
              </a:rPr>
              <a:t>Withdrew </a:t>
            </a:r>
            <a:r>
              <a:rPr sz="1200" b="1" dirty="0">
                <a:latin typeface="Arial"/>
                <a:cs typeface="Arial"/>
              </a:rPr>
              <a:t>$500 cash </a:t>
            </a:r>
            <a:r>
              <a:rPr sz="1200" b="1" spc="-5" dirty="0">
                <a:latin typeface="Arial"/>
                <a:cs typeface="Arial"/>
              </a:rPr>
              <a:t>for personal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use.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43003" y="1746250"/>
          <a:ext cx="4038600" cy="2825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  <a:gridCol w="457200"/>
                <a:gridCol w="685800"/>
                <a:gridCol w="762000"/>
              </a:tblGrid>
              <a:tr h="455929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50" marR="82550" indent="-22352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Account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Title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&amp;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Description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Ref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ebit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411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ep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4179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0675" marR="81915" indent="7391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na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Cordero,capital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411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Equip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12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03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44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Account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Payable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7046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Account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Payable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357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141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wi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gs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363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500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442912" y="5000942"/>
            <a:ext cx="4067175" cy="1337945"/>
            <a:chOff x="442912" y="5000942"/>
            <a:chExt cx="4067175" cy="1337945"/>
          </a:xfrm>
        </p:grpSpPr>
        <p:sp>
          <p:nvSpPr>
            <p:cNvPr id="10" name="object 10"/>
            <p:cNvSpPr/>
            <p:nvPr/>
          </p:nvSpPr>
          <p:spPr>
            <a:xfrm>
              <a:off x="457200" y="5015229"/>
              <a:ext cx="4038600" cy="0"/>
            </a:xfrm>
            <a:custGeom>
              <a:avLst/>
              <a:gdLst/>
              <a:ahLst/>
              <a:cxnLst/>
              <a:rect l="l" t="t" r="r" b="b"/>
              <a:pathLst>
                <a:path w="4038600">
                  <a:moveTo>
                    <a:pt x="0" y="0"/>
                  </a:moveTo>
                  <a:lnTo>
                    <a:pt x="4038600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7200" y="5307329"/>
              <a:ext cx="4038600" cy="0"/>
            </a:xfrm>
            <a:custGeom>
              <a:avLst/>
              <a:gdLst/>
              <a:ahLst/>
              <a:cxnLst/>
              <a:rect l="l" t="t" r="r" b="b"/>
              <a:pathLst>
                <a:path w="4038600">
                  <a:moveTo>
                    <a:pt x="0" y="0"/>
                  </a:moveTo>
                  <a:lnTo>
                    <a:pt x="4038600" y="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7200" y="5015229"/>
              <a:ext cx="4038600" cy="1309370"/>
            </a:xfrm>
            <a:custGeom>
              <a:avLst/>
              <a:gdLst/>
              <a:ahLst/>
              <a:cxnLst/>
              <a:rect l="l" t="t" r="r" b="b"/>
              <a:pathLst>
                <a:path w="4038600" h="1309370">
                  <a:moveTo>
                    <a:pt x="0" y="1309370"/>
                  </a:moveTo>
                  <a:lnTo>
                    <a:pt x="4038600" y="1309370"/>
                  </a:lnTo>
                </a:path>
                <a:path w="4038600" h="1309370">
                  <a:moveTo>
                    <a:pt x="0" y="0"/>
                  </a:moveTo>
                  <a:lnTo>
                    <a:pt x="0" y="130937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069519" y="3556000"/>
            <a:ext cx="755650" cy="3937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364490">
              <a:lnSpc>
                <a:spcPct val="100000"/>
              </a:lnSpc>
              <a:spcBef>
                <a:spcPts val="350"/>
              </a:spcBef>
            </a:pPr>
            <a:r>
              <a:rPr sz="1000" spc="-5" dirty="0">
                <a:latin typeface="Arial"/>
                <a:cs typeface="Arial"/>
              </a:rPr>
              <a:t>7,000</a:t>
            </a:r>
            <a:endParaRPr sz="1000">
              <a:latin typeface="Arial"/>
              <a:cs typeface="Arial"/>
            </a:endParaRPr>
          </a:p>
          <a:p>
            <a:pPr marL="364490">
              <a:lnSpc>
                <a:spcPct val="100000"/>
              </a:lnSpc>
              <a:spcBef>
                <a:spcPts val="250"/>
              </a:spcBef>
            </a:pPr>
            <a:r>
              <a:rPr sz="1000" spc="-5" dirty="0">
                <a:latin typeface="Arial"/>
                <a:cs typeface="Arial"/>
              </a:rPr>
              <a:t>4,000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73889" y="3587750"/>
            <a:ext cx="5835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Arial"/>
                <a:cs typeface="Arial"/>
              </a:rPr>
              <a:t>7,000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38839" y="3556000"/>
            <a:ext cx="1022985" cy="3937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350"/>
              </a:spcBef>
            </a:pPr>
            <a:r>
              <a:rPr sz="1000" dirty="0">
                <a:latin typeface="Arial"/>
                <a:cs typeface="Arial"/>
              </a:rPr>
              <a:t>J1</a:t>
            </a:r>
            <a:endParaRPr sz="1000">
              <a:latin typeface="Arial"/>
              <a:cs typeface="Arial"/>
            </a:endParaRPr>
          </a:p>
          <a:p>
            <a:pPr marL="195580">
              <a:lnSpc>
                <a:spcPct val="100000"/>
              </a:lnSpc>
              <a:spcBef>
                <a:spcPts val="250"/>
              </a:spcBef>
              <a:tabLst>
                <a:tab pos="623570" algn="l"/>
              </a:tabLst>
            </a:pPr>
            <a:r>
              <a:rPr sz="1000" dirty="0">
                <a:latin typeface="Arial"/>
                <a:cs typeface="Arial"/>
              </a:rPr>
              <a:t>J1	</a:t>
            </a:r>
            <a:r>
              <a:rPr sz="1000" spc="-10" dirty="0">
                <a:latin typeface="Arial"/>
                <a:cs typeface="Arial"/>
              </a:rPr>
              <a:t>3,000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38596" y="3556000"/>
            <a:ext cx="600710" cy="3937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R="76200" algn="r">
              <a:lnSpc>
                <a:spcPct val="100000"/>
              </a:lnSpc>
              <a:spcBef>
                <a:spcPts val="350"/>
              </a:spcBef>
            </a:pPr>
            <a:r>
              <a:rPr sz="1000" spc="-10" dirty="0">
                <a:latin typeface="Arial"/>
                <a:cs typeface="Arial"/>
              </a:rPr>
              <a:t>Sep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.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R="76200" algn="r">
              <a:lnSpc>
                <a:spcPct val="100000"/>
              </a:lnSpc>
              <a:spcBef>
                <a:spcPts val="250"/>
              </a:spcBef>
            </a:pPr>
            <a:r>
              <a:rPr sz="1000" spc="-10" dirty="0">
                <a:latin typeface="Arial"/>
                <a:cs typeface="Arial"/>
              </a:rPr>
              <a:t>2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710112" y="3013392"/>
            <a:ext cx="4143375" cy="981075"/>
            <a:chOff x="4710112" y="3013392"/>
            <a:chExt cx="4143375" cy="981075"/>
          </a:xfrm>
        </p:grpSpPr>
        <p:sp>
          <p:nvSpPr>
            <p:cNvPr id="18" name="object 18"/>
            <p:cNvSpPr/>
            <p:nvPr/>
          </p:nvSpPr>
          <p:spPr>
            <a:xfrm>
              <a:off x="4724400" y="3027679"/>
              <a:ext cx="4114800" cy="0"/>
            </a:xfrm>
            <a:custGeom>
              <a:avLst/>
              <a:gdLst/>
              <a:ahLst/>
              <a:cxnLst/>
              <a:rect l="l" t="t" r="r" b="b"/>
              <a:pathLst>
                <a:path w="4114800">
                  <a:moveTo>
                    <a:pt x="0" y="0"/>
                  </a:moveTo>
                  <a:lnTo>
                    <a:pt x="4114800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724400" y="3554729"/>
              <a:ext cx="4114800" cy="0"/>
            </a:xfrm>
            <a:custGeom>
              <a:avLst/>
              <a:gdLst/>
              <a:ahLst/>
              <a:cxnLst/>
              <a:rect l="l" t="t" r="r" b="b"/>
              <a:pathLst>
                <a:path w="4114800">
                  <a:moveTo>
                    <a:pt x="0" y="0"/>
                  </a:moveTo>
                  <a:lnTo>
                    <a:pt x="4114800" y="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24400" y="3027679"/>
              <a:ext cx="4114800" cy="952500"/>
            </a:xfrm>
            <a:custGeom>
              <a:avLst/>
              <a:gdLst/>
              <a:ahLst/>
              <a:cxnLst/>
              <a:rect l="l" t="t" r="r" b="b"/>
              <a:pathLst>
                <a:path w="4114800" h="952500">
                  <a:moveTo>
                    <a:pt x="0" y="952500"/>
                  </a:moveTo>
                  <a:lnTo>
                    <a:pt x="4114800" y="952500"/>
                  </a:lnTo>
                </a:path>
                <a:path w="4114800" h="952500">
                  <a:moveTo>
                    <a:pt x="0" y="0"/>
                  </a:moveTo>
                  <a:lnTo>
                    <a:pt x="0" y="95250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45430" y="3027679"/>
              <a:ext cx="2717800" cy="952500"/>
            </a:xfrm>
            <a:custGeom>
              <a:avLst/>
              <a:gdLst/>
              <a:ahLst/>
              <a:cxnLst/>
              <a:rect l="l" t="t" r="r" b="b"/>
              <a:pathLst>
                <a:path w="2717800" h="952500">
                  <a:moveTo>
                    <a:pt x="0" y="0"/>
                  </a:moveTo>
                  <a:lnTo>
                    <a:pt x="0" y="952500"/>
                  </a:lnTo>
                </a:path>
                <a:path w="2717800" h="952500">
                  <a:moveTo>
                    <a:pt x="1087120" y="0"/>
                  </a:moveTo>
                  <a:lnTo>
                    <a:pt x="1087120" y="952500"/>
                  </a:lnTo>
                </a:path>
                <a:path w="2717800" h="952500">
                  <a:moveTo>
                    <a:pt x="1512570" y="0"/>
                  </a:moveTo>
                  <a:lnTo>
                    <a:pt x="1512570" y="952500"/>
                  </a:lnTo>
                </a:path>
                <a:path w="2717800" h="952500">
                  <a:moveTo>
                    <a:pt x="2122170" y="0"/>
                  </a:moveTo>
                  <a:lnTo>
                    <a:pt x="2122170" y="952500"/>
                  </a:lnTo>
                </a:path>
                <a:path w="2717800" h="952500">
                  <a:moveTo>
                    <a:pt x="2717800" y="0"/>
                  </a:moveTo>
                  <a:lnTo>
                    <a:pt x="2717800" y="9525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839200" y="3027679"/>
              <a:ext cx="0" cy="952500"/>
            </a:xfrm>
            <a:custGeom>
              <a:avLst/>
              <a:gdLst/>
              <a:ahLst/>
              <a:cxnLst/>
              <a:rect l="l" t="t" r="r" b="b"/>
              <a:pathLst>
                <a:path h="952500">
                  <a:moveTo>
                    <a:pt x="0" y="0"/>
                  </a:moveTo>
                  <a:lnTo>
                    <a:pt x="0" y="95250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710203" y="1794283"/>
          <a:ext cx="4114797" cy="7632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1030"/>
                <a:gridCol w="1008380"/>
                <a:gridCol w="388619"/>
                <a:gridCol w="725169"/>
                <a:gridCol w="594360"/>
                <a:gridCol w="777239"/>
              </a:tblGrid>
              <a:tr h="455930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Explanation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Re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546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Deb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Credit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382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Balance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7339"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spc="5" dirty="0">
                          <a:latin typeface="Arial"/>
                          <a:cs typeface="Arial"/>
                        </a:rPr>
                        <a:t>J1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2,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4710203" y="4385083"/>
          <a:ext cx="4114798" cy="706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022350"/>
                <a:gridCol w="464819"/>
                <a:gridCol w="570230"/>
                <a:gridCol w="595629"/>
                <a:gridCol w="775970"/>
              </a:tblGrid>
              <a:tr h="354330">
                <a:tc>
                  <a:txBody>
                    <a:bodyPr/>
                    <a:lstStyle/>
                    <a:p>
                      <a:pPr marR="8382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Explanation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Debit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Credit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ance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1789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Sep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001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spc="10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10,000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4710203" y="5604283"/>
          <a:ext cx="4114800" cy="7061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990600"/>
                <a:gridCol w="457200"/>
                <a:gridCol w="609600"/>
                <a:gridCol w="609600"/>
                <a:gridCol w="762000"/>
              </a:tblGrid>
              <a:tr h="353059">
                <a:tc>
                  <a:txBody>
                    <a:bodyPr/>
                    <a:lstStyle/>
                    <a:p>
                      <a:pPr marR="8382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Da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Explanation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Ref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Debit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Credit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Balance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3059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J1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26" name="object 26"/>
          <p:cNvGrpSpPr/>
          <p:nvPr/>
        </p:nvGrpSpPr>
        <p:grpSpPr>
          <a:xfrm>
            <a:off x="452437" y="4643437"/>
            <a:ext cx="4048125" cy="314325"/>
            <a:chOff x="452437" y="4643437"/>
            <a:chExt cx="4048125" cy="314325"/>
          </a:xfrm>
        </p:grpSpPr>
        <p:sp>
          <p:nvSpPr>
            <p:cNvPr id="27" name="object 27"/>
            <p:cNvSpPr/>
            <p:nvPr/>
          </p:nvSpPr>
          <p:spPr>
            <a:xfrm>
              <a:off x="457200" y="4648200"/>
              <a:ext cx="4038600" cy="304800"/>
            </a:xfrm>
            <a:custGeom>
              <a:avLst/>
              <a:gdLst/>
              <a:ahLst/>
              <a:cxnLst/>
              <a:rect l="l" t="t" r="r" b="b"/>
              <a:pathLst>
                <a:path w="4038600" h="304800">
                  <a:moveTo>
                    <a:pt x="40386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4038600" y="30480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7200" y="4648200"/>
              <a:ext cx="4038600" cy="304800"/>
            </a:xfrm>
            <a:custGeom>
              <a:avLst/>
              <a:gdLst/>
              <a:ahLst/>
              <a:cxnLst/>
              <a:rect l="l" t="t" r="r" b="b"/>
              <a:pathLst>
                <a:path w="4038600" h="304800">
                  <a:moveTo>
                    <a:pt x="2019300" y="304800"/>
                  </a:moveTo>
                  <a:lnTo>
                    <a:pt x="0" y="304800"/>
                  </a:lnTo>
                  <a:lnTo>
                    <a:pt x="0" y="0"/>
                  </a:lnTo>
                  <a:lnTo>
                    <a:pt x="4038600" y="0"/>
                  </a:lnTo>
                  <a:lnTo>
                    <a:pt x="4038600" y="304800"/>
                  </a:lnTo>
                  <a:lnTo>
                    <a:pt x="2019300" y="3048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645159" y="5015229"/>
          <a:ext cx="8194039" cy="1309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5140"/>
                <a:gridCol w="1003300"/>
                <a:gridCol w="380999"/>
                <a:gridCol w="635000"/>
                <a:gridCol w="660400"/>
                <a:gridCol w="685800"/>
                <a:gridCol w="228600"/>
                <a:gridCol w="4114800"/>
              </a:tblGrid>
              <a:tr h="222250"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Explanation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Ref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Ba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7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CCCCFF"/>
                    </a:solidFill>
                  </a:tcPr>
                </a:tc>
              </a:tr>
              <a:tr h="255071"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Sep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J1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64795">
                        <a:lnSpc>
                          <a:spcPts val="177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General Ledge &gt;&gt;Tina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Cordero,drawing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</a:tr>
              <a:tr h="171236">
                <a:tc>
                  <a:txBody>
                    <a:bodyPr/>
                    <a:lstStyle/>
                    <a:p>
                      <a:pPr marR="81280" algn="r">
                        <a:lnSpc>
                          <a:spcPts val="117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17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J1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ts val="117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R="800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J1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6933">
                <a:tc>
                  <a:txBody>
                    <a:bodyPr/>
                    <a:lstStyle/>
                    <a:p>
                      <a:pPr marR="800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J1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pSp>
        <p:nvGrpSpPr>
          <p:cNvPr id="30" name="object 30"/>
          <p:cNvGrpSpPr/>
          <p:nvPr/>
        </p:nvGrpSpPr>
        <p:grpSpPr>
          <a:xfrm>
            <a:off x="4719637" y="4012247"/>
            <a:ext cx="4124325" cy="315595"/>
            <a:chOff x="4719637" y="4012247"/>
            <a:chExt cx="4124325" cy="315595"/>
          </a:xfrm>
        </p:grpSpPr>
        <p:sp>
          <p:nvSpPr>
            <p:cNvPr id="31" name="object 31"/>
            <p:cNvSpPr/>
            <p:nvPr/>
          </p:nvSpPr>
          <p:spPr>
            <a:xfrm>
              <a:off x="4724400" y="4017009"/>
              <a:ext cx="4114800" cy="306070"/>
            </a:xfrm>
            <a:custGeom>
              <a:avLst/>
              <a:gdLst/>
              <a:ahLst/>
              <a:cxnLst/>
              <a:rect l="l" t="t" r="r" b="b"/>
              <a:pathLst>
                <a:path w="4114800" h="306070">
                  <a:moveTo>
                    <a:pt x="4114800" y="0"/>
                  </a:moveTo>
                  <a:lnTo>
                    <a:pt x="0" y="0"/>
                  </a:lnTo>
                  <a:lnTo>
                    <a:pt x="0" y="306069"/>
                  </a:lnTo>
                  <a:lnTo>
                    <a:pt x="4114800" y="30606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724400" y="4017009"/>
              <a:ext cx="4114800" cy="306070"/>
            </a:xfrm>
            <a:custGeom>
              <a:avLst/>
              <a:gdLst/>
              <a:ahLst/>
              <a:cxnLst/>
              <a:rect l="l" t="t" r="r" b="b"/>
              <a:pathLst>
                <a:path w="4114800" h="306070">
                  <a:moveTo>
                    <a:pt x="2057400" y="306069"/>
                  </a:moveTo>
                  <a:lnTo>
                    <a:pt x="0" y="306069"/>
                  </a:lnTo>
                  <a:lnTo>
                    <a:pt x="0" y="0"/>
                  </a:lnTo>
                  <a:lnTo>
                    <a:pt x="4114800" y="0"/>
                  </a:lnTo>
                  <a:lnTo>
                    <a:pt x="4114800" y="306069"/>
                  </a:lnTo>
                  <a:lnTo>
                    <a:pt x="2057400" y="30606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461872" y="4020820"/>
            <a:ext cx="8373109" cy="929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3451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General </a:t>
            </a:r>
            <a:r>
              <a:rPr sz="1800" spc="-10" dirty="0">
                <a:latin typeface="Arial"/>
                <a:cs typeface="Arial"/>
              </a:rPr>
              <a:t>Ledger </a:t>
            </a:r>
            <a:r>
              <a:rPr sz="1800" spc="-5" dirty="0">
                <a:latin typeface="Arial"/>
                <a:cs typeface="Arial"/>
              </a:rPr>
              <a:t>&gt;&gt;Tina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Cordero,capital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Arial"/>
              <a:cs typeface="Arial"/>
            </a:endParaRPr>
          </a:p>
          <a:p>
            <a:pPr marL="84836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General </a:t>
            </a:r>
            <a:r>
              <a:rPr sz="1800" spc="-5" dirty="0">
                <a:latin typeface="Arial"/>
                <a:cs typeface="Arial"/>
              </a:rPr>
              <a:t>Ledger&gt;&gt;cash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4719637" y="2640647"/>
            <a:ext cx="4124325" cy="315595"/>
            <a:chOff x="4719637" y="2640647"/>
            <a:chExt cx="4124325" cy="315595"/>
          </a:xfrm>
        </p:grpSpPr>
        <p:sp>
          <p:nvSpPr>
            <p:cNvPr id="35" name="object 35"/>
            <p:cNvSpPr/>
            <p:nvPr/>
          </p:nvSpPr>
          <p:spPr>
            <a:xfrm>
              <a:off x="4724400" y="2645410"/>
              <a:ext cx="4114800" cy="306070"/>
            </a:xfrm>
            <a:custGeom>
              <a:avLst/>
              <a:gdLst/>
              <a:ahLst/>
              <a:cxnLst/>
              <a:rect l="l" t="t" r="r" b="b"/>
              <a:pathLst>
                <a:path w="4114800" h="306069">
                  <a:moveTo>
                    <a:pt x="4114800" y="0"/>
                  </a:moveTo>
                  <a:lnTo>
                    <a:pt x="0" y="0"/>
                  </a:lnTo>
                  <a:lnTo>
                    <a:pt x="0" y="306069"/>
                  </a:lnTo>
                  <a:lnTo>
                    <a:pt x="4114800" y="30606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724400" y="2645410"/>
              <a:ext cx="4114800" cy="306070"/>
            </a:xfrm>
            <a:custGeom>
              <a:avLst/>
              <a:gdLst/>
              <a:ahLst/>
              <a:cxnLst/>
              <a:rect l="l" t="t" r="r" b="b"/>
              <a:pathLst>
                <a:path w="4114800" h="306069">
                  <a:moveTo>
                    <a:pt x="2057400" y="306069"/>
                  </a:moveTo>
                  <a:lnTo>
                    <a:pt x="0" y="306069"/>
                  </a:lnTo>
                  <a:lnTo>
                    <a:pt x="0" y="0"/>
                  </a:lnTo>
                  <a:lnTo>
                    <a:pt x="4114800" y="0"/>
                  </a:lnTo>
                  <a:lnTo>
                    <a:pt x="4114800" y="306069"/>
                  </a:lnTo>
                  <a:lnTo>
                    <a:pt x="2057400" y="30606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4738596" y="2649220"/>
            <a:ext cx="4086860" cy="621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23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General </a:t>
            </a:r>
            <a:r>
              <a:rPr sz="1800" spc="-10" dirty="0">
                <a:latin typeface="Arial"/>
                <a:cs typeface="Arial"/>
              </a:rPr>
              <a:t>Ledger </a:t>
            </a:r>
            <a:r>
              <a:rPr sz="1800" spc="-5" dirty="0">
                <a:latin typeface="Arial"/>
                <a:cs typeface="Arial"/>
              </a:rPr>
              <a:t>&gt;&gt;Account </a:t>
            </a:r>
            <a:r>
              <a:rPr sz="1800" spc="-10" dirty="0">
                <a:latin typeface="Arial"/>
                <a:cs typeface="Arial"/>
              </a:rPr>
              <a:t>Payable</a:t>
            </a:r>
            <a:endParaRPr sz="1800">
              <a:latin typeface="Arial"/>
              <a:cs typeface="Arial"/>
            </a:endParaRPr>
          </a:p>
          <a:p>
            <a:pPr marL="192405">
              <a:lnSpc>
                <a:spcPct val="100000"/>
              </a:lnSpc>
              <a:spcBef>
                <a:spcPts val="1090"/>
              </a:spcBef>
              <a:tabLst>
                <a:tab pos="804545" algn="l"/>
                <a:tab pos="1792605" algn="l"/>
                <a:tab pos="2281555" algn="l"/>
                <a:tab pos="2827655" algn="l"/>
                <a:tab pos="3457575" algn="l"/>
              </a:tabLst>
            </a:pPr>
            <a:r>
              <a:rPr sz="1200" spc="-5" dirty="0">
                <a:latin typeface="Arial"/>
                <a:cs typeface="Arial"/>
              </a:rPr>
              <a:t>Date	Explanation	Ref	</a:t>
            </a:r>
            <a:r>
              <a:rPr sz="1200" dirty="0">
                <a:latin typeface="Arial"/>
                <a:cs typeface="Arial"/>
              </a:rPr>
              <a:t>Debit	</a:t>
            </a:r>
            <a:r>
              <a:rPr sz="1200" spc="-5" dirty="0">
                <a:latin typeface="Arial"/>
                <a:cs typeface="Arial"/>
              </a:rPr>
              <a:t>Credit	</a:t>
            </a:r>
            <a:r>
              <a:rPr sz="1200" dirty="0">
                <a:latin typeface="Arial"/>
                <a:cs typeface="Arial"/>
              </a:rPr>
              <a:t>Balance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717800" y="2362199"/>
            <a:ext cx="4902200" cy="3733800"/>
          </a:xfrm>
          <a:custGeom>
            <a:avLst/>
            <a:gdLst/>
            <a:ahLst/>
            <a:cxnLst/>
            <a:rect l="l" t="t" r="r" b="b"/>
            <a:pathLst>
              <a:path w="4902200" h="3733800">
                <a:moveTo>
                  <a:pt x="487680" y="1270"/>
                </a:moveTo>
                <a:lnTo>
                  <a:pt x="477520" y="0"/>
                </a:lnTo>
                <a:lnTo>
                  <a:pt x="32639" y="2896781"/>
                </a:lnTo>
                <a:lnTo>
                  <a:pt x="0" y="2891790"/>
                </a:lnTo>
                <a:lnTo>
                  <a:pt x="25400" y="2971800"/>
                </a:lnTo>
                <a:lnTo>
                  <a:pt x="74930" y="2903220"/>
                </a:lnTo>
                <a:lnTo>
                  <a:pt x="41706" y="2898165"/>
                </a:lnTo>
                <a:lnTo>
                  <a:pt x="487680" y="1270"/>
                </a:lnTo>
                <a:close/>
              </a:path>
              <a:path w="4902200" h="3733800">
                <a:moveTo>
                  <a:pt x="4902200" y="1295400"/>
                </a:moveTo>
                <a:lnTo>
                  <a:pt x="4828540" y="1253490"/>
                </a:lnTo>
                <a:lnTo>
                  <a:pt x="4826851" y="1287043"/>
                </a:lnTo>
                <a:lnTo>
                  <a:pt x="3075127" y="1203464"/>
                </a:lnTo>
                <a:lnTo>
                  <a:pt x="2011527" y="444119"/>
                </a:lnTo>
                <a:lnTo>
                  <a:pt x="4218381" y="92494"/>
                </a:lnTo>
                <a:lnTo>
                  <a:pt x="4224020" y="125730"/>
                </a:lnTo>
                <a:lnTo>
                  <a:pt x="4292600" y="76200"/>
                </a:lnTo>
                <a:lnTo>
                  <a:pt x="4211320" y="50800"/>
                </a:lnTo>
                <a:lnTo>
                  <a:pt x="4216882" y="83629"/>
                </a:lnTo>
                <a:lnTo>
                  <a:pt x="1999983" y="435876"/>
                </a:lnTo>
                <a:lnTo>
                  <a:pt x="1704340" y="224790"/>
                </a:lnTo>
                <a:lnTo>
                  <a:pt x="1699260" y="232410"/>
                </a:lnTo>
                <a:lnTo>
                  <a:pt x="1987003" y="437934"/>
                </a:lnTo>
                <a:lnTo>
                  <a:pt x="938530" y="604520"/>
                </a:lnTo>
                <a:lnTo>
                  <a:pt x="941070" y="614680"/>
                </a:lnTo>
                <a:lnTo>
                  <a:pt x="1998560" y="446189"/>
                </a:lnTo>
                <a:lnTo>
                  <a:pt x="3057652" y="1202626"/>
                </a:lnTo>
                <a:lnTo>
                  <a:pt x="1701800" y="1137920"/>
                </a:lnTo>
                <a:lnTo>
                  <a:pt x="1701800" y="1148080"/>
                </a:lnTo>
                <a:lnTo>
                  <a:pt x="3072104" y="1212938"/>
                </a:lnTo>
                <a:lnTo>
                  <a:pt x="3443008" y="1477860"/>
                </a:lnTo>
                <a:lnTo>
                  <a:pt x="1221409" y="1379054"/>
                </a:lnTo>
                <a:lnTo>
                  <a:pt x="1325880" y="839470"/>
                </a:lnTo>
                <a:lnTo>
                  <a:pt x="1315720" y="836930"/>
                </a:lnTo>
                <a:lnTo>
                  <a:pt x="1210906" y="1378585"/>
                </a:lnTo>
                <a:lnTo>
                  <a:pt x="939800" y="1366520"/>
                </a:lnTo>
                <a:lnTo>
                  <a:pt x="939800" y="1376680"/>
                </a:lnTo>
                <a:lnTo>
                  <a:pt x="1208951" y="1388668"/>
                </a:lnTo>
                <a:lnTo>
                  <a:pt x="1087437" y="2016696"/>
                </a:lnTo>
                <a:lnTo>
                  <a:pt x="866140" y="1901190"/>
                </a:lnTo>
                <a:lnTo>
                  <a:pt x="861060" y="1908810"/>
                </a:lnTo>
                <a:lnTo>
                  <a:pt x="1085634" y="2025980"/>
                </a:lnTo>
                <a:lnTo>
                  <a:pt x="872934" y="3125228"/>
                </a:lnTo>
                <a:lnTo>
                  <a:pt x="840740" y="3119120"/>
                </a:lnTo>
                <a:lnTo>
                  <a:pt x="863600" y="3200400"/>
                </a:lnTo>
                <a:lnTo>
                  <a:pt x="914400" y="3133090"/>
                </a:lnTo>
                <a:lnTo>
                  <a:pt x="882980" y="3127133"/>
                </a:lnTo>
                <a:lnTo>
                  <a:pt x="1095197" y="2030971"/>
                </a:lnTo>
                <a:lnTo>
                  <a:pt x="1232014" y="2102358"/>
                </a:lnTo>
                <a:lnTo>
                  <a:pt x="1023429" y="3353892"/>
                </a:lnTo>
                <a:lnTo>
                  <a:pt x="991870" y="3348990"/>
                </a:lnTo>
                <a:lnTo>
                  <a:pt x="1016000" y="3429000"/>
                </a:lnTo>
                <a:lnTo>
                  <a:pt x="1065530" y="3360420"/>
                </a:lnTo>
                <a:lnTo>
                  <a:pt x="1032522" y="3355302"/>
                </a:lnTo>
                <a:lnTo>
                  <a:pt x="1241285" y="2107184"/>
                </a:lnTo>
                <a:lnTo>
                  <a:pt x="1443926" y="2212898"/>
                </a:lnTo>
                <a:lnTo>
                  <a:pt x="1034796" y="3507714"/>
                </a:lnTo>
                <a:lnTo>
                  <a:pt x="1003300" y="3497580"/>
                </a:lnTo>
                <a:lnTo>
                  <a:pt x="1016000" y="3581400"/>
                </a:lnTo>
                <a:lnTo>
                  <a:pt x="1074420" y="3520440"/>
                </a:lnTo>
                <a:lnTo>
                  <a:pt x="1043571" y="3510534"/>
                </a:lnTo>
                <a:lnTo>
                  <a:pt x="1451216" y="2216708"/>
                </a:lnTo>
                <a:lnTo>
                  <a:pt x="4299483" y="3702672"/>
                </a:lnTo>
                <a:lnTo>
                  <a:pt x="4283710" y="3732530"/>
                </a:lnTo>
                <a:lnTo>
                  <a:pt x="4368800" y="3733800"/>
                </a:lnTo>
                <a:lnTo>
                  <a:pt x="4319270" y="3665220"/>
                </a:lnTo>
                <a:lnTo>
                  <a:pt x="4303458" y="3695141"/>
                </a:lnTo>
                <a:lnTo>
                  <a:pt x="1453972" y="2207984"/>
                </a:lnTo>
                <a:lnTo>
                  <a:pt x="1477010" y="2134870"/>
                </a:lnTo>
                <a:lnTo>
                  <a:pt x="1469390" y="2132330"/>
                </a:lnTo>
                <a:lnTo>
                  <a:pt x="1446682" y="2204186"/>
                </a:lnTo>
                <a:lnTo>
                  <a:pt x="1242860" y="2097811"/>
                </a:lnTo>
                <a:lnTo>
                  <a:pt x="1325880" y="1601470"/>
                </a:lnTo>
                <a:lnTo>
                  <a:pt x="1315720" y="1600200"/>
                </a:lnTo>
                <a:lnTo>
                  <a:pt x="1233589" y="2092972"/>
                </a:lnTo>
                <a:lnTo>
                  <a:pt x="1097000" y="2021687"/>
                </a:lnTo>
                <a:lnTo>
                  <a:pt x="1219454" y="1389126"/>
                </a:lnTo>
                <a:lnTo>
                  <a:pt x="3458248" y="1488744"/>
                </a:lnTo>
                <a:lnTo>
                  <a:pt x="4838116" y="2474277"/>
                </a:lnTo>
                <a:lnTo>
                  <a:pt x="4818380" y="2501900"/>
                </a:lnTo>
                <a:lnTo>
                  <a:pt x="4902200" y="2514600"/>
                </a:lnTo>
                <a:lnTo>
                  <a:pt x="4862830" y="2439670"/>
                </a:lnTo>
                <a:lnTo>
                  <a:pt x="4843856" y="2466225"/>
                </a:lnTo>
                <a:lnTo>
                  <a:pt x="3475786" y="1489519"/>
                </a:lnTo>
                <a:lnTo>
                  <a:pt x="4292968" y="1525879"/>
                </a:lnTo>
                <a:lnTo>
                  <a:pt x="4291330" y="1558290"/>
                </a:lnTo>
                <a:lnTo>
                  <a:pt x="4368800" y="1524000"/>
                </a:lnTo>
                <a:lnTo>
                  <a:pt x="4295140" y="1483360"/>
                </a:lnTo>
                <a:lnTo>
                  <a:pt x="4293489" y="1515694"/>
                </a:lnTo>
                <a:lnTo>
                  <a:pt x="3460546" y="1478648"/>
                </a:lnTo>
                <a:lnTo>
                  <a:pt x="3089567" y="1213777"/>
                </a:lnTo>
                <a:lnTo>
                  <a:pt x="4826406" y="1295971"/>
                </a:lnTo>
                <a:lnTo>
                  <a:pt x="4824730" y="1329690"/>
                </a:lnTo>
                <a:lnTo>
                  <a:pt x="4902200" y="12954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724400" y="1524000"/>
            <a:ext cx="4114800" cy="228600"/>
          </a:xfrm>
          <a:prstGeom prst="rect">
            <a:avLst/>
          </a:prstGeom>
          <a:solidFill>
            <a:srgbClr val="CCCCFF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1800"/>
              </a:lnSpc>
            </a:pPr>
            <a:r>
              <a:rPr sz="1800" spc="-5" dirty="0">
                <a:latin typeface="Arial"/>
                <a:cs typeface="Arial"/>
              </a:rPr>
              <a:t>General </a:t>
            </a:r>
            <a:r>
              <a:rPr sz="1800" spc="-10" dirty="0">
                <a:latin typeface="Arial"/>
                <a:cs typeface="Arial"/>
              </a:rPr>
              <a:t>Ledger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&gt;&gt;Equipment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7200" y="1447800"/>
            <a:ext cx="4114800" cy="228600"/>
          </a:xfrm>
          <a:prstGeom prst="rect">
            <a:avLst/>
          </a:prstGeom>
          <a:solidFill>
            <a:srgbClr val="CCCCFF"/>
          </a:solidFill>
          <a:ln w="93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46505">
              <a:lnSpc>
                <a:spcPts val="1800"/>
              </a:lnSpc>
            </a:pPr>
            <a:r>
              <a:rPr sz="1800" spc="-10" dirty="0">
                <a:latin typeface="Arial"/>
                <a:cs typeface="Arial"/>
              </a:rPr>
              <a:t>General </a:t>
            </a:r>
            <a:r>
              <a:rPr sz="1800" spc="-5" dirty="0">
                <a:latin typeface="Arial"/>
                <a:cs typeface="Arial"/>
              </a:rPr>
              <a:t>Journal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-3008" y="2783548"/>
            <a:ext cx="443865" cy="174942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393065" marR="384175" indent="-1905" algn="ctr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ts val="840"/>
              </a:lnSpc>
              <a:spcBef>
                <a:spcPts val="20"/>
              </a:spcBef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200"/>
            <a:ext cx="6858000" cy="914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48300" y="6324600"/>
            <a:ext cx="1104900" cy="1102360"/>
          </a:xfrm>
          <a:custGeom>
            <a:avLst/>
            <a:gdLst/>
            <a:ahLst/>
            <a:cxnLst/>
            <a:rect l="l" t="t" r="r" b="b"/>
            <a:pathLst>
              <a:path w="1104900" h="1102359">
                <a:moveTo>
                  <a:pt x="0" y="551180"/>
                </a:moveTo>
                <a:lnTo>
                  <a:pt x="2030" y="503566"/>
                </a:lnTo>
                <a:lnTo>
                  <a:pt x="8009" y="457088"/>
                </a:lnTo>
                <a:lnTo>
                  <a:pt x="17772" y="411910"/>
                </a:lnTo>
                <a:lnTo>
                  <a:pt x="31151" y="368196"/>
                </a:lnTo>
                <a:lnTo>
                  <a:pt x="47979" y="326110"/>
                </a:lnTo>
                <a:lnTo>
                  <a:pt x="68090" y="285818"/>
                </a:lnTo>
                <a:lnTo>
                  <a:pt x="91317" y="247483"/>
                </a:lnTo>
                <a:lnTo>
                  <a:pt x="117493" y="211271"/>
                </a:lnTo>
                <a:lnTo>
                  <a:pt x="146453" y="177344"/>
                </a:lnTo>
                <a:lnTo>
                  <a:pt x="178029" y="145868"/>
                </a:lnTo>
                <a:lnTo>
                  <a:pt x="212055" y="117008"/>
                </a:lnTo>
                <a:lnTo>
                  <a:pt x="248363" y="90927"/>
                </a:lnTo>
                <a:lnTo>
                  <a:pt x="286788" y="67790"/>
                </a:lnTo>
                <a:lnTo>
                  <a:pt x="327163" y="47761"/>
                </a:lnTo>
                <a:lnTo>
                  <a:pt x="369321" y="31005"/>
                </a:lnTo>
                <a:lnTo>
                  <a:pt x="413095" y="17687"/>
                </a:lnTo>
                <a:lnTo>
                  <a:pt x="458319" y="7970"/>
                </a:lnTo>
                <a:lnTo>
                  <a:pt x="504826" y="2020"/>
                </a:lnTo>
                <a:lnTo>
                  <a:pt x="552450" y="0"/>
                </a:lnTo>
                <a:lnTo>
                  <a:pt x="600073" y="2020"/>
                </a:lnTo>
                <a:lnTo>
                  <a:pt x="646580" y="7970"/>
                </a:lnTo>
                <a:lnTo>
                  <a:pt x="691804" y="17687"/>
                </a:lnTo>
                <a:lnTo>
                  <a:pt x="735578" y="31005"/>
                </a:lnTo>
                <a:lnTo>
                  <a:pt x="777736" y="47761"/>
                </a:lnTo>
                <a:lnTo>
                  <a:pt x="818111" y="67790"/>
                </a:lnTo>
                <a:lnTo>
                  <a:pt x="856536" y="90927"/>
                </a:lnTo>
                <a:lnTo>
                  <a:pt x="892844" y="117008"/>
                </a:lnTo>
                <a:lnTo>
                  <a:pt x="926870" y="145868"/>
                </a:lnTo>
                <a:lnTo>
                  <a:pt x="958446" y="177344"/>
                </a:lnTo>
                <a:lnTo>
                  <a:pt x="987406" y="211271"/>
                </a:lnTo>
                <a:lnTo>
                  <a:pt x="1013582" y="247483"/>
                </a:lnTo>
                <a:lnTo>
                  <a:pt x="1036809" y="285818"/>
                </a:lnTo>
                <a:lnTo>
                  <a:pt x="1056920" y="326110"/>
                </a:lnTo>
                <a:lnTo>
                  <a:pt x="1073748" y="368196"/>
                </a:lnTo>
                <a:lnTo>
                  <a:pt x="1087127" y="411910"/>
                </a:lnTo>
                <a:lnTo>
                  <a:pt x="1096890" y="457088"/>
                </a:lnTo>
                <a:lnTo>
                  <a:pt x="1102869" y="503566"/>
                </a:lnTo>
                <a:lnTo>
                  <a:pt x="1104899" y="551180"/>
                </a:lnTo>
                <a:lnTo>
                  <a:pt x="1102869" y="598793"/>
                </a:lnTo>
                <a:lnTo>
                  <a:pt x="1096890" y="645271"/>
                </a:lnTo>
                <a:lnTo>
                  <a:pt x="1087127" y="690449"/>
                </a:lnTo>
                <a:lnTo>
                  <a:pt x="1073748" y="734163"/>
                </a:lnTo>
                <a:lnTo>
                  <a:pt x="1056920" y="776249"/>
                </a:lnTo>
                <a:lnTo>
                  <a:pt x="1036809" y="816541"/>
                </a:lnTo>
                <a:lnTo>
                  <a:pt x="1013582" y="854876"/>
                </a:lnTo>
                <a:lnTo>
                  <a:pt x="987406" y="891088"/>
                </a:lnTo>
                <a:lnTo>
                  <a:pt x="958446" y="925015"/>
                </a:lnTo>
                <a:lnTo>
                  <a:pt x="926870" y="956491"/>
                </a:lnTo>
                <a:lnTo>
                  <a:pt x="892844" y="985351"/>
                </a:lnTo>
                <a:lnTo>
                  <a:pt x="856536" y="1011432"/>
                </a:lnTo>
                <a:lnTo>
                  <a:pt x="818111" y="1034569"/>
                </a:lnTo>
                <a:lnTo>
                  <a:pt x="777736" y="1054598"/>
                </a:lnTo>
                <a:lnTo>
                  <a:pt x="735578" y="1071354"/>
                </a:lnTo>
                <a:lnTo>
                  <a:pt x="691804" y="1084672"/>
                </a:lnTo>
                <a:lnTo>
                  <a:pt x="646580" y="1094389"/>
                </a:lnTo>
                <a:lnTo>
                  <a:pt x="600073" y="1100339"/>
                </a:lnTo>
                <a:lnTo>
                  <a:pt x="552450" y="1102360"/>
                </a:lnTo>
                <a:lnTo>
                  <a:pt x="504826" y="1100339"/>
                </a:lnTo>
                <a:lnTo>
                  <a:pt x="458319" y="1094389"/>
                </a:lnTo>
                <a:lnTo>
                  <a:pt x="413095" y="1084672"/>
                </a:lnTo>
                <a:lnTo>
                  <a:pt x="369321" y="1071354"/>
                </a:lnTo>
                <a:lnTo>
                  <a:pt x="327163" y="1054598"/>
                </a:lnTo>
                <a:lnTo>
                  <a:pt x="286788" y="1034569"/>
                </a:lnTo>
                <a:lnTo>
                  <a:pt x="248363" y="1011432"/>
                </a:lnTo>
                <a:lnTo>
                  <a:pt x="212055" y="985351"/>
                </a:lnTo>
                <a:lnTo>
                  <a:pt x="178029" y="956491"/>
                </a:lnTo>
                <a:lnTo>
                  <a:pt x="146453" y="925015"/>
                </a:lnTo>
                <a:lnTo>
                  <a:pt x="117493" y="891088"/>
                </a:lnTo>
                <a:lnTo>
                  <a:pt x="91317" y="854876"/>
                </a:lnTo>
                <a:lnTo>
                  <a:pt x="68090" y="816541"/>
                </a:lnTo>
                <a:lnTo>
                  <a:pt x="47979" y="776249"/>
                </a:lnTo>
                <a:lnTo>
                  <a:pt x="31151" y="734163"/>
                </a:lnTo>
                <a:lnTo>
                  <a:pt x="17772" y="690449"/>
                </a:lnTo>
                <a:lnTo>
                  <a:pt x="8009" y="645271"/>
                </a:lnTo>
                <a:lnTo>
                  <a:pt x="2030" y="598793"/>
                </a:lnTo>
                <a:lnTo>
                  <a:pt x="0" y="55118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48300" y="2358389"/>
            <a:ext cx="1104900" cy="1103630"/>
          </a:xfrm>
          <a:custGeom>
            <a:avLst/>
            <a:gdLst/>
            <a:ahLst/>
            <a:cxnLst/>
            <a:rect l="l" t="t" r="r" b="b"/>
            <a:pathLst>
              <a:path w="1104900" h="1103629">
                <a:moveTo>
                  <a:pt x="0" y="552450"/>
                </a:moveTo>
                <a:lnTo>
                  <a:pt x="2030" y="504826"/>
                </a:lnTo>
                <a:lnTo>
                  <a:pt x="8009" y="458319"/>
                </a:lnTo>
                <a:lnTo>
                  <a:pt x="17772" y="413095"/>
                </a:lnTo>
                <a:lnTo>
                  <a:pt x="31151" y="369321"/>
                </a:lnTo>
                <a:lnTo>
                  <a:pt x="47979" y="327163"/>
                </a:lnTo>
                <a:lnTo>
                  <a:pt x="68090" y="286788"/>
                </a:lnTo>
                <a:lnTo>
                  <a:pt x="91317" y="248363"/>
                </a:lnTo>
                <a:lnTo>
                  <a:pt x="117493" y="212055"/>
                </a:lnTo>
                <a:lnTo>
                  <a:pt x="146453" y="178029"/>
                </a:lnTo>
                <a:lnTo>
                  <a:pt x="178029" y="146453"/>
                </a:lnTo>
                <a:lnTo>
                  <a:pt x="212055" y="117493"/>
                </a:lnTo>
                <a:lnTo>
                  <a:pt x="248363" y="91317"/>
                </a:lnTo>
                <a:lnTo>
                  <a:pt x="286788" y="68090"/>
                </a:lnTo>
                <a:lnTo>
                  <a:pt x="327163" y="47979"/>
                </a:lnTo>
                <a:lnTo>
                  <a:pt x="369321" y="31151"/>
                </a:lnTo>
                <a:lnTo>
                  <a:pt x="413095" y="17772"/>
                </a:lnTo>
                <a:lnTo>
                  <a:pt x="458319" y="8009"/>
                </a:lnTo>
                <a:lnTo>
                  <a:pt x="504826" y="2030"/>
                </a:lnTo>
                <a:lnTo>
                  <a:pt x="552450" y="0"/>
                </a:lnTo>
                <a:lnTo>
                  <a:pt x="600073" y="2030"/>
                </a:lnTo>
                <a:lnTo>
                  <a:pt x="646580" y="8009"/>
                </a:lnTo>
                <a:lnTo>
                  <a:pt x="691804" y="17772"/>
                </a:lnTo>
                <a:lnTo>
                  <a:pt x="735578" y="31151"/>
                </a:lnTo>
                <a:lnTo>
                  <a:pt x="777736" y="47979"/>
                </a:lnTo>
                <a:lnTo>
                  <a:pt x="818111" y="68090"/>
                </a:lnTo>
                <a:lnTo>
                  <a:pt x="856536" y="91317"/>
                </a:lnTo>
                <a:lnTo>
                  <a:pt x="892844" y="117493"/>
                </a:lnTo>
                <a:lnTo>
                  <a:pt x="926870" y="146453"/>
                </a:lnTo>
                <a:lnTo>
                  <a:pt x="958446" y="178029"/>
                </a:lnTo>
                <a:lnTo>
                  <a:pt x="987406" y="212055"/>
                </a:lnTo>
                <a:lnTo>
                  <a:pt x="1013582" y="248363"/>
                </a:lnTo>
                <a:lnTo>
                  <a:pt x="1036809" y="286788"/>
                </a:lnTo>
                <a:lnTo>
                  <a:pt x="1056920" y="327163"/>
                </a:lnTo>
                <a:lnTo>
                  <a:pt x="1073748" y="369321"/>
                </a:lnTo>
                <a:lnTo>
                  <a:pt x="1087127" y="413095"/>
                </a:lnTo>
                <a:lnTo>
                  <a:pt x="1096890" y="458319"/>
                </a:lnTo>
                <a:lnTo>
                  <a:pt x="1102869" y="504826"/>
                </a:lnTo>
                <a:lnTo>
                  <a:pt x="1104900" y="552450"/>
                </a:lnTo>
                <a:lnTo>
                  <a:pt x="1102869" y="600063"/>
                </a:lnTo>
                <a:lnTo>
                  <a:pt x="1096890" y="646541"/>
                </a:lnTo>
                <a:lnTo>
                  <a:pt x="1087127" y="691719"/>
                </a:lnTo>
                <a:lnTo>
                  <a:pt x="1073748" y="735433"/>
                </a:lnTo>
                <a:lnTo>
                  <a:pt x="1056920" y="777519"/>
                </a:lnTo>
                <a:lnTo>
                  <a:pt x="1036809" y="817811"/>
                </a:lnTo>
                <a:lnTo>
                  <a:pt x="1013582" y="856146"/>
                </a:lnTo>
                <a:lnTo>
                  <a:pt x="987406" y="892358"/>
                </a:lnTo>
                <a:lnTo>
                  <a:pt x="958446" y="926285"/>
                </a:lnTo>
                <a:lnTo>
                  <a:pt x="926870" y="957761"/>
                </a:lnTo>
                <a:lnTo>
                  <a:pt x="892844" y="986621"/>
                </a:lnTo>
                <a:lnTo>
                  <a:pt x="856536" y="1012702"/>
                </a:lnTo>
                <a:lnTo>
                  <a:pt x="818111" y="1035839"/>
                </a:lnTo>
                <a:lnTo>
                  <a:pt x="777736" y="1055868"/>
                </a:lnTo>
                <a:lnTo>
                  <a:pt x="735578" y="1072624"/>
                </a:lnTo>
                <a:lnTo>
                  <a:pt x="691804" y="1085942"/>
                </a:lnTo>
                <a:lnTo>
                  <a:pt x="646580" y="1095659"/>
                </a:lnTo>
                <a:lnTo>
                  <a:pt x="600073" y="1101609"/>
                </a:lnTo>
                <a:lnTo>
                  <a:pt x="552450" y="1103630"/>
                </a:lnTo>
                <a:lnTo>
                  <a:pt x="504826" y="1101609"/>
                </a:lnTo>
                <a:lnTo>
                  <a:pt x="458319" y="1095659"/>
                </a:lnTo>
                <a:lnTo>
                  <a:pt x="413095" y="1085942"/>
                </a:lnTo>
                <a:lnTo>
                  <a:pt x="369321" y="1072624"/>
                </a:lnTo>
                <a:lnTo>
                  <a:pt x="327163" y="1055868"/>
                </a:lnTo>
                <a:lnTo>
                  <a:pt x="286788" y="1035839"/>
                </a:lnTo>
                <a:lnTo>
                  <a:pt x="248363" y="1012702"/>
                </a:lnTo>
                <a:lnTo>
                  <a:pt x="212055" y="986621"/>
                </a:lnTo>
                <a:lnTo>
                  <a:pt x="178029" y="957761"/>
                </a:lnTo>
                <a:lnTo>
                  <a:pt x="146453" y="926285"/>
                </a:lnTo>
                <a:lnTo>
                  <a:pt x="117493" y="892358"/>
                </a:lnTo>
                <a:lnTo>
                  <a:pt x="91317" y="856146"/>
                </a:lnTo>
                <a:lnTo>
                  <a:pt x="68090" y="817811"/>
                </a:lnTo>
                <a:lnTo>
                  <a:pt x="47979" y="777519"/>
                </a:lnTo>
                <a:lnTo>
                  <a:pt x="31151" y="735433"/>
                </a:lnTo>
                <a:lnTo>
                  <a:pt x="17772" y="691719"/>
                </a:lnTo>
                <a:lnTo>
                  <a:pt x="8009" y="646541"/>
                </a:lnTo>
                <a:lnTo>
                  <a:pt x="2030" y="600063"/>
                </a:lnTo>
                <a:lnTo>
                  <a:pt x="0" y="55245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 rot="15726962">
            <a:off x="3142034" y="1922779"/>
            <a:ext cx="735330" cy="497014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5625"/>
              </a:lnSpc>
            </a:pPr>
            <a:r>
              <a:rPr sz="5000" dirty="0">
                <a:latin typeface="Arial"/>
                <a:cs typeface="Arial"/>
              </a:rPr>
              <a:t>TRAIL</a:t>
            </a:r>
            <a:r>
              <a:rPr sz="5000" spc="-60" dirty="0">
                <a:latin typeface="Arial"/>
                <a:cs typeface="Arial"/>
              </a:rPr>
              <a:t> </a:t>
            </a:r>
            <a:r>
              <a:rPr sz="5000" spc="-5" dirty="0">
                <a:latin typeface="Arial"/>
                <a:cs typeface="Arial"/>
              </a:rPr>
              <a:t>BALANCE</a:t>
            </a:r>
            <a:endParaRPr sz="5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82570" y="8446769"/>
            <a:ext cx="1749425" cy="450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marR="384175" indent="-1905" algn="ctr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Arial"/>
                <a:cs typeface="Arial"/>
              </a:rPr>
              <a:t>HASHIBUL HASAN  DEPARTMENT OF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CSE</a:t>
            </a:r>
            <a:endParaRPr sz="700">
              <a:latin typeface="Arial"/>
              <a:cs typeface="Arial"/>
            </a:endParaRPr>
          </a:p>
          <a:p>
            <a:pPr marL="12700" marR="5080" algn="ctr">
              <a:lnSpc>
                <a:spcPts val="840"/>
              </a:lnSpc>
              <a:spcBef>
                <a:spcPts val="15"/>
              </a:spcBef>
            </a:pPr>
            <a:r>
              <a:rPr sz="700" spc="-5" dirty="0">
                <a:latin typeface="Arial"/>
                <a:cs typeface="Arial"/>
              </a:rPr>
              <a:t>DAFFODIL INTERNATIONAL</a:t>
            </a:r>
            <a:r>
              <a:rPr sz="700" spc="-9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UNIVERSITY  DHAKA,BANGLADESH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1679</Words>
  <Application>Microsoft Office PowerPoint</Application>
  <PresentationFormat>Custom</PresentationFormat>
  <Paragraphs>318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Wingdings</vt:lpstr>
      <vt:lpstr>Office Theme</vt:lpstr>
      <vt:lpstr>PRESENTATION</vt:lpstr>
      <vt:lpstr>PowerPoint Presentation</vt:lpstr>
      <vt:lpstr>Definition</vt:lpstr>
      <vt:lpstr>The ledger page is actually a T-account in a more detailed format. It has the  account title and its corresponding account number on top. It also has two  sides, namely, the debit side and the credit side. Each T-account or ledger  account has the following columns.</vt:lpstr>
      <vt:lpstr>An example of a page from a ledger is as follows:-</vt:lpstr>
      <vt:lpstr>The posting procedure</vt:lpstr>
      <vt:lpstr>PowerPoint Presentation</vt:lpstr>
      <vt:lpstr>PowerPoint Presentation</vt:lpstr>
      <vt:lpstr>PowerPoint Presentation</vt:lpstr>
      <vt:lpstr>Trial Balance</vt:lpstr>
      <vt:lpstr>Steps to Prepare the Trial Balance</vt:lpstr>
      <vt:lpstr>Unbalanced Trial Balance</vt:lpstr>
      <vt:lpstr>Balanced Trial Balance</vt:lpstr>
      <vt:lpstr>LIMITATIONS OF A TRIAL BALANCE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on General ledger</dc:title>
  <dc:creator>jyoti</dc:creator>
  <cp:lastModifiedBy>Afrinish Hassan</cp:lastModifiedBy>
  <cp:revision>1</cp:revision>
  <dcterms:created xsi:type="dcterms:W3CDTF">2020-05-01T11:39:01Z</dcterms:created>
  <dcterms:modified xsi:type="dcterms:W3CDTF">2020-05-01T23:43:16Z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2010-04-20T00:00:00Z</vt:filetime>
  </property>
  <property fmtid="{D5CDD505-2E9C-101B-9397-08002B2CF9AE}" pid="3" name="Creator">
    <vt:lpwstr>Impress</vt:lpwstr>
  </property>
  <property fmtid="{D5CDD505-2E9C-101B-9397-08002B2CF9AE}" pid="4" name="LastSaved">
    <vt:filetime>2020-05-01T00:00:00Z</vt:filetime>
  </property>
</Properties>
</file>