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85" r:id="rId3"/>
    <p:sldId id="258" r:id="rId4"/>
    <p:sldId id="259" r:id="rId5"/>
    <p:sldId id="260" r:id="rId6"/>
    <p:sldId id="261" r:id="rId7"/>
    <p:sldId id="286" r:id="rId8"/>
    <p:sldId id="262" r:id="rId9"/>
    <p:sldId id="263" r:id="rId10"/>
    <p:sldId id="264" r:id="rId11"/>
    <p:sldId id="265" r:id="rId12"/>
    <p:sldId id="287" r:id="rId13"/>
    <p:sldId id="266" r:id="rId14"/>
    <p:sldId id="288" r:id="rId15"/>
    <p:sldId id="267" r:id="rId16"/>
    <p:sldId id="289" r:id="rId17"/>
    <p:sldId id="268" r:id="rId18"/>
    <p:sldId id="290" r:id="rId19"/>
    <p:sldId id="269" r:id="rId20"/>
    <p:sldId id="291" r:id="rId21"/>
    <p:sldId id="270" r:id="rId22"/>
    <p:sldId id="292" r:id="rId23"/>
    <p:sldId id="271" r:id="rId24"/>
    <p:sldId id="293" r:id="rId25"/>
    <p:sldId id="272" r:id="rId26"/>
    <p:sldId id="273" r:id="rId27"/>
    <p:sldId id="275" r:id="rId28"/>
    <p:sldId id="294" r:id="rId29"/>
    <p:sldId id="276" r:id="rId30"/>
    <p:sldId id="277" r:id="rId31"/>
    <p:sldId id="278" r:id="rId32"/>
    <p:sldId id="279" r:id="rId33"/>
    <p:sldId id="280" r:id="rId34"/>
    <p:sldId id="274" r:id="rId35"/>
    <p:sldId id="281" r:id="rId36"/>
    <p:sldId id="295" r:id="rId37"/>
    <p:sldId id="282" r:id="rId38"/>
    <p:sldId id="283" r:id="rId39"/>
    <p:sldId id="297" r:id="rId40"/>
    <p:sldId id="28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462"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69A07E-5E00-407C-9C88-7C32FFF1018E}"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343328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69A07E-5E00-407C-9C88-7C32FFF1018E}"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45330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69A07E-5E00-407C-9C88-7C32FFF1018E}"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61643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69A07E-5E00-407C-9C88-7C32FFF1018E}"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9FB97-E2A3-4AD2-9D2C-4AEA04274FA9}"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95712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69A07E-5E00-407C-9C88-7C32FFF1018E}"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1809040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69A07E-5E00-407C-9C88-7C32FFF1018E}" type="datetimeFigureOut">
              <a:rPr lang="en-US" smtClean="0"/>
              <a:pPr/>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90945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69A07E-5E00-407C-9C88-7C32FFF1018E}" type="datetimeFigureOut">
              <a:rPr lang="en-US" smtClean="0"/>
              <a:pPr/>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3710143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69A07E-5E00-407C-9C88-7C32FFF1018E}"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2621090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69A07E-5E00-407C-9C88-7C32FFF1018E}"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38496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69A07E-5E00-407C-9C88-7C32FFF1018E}"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38255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69A07E-5E00-407C-9C88-7C32FFF1018E}"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130165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69A07E-5E00-407C-9C88-7C32FFF1018E}"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427237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69A07E-5E00-407C-9C88-7C32FFF1018E}" type="datetimeFigureOut">
              <a:rPr lang="en-US" smtClean="0"/>
              <a:pPr/>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89038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69A07E-5E00-407C-9C88-7C32FFF1018E}" type="datetimeFigureOut">
              <a:rPr lang="en-US" smtClean="0"/>
              <a:pPr/>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77961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9A07E-5E00-407C-9C88-7C32FFF1018E}" type="datetimeFigureOut">
              <a:rPr lang="en-US" smtClean="0"/>
              <a:pPr/>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397302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69A07E-5E00-407C-9C88-7C32FFF1018E}"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70974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69A07E-5E00-407C-9C88-7C32FFF1018E}"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55103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669A07E-5E00-407C-9C88-7C32FFF1018E}" type="datetimeFigureOut">
              <a:rPr lang="en-US" smtClean="0"/>
              <a:pPr/>
              <a:t>4/26/2020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699FB97-E2A3-4AD2-9D2C-4AEA04274FA9}" type="slidenum">
              <a:rPr lang="en-US" smtClean="0"/>
              <a:pPr/>
              <a:t>‹#›</a:t>
            </a:fld>
            <a:endParaRPr lang="en-US"/>
          </a:p>
        </p:txBody>
      </p:sp>
    </p:spTree>
    <p:extLst>
      <p:ext uri="{BB962C8B-B14F-4D97-AF65-F5344CB8AC3E}">
        <p14:creationId xmlns:p14="http://schemas.microsoft.com/office/powerpoint/2010/main" xmlns="" val="21336417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028BAF-EBA5-4275-B945-ADBA0538D2C1}"/>
              </a:ext>
            </a:extLst>
          </p:cNvPr>
          <p:cNvSpPr>
            <a:spLocks noGrp="1"/>
          </p:cNvSpPr>
          <p:nvPr>
            <p:ph type="title"/>
          </p:nvPr>
        </p:nvSpPr>
        <p:spPr/>
        <p:txBody>
          <a:bodyPr/>
          <a:lstStyle/>
          <a:p>
            <a:r>
              <a:rPr lang="en-US" dirty="0"/>
              <a:t>proteins</a:t>
            </a:r>
          </a:p>
        </p:txBody>
      </p:sp>
      <p:sp>
        <p:nvSpPr>
          <p:cNvPr id="3" name="Content Placeholder 2">
            <a:extLst>
              <a:ext uri="{FF2B5EF4-FFF2-40B4-BE49-F238E27FC236}">
                <a16:creationId xmlns:a16="http://schemas.microsoft.com/office/drawing/2014/main" xmlns="" id="{40BC4040-2CDB-4E6B-85A4-5777DB22CE94}"/>
              </a:ext>
            </a:extLst>
          </p:cNvPr>
          <p:cNvSpPr>
            <a:spLocks noGrp="1"/>
          </p:cNvSpPr>
          <p:nvPr>
            <p:ph idx="1"/>
          </p:nvPr>
        </p:nvSpPr>
        <p:spPr/>
        <p:txBody>
          <a:bodyPr>
            <a:normAutofit/>
          </a:bodyPr>
          <a:lstStyle/>
          <a:p>
            <a:r>
              <a:rPr lang="en-US" sz="2600" dirty="0"/>
              <a:t>Proteins were first described by Dutch Chemist </a:t>
            </a:r>
            <a:r>
              <a:rPr lang="en-US" sz="2600" dirty="0">
                <a:solidFill>
                  <a:schemeClr val="accent2"/>
                </a:solidFill>
              </a:rPr>
              <a:t>G . J. Mulder </a:t>
            </a:r>
            <a:r>
              <a:rPr lang="en-US" sz="2600" dirty="0"/>
              <a:t>and the term was coined by Swedish Chemist </a:t>
            </a:r>
            <a:r>
              <a:rPr lang="en-US" sz="2600" dirty="0">
                <a:solidFill>
                  <a:schemeClr val="accent2"/>
                </a:solidFill>
              </a:rPr>
              <a:t>Jons Jacob Berzelius</a:t>
            </a:r>
            <a:r>
              <a:rPr lang="en-US" sz="2600" dirty="0"/>
              <a:t>.</a:t>
            </a:r>
          </a:p>
          <a:p>
            <a:r>
              <a:rPr lang="en-US" sz="2600" dirty="0"/>
              <a:t>The term protein is derived from the Greek word </a:t>
            </a:r>
            <a:r>
              <a:rPr lang="en-US" sz="2600" dirty="0">
                <a:solidFill>
                  <a:schemeClr val="accent2"/>
                </a:solidFill>
              </a:rPr>
              <a:t>“proteios” </a:t>
            </a:r>
            <a:r>
              <a:rPr lang="en-US" sz="2600" dirty="0"/>
              <a:t>which means first rank.</a:t>
            </a:r>
          </a:p>
          <a:p>
            <a:r>
              <a:rPr lang="en-US" sz="2600" dirty="0"/>
              <a:t>The first protein to be sequenced was insuline, by </a:t>
            </a:r>
            <a:r>
              <a:rPr lang="en-US" sz="2600" dirty="0">
                <a:solidFill>
                  <a:schemeClr val="accent2"/>
                </a:solidFill>
              </a:rPr>
              <a:t>Frederick Sanger</a:t>
            </a:r>
            <a:r>
              <a:rPr lang="en-US" sz="2600" dirty="0"/>
              <a:t>, in 1949.</a:t>
            </a:r>
          </a:p>
        </p:txBody>
      </p:sp>
    </p:spTree>
    <p:extLst>
      <p:ext uri="{BB962C8B-B14F-4D97-AF65-F5344CB8AC3E}">
        <p14:creationId xmlns:p14="http://schemas.microsoft.com/office/powerpoint/2010/main" xmlns="" val="164386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7556B0-4C2F-41C7-99BC-BF5808C95079}"/>
              </a:ext>
            </a:extLst>
          </p:cNvPr>
          <p:cNvSpPr>
            <a:spLocks noGrp="1"/>
          </p:cNvSpPr>
          <p:nvPr>
            <p:ph type="title"/>
          </p:nvPr>
        </p:nvSpPr>
        <p:spPr>
          <a:xfrm>
            <a:off x="913795" y="403639"/>
            <a:ext cx="10353761" cy="1326321"/>
          </a:xfrm>
        </p:spPr>
        <p:txBody>
          <a:bodyPr/>
          <a:lstStyle/>
          <a:p>
            <a:r>
              <a:rPr lang="en-US" dirty="0">
                <a:solidFill>
                  <a:schemeClr val="accent3"/>
                </a:solidFill>
              </a:rPr>
              <a:t>Classification of protein</a:t>
            </a:r>
          </a:p>
        </p:txBody>
      </p:sp>
      <p:sp>
        <p:nvSpPr>
          <p:cNvPr id="3" name="Content Placeholder 2">
            <a:extLst>
              <a:ext uri="{FF2B5EF4-FFF2-40B4-BE49-F238E27FC236}">
                <a16:creationId xmlns:a16="http://schemas.microsoft.com/office/drawing/2014/main" xmlns="" id="{F4031CF4-D8C0-4788-B3E5-8F64650EE12D}"/>
              </a:ext>
            </a:extLst>
          </p:cNvPr>
          <p:cNvSpPr>
            <a:spLocks noGrp="1"/>
          </p:cNvSpPr>
          <p:nvPr>
            <p:ph idx="1"/>
          </p:nvPr>
        </p:nvSpPr>
        <p:spPr>
          <a:xfrm>
            <a:off x="913795" y="1729960"/>
            <a:ext cx="10353762" cy="4119297"/>
          </a:xfrm>
        </p:spPr>
        <p:txBody>
          <a:bodyPr>
            <a:normAutofit/>
          </a:bodyPr>
          <a:lstStyle/>
          <a:p>
            <a:r>
              <a:rPr lang="en-US" sz="2800" dirty="0"/>
              <a:t>Classification by Structure</a:t>
            </a:r>
          </a:p>
          <a:p>
            <a:r>
              <a:rPr lang="en-US" sz="2800" dirty="0"/>
              <a:t>Classification by Shape and Solubility</a:t>
            </a:r>
          </a:p>
          <a:p>
            <a:r>
              <a:rPr lang="en-US" sz="2800" dirty="0"/>
              <a:t>Classification by Composition</a:t>
            </a:r>
          </a:p>
          <a:p>
            <a:r>
              <a:rPr lang="en-US" sz="2800" dirty="0"/>
              <a:t>Classification of Biological Function</a:t>
            </a:r>
          </a:p>
          <a:p>
            <a:r>
              <a:rPr lang="en-US" sz="2800" dirty="0"/>
              <a:t>Nutritional Basis</a:t>
            </a:r>
          </a:p>
        </p:txBody>
      </p:sp>
    </p:spTree>
    <p:extLst>
      <p:ext uri="{BB962C8B-B14F-4D97-AF65-F5344CB8AC3E}">
        <p14:creationId xmlns:p14="http://schemas.microsoft.com/office/powerpoint/2010/main" xmlns="" val="234714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C4A744-1E30-48D6-B79A-9471E843364D}"/>
              </a:ext>
            </a:extLst>
          </p:cNvPr>
          <p:cNvSpPr>
            <a:spLocks noGrp="1"/>
          </p:cNvSpPr>
          <p:nvPr>
            <p:ph type="title"/>
          </p:nvPr>
        </p:nvSpPr>
        <p:spPr>
          <a:xfrm>
            <a:off x="913795" y="217714"/>
            <a:ext cx="10353761" cy="1262743"/>
          </a:xfrm>
        </p:spPr>
        <p:txBody>
          <a:bodyPr/>
          <a:lstStyle/>
          <a:p>
            <a:r>
              <a:rPr lang="en-US" dirty="0">
                <a:solidFill>
                  <a:schemeClr val="accent3"/>
                </a:solidFill>
              </a:rPr>
              <a:t>CLASSIFICATION BY SYTUCTURE</a:t>
            </a:r>
          </a:p>
        </p:txBody>
      </p:sp>
      <p:sp>
        <p:nvSpPr>
          <p:cNvPr id="3" name="Content Placeholder 2">
            <a:extLst>
              <a:ext uri="{FF2B5EF4-FFF2-40B4-BE49-F238E27FC236}">
                <a16:creationId xmlns:a16="http://schemas.microsoft.com/office/drawing/2014/main" xmlns="" id="{757C0978-134C-4E14-A22A-891105A594AC}"/>
              </a:ext>
            </a:extLst>
          </p:cNvPr>
          <p:cNvSpPr>
            <a:spLocks noGrp="1"/>
          </p:cNvSpPr>
          <p:nvPr>
            <p:ph idx="1"/>
          </p:nvPr>
        </p:nvSpPr>
        <p:spPr>
          <a:xfrm>
            <a:off x="913795" y="1480457"/>
            <a:ext cx="10353762" cy="4310743"/>
          </a:xfrm>
        </p:spPr>
        <p:txBody>
          <a:bodyPr>
            <a:normAutofit/>
          </a:bodyPr>
          <a:lstStyle/>
          <a:p>
            <a:r>
              <a:rPr lang="en-US" sz="2800" u="sng" dirty="0">
                <a:solidFill>
                  <a:schemeClr val="accent2"/>
                </a:solidFill>
              </a:rPr>
              <a:t>Primary Structure:</a:t>
            </a:r>
          </a:p>
          <a:p>
            <a:pPr marL="0" indent="0">
              <a:buNone/>
            </a:pPr>
            <a:endParaRPr lang="en-US" sz="2800" dirty="0"/>
          </a:p>
          <a:p>
            <a:r>
              <a:rPr lang="en-US" sz="2600" dirty="0"/>
              <a:t>The primary structure of proteins is defined as a linear sequence of amino acids joined together by peptide bonds.</a:t>
            </a:r>
          </a:p>
          <a:p>
            <a:r>
              <a:rPr lang="en-US" sz="2600" dirty="0"/>
              <a:t>Peptide bonds and disulfide bonds are responsible for maintaining the primary structure.</a:t>
            </a:r>
          </a:p>
        </p:txBody>
      </p:sp>
    </p:spTree>
    <p:extLst>
      <p:ext uri="{BB962C8B-B14F-4D97-AF65-F5344CB8AC3E}">
        <p14:creationId xmlns:p14="http://schemas.microsoft.com/office/powerpoint/2010/main" xmlns="" val="219225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C6B1AA-5B67-4446-9C4B-2323AA875E58}"/>
              </a:ext>
            </a:extLst>
          </p:cNvPr>
          <p:cNvPicPr>
            <a:picLocks noChangeAspect="1"/>
          </p:cNvPicPr>
          <p:nvPr/>
        </p:nvPicPr>
        <p:blipFill>
          <a:blip r:embed="rId2" cstate="print"/>
          <a:stretch>
            <a:fillRect/>
          </a:stretch>
        </p:blipFill>
        <p:spPr>
          <a:xfrm>
            <a:off x="1644014" y="383365"/>
            <a:ext cx="7890130" cy="5899824"/>
          </a:xfrm>
          <a:prstGeom prst="rect">
            <a:avLst/>
          </a:prstGeom>
        </p:spPr>
      </p:pic>
    </p:spTree>
    <p:extLst>
      <p:ext uri="{BB962C8B-B14F-4D97-AF65-F5344CB8AC3E}">
        <p14:creationId xmlns:p14="http://schemas.microsoft.com/office/powerpoint/2010/main" xmlns="" val="373311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8A1D148-514D-43C8-8F75-871F6ECF46E7}"/>
              </a:ext>
            </a:extLst>
          </p:cNvPr>
          <p:cNvSpPr>
            <a:spLocks noGrp="1"/>
          </p:cNvSpPr>
          <p:nvPr>
            <p:ph idx="1"/>
          </p:nvPr>
        </p:nvSpPr>
        <p:spPr>
          <a:xfrm>
            <a:off x="913795" y="957943"/>
            <a:ext cx="10353762" cy="4833257"/>
          </a:xfrm>
        </p:spPr>
        <p:txBody>
          <a:bodyPr>
            <a:normAutofit/>
          </a:bodyPr>
          <a:lstStyle/>
          <a:p>
            <a:r>
              <a:rPr lang="en-US" sz="2800" u="sng" dirty="0">
                <a:solidFill>
                  <a:schemeClr val="accent2"/>
                </a:solidFill>
              </a:rPr>
              <a:t>Secondary Structure:</a:t>
            </a:r>
          </a:p>
          <a:p>
            <a:pPr marL="0" indent="0">
              <a:buNone/>
            </a:pPr>
            <a:endParaRPr lang="en-US" sz="2800" dirty="0"/>
          </a:p>
          <a:p>
            <a:r>
              <a:rPr lang="en-US" sz="2600" dirty="0"/>
              <a:t>Peptide chains may acquire spiral shape or may  be present  in a zig zag manner.</a:t>
            </a:r>
          </a:p>
          <a:p>
            <a:r>
              <a:rPr lang="en-US" sz="2600" dirty="0"/>
              <a:t>This coiling of peptide chains is called the secondary structure of proteins.</a:t>
            </a:r>
          </a:p>
          <a:p>
            <a:r>
              <a:rPr lang="en-US" sz="2600" dirty="0"/>
              <a:t>It is due to hydrogen bonding.</a:t>
            </a:r>
          </a:p>
        </p:txBody>
      </p:sp>
    </p:spTree>
    <p:extLst>
      <p:ext uri="{BB962C8B-B14F-4D97-AF65-F5344CB8AC3E}">
        <p14:creationId xmlns:p14="http://schemas.microsoft.com/office/powerpoint/2010/main" xmlns="" val="209574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0EDAF04-202F-4929-9ACE-BE8CEC69D1D5}"/>
              </a:ext>
            </a:extLst>
          </p:cNvPr>
          <p:cNvPicPr>
            <a:picLocks noChangeAspect="1"/>
          </p:cNvPicPr>
          <p:nvPr/>
        </p:nvPicPr>
        <p:blipFill>
          <a:blip r:embed="rId2" cstate="print"/>
          <a:stretch>
            <a:fillRect/>
          </a:stretch>
        </p:blipFill>
        <p:spPr>
          <a:xfrm>
            <a:off x="85344" y="-51816"/>
            <a:ext cx="5677408" cy="4258056"/>
          </a:xfrm>
          <a:prstGeom prst="rect">
            <a:avLst/>
          </a:prstGeom>
        </p:spPr>
      </p:pic>
      <p:pic>
        <p:nvPicPr>
          <p:cNvPr id="3" name="Picture 2">
            <a:extLst>
              <a:ext uri="{FF2B5EF4-FFF2-40B4-BE49-F238E27FC236}">
                <a16:creationId xmlns:a16="http://schemas.microsoft.com/office/drawing/2014/main" xmlns="" id="{CB914177-FF49-4F86-B9C4-BE842C15B8AF}"/>
              </a:ext>
            </a:extLst>
          </p:cNvPr>
          <p:cNvPicPr>
            <a:picLocks noChangeAspect="1"/>
          </p:cNvPicPr>
          <p:nvPr/>
        </p:nvPicPr>
        <p:blipFill>
          <a:blip r:embed="rId3" cstate="print"/>
          <a:stretch>
            <a:fillRect/>
          </a:stretch>
        </p:blipFill>
        <p:spPr>
          <a:xfrm>
            <a:off x="5762752" y="3206496"/>
            <a:ext cx="6433135" cy="3677921"/>
          </a:xfrm>
          <a:prstGeom prst="rect">
            <a:avLst/>
          </a:prstGeom>
        </p:spPr>
      </p:pic>
    </p:spTree>
    <p:extLst>
      <p:ext uri="{BB962C8B-B14F-4D97-AF65-F5344CB8AC3E}">
        <p14:creationId xmlns:p14="http://schemas.microsoft.com/office/powerpoint/2010/main" xmlns="" val="284189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FE0FE-8277-4AB2-BCFE-C0357B310398}"/>
              </a:ext>
            </a:extLst>
          </p:cNvPr>
          <p:cNvSpPr>
            <a:spLocks noGrp="1"/>
          </p:cNvSpPr>
          <p:nvPr>
            <p:ph type="title"/>
          </p:nvPr>
        </p:nvSpPr>
        <p:spPr>
          <a:xfrm>
            <a:off x="913795" y="0"/>
            <a:ext cx="10353761" cy="37737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6F57915C-2B80-4D97-9B05-57850BEEBF46}"/>
              </a:ext>
            </a:extLst>
          </p:cNvPr>
          <p:cNvSpPr>
            <a:spLocks noGrp="1"/>
          </p:cNvSpPr>
          <p:nvPr>
            <p:ph idx="1"/>
          </p:nvPr>
        </p:nvSpPr>
        <p:spPr>
          <a:xfrm>
            <a:off x="913795" y="943429"/>
            <a:ext cx="10353762" cy="4847771"/>
          </a:xfrm>
        </p:spPr>
        <p:txBody>
          <a:bodyPr>
            <a:normAutofit/>
          </a:bodyPr>
          <a:lstStyle/>
          <a:p>
            <a:r>
              <a:rPr lang="en-US" sz="2800" u="sng" dirty="0">
                <a:solidFill>
                  <a:schemeClr val="accent2"/>
                </a:solidFill>
              </a:rPr>
              <a:t>Tertiary Structure:</a:t>
            </a:r>
          </a:p>
          <a:p>
            <a:endParaRPr lang="en-US" sz="2800" dirty="0"/>
          </a:p>
          <a:p>
            <a:r>
              <a:rPr lang="en-US" sz="2600" dirty="0"/>
              <a:t>The tertiary structure is defined as the three- dimensional arrangement of all atoms of a proteins.</a:t>
            </a:r>
          </a:p>
          <a:p>
            <a:r>
              <a:rPr lang="en-US" sz="2600" dirty="0"/>
              <a:t>Twisting or folding of polypeptide chains represents tertiary structure of proteins.</a:t>
            </a:r>
          </a:p>
        </p:txBody>
      </p:sp>
    </p:spTree>
    <p:extLst>
      <p:ext uri="{BB962C8B-B14F-4D97-AF65-F5344CB8AC3E}">
        <p14:creationId xmlns:p14="http://schemas.microsoft.com/office/powerpoint/2010/main" xmlns="" val="2172222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31F31F1-CD1E-40DD-BB28-E41065C4725A}"/>
              </a:ext>
            </a:extLst>
          </p:cNvPr>
          <p:cNvPicPr>
            <a:picLocks noChangeAspect="1"/>
          </p:cNvPicPr>
          <p:nvPr/>
        </p:nvPicPr>
        <p:blipFill>
          <a:blip r:embed="rId2" cstate="print"/>
          <a:stretch>
            <a:fillRect/>
          </a:stretch>
        </p:blipFill>
        <p:spPr>
          <a:xfrm>
            <a:off x="2515742" y="417576"/>
            <a:ext cx="6006466" cy="5544312"/>
          </a:xfrm>
          <a:prstGeom prst="rect">
            <a:avLst/>
          </a:prstGeom>
        </p:spPr>
      </p:pic>
    </p:spTree>
    <p:extLst>
      <p:ext uri="{BB962C8B-B14F-4D97-AF65-F5344CB8AC3E}">
        <p14:creationId xmlns:p14="http://schemas.microsoft.com/office/powerpoint/2010/main" xmlns="" val="161758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25C3634-1BFE-4400-A55B-470B4949BF4B}"/>
              </a:ext>
            </a:extLst>
          </p:cNvPr>
          <p:cNvSpPr>
            <a:spLocks noGrp="1"/>
          </p:cNvSpPr>
          <p:nvPr>
            <p:ph idx="1"/>
          </p:nvPr>
        </p:nvSpPr>
        <p:spPr>
          <a:xfrm>
            <a:off x="913794" y="609600"/>
            <a:ext cx="10353762" cy="5080000"/>
          </a:xfrm>
        </p:spPr>
        <p:txBody>
          <a:bodyPr>
            <a:normAutofit/>
          </a:bodyPr>
          <a:lstStyle/>
          <a:p>
            <a:r>
              <a:rPr lang="en-US" sz="2800" u="sng" dirty="0">
                <a:solidFill>
                  <a:schemeClr val="accent2"/>
                </a:solidFill>
              </a:rPr>
              <a:t>Quaternary Structure:</a:t>
            </a:r>
          </a:p>
          <a:p>
            <a:pPr marL="0" indent="0">
              <a:buNone/>
            </a:pPr>
            <a:endParaRPr lang="en-US" sz="2600" dirty="0"/>
          </a:p>
          <a:p>
            <a:r>
              <a:rPr lang="en-US" sz="2600" dirty="0"/>
              <a:t>Quaternary means four.</a:t>
            </a:r>
          </a:p>
          <a:p>
            <a:r>
              <a:rPr lang="en-US" sz="2600" dirty="0"/>
              <a:t>It is the arrangement of multiple folded protein or coiling protein molecules in a multi-subunit complex.</a:t>
            </a:r>
          </a:p>
          <a:p>
            <a:r>
              <a:rPr lang="en-US" sz="2600" dirty="0"/>
              <a:t>Bonding interaction including Hydrogen bonding ,salt bridges and disulfide bonds the various chains into a particular geometry.</a:t>
            </a:r>
          </a:p>
        </p:txBody>
      </p:sp>
    </p:spTree>
    <p:extLst>
      <p:ext uri="{BB962C8B-B14F-4D97-AF65-F5344CB8AC3E}">
        <p14:creationId xmlns:p14="http://schemas.microsoft.com/office/powerpoint/2010/main" xmlns="" val="2956274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A5E74EE-322B-4891-A58D-E5C910588BB7}"/>
              </a:ext>
            </a:extLst>
          </p:cNvPr>
          <p:cNvPicPr>
            <a:picLocks noChangeAspect="1"/>
          </p:cNvPicPr>
          <p:nvPr/>
        </p:nvPicPr>
        <p:blipFill>
          <a:blip r:embed="rId2" cstate="print"/>
          <a:stretch>
            <a:fillRect/>
          </a:stretch>
        </p:blipFill>
        <p:spPr>
          <a:xfrm>
            <a:off x="2304288" y="601598"/>
            <a:ext cx="6181344" cy="5433442"/>
          </a:xfrm>
          <a:prstGeom prst="rect">
            <a:avLst/>
          </a:prstGeom>
        </p:spPr>
      </p:pic>
    </p:spTree>
    <p:extLst>
      <p:ext uri="{BB962C8B-B14F-4D97-AF65-F5344CB8AC3E}">
        <p14:creationId xmlns:p14="http://schemas.microsoft.com/office/powerpoint/2010/main" xmlns="" val="2861097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13D98-886B-4651-9E6C-8CE35A99EAC9}"/>
              </a:ext>
            </a:extLst>
          </p:cNvPr>
          <p:cNvSpPr>
            <a:spLocks noGrp="1"/>
          </p:cNvSpPr>
          <p:nvPr>
            <p:ph type="title"/>
          </p:nvPr>
        </p:nvSpPr>
        <p:spPr>
          <a:xfrm>
            <a:off x="913796" y="261257"/>
            <a:ext cx="10353761" cy="1175657"/>
          </a:xfrm>
        </p:spPr>
        <p:txBody>
          <a:bodyPr/>
          <a:lstStyle/>
          <a:p>
            <a:r>
              <a:rPr lang="en-US" dirty="0">
                <a:solidFill>
                  <a:schemeClr val="accent3"/>
                </a:solidFill>
              </a:rPr>
              <a:t>Classification by shape &amp; solubility</a:t>
            </a:r>
          </a:p>
        </p:txBody>
      </p:sp>
      <p:sp>
        <p:nvSpPr>
          <p:cNvPr id="3" name="Content Placeholder 2">
            <a:extLst>
              <a:ext uri="{FF2B5EF4-FFF2-40B4-BE49-F238E27FC236}">
                <a16:creationId xmlns:a16="http://schemas.microsoft.com/office/drawing/2014/main" xmlns="" id="{47CA02FA-569C-4E86-BCC3-597478A469C3}"/>
              </a:ext>
            </a:extLst>
          </p:cNvPr>
          <p:cNvSpPr>
            <a:spLocks noGrp="1"/>
          </p:cNvSpPr>
          <p:nvPr>
            <p:ph idx="1"/>
          </p:nvPr>
        </p:nvSpPr>
        <p:spPr>
          <a:xfrm>
            <a:off x="913795" y="1436914"/>
            <a:ext cx="10353762" cy="4949372"/>
          </a:xfrm>
        </p:spPr>
        <p:txBody>
          <a:bodyPr>
            <a:normAutofit/>
          </a:bodyPr>
          <a:lstStyle/>
          <a:p>
            <a:r>
              <a:rPr lang="en-US" sz="2800" u="sng" dirty="0">
                <a:solidFill>
                  <a:schemeClr val="accent2"/>
                </a:solidFill>
              </a:rPr>
              <a:t>Fibrous Proteins:</a:t>
            </a:r>
          </a:p>
          <a:p>
            <a:pPr marL="0" indent="0">
              <a:buNone/>
            </a:pPr>
            <a:endParaRPr lang="en-US" sz="2600" dirty="0"/>
          </a:p>
          <a:p>
            <a:r>
              <a:rPr lang="en-US" sz="2600" dirty="0"/>
              <a:t>These proteins have a rod like structure.</a:t>
            </a:r>
          </a:p>
          <a:p>
            <a:r>
              <a:rPr lang="en-US" sz="2600" dirty="0"/>
              <a:t>They are not soluble in water.</a:t>
            </a:r>
          </a:p>
          <a:p>
            <a:r>
              <a:rPr lang="en-US" sz="2600" dirty="0"/>
              <a:t>These are made up of polypeptide chain that are parallel to the axis and are held together.</a:t>
            </a:r>
          </a:p>
          <a:p>
            <a:r>
              <a:rPr lang="en-US" sz="2600" dirty="0"/>
              <a:t>They can be stretched &amp; contracted like thread.</a:t>
            </a:r>
          </a:p>
          <a:p>
            <a:r>
              <a:rPr lang="en-US" sz="2600" dirty="0"/>
              <a:t>Examples: Collagen, Keratin, Fibrinogen, and Muscle proteins.</a:t>
            </a:r>
          </a:p>
        </p:txBody>
      </p:sp>
    </p:spTree>
    <p:extLst>
      <p:ext uri="{BB962C8B-B14F-4D97-AF65-F5344CB8AC3E}">
        <p14:creationId xmlns:p14="http://schemas.microsoft.com/office/powerpoint/2010/main" xmlns="" val="369847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D1E2050-990C-41A6-B6A3-A96171719A31}"/>
              </a:ext>
            </a:extLst>
          </p:cNvPr>
          <p:cNvPicPr>
            <a:picLocks noChangeAspect="1"/>
          </p:cNvPicPr>
          <p:nvPr/>
        </p:nvPicPr>
        <p:blipFill>
          <a:blip r:embed="rId2" cstate="print"/>
          <a:stretch>
            <a:fillRect/>
          </a:stretch>
        </p:blipFill>
        <p:spPr>
          <a:xfrm>
            <a:off x="1135380" y="332740"/>
            <a:ext cx="8983980" cy="5989320"/>
          </a:xfrm>
          <a:prstGeom prst="rect">
            <a:avLst/>
          </a:prstGeom>
        </p:spPr>
      </p:pic>
    </p:spTree>
    <p:extLst>
      <p:ext uri="{BB962C8B-B14F-4D97-AF65-F5344CB8AC3E}">
        <p14:creationId xmlns:p14="http://schemas.microsoft.com/office/powerpoint/2010/main" xmlns="" val="286467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43D5B3F-D618-48FC-981E-361B4DE2BCFC}"/>
              </a:ext>
            </a:extLst>
          </p:cNvPr>
          <p:cNvPicPr>
            <a:picLocks noChangeAspect="1"/>
          </p:cNvPicPr>
          <p:nvPr/>
        </p:nvPicPr>
        <p:blipFill>
          <a:blip r:embed="rId2" cstate="print"/>
          <a:stretch>
            <a:fillRect/>
          </a:stretch>
        </p:blipFill>
        <p:spPr>
          <a:xfrm>
            <a:off x="3962400" y="609600"/>
            <a:ext cx="3243072" cy="5620512"/>
          </a:xfrm>
          <a:prstGeom prst="rect">
            <a:avLst/>
          </a:prstGeom>
        </p:spPr>
      </p:pic>
    </p:spTree>
    <p:extLst>
      <p:ext uri="{BB962C8B-B14F-4D97-AF65-F5344CB8AC3E}">
        <p14:creationId xmlns:p14="http://schemas.microsoft.com/office/powerpoint/2010/main" xmlns="" val="8059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F414F69-4BFF-41C7-9B8A-7C7A17B0F971}"/>
              </a:ext>
            </a:extLst>
          </p:cNvPr>
          <p:cNvSpPr>
            <a:spLocks noGrp="1"/>
          </p:cNvSpPr>
          <p:nvPr>
            <p:ph idx="1"/>
          </p:nvPr>
        </p:nvSpPr>
        <p:spPr>
          <a:xfrm>
            <a:off x="913795" y="725714"/>
            <a:ext cx="10353762" cy="5834743"/>
          </a:xfrm>
        </p:spPr>
        <p:txBody>
          <a:bodyPr>
            <a:normAutofit lnSpcReduction="10000"/>
          </a:bodyPr>
          <a:lstStyle/>
          <a:p>
            <a:r>
              <a:rPr lang="en-US" sz="2800" u="sng" dirty="0">
                <a:solidFill>
                  <a:schemeClr val="accent2"/>
                </a:solidFill>
              </a:rPr>
              <a:t>Globular Proteins:</a:t>
            </a:r>
          </a:p>
          <a:p>
            <a:endParaRPr lang="en-US" sz="2800" u="sng" dirty="0">
              <a:solidFill>
                <a:schemeClr val="accent2"/>
              </a:solidFill>
            </a:endParaRPr>
          </a:p>
          <a:p>
            <a:r>
              <a:rPr lang="en-US" sz="2600" dirty="0"/>
              <a:t>These proteins more or less spherical in nature.</a:t>
            </a:r>
          </a:p>
          <a:p>
            <a:r>
              <a:rPr lang="en-US" sz="2600" dirty="0"/>
              <a:t>Due to their distribution of Amino acids they are very soluble in aqueous solution.</a:t>
            </a:r>
          </a:p>
          <a:p>
            <a:r>
              <a:rPr lang="en-US" sz="2600" dirty="0"/>
              <a:t>Examples are:</a:t>
            </a:r>
          </a:p>
          <a:p>
            <a:r>
              <a:rPr lang="en-US" sz="2600" dirty="0"/>
              <a:t>Myoglobin</a:t>
            </a:r>
          </a:p>
          <a:p>
            <a:r>
              <a:rPr lang="en-US" sz="2600" dirty="0"/>
              <a:t>Albumin</a:t>
            </a:r>
          </a:p>
          <a:p>
            <a:r>
              <a:rPr lang="en-US" sz="2600" dirty="0"/>
              <a:t>Globulin</a:t>
            </a:r>
          </a:p>
          <a:p>
            <a:r>
              <a:rPr lang="en-US" sz="2600" dirty="0"/>
              <a:t>Haemoglobin ,all of the enzymes and protein hormones</a:t>
            </a:r>
          </a:p>
        </p:txBody>
      </p:sp>
    </p:spTree>
    <p:extLst>
      <p:ext uri="{BB962C8B-B14F-4D97-AF65-F5344CB8AC3E}">
        <p14:creationId xmlns:p14="http://schemas.microsoft.com/office/powerpoint/2010/main" xmlns="" val="176281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D8B94-1BCB-4770-BF4B-60126141254C}"/>
              </a:ext>
            </a:extLst>
          </p:cNvPr>
          <p:cNvSpPr>
            <a:spLocks noGrp="1"/>
          </p:cNvSpPr>
          <p:nvPr>
            <p:ph type="title"/>
          </p:nvPr>
        </p:nvSpPr>
        <p:spPr>
          <a:xfrm>
            <a:off x="913793" y="66452"/>
            <a:ext cx="10353761" cy="1326321"/>
          </a:xfrm>
        </p:spPr>
        <p:txBody>
          <a:bodyPr/>
          <a:lstStyle/>
          <a:p>
            <a:r>
              <a:rPr lang="en-US" dirty="0"/>
              <a:t>globular PROTEINS </a:t>
            </a:r>
          </a:p>
        </p:txBody>
      </p:sp>
      <p:pic>
        <p:nvPicPr>
          <p:cNvPr id="4" name="Content Placeholder 3">
            <a:extLst>
              <a:ext uri="{FF2B5EF4-FFF2-40B4-BE49-F238E27FC236}">
                <a16:creationId xmlns:a16="http://schemas.microsoft.com/office/drawing/2014/main" xmlns="" id="{79E18903-B09D-4FE5-8A5A-72C586769617}"/>
              </a:ext>
            </a:extLst>
          </p:cNvPr>
          <p:cNvPicPr>
            <a:picLocks noGrp="1" noChangeAspect="1"/>
          </p:cNvPicPr>
          <p:nvPr>
            <p:ph idx="1"/>
          </p:nvPr>
        </p:nvPicPr>
        <p:blipFill>
          <a:blip r:embed="rId2" cstate="print"/>
          <a:stretch>
            <a:fillRect/>
          </a:stretch>
        </p:blipFill>
        <p:spPr>
          <a:xfrm>
            <a:off x="3022632" y="1582353"/>
            <a:ext cx="5819093" cy="4855627"/>
          </a:xfrm>
          <a:prstGeom prst="rect">
            <a:avLst/>
          </a:prstGeom>
        </p:spPr>
      </p:pic>
    </p:spTree>
    <p:extLst>
      <p:ext uri="{BB962C8B-B14F-4D97-AF65-F5344CB8AC3E}">
        <p14:creationId xmlns:p14="http://schemas.microsoft.com/office/powerpoint/2010/main" xmlns="" val="264458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6A0171-867F-43CA-96B8-2F1BA1184B1D}"/>
              </a:ext>
            </a:extLst>
          </p:cNvPr>
          <p:cNvSpPr>
            <a:spLocks noGrp="1"/>
          </p:cNvSpPr>
          <p:nvPr>
            <p:ph type="title"/>
          </p:nvPr>
        </p:nvSpPr>
        <p:spPr>
          <a:xfrm>
            <a:off x="913795" y="142382"/>
            <a:ext cx="10353761" cy="1149390"/>
          </a:xfrm>
        </p:spPr>
        <p:txBody>
          <a:bodyPr/>
          <a:lstStyle/>
          <a:p>
            <a:r>
              <a:rPr lang="en-US" dirty="0">
                <a:solidFill>
                  <a:schemeClr val="accent3"/>
                </a:solidFill>
              </a:rPr>
              <a:t>Classification by composition</a:t>
            </a:r>
          </a:p>
        </p:txBody>
      </p:sp>
      <p:sp>
        <p:nvSpPr>
          <p:cNvPr id="3" name="Content Placeholder 2">
            <a:extLst>
              <a:ext uri="{FF2B5EF4-FFF2-40B4-BE49-F238E27FC236}">
                <a16:creationId xmlns:a16="http://schemas.microsoft.com/office/drawing/2014/main" xmlns="" id="{1C02467D-B3E6-43D2-8E9C-5A49486110CB}"/>
              </a:ext>
            </a:extLst>
          </p:cNvPr>
          <p:cNvSpPr>
            <a:spLocks noGrp="1"/>
          </p:cNvSpPr>
          <p:nvPr>
            <p:ph idx="1"/>
          </p:nvPr>
        </p:nvSpPr>
        <p:spPr>
          <a:xfrm>
            <a:off x="913794" y="1291772"/>
            <a:ext cx="10353762" cy="5341257"/>
          </a:xfrm>
        </p:spPr>
        <p:txBody>
          <a:bodyPr>
            <a:normAutofit/>
          </a:bodyPr>
          <a:lstStyle/>
          <a:p>
            <a:r>
              <a:rPr lang="en-US" sz="2800" u="sng" dirty="0">
                <a:solidFill>
                  <a:schemeClr val="accent2"/>
                </a:solidFill>
              </a:rPr>
              <a:t>Simple Proteins:</a:t>
            </a:r>
          </a:p>
          <a:p>
            <a:r>
              <a:rPr lang="en-US" sz="2600" dirty="0"/>
              <a:t>Are those which on hydrolysis yield only amino acids and no other major organic or inorganic hydrolysis product.</a:t>
            </a:r>
          </a:p>
          <a:p>
            <a:r>
              <a:rPr lang="en-US" sz="2600" dirty="0"/>
              <a:t>They usually contain about 50% carbon, 7% hydrogen, 23% oxygen, 16% nitrogen, and 0-3% Sulphur.</a:t>
            </a:r>
          </a:p>
          <a:p>
            <a:r>
              <a:rPr lang="en-US" sz="2600" dirty="0"/>
              <a:t>Examples are: </a:t>
            </a:r>
          </a:p>
          <a:p>
            <a:r>
              <a:rPr lang="en-US" sz="2600" dirty="0"/>
              <a:t>Egg</a:t>
            </a:r>
          </a:p>
          <a:p>
            <a:r>
              <a:rPr lang="en-US" sz="2600" dirty="0"/>
              <a:t>Serum</a:t>
            </a:r>
          </a:p>
          <a:p>
            <a:r>
              <a:rPr lang="en-US" sz="2600" dirty="0"/>
              <a:t>Grains </a:t>
            </a:r>
          </a:p>
          <a:p>
            <a:endParaRPr lang="en-US" sz="2600" dirty="0"/>
          </a:p>
        </p:txBody>
      </p:sp>
    </p:spTree>
    <p:extLst>
      <p:ext uri="{BB962C8B-B14F-4D97-AF65-F5344CB8AC3E}">
        <p14:creationId xmlns:p14="http://schemas.microsoft.com/office/powerpoint/2010/main" xmlns="" val="299996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26281-66F9-49AD-A157-B214DDC65912}"/>
              </a:ext>
            </a:extLst>
          </p:cNvPr>
          <p:cNvSpPr>
            <a:spLocks noGrp="1"/>
          </p:cNvSpPr>
          <p:nvPr>
            <p:ph type="title"/>
          </p:nvPr>
        </p:nvSpPr>
        <p:spPr/>
        <p:txBody>
          <a:bodyPr/>
          <a:lstStyle/>
          <a:p>
            <a:r>
              <a:rPr lang="en-US" dirty="0"/>
              <a:t>Simple proteins </a:t>
            </a:r>
          </a:p>
        </p:txBody>
      </p:sp>
      <p:pic>
        <p:nvPicPr>
          <p:cNvPr id="7" name="Content Placeholder 6">
            <a:extLst>
              <a:ext uri="{FF2B5EF4-FFF2-40B4-BE49-F238E27FC236}">
                <a16:creationId xmlns:a16="http://schemas.microsoft.com/office/drawing/2014/main" xmlns="" id="{3CB3EAB0-83A9-41FB-8C37-7FC4D354341A}"/>
              </a:ext>
            </a:extLst>
          </p:cNvPr>
          <p:cNvPicPr>
            <a:picLocks noGrp="1" noChangeAspect="1"/>
          </p:cNvPicPr>
          <p:nvPr>
            <p:ph idx="1"/>
          </p:nvPr>
        </p:nvPicPr>
        <p:blipFill>
          <a:blip r:embed="rId2" cstate="print"/>
          <a:stretch>
            <a:fillRect/>
          </a:stretch>
        </p:blipFill>
        <p:spPr>
          <a:xfrm>
            <a:off x="1026943" y="2571749"/>
            <a:ext cx="3040484" cy="2670663"/>
          </a:xfrm>
          <a:prstGeom prst="rect">
            <a:avLst/>
          </a:prstGeom>
        </p:spPr>
      </p:pic>
      <p:pic>
        <p:nvPicPr>
          <p:cNvPr id="8" name="Picture 7">
            <a:extLst>
              <a:ext uri="{FF2B5EF4-FFF2-40B4-BE49-F238E27FC236}">
                <a16:creationId xmlns:a16="http://schemas.microsoft.com/office/drawing/2014/main" xmlns="" id="{077E030D-5444-42A8-9B7B-B3BB5E1F17A2}"/>
              </a:ext>
            </a:extLst>
          </p:cNvPr>
          <p:cNvPicPr>
            <a:picLocks noChangeAspect="1"/>
          </p:cNvPicPr>
          <p:nvPr/>
        </p:nvPicPr>
        <p:blipFill>
          <a:blip r:embed="rId3" cstate="print"/>
          <a:stretch>
            <a:fillRect/>
          </a:stretch>
        </p:blipFill>
        <p:spPr>
          <a:xfrm>
            <a:off x="4315032" y="2571749"/>
            <a:ext cx="3314332" cy="2670665"/>
          </a:xfrm>
          <a:prstGeom prst="rect">
            <a:avLst/>
          </a:prstGeom>
        </p:spPr>
      </p:pic>
      <p:pic>
        <p:nvPicPr>
          <p:cNvPr id="9" name="Picture 8">
            <a:extLst>
              <a:ext uri="{FF2B5EF4-FFF2-40B4-BE49-F238E27FC236}">
                <a16:creationId xmlns:a16="http://schemas.microsoft.com/office/drawing/2014/main" xmlns="" id="{74C81B55-67C1-48BD-90C8-BB5E5781D553}"/>
              </a:ext>
            </a:extLst>
          </p:cNvPr>
          <p:cNvPicPr>
            <a:picLocks noChangeAspect="1"/>
          </p:cNvPicPr>
          <p:nvPr/>
        </p:nvPicPr>
        <p:blipFill>
          <a:blip r:embed="rId4" cstate="print"/>
          <a:stretch>
            <a:fillRect/>
          </a:stretch>
        </p:blipFill>
        <p:spPr>
          <a:xfrm>
            <a:off x="7876969" y="2571749"/>
            <a:ext cx="3039560" cy="2670663"/>
          </a:xfrm>
          <a:prstGeom prst="rect">
            <a:avLst/>
          </a:prstGeom>
        </p:spPr>
      </p:pic>
    </p:spTree>
    <p:extLst>
      <p:ext uri="{BB962C8B-B14F-4D97-AF65-F5344CB8AC3E}">
        <p14:creationId xmlns:p14="http://schemas.microsoft.com/office/powerpoint/2010/main" xmlns="" val="4176231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E3269A2-3B2F-4ECD-96C0-5BE839EE04D6}"/>
              </a:ext>
            </a:extLst>
          </p:cNvPr>
          <p:cNvSpPr>
            <a:spLocks noGrp="1"/>
          </p:cNvSpPr>
          <p:nvPr>
            <p:ph idx="1"/>
          </p:nvPr>
        </p:nvSpPr>
        <p:spPr>
          <a:xfrm>
            <a:off x="871591" y="725713"/>
            <a:ext cx="10353762" cy="5834743"/>
          </a:xfrm>
        </p:spPr>
        <p:txBody>
          <a:bodyPr>
            <a:normAutofit/>
          </a:bodyPr>
          <a:lstStyle/>
          <a:p>
            <a:r>
              <a:rPr lang="en-US" sz="2800" u="sng" dirty="0">
                <a:solidFill>
                  <a:schemeClr val="accent2"/>
                </a:solidFill>
              </a:rPr>
              <a:t>Conjugated proteins:</a:t>
            </a:r>
          </a:p>
          <a:p>
            <a:r>
              <a:rPr lang="en-US" sz="2600" dirty="0"/>
              <a:t>Are those proteins which on hydrolysis yield not only amino acids but also organic or inorganic components.</a:t>
            </a:r>
          </a:p>
          <a:p>
            <a:r>
              <a:rPr lang="en-US" sz="2600" dirty="0"/>
              <a:t>The non-amino acid part f a conjugated protein is called prosthetic group. </a:t>
            </a:r>
          </a:p>
          <a:p>
            <a:r>
              <a:rPr lang="en-US" sz="2600" dirty="0"/>
              <a:t>Examples of conjugated proteins are:</a:t>
            </a:r>
          </a:p>
          <a:p>
            <a:r>
              <a:rPr lang="en-US" sz="2600" dirty="0"/>
              <a:t>Nucleoproteins </a:t>
            </a:r>
          </a:p>
          <a:p>
            <a:r>
              <a:rPr lang="en-US" sz="2600" dirty="0"/>
              <a:t>Mucoproteins</a:t>
            </a:r>
          </a:p>
          <a:p>
            <a:r>
              <a:rPr lang="en-US" sz="2600" dirty="0"/>
              <a:t>Glycoproteins</a:t>
            </a:r>
          </a:p>
          <a:p>
            <a:r>
              <a:rPr lang="en-US" sz="2600" dirty="0"/>
              <a:t>phosphoproteins</a:t>
            </a:r>
          </a:p>
        </p:txBody>
      </p:sp>
    </p:spTree>
    <p:extLst>
      <p:ext uri="{BB962C8B-B14F-4D97-AF65-F5344CB8AC3E}">
        <p14:creationId xmlns:p14="http://schemas.microsoft.com/office/powerpoint/2010/main" xmlns="" val="2509372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F580947-11DD-4842-A5E5-C2F03E0112BF}"/>
              </a:ext>
            </a:extLst>
          </p:cNvPr>
          <p:cNvSpPr>
            <a:spLocks noGrp="1"/>
          </p:cNvSpPr>
          <p:nvPr>
            <p:ph idx="1"/>
          </p:nvPr>
        </p:nvSpPr>
        <p:spPr>
          <a:xfrm>
            <a:off x="913795" y="769257"/>
            <a:ext cx="10353762" cy="5021943"/>
          </a:xfrm>
        </p:spPr>
        <p:txBody>
          <a:bodyPr>
            <a:normAutofit/>
          </a:bodyPr>
          <a:lstStyle/>
          <a:p>
            <a:r>
              <a:rPr lang="en-US" sz="2800" u="sng" dirty="0">
                <a:solidFill>
                  <a:schemeClr val="accent2"/>
                </a:solidFill>
              </a:rPr>
              <a:t>Derived proteins:</a:t>
            </a:r>
          </a:p>
          <a:p>
            <a:r>
              <a:rPr lang="en-US" sz="2600" dirty="0"/>
              <a:t>These proteins are derived by partial to complete hydrolysis from the simple or conjugated proteins by the action of acids, alkalies , or enzymes.</a:t>
            </a:r>
          </a:p>
          <a:p>
            <a:r>
              <a:rPr lang="en-US" sz="2600" dirty="0"/>
              <a:t>Examples are:</a:t>
            </a:r>
          </a:p>
          <a:p>
            <a:r>
              <a:rPr lang="en-US" sz="2600" dirty="0"/>
              <a:t>Proteases</a:t>
            </a:r>
          </a:p>
          <a:p>
            <a:r>
              <a:rPr lang="en-US" sz="2600" dirty="0"/>
              <a:t>Peptones</a:t>
            </a:r>
          </a:p>
          <a:p>
            <a:r>
              <a:rPr lang="en-US" sz="2600" dirty="0"/>
              <a:t>Peptides</a:t>
            </a:r>
          </a:p>
          <a:p>
            <a:pPr marL="0" indent="0">
              <a:buNone/>
            </a:pPr>
            <a:endParaRPr lang="en-US" sz="2600" dirty="0"/>
          </a:p>
        </p:txBody>
      </p:sp>
    </p:spTree>
    <p:extLst>
      <p:ext uri="{BB962C8B-B14F-4D97-AF65-F5344CB8AC3E}">
        <p14:creationId xmlns:p14="http://schemas.microsoft.com/office/powerpoint/2010/main" xmlns="" val="905861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B28EA5-297B-410C-85D0-1F44D9A9D135}"/>
              </a:ext>
            </a:extLst>
          </p:cNvPr>
          <p:cNvSpPr>
            <a:spLocks noGrp="1"/>
          </p:cNvSpPr>
          <p:nvPr>
            <p:ph type="title"/>
          </p:nvPr>
        </p:nvSpPr>
        <p:spPr>
          <a:xfrm>
            <a:off x="913795" y="203200"/>
            <a:ext cx="10353761" cy="1326321"/>
          </a:xfrm>
        </p:spPr>
        <p:txBody>
          <a:bodyPr/>
          <a:lstStyle/>
          <a:p>
            <a:r>
              <a:rPr lang="en-US" dirty="0">
                <a:solidFill>
                  <a:schemeClr val="accent3"/>
                </a:solidFill>
              </a:rPr>
              <a:t>Classification by biological functions</a:t>
            </a:r>
          </a:p>
        </p:txBody>
      </p:sp>
      <p:sp>
        <p:nvSpPr>
          <p:cNvPr id="3" name="Content Placeholder 2">
            <a:extLst>
              <a:ext uri="{FF2B5EF4-FFF2-40B4-BE49-F238E27FC236}">
                <a16:creationId xmlns:a16="http://schemas.microsoft.com/office/drawing/2014/main" xmlns="" id="{6759EBC2-CF2C-469E-B5DE-999DE604F962}"/>
              </a:ext>
            </a:extLst>
          </p:cNvPr>
          <p:cNvSpPr>
            <a:spLocks noGrp="1"/>
          </p:cNvSpPr>
          <p:nvPr>
            <p:ph idx="1"/>
          </p:nvPr>
        </p:nvSpPr>
        <p:spPr>
          <a:xfrm>
            <a:off x="913795" y="1654628"/>
            <a:ext cx="10353762" cy="4760685"/>
          </a:xfrm>
        </p:spPr>
        <p:txBody>
          <a:bodyPr>
            <a:normAutofit/>
          </a:bodyPr>
          <a:lstStyle/>
          <a:p>
            <a:r>
              <a:rPr lang="en-US" sz="2800" dirty="0">
                <a:solidFill>
                  <a:schemeClr val="accent2"/>
                </a:solidFill>
              </a:rPr>
              <a:t>Transport proteins:</a:t>
            </a:r>
          </a:p>
          <a:p>
            <a:r>
              <a:rPr lang="en-US" sz="2600" dirty="0"/>
              <a:t>Are those proteins which help in the transportation of life sustaining chemicals ,vital gases and nutrients.</a:t>
            </a:r>
          </a:p>
          <a:p>
            <a:r>
              <a:rPr lang="en-US" sz="2600" dirty="0"/>
              <a:t>Carry essential substances throughout the body.</a:t>
            </a:r>
          </a:p>
          <a:p>
            <a:r>
              <a:rPr lang="en-US" sz="2600" dirty="0"/>
              <a:t>Example:  Haemoglobin is a globular protein present in RBC of blood can binds with oxygen.</a:t>
            </a:r>
          </a:p>
          <a:p>
            <a:r>
              <a:rPr lang="en-US" sz="2600" dirty="0"/>
              <a:t>Blood plasma contains lipoproteins which carries lipids from the liver to other organs. </a:t>
            </a:r>
          </a:p>
        </p:txBody>
      </p:sp>
    </p:spTree>
    <p:extLst>
      <p:ext uri="{BB962C8B-B14F-4D97-AF65-F5344CB8AC3E}">
        <p14:creationId xmlns:p14="http://schemas.microsoft.com/office/powerpoint/2010/main" xmlns="" val="313488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82C5C-9B74-4C47-9EB8-1426707F3E75}"/>
              </a:ext>
            </a:extLst>
          </p:cNvPr>
          <p:cNvSpPr>
            <a:spLocks noGrp="1"/>
          </p:cNvSpPr>
          <p:nvPr>
            <p:ph type="title"/>
          </p:nvPr>
        </p:nvSpPr>
        <p:spPr/>
        <p:txBody>
          <a:bodyPr/>
          <a:lstStyle/>
          <a:p>
            <a:r>
              <a:rPr lang="en-US" dirty="0"/>
              <a:t>Transport proteins </a:t>
            </a:r>
          </a:p>
        </p:txBody>
      </p:sp>
      <p:pic>
        <p:nvPicPr>
          <p:cNvPr id="4" name="Content Placeholder 3">
            <a:extLst>
              <a:ext uri="{FF2B5EF4-FFF2-40B4-BE49-F238E27FC236}">
                <a16:creationId xmlns:a16="http://schemas.microsoft.com/office/drawing/2014/main" xmlns="" id="{06BD07E8-2651-4D01-9D01-8BDA1E8C8C60}"/>
              </a:ext>
            </a:extLst>
          </p:cNvPr>
          <p:cNvPicPr>
            <a:picLocks noGrp="1" noChangeAspect="1"/>
          </p:cNvPicPr>
          <p:nvPr>
            <p:ph idx="1"/>
          </p:nvPr>
        </p:nvPicPr>
        <p:blipFill>
          <a:blip r:embed="rId2" cstate="print"/>
          <a:stretch>
            <a:fillRect/>
          </a:stretch>
        </p:blipFill>
        <p:spPr>
          <a:xfrm>
            <a:off x="913795" y="2528922"/>
            <a:ext cx="3312752" cy="2616102"/>
          </a:xfrm>
          <a:prstGeom prst="rect">
            <a:avLst/>
          </a:prstGeom>
        </p:spPr>
      </p:pic>
      <p:pic>
        <p:nvPicPr>
          <p:cNvPr id="5" name="Picture 4">
            <a:extLst>
              <a:ext uri="{FF2B5EF4-FFF2-40B4-BE49-F238E27FC236}">
                <a16:creationId xmlns:a16="http://schemas.microsoft.com/office/drawing/2014/main" xmlns="" id="{D2EB8733-2F13-4459-9204-CE1D977AE45A}"/>
              </a:ext>
            </a:extLst>
          </p:cNvPr>
          <p:cNvPicPr>
            <a:picLocks noChangeAspect="1"/>
          </p:cNvPicPr>
          <p:nvPr/>
        </p:nvPicPr>
        <p:blipFill>
          <a:blip r:embed="rId3" cstate="print"/>
          <a:stretch>
            <a:fillRect/>
          </a:stretch>
        </p:blipFill>
        <p:spPr>
          <a:xfrm>
            <a:off x="4941760" y="2510694"/>
            <a:ext cx="4970336" cy="2634330"/>
          </a:xfrm>
          <a:prstGeom prst="rect">
            <a:avLst/>
          </a:prstGeom>
        </p:spPr>
      </p:pic>
    </p:spTree>
    <p:extLst>
      <p:ext uri="{BB962C8B-B14F-4D97-AF65-F5344CB8AC3E}">
        <p14:creationId xmlns:p14="http://schemas.microsoft.com/office/powerpoint/2010/main" xmlns="" val="2504439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724F5E-C9F7-4924-BE34-16ACBD0B801E}"/>
              </a:ext>
            </a:extLst>
          </p:cNvPr>
          <p:cNvSpPr>
            <a:spLocks noGrp="1"/>
          </p:cNvSpPr>
          <p:nvPr>
            <p:ph idx="1"/>
          </p:nvPr>
        </p:nvSpPr>
        <p:spPr>
          <a:xfrm>
            <a:off x="938179" y="972457"/>
            <a:ext cx="10353762" cy="5529943"/>
          </a:xfrm>
        </p:spPr>
        <p:txBody>
          <a:bodyPr>
            <a:normAutofit/>
          </a:bodyPr>
          <a:lstStyle/>
          <a:p>
            <a:r>
              <a:rPr lang="en-US" sz="2800" u="sng" dirty="0">
                <a:solidFill>
                  <a:schemeClr val="accent2"/>
                </a:solidFill>
              </a:rPr>
              <a:t>Storage proteins:</a:t>
            </a:r>
          </a:p>
          <a:p>
            <a:r>
              <a:rPr lang="en-US" sz="2600" dirty="0"/>
              <a:t>Are those stored inside the cells or tissue as reserved food and can be mobilized at the time of nutrient requirement to provide energy.</a:t>
            </a:r>
          </a:p>
          <a:p>
            <a:r>
              <a:rPr lang="en-US" sz="2600" dirty="0"/>
              <a:t>Store nutrients.</a:t>
            </a:r>
          </a:p>
          <a:p>
            <a:r>
              <a:rPr lang="en-US" sz="2600" dirty="0"/>
              <a:t>Examples:</a:t>
            </a:r>
          </a:p>
          <a:p>
            <a:r>
              <a:rPr lang="en-US" sz="2600" dirty="0"/>
              <a:t>Stores proteins in milk.</a:t>
            </a:r>
          </a:p>
          <a:p>
            <a:r>
              <a:rPr lang="en-US" sz="2600" dirty="0"/>
              <a:t>Stores proteins in spleen.</a:t>
            </a:r>
          </a:p>
        </p:txBody>
      </p:sp>
      <p:pic>
        <p:nvPicPr>
          <p:cNvPr id="5" name="Picture 4">
            <a:extLst>
              <a:ext uri="{FF2B5EF4-FFF2-40B4-BE49-F238E27FC236}">
                <a16:creationId xmlns:a16="http://schemas.microsoft.com/office/drawing/2014/main" xmlns="" id="{08A6775D-27B0-437A-8B1A-4D49D2F0B118}"/>
              </a:ext>
            </a:extLst>
          </p:cNvPr>
          <p:cNvPicPr>
            <a:picLocks noChangeAspect="1"/>
          </p:cNvPicPr>
          <p:nvPr/>
        </p:nvPicPr>
        <p:blipFill>
          <a:blip r:embed="rId2" cstate="print"/>
          <a:stretch>
            <a:fillRect/>
          </a:stretch>
        </p:blipFill>
        <p:spPr>
          <a:xfrm>
            <a:off x="6974776" y="3125342"/>
            <a:ext cx="2703796" cy="3176983"/>
          </a:xfrm>
          <a:prstGeom prst="rect">
            <a:avLst/>
          </a:prstGeom>
        </p:spPr>
      </p:pic>
    </p:spTree>
    <p:extLst>
      <p:ext uri="{BB962C8B-B14F-4D97-AF65-F5344CB8AC3E}">
        <p14:creationId xmlns:p14="http://schemas.microsoft.com/office/powerpoint/2010/main" xmlns="" val="21990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DBBBA-4B4D-425C-B672-060E90B9A130}"/>
              </a:ext>
            </a:extLst>
          </p:cNvPr>
          <p:cNvSpPr>
            <a:spLocks noGrp="1"/>
          </p:cNvSpPr>
          <p:nvPr>
            <p:ph type="title"/>
          </p:nvPr>
        </p:nvSpPr>
        <p:spPr>
          <a:xfrm>
            <a:off x="913795" y="261258"/>
            <a:ext cx="10353761" cy="1204686"/>
          </a:xfrm>
        </p:spPr>
        <p:txBody>
          <a:bodyPr/>
          <a:lstStyle/>
          <a:p>
            <a:r>
              <a:rPr lang="en-US" dirty="0"/>
              <a:t>proteins</a:t>
            </a:r>
          </a:p>
        </p:txBody>
      </p:sp>
      <p:sp>
        <p:nvSpPr>
          <p:cNvPr id="3" name="Content Placeholder 2">
            <a:extLst>
              <a:ext uri="{FF2B5EF4-FFF2-40B4-BE49-F238E27FC236}">
                <a16:creationId xmlns:a16="http://schemas.microsoft.com/office/drawing/2014/main" xmlns="" id="{D77C69FB-5E49-4E77-B2C3-79DD4DE4580D}"/>
              </a:ext>
            </a:extLst>
          </p:cNvPr>
          <p:cNvSpPr>
            <a:spLocks noGrp="1"/>
          </p:cNvSpPr>
          <p:nvPr>
            <p:ph idx="1"/>
          </p:nvPr>
        </p:nvSpPr>
        <p:spPr>
          <a:xfrm>
            <a:off x="924443" y="1306286"/>
            <a:ext cx="10730527" cy="5130798"/>
          </a:xfrm>
        </p:spPr>
        <p:txBody>
          <a:bodyPr>
            <a:normAutofit/>
          </a:bodyPr>
          <a:lstStyle/>
          <a:p>
            <a:r>
              <a:rPr lang="en-US" sz="2600" dirty="0"/>
              <a:t>The molecules which yields </a:t>
            </a:r>
            <a:r>
              <a:rPr lang="en-US" sz="2600" dirty="0">
                <a:solidFill>
                  <a:schemeClr val="accent3"/>
                </a:solidFill>
              </a:rPr>
              <a:t>amino acids </a:t>
            </a:r>
            <a:r>
              <a:rPr lang="en-US" sz="2600" dirty="0"/>
              <a:t>upon hydrolysis are called proteins.</a:t>
            </a:r>
          </a:p>
          <a:p>
            <a:r>
              <a:rPr lang="en-US" sz="2600" dirty="0"/>
              <a:t>Proteins are natural polymer of amino acids.</a:t>
            </a:r>
          </a:p>
          <a:p>
            <a:r>
              <a:rPr lang="en-US" sz="2600" dirty="0"/>
              <a:t>The number of amino acids in a protein molecule may range from two to several thousands.</a:t>
            </a:r>
          </a:p>
          <a:p>
            <a:r>
              <a:rPr lang="en-US" sz="2600" dirty="0"/>
              <a:t>Protein is an  essential nutrient. There is no life without protein. protein is contained in every part of your body, skin, muscles, hair, blood, body organs, eyes, even nails, and bones.</a:t>
            </a:r>
          </a:p>
        </p:txBody>
      </p:sp>
    </p:spTree>
    <p:extLst>
      <p:ext uri="{BB962C8B-B14F-4D97-AF65-F5344CB8AC3E}">
        <p14:creationId xmlns:p14="http://schemas.microsoft.com/office/powerpoint/2010/main" xmlns="" val="2937941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C40CBEE-3AF2-43A0-8988-01BE9F5A2A44}"/>
              </a:ext>
            </a:extLst>
          </p:cNvPr>
          <p:cNvSpPr>
            <a:spLocks noGrp="1"/>
          </p:cNvSpPr>
          <p:nvPr>
            <p:ph idx="1"/>
          </p:nvPr>
        </p:nvSpPr>
        <p:spPr>
          <a:xfrm>
            <a:off x="913795" y="812800"/>
            <a:ext cx="10353762" cy="5036457"/>
          </a:xfrm>
        </p:spPr>
        <p:txBody>
          <a:bodyPr>
            <a:normAutofit/>
          </a:bodyPr>
          <a:lstStyle/>
          <a:p>
            <a:r>
              <a:rPr lang="en-US" sz="2800" u="sng" dirty="0">
                <a:solidFill>
                  <a:schemeClr val="accent2"/>
                </a:solidFill>
              </a:rPr>
              <a:t>Contractile or mobile proteins:</a:t>
            </a:r>
          </a:p>
          <a:p>
            <a:endParaRPr lang="en-US" sz="2600" dirty="0"/>
          </a:p>
          <a:p>
            <a:r>
              <a:rPr lang="en-US" sz="2600" dirty="0"/>
              <a:t>Move muscles.</a:t>
            </a:r>
          </a:p>
          <a:p>
            <a:r>
              <a:rPr lang="en-US" sz="2600" dirty="0"/>
              <a:t>The ability to contract to change the shape or to move about.</a:t>
            </a:r>
          </a:p>
          <a:p>
            <a:r>
              <a:rPr lang="en-US" sz="2600" dirty="0"/>
              <a:t>These proteins includes : actin and myosin , which are present in the form of filaments.</a:t>
            </a:r>
          </a:p>
        </p:txBody>
      </p:sp>
      <p:pic>
        <p:nvPicPr>
          <p:cNvPr id="4" name="Picture 3">
            <a:extLst>
              <a:ext uri="{FF2B5EF4-FFF2-40B4-BE49-F238E27FC236}">
                <a16:creationId xmlns:a16="http://schemas.microsoft.com/office/drawing/2014/main" xmlns="" id="{1373F024-1B5D-4176-8E4E-52749388572C}"/>
              </a:ext>
            </a:extLst>
          </p:cNvPr>
          <p:cNvPicPr>
            <a:picLocks noChangeAspect="1"/>
          </p:cNvPicPr>
          <p:nvPr/>
        </p:nvPicPr>
        <p:blipFill>
          <a:blip r:embed="rId2" cstate="print"/>
          <a:stretch>
            <a:fillRect/>
          </a:stretch>
        </p:blipFill>
        <p:spPr>
          <a:xfrm>
            <a:off x="3221503" y="4635498"/>
            <a:ext cx="5514534" cy="1975757"/>
          </a:xfrm>
          <a:prstGeom prst="rect">
            <a:avLst/>
          </a:prstGeom>
        </p:spPr>
      </p:pic>
    </p:spTree>
    <p:extLst>
      <p:ext uri="{BB962C8B-B14F-4D97-AF65-F5344CB8AC3E}">
        <p14:creationId xmlns:p14="http://schemas.microsoft.com/office/powerpoint/2010/main" xmlns="" val="2991093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0FA836D-11EF-4488-8F2D-E819A4818ACE}"/>
              </a:ext>
            </a:extLst>
          </p:cNvPr>
          <p:cNvSpPr>
            <a:spLocks noGrp="1"/>
          </p:cNvSpPr>
          <p:nvPr>
            <p:ph idx="1"/>
          </p:nvPr>
        </p:nvSpPr>
        <p:spPr>
          <a:xfrm>
            <a:off x="913795" y="827314"/>
            <a:ext cx="10353762" cy="5370286"/>
          </a:xfrm>
        </p:spPr>
        <p:txBody>
          <a:bodyPr>
            <a:normAutofit/>
          </a:bodyPr>
          <a:lstStyle/>
          <a:p>
            <a:r>
              <a:rPr lang="en-US" sz="2800" u="sng" dirty="0">
                <a:solidFill>
                  <a:schemeClr val="accent2"/>
                </a:solidFill>
              </a:rPr>
              <a:t>Structural proteins:</a:t>
            </a:r>
          </a:p>
          <a:p>
            <a:r>
              <a:rPr lang="en-US" sz="2600" dirty="0"/>
              <a:t>This type of protein form major component of tendons, cartilages, and bones.</a:t>
            </a:r>
          </a:p>
          <a:p>
            <a:r>
              <a:rPr lang="en-US" sz="2600" dirty="0"/>
              <a:t>These are fibrous proteins named collagen . Ligaments are special structural proteins capable of stretching in two directions.</a:t>
            </a:r>
          </a:p>
        </p:txBody>
      </p:sp>
      <p:pic>
        <p:nvPicPr>
          <p:cNvPr id="4" name="Picture 3">
            <a:extLst>
              <a:ext uri="{FF2B5EF4-FFF2-40B4-BE49-F238E27FC236}">
                <a16:creationId xmlns:a16="http://schemas.microsoft.com/office/drawing/2014/main" xmlns="" id="{BD09FB7E-9948-4820-AF34-91DFABAF05E7}"/>
              </a:ext>
            </a:extLst>
          </p:cNvPr>
          <p:cNvPicPr>
            <a:picLocks noChangeAspect="1"/>
          </p:cNvPicPr>
          <p:nvPr/>
        </p:nvPicPr>
        <p:blipFill>
          <a:blip r:embed="rId2" cstate="print"/>
          <a:stretch>
            <a:fillRect/>
          </a:stretch>
        </p:blipFill>
        <p:spPr>
          <a:xfrm>
            <a:off x="3792483" y="3742944"/>
            <a:ext cx="4596384" cy="2856738"/>
          </a:xfrm>
          <a:prstGeom prst="rect">
            <a:avLst/>
          </a:prstGeom>
        </p:spPr>
      </p:pic>
    </p:spTree>
    <p:extLst>
      <p:ext uri="{BB962C8B-B14F-4D97-AF65-F5344CB8AC3E}">
        <p14:creationId xmlns:p14="http://schemas.microsoft.com/office/powerpoint/2010/main" xmlns="" val="4123578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16279-2372-4E82-982D-84AAF6A37BF6}"/>
              </a:ext>
            </a:extLst>
          </p:cNvPr>
          <p:cNvSpPr>
            <a:spLocks noGrp="1"/>
          </p:cNvSpPr>
          <p:nvPr>
            <p:ph type="title"/>
          </p:nvPr>
        </p:nvSpPr>
        <p:spPr>
          <a:xfrm>
            <a:off x="913795" y="261258"/>
            <a:ext cx="10353761" cy="1117600"/>
          </a:xfrm>
        </p:spPr>
        <p:txBody>
          <a:bodyPr/>
          <a:lstStyle/>
          <a:p>
            <a:r>
              <a:rPr lang="en-US" dirty="0">
                <a:solidFill>
                  <a:schemeClr val="accent3"/>
                </a:solidFill>
              </a:rPr>
              <a:t>Nutritional basis</a:t>
            </a:r>
          </a:p>
        </p:txBody>
      </p:sp>
      <p:sp>
        <p:nvSpPr>
          <p:cNvPr id="3" name="Content Placeholder 2">
            <a:extLst>
              <a:ext uri="{FF2B5EF4-FFF2-40B4-BE49-F238E27FC236}">
                <a16:creationId xmlns:a16="http://schemas.microsoft.com/office/drawing/2014/main" xmlns="" id="{635788AB-F6CB-4E80-9576-0A81BE925B12}"/>
              </a:ext>
            </a:extLst>
          </p:cNvPr>
          <p:cNvSpPr>
            <a:spLocks noGrp="1"/>
          </p:cNvSpPr>
          <p:nvPr>
            <p:ph idx="1"/>
          </p:nvPr>
        </p:nvSpPr>
        <p:spPr>
          <a:xfrm>
            <a:off x="913795" y="1524000"/>
            <a:ext cx="10353762" cy="5334000"/>
          </a:xfrm>
        </p:spPr>
        <p:txBody>
          <a:bodyPr>
            <a:normAutofit/>
          </a:bodyPr>
          <a:lstStyle/>
          <a:p>
            <a:r>
              <a:rPr lang="en-US" sz="2800" u="sng" dirty="0">
                <a:solidFill>
                  <a:schemeClr val="accent2"/>
                </a:solidFill>
              </a:rPr>
              <a:t>Complete Proteins:</a:t>
            </a:r>
          </a:p>
          <a:p>
            <a:r>
              <a:rPr lang="en-US" sz="2600" dirty="0"/>
              <a:t>A complete protein contains an adequate amount of all the essential amino acids that should be incorporated into a diet.</a:t>
            </a:r>
          </a:p>
          <a:p>
            <a:r>
              <a:rPr lang="en-US" sz="2600" dirty="0"/>
              <a:t>Examples are : </a:t>
            </a:r>
          </a:p>
          <a:p>
            <a:r>
              <a:rPr lang="en-US" sz="2600" dirty="0"/>
              <a:t>Meat.</a:t>
            </a:r>
          </a:p>
          <a:p>
            <a:r>
              <a:rPr lang="en-US" sz="2600" dirty="0"/>
              <a:t>Fish.</a:t>
            </a:r>
          </a:p>
          <a:p>
            <a:r>
              <a:rPr lang="en-US" sz="2600" dirty="0"/>
              <a:t>Cheese ,poultry, eggs, milk etc.</a:t>
            </a:r>
          </a:p>
        </p:txBody>
      </p:sp>
      <p:pic>
        <p:nvPicPr>
          <p:cNvPr id="4" name="Picture 3">
            <a:extLst>
              <a:ext uri="{FF2B5EF4-FFF2-40B4-BE49-F238E27FC236}">
                <a16:creationId xmlns:a16="http://schemas.microsoft.com/office/drawing/2014/main" xmlns="" id="{356E3DE4-4C61-46EF-ABDF-BC08F9F5C41D}"/>
              </a:ext>
            </a:extLst>
          </p:cNvPr>
          <p:cNvPicPr>
            <a:picLocks noChangeAspect="1"/>
          </p:cNvPicPr>
          <p:nvPr/>
        </p:nvPicPr>
        <p:blipFill>
          <a:blip r:embed="rId2" cstate="print"/>
          <a:stretch>
            <a:fillRect/>
          </a:stretch>
        </p:blipFill>
        <p:spPr>
          <a:xfrm>
            <a:off x="9543776" y="3289554"/>
            <a:ext cx="2343424" cy="1746680"/>
          </a:xfrm>
          <a:prstGeom prst="rect">
            <a:avLst/>
          </a:prstGeom>
        </p:spPr>
      </p:pic>
      <p:pic>
        <p:nvPicPr>
          <p:cNvPr id="5" name="Picture 4">
            <a:extLst>
              <a:ext uri="{FF2B5EF4-FFF2-40B4-BE49-F238E27FC236}">
                <a16:creationId xmlns:a16="http://schemas.microsoft.com/office/drawing/2014/main" xmlns="" id="{923959BF-1B69-4114-897F-B0A948BFEBFC}"/>
              </a:ext>
            </a:extLst>
          </p:cNvPr>
          <p:cNvPicPr>
            <a:picLocks noChangeAspect="1"/>
          </p:cNvPicPr>
          <p:nvPr/>
        </p:nvPicPr>
        <p:blipFill>
          <a:blip r:embed="rId3" cstate="print"/>
          <a:stretch>
            <a:fillRect/>
          </a:stretch>
        </p:blipFill>
        <p:spPr>
          <a:xfrm>
            <a:off x="6580983" y="3289554"/>
            <a:ext cx="2343150" cy="1746680"/>
          </a:xfrm>
          <a:prstGeom prst="rect">
            <a:avLst/>
          </a:prstGeom>
        </p:spPr>
      </p:pic>
      <p:pic>
        <p:nvPicPr>
          <p:cNvPr id="6" name="Picture 5">
            <a:extLst>
              <a:ext uri="{FF2B5EF4-FFF2-40B4-BE49-F238E27FC236}">
                <a16:creationId xmlns:a16="http://schemas.microsoft.com/office/drawing/2014/main" xmlns="" id="{FB99BE3B-F1CF-461A-89B7-6F2BA4D8228C}"/>
              </a:ext>
            </a:extLst>
          </p:cNvPr>
          <p:cNvPicPr>
            <a:picLocks noChangeAspect="1"/>
          </p:cNvPicPr>
          <p:nvPr/>
        </p:nvPicPr>
        <p:blipFill>
          <a:blip r:embed="rId4" cstate="print"/>
          <a:stretch>
            <a:fillRect/>
          </a:stretch>
        </p:blipFill>
        <p:spPr>
          <a:xfrm>
            <a:off x="7961385" y="5113679"/>
            <a:ext cx="2667000" cy="1666875"/>
          </a:xfrm>
          <a:prstGeom prst="rect">
            <a:avLst/>
          </a:prstGeom>
        </p:spPr>
      </p:pic>
    </p:spTree>
    <p:extLst>
      <p:ext uri="{BB962C8B-B14F-4D97-AF65-F5344CB8AC3E}">
        <p14:creationId xmlns:p14="http://schemas.microsoft.com/office/powerpoint/2010/main" xmlns="" val="2027895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0A4F527-58A8-4B74-8097-37587CBC17AC}"/>
              </a:ext>
            </a:extLst>
          </p:cNvPr>
          <p:cNvSpPr>
            <a:spLocks noGrp="1"/>
          </p:cNvSpPr>
          <p:nvPr>
            <p:ph idx="1"/>
          </p:nvPr>
        </p:nvSpPr>
        <p:spPr>
          <a:xfrm>
            <a:off x="913795" y="1030514"/>
            <a:ext cx="10353762" cy="5486400"/>
          </a:xfrm>
        </p:spPr>
        <p:txBody>
          <a:bodyPr>
            <a:normAutofit/>
          </a:bodyPr>
          <a:lstStyle/>
          <a:p>
            <a:r>
              <a:rPr lang="en-US" sz="2600" dirty="0">
                <a:solidFill>
                  <a:schemeClr val="accent2"/>
                </a:solidFill>
              </a:rPr>
              <a:t>Incomplete Proteins:</a:t>
            </a:r>
          </a:p>
          <a:p>
            <a:r>
              <a:rPr lang="en-US" sz="2600" dirty="0"/>
              <a:t>An incomplete protein is any protein that lacks one or more essential amino acids. These can also be referred to as partial proteins.</a:t>
            </a:r>
          </a:p>
          <a:p>
            <a:r>
              <a:rPr lang="en-US" sz="2600" dirty="0"/>
              <a:t>Sources of incomplete proteins are: </a:t>
            </a:r>
          </a:p>
          <a:p>
            <a:r>
              <a:rPr lang="en-US" sz="2600" dirty="0"/>
              <a:t>Grains, nuts, beans, seeds, corn etc.</a:t>
            </a:r>
          </a:p>
        </p:txBody>
      </p:sp>
      <p:pic>
        <p:nvPicPr>
          <p:cNvPr id="4" name="Picture 3">
            <a:extLst>
              <a:ext uri="{FF2B5EF4-FFF2-40B4-BE49-F238E27FC236}">
                <a16:creationId xmlns:a16="http://schemas.microsoft.com/office/drawing/2014/main" xmlns="" id="{D2CD6E81-1409-4FA2-831C-35E4FE01AEEB}"/>
              </a:ext>
            </a:extLst>
          </p:cNvPr>
          <p:cNvPicPr>
            <a:picLocks noChangeAspect="1"/>
          </p:cNvPicPr>
          <p:nvPr/>
        </p:nvPicPr>
        <p:blipFill>
          <a:blip r:embed="rId2" cstate="print"/>
          <a:stretch>
            <a:fillRect/>
          </a:stretch>
        </p:blipFill>
        <p:spPr>
          <a:xfrm>
            <a:off x="7721478" y="2845026"/>
            <a:ext cx="2657475" cy="1857375"/>
          </a:xfrm>
          <a:prstGeom prst="rect">
            <a:avLst/>
          </a:prstGeom>
        </p:spPr>
      </p:pic>
      <p:pic>
        <p:nvPicPr>
          <p:cNvPr id="5" name="Picture 4">
            <a:extLst>
              <a:ext uri="{FF2B5EF4-FFF2-40B4-BE49-F238E27FC236}">
                <a16:creationId xmlns:a16="http://schemas.microsoft.com/office/drawing/2014/main" xmlns="" id="{543B1CE9-D78D-41BB-A2C8-6113FD227EB7}"/>
              </a:ext>
            </a:extLst>
          </p:cNvPr>
          <p:cNvPicPr>
            <a:picLocks noChangeAspect="1"/>
          </p:cNvPicPr>
          <p:nvPr/>
        </p:nvPicPr>
        <p:blipFill>
          <a:blip r:embed="rId3" cstate="print"/>
          <a:stretch>
            <a:fillRect/>
          </a:stretch>
        </p:blipFill>
        <p:spPr>
          <a:xfrm>
            <a:off x="7721478" y="4874078"/>
            <a:ext cx="2733675" cy="1809750"/>
          </a:xfrm>
          <a:prstGeom prst="rect">
            <a:avLst/>
          </a:prstGeom>
        </p:spPr>
      </p:pic>
      <p:pic>
        <p:nvPicPr>
          <p:cNvPr id="7" name="Picture 6">
            <a:extLst>
              <a:ext uri="{FF2B5EF4-FFF2-40B4-BE49-F238E27FC236}">
                <a16:creationId xmlns:a16="http://schemas.microsoft.com/office/drawing/2014/main" xmlns="" id="{A9DB6FA4-8D45-437B-B547-87FAB057FB64}"/>
              </a:ext>
            </a:extLst>
          </p:cNvPr>
          <p:cNvPicPr>
            <a:picLocks noChangeAspect="1"/>
          </p:cNvPicPr>
          <p:nvPr/>
        </p:nvPicPr>
        <p:blipFill>
          <a:blip r:embed="rId4" cstate="print"/>
          <a:stretch>
            <a:fillRect/>
          </a:stretch>
        </p:blipFill>
        <p:spPr>
          <a:xfrm>
            <a:off x="5706808" y="4415391"/>
            <a:ext cx="1704975" cy="2184980"/>
          </a:xfrm>
          <a:prstGeom prst="rect">
            <a:avLst/>
          </a:prstGeom>
        </p:spPr>
      </p:pic>
    </p:spTree>
    <p:extLst>
      <p:ext uri="{BB962C8B-B14F-4D97-AF65-F5344CB8AC3E}">
        <p14:creationId xmlns:p14="http://schemas.microsoft.com/office/powerpoint/2010/main" xmlns="" val="67943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1E26C-B4CA-47B2-B797-3A77F010A801}"/>
              </a:ext>
            </a:extLst>
          </p:cNvPr>
          <p:cNvSpPr>
            <a:spLocks noGrp="1"/>
          </p:cNvSpPr>
          <p:nvPr>
            <p:ph type="title"/>
          </p:nvPr>
        </p:nvSpPr>
        <p:spPr>
          <a:xfrm>
            <a:off x="913795" y="159657"/>
            <a:ext cx="10353761" cy="1146629"/>
          </a:xfrm>
        </p:spPr>
        <p:txBody>
          <a:bodyPr/>
          <a:lstStyle/>
          <a:p>
            <a:r>
              <a:rPr lang="en-US" dirty="0">
                <a:solidFill>
                  <a:schemeClr val="accent3"/>
                </a:solidFill>
              </a:rPr>
              <a:t>Properties of proteins</a:t>
            </a:r>
          </a:p>
        </p:txBody>
      </p:sp>
      <p:sp>
        <p:nvSpPr>
          <p:cNvPr id="3" name="Content Placeholder 2">
            <a:extLst>
              <a:ext uri="{FF2B5EF4-FFF2-40B4-BE49-F238E27FC236}">
                <a16:creationId xmlns:a16="http://schemas.microsoft.com/office/drawing/2014/main" xmlns="" id="{0D47009A-32A1-426D-ACD1-15AB5EE74C4F}"/>
              </a:ext>
            </a:extLst>
          </p:cNvPr>
          <p:cNvSpPr>
            <a:spLocks noGrp="1"/>
          </p:cNvSpPr>
          <p:nvPr>
            <p:ph idx="1"/>
          </p:nvPr>
        </p:nvSpPr>
        <p:spPr>
          <a:xfrm>
            <a:off x="913795" y="1103085"/>
            <a:ext cx="10353762" cy="5595258"/>
          </a:xfrm>
        </p:spPr>
        <p:txBody>
          <a:bodyPr>
            <a:normAutofit lnSpcReduction="10000"/>
          </a:bodyPr>
          <a:lstStyle/>
          <a:p>
            <a:r>
              <a:rPr lang="en-US" sz="2600" dirty="0"/>
              <a:t>Found in all living organisms</a:t>
            </a:r>
          </a:p>
          <a:p>
            <a:r>
              <a:rPr lang="en-US" sz="2600" dirty="0"/>
              <a:t>Involved in processes such as digestion of food, cell structure, catalysis, and movement.</a:t>
            </a:r>
          </a:p>
          <a:p>
            <a:r>
              <a:rPr lang="en-US" sz="2600" dirty="0"/>
              <a:t>Complex molecules</a:t>
            </a:r>
          </a:p>
          <a:p>
            <a:r>
              <a:rPr lang="en-US" sz="2600" dirty="0"/>
              <a:t>Polymer of amino acids.</a:t>
            </a:r>
          </a:p>
          <a:p>
            <a:r>
              <a:rPr lang="en-US" sz="2600" dirty="0"/>
              <a:t>Long chains of amino acids are called polypeptides.</a:t>
            </a:r>
          </a:p>
          <a:p>
            <a:r>
              <a:rPr lang="en-US" sz="2600" dirty="0"/>
              <a:t>Provides structural support for cells.</a:t>
            </a:r>
          </a:p>
          <a:p>
            <a:r>
              <a:rPr lang="en-US" sz="2600" dirty="0"/>
              <a:t>Transport substances across cell membranes.</a:t>
            </a:r>
          </a:p>
          <a:p>
            <a:r>
              <a:rPr lang="en-US" sz="2600" dirty="0"/>
              <a:t>Provides defense against pathogens(antibodies).</a:t>
            </a:r>
          </a:p>
          <a:p>
            <a:r>
              <a:rPr lang="en-US" sz="2600" dirty="0"/>
              <a:t>Secretes hormones.</a:t>
            </a:r>
          </a:p>
        </p:txBody>
      </p:sp>
    </p:spTree>
    <p:extLst>
      <p:ext uri="{BB962C8B-B14F-4D97-AF65-F5344CB8AC3E}">
        <p14:creationId xmlns:p14="http://schemas.microsoft.com/office/powerpoint/2010/main" xmlns="" val="679427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12FAB-8EF2-40F1-94A9-B8BEA31BCABD}"/>
              </a:ext>
            </a:extLst>
          </p:cNvPr>
          <p:cNvSpPr>
            <a:spLocks noGrp="1"/>
          </p:cNvSpPr>
          <p:nvPr>
            <p:ph type="title"/>
          </p:nvPr>
        </p:nvSpPr>
        <p:spPr>
          <a:xfrm>
            <a:off x="913795" y="145143"/>
            <a:ext cx="10353761" cy="1326321"/>
          </a:xfrm>
        </p:spPr>
        <p:txBody>
          <a:bodyPr/>
          <a:lstStyle/>
          <a:p>
            <a:r>
              <a:rPr lang="en-US" dirty="0">
                <a:solidFill>
                  <a:schemeClr val="accent3"/>
                </a:solidFill>
              </a:rPr>
              <a:t>Functions of proteins</a:t>
            </a:r>
          </a:p>
        </p:txBody>
      </p:sp>
      <p:sp>
        <p:nvSpPr>
          <p:cNvPr id="3" name="Content Placeholder 2">
            <a:extLst>
              <a:ext uri="{FF2B5EF4-FFF2-40B4-BE49-F238E27FC236}">
                <a16:creationId xmlns:a16="http://schemas.microsoft.com/office/drawing/2014/main" xmlns="" id="{73F3FE2B-32A2-447B-92DC-03E268650427}"/>
              </a:ext>
            </a:extLst>
          </p:cNvPr>
          <p:cNvSpPr>
            <a:spLocks noGrp="1"/>
          </p:cNvSpPr>
          <p:nvPr>
            <p:ph idx="1"/>
          </p:nvPr>
        </p:nvSpPr>
        <p:spPr>
          <a:xfrm>
            <a:off x="913795" y="1471464"/>
            <a:ext cx="10353762" cy="4943850"/>
          </a:xfrm>
        </p:spPr>
        <p:txBody>
          <a:bodyPr>
            <a:normAutofit lnSpcReduction="10000"/>
          </a:bodyPr>
          <a:lstStyle/>
          <a:p>
            <a:r>
              <a:rPr lang="en-US" sz="2600" dirty="0"/>
              <a:t>Protein has a critical physiological function. It is primarily used in the body to build , maintain, and repair body tissues.</a:t>
            </a:r>
          </a:p>
          <a:p>
            <a:endParaRPr lang="en-US" sz="2600" dirty="0"/>
          </a:p>
          <a:p>
            <a:r>
              <a:rPr lang="en-US" sz="2600" dirty="0"/>
              <a:t>Proteins plays an important role in formation of protoplasm.</a:t>
            </a:r>
          </a:p>
          <a:p>
            <a:endParaRPr lang="en-US" sz="2600" dirty="0"/>
          </a:p>
          <a:p>
            <a:r>
              <a:rPr lang="en-US" sz="2600" dirty="0"/>
              <a:t>Nucleoproteins are complex proteins and act as carrier of heredity materials from one generation to another.</a:t>
            </a:r>
          </a:p>
          <a:p>
            <a:endParaRPr lang="en-US" sz="2600" dirty="0"/>
          </a:p>
          <a:p>
            <a:r>
              <a:rPr lang="en-US" sz="2600" dirty="0"/>
              <a:t>Protein is the major source of energy.</a:t>
            </a:r>
          </a:p>
          <a:p>
            <a:endParaRPr lang="en-US" sz="2600" dirty="0"/>
          </a:p>
        </p:txBody>
      </p:sp>
    </p:spTree>
    <p:extLst>
      <p:ext uri="{BB962C8B-B14F-4D97-AF65-F5344CB8AC3E}">
        <p14:creationId xmlns:p14="http://schemas.microsoft.com/office/powerpoint/2010/main" xmlns="" val="867689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59D9B52-E413-46B5-B5A5-77166578B70C}"/>
              </a:ext>
            </a:extLst>
          </p:cNvPr>
          <p:cNvPicPr>
            <a:picLocks noChangeAspect="1"/>
          </p:cNvPicPr>
          <p:nvPr/>
        </p:nvPicPr>
        <p:blipFill>
          <a:blip r:embed="rId2" cstate="print"/>
          <a:stretch>
            <a:fillRect/>
          </a:stretch>
        </p:blipFill>
        <p:spPr>
          <a:xfrm>
            <a:off x="863346" y="791527"/>
            <a:ext cx="4544700" cy="2378393"/>
          </a:xfrm>
          <a:prstGeom prst="rect">
            <a:avLst/>
          </a:prstGeom>
        </p:spPr>
      </p:pic>
      <p:pic>
        <p:nvPicPr>
          <p:cNvPr id="3" name="Picture 2">
            <a:extLst>
              <a:ext uri="{FF2B5EF4-FFF2-40B4-BE49-F238E27FC236}">
                <a16:creationId xmlns:a16="http://schemas.microsoft.com/office/drawing/2014/main" xmlns="" id="{E2778070-BD16-47A8-B52E-C45764B380E4}"/>
              </a:ext>
            </a:extLst>
          </p:cNvPr>
          <p:cNvPicPr>
            <a:picLocks noChangeAspect="1"/>
          </p:cNvPicPr>
          <p:nvPr/>
        </p:nvPicPr>
        <p:blipFill>
          <a:blip r:embed="rId3" cstate="print"/>
          <a:stretch>
            <a:fillRect/>
          </a:stretch>
        </p:blipFill>
        <p:spPr>
          <a:xfrm>
            <a:off x="6620256" y="791527"/>
            <a:ext cx="3864864" cy="2378392"/>
          </a:xfrm>
          <a:prstGeom prst="rect">
            <a:avLst/>
          </a:prstGeom>
        </p:spPr>
      </p:pic>
      <p:pic>
        <p:nvPicPr>
          <p:cNvPr id="4" name="Picture 3">
            <a:extLst>
              <a:ext uri="{FF2B5EF4-FFF2-40B4-BE49-F238E27FC236}">
                <a16:creationId xmlns:a16="http://schemas.microsoft.com/office/drawing/2014/main" xmlns="" id="{3EBA57D2-2078-481B-9A0E-3ED1E391A2D5}"/>
              </a:ext>
            </a:extLst>
          </p:cNvPr>
          <p:cNvPicPr>
            <a:picLocks noChangeAspect="1"/>
          </p:cNvPicPr>
          <p:nvPr/>
        </p:nvPicPr>
        <p:blipFill>
          <a:blip r:embed="rId4" cstate="print"/>
          <a:stretch>
            <a:fillRect/>
          </a:stretch>
        </p:blipFill>
        <p:spPr>
          <a:xfrm>
            <a:off x="3905685" y="3838393"/>
            <a:ext cx="3435350" cy="1925319"/>
          </a:xfrm>
          <a:prstGeom prst="rect">
            <a:avLst/>
          </a:prstGeom>
        </p:spPr>
      </p:pic>
    </p:spTree>
    <p:extLst>
      <p:ext uri="{BB962C8B-B14F-4D97-AF65-F5344CB8AC3E}">
        <p14:creationId xmlns:p14="http://schemas.microsoft.com/office/powerpoint/2010/main" xmlns="" val="2939363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0D9102-EE68-4C05-AD43-E1F7B47F0F04}"/>
              </a:ext>
            </a:extLst>
          </p:cNvPr>
          <p:cNvSpPr>
            <a:spLocks noGrp="1"/>
          </p:cNvSpPr>
          <p:nvPr>
            <p:ph idx="1"/>
          </p:nvPr>
        </p:nvSpPr>
        <p:spPr>
          <a:xfrm>
            <a:off x="913795" y="754743"/>
            <a:ext cx="10353762" cy="5921827"/>
          </a:xfrm>
        </p:spPr>
        <p:txBody>
          <a:bodyPr>
            <a:normAutofit lnSpcReduction="10000"/>
          </a:bodyPr>
          <a:lstStyle/>
          <a:p>
            <a:r>
              <a:rPr lang="en-US" sz="2600" dirty="0"/>
              <a:t>Proteins are involved in the creation of some hormones, help control body functions that involve the interaction of several organs and help regulate cell growth.</a:t>
            </a:r>
          </a:p>
          <a:p>
            <a:endParaRPr lang="en-US" dirty="0"/>
          </a:p>
          <a:p>
            <a:r>
              <a:rPr lang="en-US" sz="2600" dirty="0"/>
              <a:t>Proteins produces enzymes that increases the rate of chemical reactions in the body.</a:t>
            </a:r>
          </a:p>
          <a:p>
            <a:endParaRPr lang="en-US" sz="2600" dirty="0"/>
          </a:p>
          <a:p>
            <a:r>
              <a:rPr lang="en-US" sz="2600" dirty="0"/>
              <a:t>Proteins called antibodies help rid the body of foreign protein and help prevent infections, illnesses and infections.</a:t>
            </a:r>
          </a:p>
          <a:p>
            <a:pPr marL="0" indent="0">
              <a:buNone/>
            </a:pPr>
            <a:endParaRPr lang="en-US" sz="2600" dirty="0"/>
          </a:p>
          <a:p>
            <a:r>
              <a:rPr lang="en-US" sz="2600" dirty="0"/>
              <a:t>Skin and bone contain collagen , a fibrous protein.</a:t>
            </a:r>
          </a:p>
          <a:p>
            <a:endParaRPr lang="en-US" sz="2600" dirty="0"/>
          </a:p>
        </p:txBody>
      </p:sp>
    </p:spTree>
    <p:extLst>
      <p:ext uri="{BB962C8B-B14F-4D97-AF65-F5344CB8AC3E}">
        <p14:creationId xmlns:p14="http://schemas.microsoft.com/office/powerpoint/2010/main" xmlns="" val="2250406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B2CF32-F459-4531-B254-019E25FAD726}"/>
              </a:ext>
            </a:extLst>
          </p:cNvPr>
          <p:cNvSpPr>
            <a:spLocks noGrp="1"/>
          </p:cNvSpPr>
          <p:nvPr>
            <p:ph idx="1"/>
          </p:nvPr>
        </p:nvSpPr>
        <p:spPr>
          <a:xfrm>
            <a:off x="913795" y="522514"/>
            <a:ext cx="10353762" cy="5892800"/>
          </a:xfrm>
        </p:spPr>
        <p:txBody>
          <a:bodyPr>
            <a:normAutofit/>
          </a:bodyPr>
          <a:lstStyle/>
          <a:p>
            <a:r>
              <a:rPr lang="en-US" sz="2600" dirty="0"/>
              <a:t>Protein help store other substances in the organism .</a:t>
            </a:r>
            <a:r>
              <a:rPr lang="en-US" sz="2600" dirty="0" err="1"/>
              <a:t>e.g</a:t>
            </a:r>
            <a:r>
              <a:rPr lang="en-US" sz="2600" dirty="0"/>
              <a:t> ,iron is stored in liver .</a:t>
            </a:r>
          </a:p>
          <a:p>
            <a:endParaRPr lang="en-US" sz="2600" dirty="0"/>
          </a:p>
          <a:p>
            <a:r>
              <a:rPr lang="en-US" sz="2600" dirty="0"/>
              <a:t>Protein help mediate cell responses, such as protein rhodopsin ,found in the eye and involved in the vision process.</a:t>
            </a:r>
          </a:p>
          <a:p>
            <a:endParaRPr lang="en-US" sz="2600" dirty="0"/>
          </a:p>
          <a:p>
            <a:r>
              <a:rPr lang="en-US" sz="2600" dirty="0"/>
              <a:t>Hemoglobin is a protein .it act as an oxygen carrier.</a:t>
            </a:r>
          </a:p>
          <a:p>
            <a:endParaRPr lang="en-US" sz="2600" dirty="0"/>
          </a:p>
          <a:p>
            <a:r>
              <a:rPr lang="en-US" sz="2600" dirty="0"/>
              <a:t>Gelatin is obtained by heating bones ,skins, and tendons in water. It is used in bakery products.</a:t>
            </a:r>
          </a:p>
        </p:txBody>
      </p:sp>
    </p:spTree>
    <p:extLst>
      <p:ext uri="{BB962C8B-B14F-4D97-AF65-F5344CB8AC3E}">
        <p14:creationId xmlns:p14="http://schemas.microsoft.com/office/powerpoint/2010/main" xmlns="" val="2808815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19E03-323D-4480-BFDC-F4027E35D995}"/>
              </a:ext>
            </a:extLst>
          </p:cNvPr>
          <p:cNvSpPr>
            <a:spLocks noGrp="1"/>
          </p:cNvSpPr>
          <p:nvPr>
            <p:ph type="title"/>
          </p:nvPr>
        </p:nvSpPr>
        <p:spPr/>
        <p:txBody>
          <a:bodyPr/>
          <a:lstStyle/>
          <a:p>
            <a:r>
              <a:rPr lang="en-US" dirty="0"/>
              <a:t>Gelatin &amp; hemoglobin</a:t>
            </a:r>
          </a:p>
        </p:txBody>
      </p:sp>
      <p:pic>
        <p:nvPicPr>
          <p:cNvPr id="4" name="Content Placeholder 3">
            <a:extLst>
              <a:ext uri="{FF2B5EF4-FFF2-40B4-BE49-F238E27FC236}">
                <a16:creationId xmlns:a16="http://schemas.microsoft.com/office/drawing/2014/main" xmlns="" id="{3A9E6DDA-D7F4-4540-8E04-6A94B3C3FFB6}"/>
              </a:ext>
            </a:extLst>
          </p:cNvPr>
          <p:cNvPicPr>
            <a:picLocks noGrp="1" noChangeAspect="1"/>
          </p:cNvPicPr>
          <p:nvPr>
            <p:ph idx="1"/>
          </p:nvPr>
        </p:nvPicPr>
        <p:blipFill>
          <a:blip r:embed="rId2" cstate="print"/>
          <a:stretch>
            <a:fillRect/>
          </a:stretch>
        </p:blipFill>
        <p:spPr>
          <a:xfrm>
            <a:off x="1463389" y="2405027"/>
            <a:ext cx="4395597" cy="2926334"/>
          </a:xfrm>
          <a:prstGeom prst="rect">
            <a:avLst/>
          </a:prstGeom>
        </p:spPr>
      </p:pic>
      <p:pic>
        <p:nvPicPr>
          <p:cNvPr id="5" name="Picture 4">
            <a:extLst>
              <a:ext uri="{FF2B5EF4-FFF2-40B4-BE49-F238E27FC236}">
                <a16:creationId xmlns:a16="http://schemas.microsoft.com/office/drawing/2014/main" xmlns="" id="{E0183FFA-2658-4A5A-A15C-231AF3A2314A}"/>
              </a:ext>
            </a:extLst>
          </p:cNvPr>
          <p:cNvPicPr>
            <a:picLocks noChangeAspect="1"/>
          </p:cNvPicPr>
          <p:nvPr/>
        </p:nvPicPr>
        <p:blipFill>
          <a:blip r:embed="rId3" cstate="print"/>
          <a:stretch>
            <a:fillRect/>
          </a:stretch>
        </p:blipFill>
        <p:spPr>
          <a:xfrm>
            <a:off x="6403018" y="2405027"/>
            <a:ext cx="4224894" cy="2926334"/>
          </a:xfrm>
          <a:prstGeom prst="rect">
            <a:avLst/>
          </a:prstGeom>
        </p:spPr>
      </p:pic>
    </p:spTree>
    <p:extLst>
      <p:ext uri="{BB962C8B-B14F-4D97-AF65-F5344CB8AC3E}">
        <p14:creationId xmlns:p14="http://schemas.microsoft.com/office/powerpoint/2010/main" xmlns="" val="48145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AC93F-D867-42CF-B09A-DAF8EE755C01}"/>
              </a:ext>
            </a:extLst>
          </p:cNvPr>
          <p:cNvSpPr>
            <a:spLocks noGrp="1"/>
          </p:cNvSpPr>
          <p:nvPr>
            <p:ph type="title"/>
          </p:nvPr>
        </p:nvSpPr>
        <p:spPr>
          <a:xfrm>
            <a:off x="913795" y="403640"/>
            <a:ext cx="10353761" cy="1163904"/>
          </a:xfrm>
        </p:spPr>
        <p:txBody>
          <a:bodyPr/>
          <a:lstStyle/>
          <a:p>
            <a:r>
              <a:rPr lang="en-US" dirty="0">
                <a:solidFill>
                  <a:schemeClr val="accent3"/>
                </a:solidFill>
              </a:rPr>
              <a:t>Elemental composition of proteins</a:t>
            </a:r>
          </a:p>
        </p:txBody>
      </p:sp>
      <p:sp>
        <p:nvSpPr>
          <p:cNvPr id="3" name="Content Placeholder 2">
            <a:extLst>
              <a:ext uri="{FF2B5EF4-FFF2-40B4-BE49-F238E27FC236}">
                <a16:creationId xmlns:a16="http://schemas.microsoft.com/office/drawing/2014/main" xmlns="" id="{C6E4967A-818E-4FF5-ADC2-C9C976C43328}"/>
              </a:ext>
            </a:extLst>
          </p:cNvPr>
          <p:cNvSpPr>
            <a:spLocks noGrp="1"/>
          </p:cNvSpPr>
          <p:nvPr>
            <p:ph idx="1"/>
          </p:nvPr>
        </p:nvSpPr>
        <p:spPr>
          <a:xfrm>
            <a:off x="913795" y="1567544"/>
            <a:ext cx="10353762" cy="5123542"/>
          </a:xfrm>
        </p:spPr>
        <p:txBody>
          <a:bodyPr>
            <a:normAutofit/>
          </a:bodyPr>
          <a:lstStyle/>
          <a:p>
            <a:r>
              <a:rPr lang="en-US" sz="2600" dirty="0"/>
              <a:t>Proteins are predominantly constituted by five major elements in the following proportion:</a:t>
            </a:r>
          </a:p>
          <a:p>
            <a:r>
              <a:rPr lang="en-US" sz="2600" dirty="0"/>
              <a:t>Carbon 50-55%</a:t>
            </a:r>
          </a:p>
          <a:p>
            <a:r>
              <a:rPr lang="en-US" sz="2600" dirty="0"/>
              <a:t>Hydrogen 6-7.3%</a:t>
            </a:r>
          </a:p>
          <a:p>
            <a:r>
              <a:rPr lang="en-US" sz="2600" dirty="0"/>
              <a:t>Oxygen 19-24%</a:t>
            </a:r>
          </a:p>
          <a:p>
            <a:r>
              <a:rPr lang="en-US" sz="2600" dirty="0"/>
              <a:t>Nitrogen 13-19%</a:t>
            </a:r>
          </a:p>
          <a:p>
            <a:r>
              <a:rPr lang="en-US" sz="2600" dirty="0"/>
              <a:t>Sulfur 0-4%</a:t>
            </a:r>
          </a:p>
          <a:p>
            <a:r>
              <a:rPr lang="en-US" sz="2600" dirty="0"/>
              <a:t>Also contain other elements as  P, Fe, Cu , I ,Mg , Mn, Zn etc.</a:t>
            </a:r>
          </a:p>
        </p:txBody>
      </p:sp>
    </p:spTree>
    <p:extLst>
      <p:ext uri="{BB962C8B-B14F-4D97-AF65-F5344CB8AC3E}">
        <p14:creationId xmlns:p14="http://schemas.microsoft.com/office/powerpoint/2010/main" xmlns="" val="1434608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6D10824-8FA8-4B49-A882-0AB8047C80D9}"/>
              </a:ext>
            </a:extLst>
          </p:cNvPr>
          <p:cNvSpPr>
            <a:spLocks noGrp="1"/>
          </p:cNvSpPr>
          <p:nvPr>
            <p:ph idx="1"/>
          </p:nvPr>
        </p:nvSpPr>
        <p:spPr>
          <a:xfrm>
            <a:off x="913794" y="1422400"/>
            <a:ext cx="10353762" cy="4513943"/>
          </a:xfrm>
        </p:spPr>
        <p:txBody>
          <a:bodyPr>
            <a:normAutofit/>
          </a:bodyPr>
          <a:lstStyle/>
          <a:p>
            <a:r>
              <a:rPr lang="en-US" sz="2600" dirty="0"/>
              <a:t>Casein is another protein used in manufacture of buttons and buckles.</a:t>
            </a:r>
          </a:p>
          <a:p>
            <a:endParaRPr lang="en-US" sz="2600" dirty="0"/>
          </a:p>
          <a:p>
            <a:r>
              <a:rPr lang="en-US" sz="2600" dirty="0"/>
              <a:t>Proteins obtained from soya bean are used for manufacture of plastics.</a:t>
            </a:r>
          </a:p>
          <a:p>
            <a:endParaRPr lang="en-US" sz="2600" dirty="0"/>
          </a:p>
          <a:p>
            <a:r>
              <a:rPr lang="en-US" sz="2600" dirty="0"/>
              <a:t>Proteins make up a large portion of muscle fiber and help in the movement of various parts of our bodies.</a:t>
            </a:r>
          </a:p>
        </p:txBody>
      </p:sp>
    </p:spTree>
    <p:extLst>
      <p:ext uri="{BB962C8B-B14F-4D97-AF65-F5344CB8AC3E}">
        <p14:creationId xmlns:p14="http://schemas.microsoft.com/office/powerpoint/2010/main" xmlns="" val="400926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89BF5-0E5D-47D4-B48F-00D3B9C5423E}"/>
              </a:ext>
            </a:extLst>
          </p:cNvPr>
          <p:cNvSpPr>
            <a:spLocks noGrp="1"/>
          </p:cNvSpPr>
          <p:nvPr>
            <p:ph type="title"/>
          </p:nvPr>
        </p:nvSpPr>
        <p:spPr>
          <a:xfrm>
            <a:off x="913795" y="217714"/>
            <a:ext cx="10353761" cy="1277257"/>
          </a:xfrm>
        </p:spPr>
        <p:txBody>
          <a:bodyPr/>
          <a:lstStyle/>
          <a:p>
            <a:r>
              <a:rPr lang="en-US" dirty="0">
                <a:solidFill>
                  <a:schemeClr val="accent3"/>
                </a:solidFill>
              </a:rPr>
              <a:t>Amino acids</a:t>
            </a:r>
          </a:p>
        </p:txBody>
      </p:sp>
      <p:sp>
        <p:nvSpPr>
          <p:cNvPr id="3" name="Content Placeholder 2">
            <a:extLst>
              <a:ext uri="{FF2B5EF4-FFF2-40B4-BE49-F238E27FC236}">
                <a16:creationId xmlns:a16="http://schemas.microsoft.com/office/drawing/2014/main" xmlns="" id="{CA221161-E644-4E0C-8094-71EBAF315932}"/>
              </a:ext>
            </a:extLst>
          </p:cNvPr>
          <p:cNvSpPr>
            <a:spLocks noGrp="1"/>
          </p:cNvSpPr>
          <p:nvPr>
            <p:ph idx="1"/>
          </p:nvPr>
        </p:nvSpPr>
        <p:spPr>
          <a:xfrm>
            <a:off x="913795" y="1611085"/>
            <a:ext cx="10353762" cy="4818743"/>
          </a:xfrm>
        </p:spPr>
        <p:txBody>
          <a:bodyPr>
            <a:normAutofit/>
          </a:bodyPr>
          <a:lstStyle/>
          <a:p>
            <a:r>
              <a:rPr lang="en-US" sz="2600" dirty="0"/>
              <a:t>Amino acids are a group of organic compounds containing two functional group </a:t>
            </a:r>
          </a:p>
          <a:p>
            <a:r>
              <a:rPr lang="en-US" sz="2600" dirty="0"/>
              <a:t>Amino (-NH2)-Basic </a:t>
            </a:r>
          </a:p>
          <a:p>
            <a:r>
              <a:rPr lang="en-US" sz="2600" dirty="0"/>
              <a:t>Carboxyl (-COOH)-Acidic</a:t>
            </a:r>
          </a:p>
          <a:p>
            <a:r>
              <a:rPr lang="en-US" sz="2600" dirty="0"/>
              <a:t>Amino acids are the </a:t>
            </a:r>
            <a:r>
              <a:rPr lang="en-US" sz="2600" dirty="0">
                <a:solidFill>
                  <a:schemeClr val="accent2"/>
                </a:solidFill>
              </a:rPr>
              <a:t>building blocks </a:t>
            </a:r>
            <a:r>
              <a:rPr lang="en-US" sz="2600" dirty="0"/>
              <a:t>of proteins.</a:t>
            </a:r>
          </a:p>
          <a:p>
            <a:r>
              <a:rPr lang="en-US" sz="2600" dirty="0"/>
              <a:t>There are 300 amino acids that occur in nature.  Among these only 22 are known as </a:t>
            </a:r>
            <a:r>
              <a:rPr lang="en-US" sz="2600" dirty="0">
                <a:solidFill>
                  <a:schemeClr val="accent2"/>
                </a:solidFill>
              </a:rPr>
              <a:t>standard amino acids </a:t>
            </a:r>
            <a:r>
              <a:rPr lang="en-US" sz="2600" dirty="0"/>
              <a:t>that commonly occur in proteins.</a:t>
            </a:r>
          </a:p>
          <a:p>
            <a:endParaRPr lang="en-US" sz="2600" dirty="0"/>
          </a:p>
        </p:txBody>
      </p:sp>
    </p:spTree>
    <p:extLst>
      <p:ext uri="{BB962C8B-B14F-4D97-AF65-F5344CB8AC3E}">
        <p14:creationId xmlns:p14="http://schemas.microsoft.com/office/powerpoint/2010/main" xmlns="" val="45563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05B22-E59C-455E-98B4-D310F2720F49}"/>
              </a:ext>
            </a:extLst>
          </p:cNvPr>
          <p:cNvSpPr>
            <a:spLocks noGrp="1"/>
          </p:cNvSpPr>
          <p:nvPr>
            <p:ph type="title"/>
          </p:nvPr>
        </p:nvSpPr>
        <p:spPr>
          <a:xfrm>
            <a:off x="913795" y="174172"/>
            <a:ext cx="10353761" cy="50799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7C9BA596-463D-4E76-A37B-381804BE5AFA}"/>
              </a:ext>
            </a:extLst>
          </p:cNvPr>
          <p:cNvSpPr>
            <a:spLocks noGrp="1"/>
          </p:cNvSpPr>
          <p:nvPr>
            <p:ph idx="1"/>
          </p:nvPr>
        </p:nvSpPr>
        <p:spPr>
          <a:xfrm>
            <a:off x="919119" y="1306286"/>
            <a:ext cx="10353762" cy="4731657"/>
          </a:xfrm>
        </p:spPr>
        <p:txBody>
          <a:bodyPr>
            <a:normAutofit/>
          </a:bodyPr>
          <a:lstStyle/>
          <a:p>
            <a:r>
              <a:rPr lang="en-US" sz="2600" dirty="0"/>
              <a:t>The amino acids differ in the nature of R-group attached to carbon atom. The nature of R-group determines the nature of proteins.</a:t>
            </a:r>
          </a:p>
          <a:p>
            <a:r>
              <a:rPr lang="en-US" sz="2600" dirty="0"/>
              <a:t>Amino acids join together to form short polymer chains called </a:t>
            </a:r>
            <a:r>
              <a:rPr lang="en-US" sz="2600" dirty="0">
                <a:solidFill>
                  <a:schemeClr val="accent2"/>
                </a:solidFill>
              </a:rPr>
              <a:t>peptides</a:t>
            </a:r>
            <a:r>
              <a:rPr lang="en-US" sz="2600" dirty="0"/>
              <a:t> or longer chains called either </a:t>
            </a:r>
            <a:r>
              <a:rPr lang="en-US" sz="2600" dirty="0">
                <a:solidFill>
                  <a:schemeClr val="accent2"/>
                </a:solidFill>
              </a:rPr>
              <a:t>polypeptides </a:t>
            </a:r>
            <a:r>
              <a:rPr lang="en-US" sz="2600" dirty="0"/>
              <a:t>or proteins.</a:t>
            </a:r>
          </a:p>
          <a:p>
            <a:r>
              <a:rPr lang="en-US" sz="2600" dirty="0"/>
              <a:t>These polymers are linear and un-branched, with each amino acid within the chain attached to two  neighboring amino acids.</a:t>
            </a:r>
          </a:p>
        </p:txBody>
      </p:sp>
    </p:spTree>
    <p:extLst>
      <p:ext uri="{BB962C8B-B14F-4D97-AF65-F5344CB8AC3E}">
        <p14:creationId xmlns:p14="http://schemas.microsoft.com/office/powerpoint/2010/main" xmlns="" val="250735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A5D7263-28DF-4613-BA79-9EB8AA343B3F}"/>
              </a:ext>
            </a:extLst>
          </p:cNvPr>
          <p:cNvPicPr>
            <a:picLocks noChangeAspect="1"/>
          </p:cNvPicPr>
          <p:nvPr/>
        </p:nvPicPr>
        <p:blipFill>
          <a:blip r:embed="rId2" cstate="print"/>
          <a:stretch>
            <a:fillRect/>
          </a:stretch>
        </p:blipFill>
        <p:spPr>
          <a:xfrm>
            <a:off x="2098166" y="830960"/>
            <a:ext cx="7832768" cy="5350383"/>
          </a:xfrm>
          <a:prstGeom prst="rect">
            <a:avLst/>
          </a:prstGeom>
        </p:spPr>
      </p:pic>
    </p:spTree>
    <p:extLst>
      <p:ext uri="{BB962C8B-B14F-4D97-AF65-F5344CB8AC3E}">
        <p14:creationId xmlns:p14="http://schemas.microsoft.com/office/powerpoint/2010/main" xmlns="" val="115764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1A4BF-C6C1-457F-BD13-CFBC40984DC9}"/>
              </a:ext>
            </a:extLst>
          </p:cNvPr>
          <p:cNvSpPr>
            <a:spLocks noGrp="1"/>
          </p:cNvSpPr>
          <p:nvPr>
            <p:ph type="title"/>
          </p:nvPr>
        </p:nvSpPr>
        <p:spPr>
          <a:xfrm>
            <a:off x="913795" y="290285"/>
            <a:ext cx="10353761" cy="1326321"/>
          </a:xfrm>
        </p:spPr>
        <p:txBody>
          <a:bodyPr/>
          <a:lstStyle/>
          <a:p>
            <a:r>
              <a:rPr lang="en-US" dirty="0">
                <a:solidFill>
                  <a:schemeClr val="accent3"/>
                </a:solidFill>
              </a:rPr>
              <a:t>Types of amino acids</a:t>
            </a:r>
          </a:p>
        </p:txBody>
      </p:sp>
      <p:sp>
        <p:nvSpPr>
          <p:cNvPr id="3" name="Content Placeholder 2">
            <a:extLst>
              <a:ext uri="{FF2B5EF4-FFF2-40B4-BE49-F238E27FC236}">
                <a16:creationId xmlns:a16="http://schemas.microsoft.com/office/drawing/2014/main" xmlns="" id="{DBAA0BD0-030B-4B28-A2CE-6334E9F6768B}"/>
              </a:ext>
            </a:extLst>
          </p:cNvPr>
          <p:cNvSpPr>
            <a:spLocks noGrp="1"/>
          </p:cNvSpPr>
          <p:nvPr>
            <p:ph idx="1"/>
          </p:nvPr>
        </p:nvSpPr>
        <p:spPr>
          <a:xfrm>
            <a:off x="913795" y="1616606"/>
            <a:ext cx="10353762" cy="4174594"/>
          </a:xfrm>
        </p:spPr>
        <p:txBody>
          <a:bodyPr>
            <a:normAutofit/>
          </a:bodyPr>
          <a:lstStyle/>
          <a:p>
            <a:r>
              <a:rPr lang="en-US" sz="2800" b="1" dirty="0">
                <a:solidFill>
                  <a:schemeClr val="accent2"/>
                </a:solidFill>
              </a:rPr>
              <a:t>Essential Amino Acids:</a:t>
            </a:r>
          </a:p>
          <a:p>
            <a:r>
              <a:rPr lang="en-US" sz="2600" dirty="0"/>
              <a:t>The amino acids that are to be supplied through diet are called as essential amino acids.</a:t>
            </a:r>
          </a:p>
          <a:p>
            <a:r>
              <a:rPr lang="en-US" sz="2600" dirty="0"/>
              <a:t>They cannot be produced by the body.</a:t>
            </a:r>
          </a:p>
          <a:p>
            <a:r>
              <a:rPr lang="en-US" sz="2600" dirty="0"/>
              <a:t>These are valine, isoleucine, leucine, lysin, threonine and tryptophan.</a:t>
            </a:r>
          </a:p>
        </p:txBody>
      </p:sp>
    </p:spTree>
    <p:extLst>
      <p:ext uri="{BB962C8B-B14F-4D97-AF65-F5344CB8AC3E}">
        <p14:creationId xmlns:p14="http://schemas.microsoft.com/office/powerpoint/2010/main" xmlns="" val="24557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3B701F-54C0-4FD7-BE0F-E49AA4EB4D7F}"/>
              </a:ext>
            </a:extLst>
          </p:cNvPr>
          <p:cNvSpPr>
            <a:spLocks noGrp="1"/>
          </p:cNvSpPr>
          <p:nvPr>
            <p:ph idx="1"/>
          </p:nvPr>
        </p:nvSpPr>
        <p:spPr>
          <a:xfrm>
            <a:off x="913795" y="1219200"/>
            <a:ext cx="10353762" cy="4572000"/>
          </a:xfrm>
        </p:spPr>
        <p:txBody>
          <a:bodyPr>
            <a:normAutofit/>
          </a:bodyPr>
          <a:lstStyle/>
          <a:p>
            <a:r>
              <a:rPr lang="en-US" sz="2800" b="1" dirty="0">
                <a:solidFill>
                  <a:schemeClr val="accent2"/>
                </a:solidFill>
              </a:rPr>
              <a:t>Non-essential Amino Acids:</a:t>
            </a:r>
          </a:p>
          <a:p>
            <a:pPr marL="0" indent="0">
              <a:buNone/>
            </a:pPr>
            <a:endParaRPr lang="en-US" sz="2800" dirty="0"/>
          </a:p>
          <a:p>
            <a:r>
              <a:rPr lang="en-US" sz="2600" dirty="0"/>
              <a:t>The amino acids that can be synthesized by the body are called non-essential amino acids.</a:t>
            </a:r>
          </a:p>
          <a:p>
            <a:r>
              <a:rPr lang="en-US" sz="2600" dirty="0"/>
              <a:t>These are: glycine, alanine, serine, cysteine, aspartic acid, glutamic acid, and proline.</a:t>
            </a:r>
          </a:p>
        </p:txBody>
      </p:sp>
    </p:spTree>
    <p:extLst>
      <p:ext uri="{BB962C8B-B14F-4D97-AF65-F5344CB8AC3E}">
        <p14:creationId xmlns:p14="http://schemas.microsoft.com/office/powerpoint/2010/main" xmlns="" val="22614336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2</TotalTime>
  <Words>1400</Words>
  <Application>Microsoft Office PowerPoint</Application>
  <PresentationFormat>Custom</PresentationFormat>
  <Paragraphs>171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Damask</vt:lpstr>
      <vt:lpstr>proteins</vt:lpstr>
      <vt:lpstr>Slide 2</vt:lpstr>
      <vt:lpstr>proteins</vt:lpstr>
      <vt:lpstr>Elemental composition of proteins</vt:lpstr>
      <vt:lpstr>Amino acids</vt:lpstr>
      <vt:lpstr>Slide 6</vt:lpstr>
      <vt:lpstr>Slide 7</vt:lpstr>
      <vt:lpstr>Types of amino acids</vt:lpstr>
      <vt:lpstr>Slide 9</vt:lpstr>
      <vt:lpstr>Classification of protein</vt:lpstr>
      <vt:lpstr>CLASSIFICATION BY SYTUCTURE</vt:lpstr>
      <vt:lpstr>Slide 12</vt:lpstr>
      <vt:lpstr>Slide 13</vt:lpstr>
      <vt:lpstr>Slide 14</vt:lpstr>
      <vt:lpstr>Slide 15</vt:lpstr>
      <vt:lpstr>Slide 16</vt:lpstr>
      <vt:lpstr>Slide 17</vt:lpstr>
      <vt:lpstr>Slide 18</vt:lpstr>
      <vt:lpstr>Classification by shape &amp; solubility</vt:lpstr>
      <vt:lpstr>Slide 20</vt:lpstr>
      <vt:lpstr>Slide 21</vt:lpstr>
      <vt:lpstr>globular PROTEINS </vt:lpstr>
      <vt:lpstr>Classification by composition</vt:lpstr>
      <vt:lpstr>Simple proteins </vt:lpstr>
      <vt:lpstr>Slide 25</vt:lpstr>
      <vt:lpstr>Slide 26</vt:lpstr>
      <vt:lpstr>Classification by biological functions</vt:lpstr>
      <vt:lpstr>Transport proteins </vt:lpstr>
      <vt:lpstr>Slide 29</vt:lpstr>
      <vt:lpstr>Slide 30</vt:lpstr>
      <vt:lpstr>Slide 31</vt:lpstr>
      <vt:lpstr>Nutritional basis</vt:lpstr>
      <vt:lpstr>Slide 33</vt:lpstr>
      <vt:lpstr>Properties of proteins</vt:lpstr>
      <vt:lpstr>Functions of proteins</vt:lpstr>
      <vt:lpstr>Slide 36</vt:lpstr>
      <vt:lpstr>Slide 37</vt:lpstr>
      <vt:lpstr>Slide 38</vt:lpstr>
      <vt:lpstr>Gelatin &amp; hemoglobin</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of cell biology</dc:title>
  <dc:creator>ASMA SADIA</dc:creator>
  <cp:lastModifiedBy>Haier</cp:lastModifiedBy>
  <cp:revision>30</cp:revision>
  <dcterms:created xsi:type="dcterms:W3CDTF">2020-04-13T07:44:14Z</dcterms:created>
  <dcterms:modified xsi:type="dcterms:W3CDTF">2020-04-26T16:41:54Z</dcterms:modified>
</cp:coreProperties>
</file>