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58" r:id="rId5"/>
    <p:sldId id="259" r:id="rId6"/>
    <p:sldId id="263"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p:scale>
          <a:sx n="75" d="100"/>
          <a:sy n="75" d="100"/>
        </p:scale>
        <p:origin x="5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952AFF-C0EB-4D7F-B05C-B4E9334A6C69}"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67960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952AFF-C0EB-4D7F-B05C-B4E9334A6C69}"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2747718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952AFF-C0EB-4D7F-B05C-B4E9334A6C69}"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2134903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952AFF-C0EB-4D7F-B05C-B4E9334A6C69}"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205311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952AFF-C0EB-4D7F-B05C-B4E9334A6C69}" type="datetimeFigureOut">
              <a:rPr lang="en-GB" smtClean="0"/>
              <a:t>14/10/2020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383483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952AFF-C0EB-4D7F-B05C-B4E9334A6C69}"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163412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952AFF-C0EB-4D7F-B05C-B4E9334A6C69}" type="datetimeFigureOut">
              <a:rPr lang="en-GB" smtClean="0"/>
              <a:t>14/10/2020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2365508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952AFF-C0EB-4D7F-B05C-B4E9334A6C69}" type="datetimeFigureOut">
              <a:rPr lang="en-GB" smtClean="0"/>
              <a:t>14/10/2020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3123831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52AFF-C0EB-4D7F-B05C-B4E9334A6C69}" type="datetimeFigureOut">
              <a:rPr lang="en-GB" smtClean="0"/>
              <a:t>14/10/2020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371049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52AFF-C0EB-4D7F-B05C-B4E9334A6C69}"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2568249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952AFF-C0EB-4D7F-B05C-B4E9334A6C69}" type="datetimeFigureOut">
              <a:rPr lang="en-GB" smtClean="0"/>
              <a:t>14/10/2020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70B11A-AAFB-45A1-951D-3450C57E8A34}" type="slidenum">
              <a:rPr lang="en-GB" smtClean="0"/>
              <a:t>‹#›</a:t>
            </a:fld>
            <a:endParaRPr lang="en-GB"/>
          </a:p>
        </p:txBody>
      </p:sp>
    </p:spTree>
    <p:extLst>
      <p:ext uri="{BB962C8B-B14F-4D97-AF65-F5344CB8AC3E}">
        <p14:creationId xmlns:p14="http://schemas.microsoft.com/office/powerpoint/2010/main" val="519230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52AFF-C0EB-4D7F-B05C-B4E9334A6C69}" type="datetimeFigureOut">
              <a:rPr lang="en-GB" smtClean="0"/>
              <a:t>14/10/2020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0B11A-AAFB-45A1-951D-3450C57E8A34}" type="slidenum">
              <a:rPr lang="en-GB" smtClean="0"/>
              <a:t>‹#›</a:t>
            </a:fld>
            <a:endParaRPr lang="en-GB"/>
          </a:p>
        </p:txBody>
      </p:sp>
    </p:spTree>
    <p:extLst>
      <p:ext uri="{BB962C8B-B14F-4D97-AF65-F5344CB8AC3E}">
        <p14:creationId xmlns:p14="http://schemas.microsoft.com/office/powerpoint/2010/main" val="2565452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3739" y="165100"/>
            <a:ext cx="11114468" cy="7232749"/>
          </a:xfrm>
          <a:prstGeom prst="rect">
            <a:avLst/>
          </a:prstGeom>
          <a:noFill/>
        </p:spPr>
        <p:txBody>
          <a:bodyPr wrap="square" rtlCol="0">
            <a:spAutoFit/>
          </a:bodyPr>
          <a:lstStyle/>
          <a:p>
            <a:pPr algn="ctr"/>
            <a:r>
              <a:rPr lang="en-US" sz="3600" dirty="0" smtClean="0">
                <a:solidFill>
                  <a:schemeClr val="accent2"/>
                </a:solidFill>
                <a:latin typeface="Times New Roman" panose="02020603050405020304" pitchFamily="18" charset="0"/>
                <a:cs typeface="Times New Roman" panose="02020603050405020304" pitchFamily="18" charset="0"/>
              </a:rPr>
              <a:t> </a:t>
            </a:r>
            <a:r>
              <a:rPr lang="en-US" sz="3600" dirty="0" smtClean="0">
                <a:solidFill>
                  <a:schemeClr val="accent2"/>
                </a:solidFill>
                <a:latin typeface="Times New Roman" panose="02020603050405020304" pitchFamily="18" charset="0"/>
                <a:cs typeface="Times New Roman" panose="02020603050405020304" pitchFamily="18" charset="0"/>
              </a:rPr>
              <a:t>Biostatistics</a:t>
            </a:r>
            <a:endParaRPr lang="en-US" sz="3600" dirty="0" smtClean="0">
              <a:solidFill>
                <a:schemeClr val="accent2"/>
              </a:solidFill>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pPr marL="571500" indent="-571500">
              <a:buFont typeface="Wingdings" panose="05000000000000000000" pitchFamily="2" charset="2"/>
              <a:buChar char="q"/>
            </a:pPr>
            <a:r>
              <a:rPr lang="en-US" sz="3200" b="1" dirty="0" smtClean="0">
                <a:latin typeface="Times New Roman" panose="02020603050405020304" pitchFamily="18" charset="0"/>
                <a:cs typeface="Times New Roman" panose="02020603050405020304" pitchFamily="18" charset="0"/>
              </a:rPr>
              <a:t>What is Statistics?</a:t>
            </a:r>
          </a:p>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Statistics is the science of conducting studies to collect, organize, summarize, analyze and draw conclusions from data.</a:t>
            </a:r>
          </a:p>
          <a:p>
            <a:pPr marL="285750" indent="-28575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Statistics is a group of methods used to collect, analyze, present and interpret data and to make decisions</a:t>
            </a:r>
            <a:r>
              <a:rPr lang="en-US" sz="2800" dirty="0" smtClean="0">
                <a:latin typeface="Times New Roman" panose="02020603050405020304" pitchFamily="18" charset="0"/>
                <a:cs typeface="Times New Roman" panose="02020603050405020304" pitchFamily="18" charset="0"/>
              </a:rPr>
              <a:t>.</a:t>
            </a:r>
          </a:p>
          <a:p>
            <a:pPr marL="457200" indent="-457200">
              <a:buFont typeface="Wingdings" panose="05000000000000000000" pitchFamily="2" charset="2"/>
              <a:buChar char="q"/>
            </a:pPr>
            <a:r>
              <a:rPr lang="en-US" sz="3200" b="1" dirty="0" smtClean="0">
                <a:latin typeface="Times New Roman" panose="02020603050405020304" pitchFamily="18" charset="0"/>
                <a:cs typeface="Times New Roman" panose="02020603050405020304" pitchFamily="18" charset="0"/>
              </a:rPr>
              <a:t>Biostatistics</a:t>
            </a:r>
          </a:p>
          <a:p>
            <a:r>
              <a:rPr lang="en-US" sz="2800" dirty="0" smtClean="0">
                <a:latin typeface="Times New Roman" panose="02020603050405020304" pitchFamily="18" charset="0"/>
                <a:cs typeface="Times New Roman" panose="02020603050405020304" pitchFamily="18" charset="0"/>
              </a:rPr>
              <a:t>Biostatistics is the branch of biological science which deals with the study and methods of collection, presentation, analysis and interpretation of data of biological research. In biostatistics, statistical methods are applied to solve biological problems. </a:t>
            </a:r>
            <a:endParaRPr lang="en-US" sz="2800" dirty="0" smtClean="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600" dirty="0" smtClean="0">
              <a:latin typeface="Times New Roman" panose="02020603050405020304" pitchFamily="18" charset="0"/>
              <a:cs typeface="Times New Roman" panose="02020603050405020304" pitchFamily="18" charset="0"/>
            </a:endParaRPr>
          </a:p>
          <a:p>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4993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53037" y="888642"/>
            <a:ext cx="10290219" cy="4431983"/>
          </a:xfrm>
          <a:prstGeom prst="rect">
            <a:avLst/>
          </a:prstGeom>
          <a:noFill/>
        </p:spPr>
        <p:txBody>
          <a:bodyPr wrap="square" rtlCol="0">
            <a:spAutoFit/>
          </a:bodyPr>
          <a:lstStyle/>
          <a:p>
            <a:pPr marL="571500" indent="-571500">
              <a:buFont typeface="Wingdings" panose="05000000000000000000" pitchFamily="2" charset="2"/>
              <a:buChar char="q"/>
            </a:pPr>
            <a:r>
              <a:rPr lang="en-US" sz="3600" b="1" dirty="0">
                <a:latin typeface="Times New Roman" panose="02020603050405020304" pitchFamily="18" charset="0"/>
                <a:cs typeface="Times New Roman" panose="02020603050405020304" pitchFamily="18" charset="0"/>
              </a:rPr>
              <a:t>Population</a:t>
            </a:r>
          </a:p>
          <a:p>
            <a:r>
              <a:rPr lang="en-US" sz="3200" dirty="0">
                <a:latin typeface="Times New Roman" panose="02020603050405020304" pitchFamily="18" charset="0"/>
                <a:cs typeface="Times New Roman" panose="02020603050405020304" pitchFamily="18" charset="0"/>
              </a:rPr>
              <a:t>A population is the set of all possible items, usually relating to a group of people or objects, which is of interest in a particular study. </a:t>
            </a:r>
          </a:p>
          <a:p>
            <a:pPr marL="571500" indent="-571500">
              <a:buFont typeface="Wingdings" panose="05000000000000000000" pitchFamily="2" charset="2"/>
              <a:buChar char="q"/>
            </a:pPr>
            <a:r>
              <a:rPr lang="en-US" sz="3600" b="1" dirty="0">
                <a:latin typeface="Times New Roman" panose="02020603050405020304" pitchFamily="18" charset="0"/>
                <a:cs typeface="Times New Roman" panose="02020603050405020304" pitchFamily="18" charset="0"/>
              </a:rPr>
              <a:t>Sample</a:t>
            </a:r>
          </a:p>
          <a:p>
            <a:r>
              <a:rPr lang="en-US" sz="3200" dirty="0">
                <a:latin typeface="Times New Roman" panose="02020603050405020304" pitchFamily="18" charset="0"/>
                <a:cs typeface="Times New Roman" panose="02020603050405020304" pitchFamily="18" charset="0"/>
              </a:rPr>
              <a:t>Sample is the representative part of population. Sample is a selection of items taken from a population which is used for analysis.</a:t>
            </a:r>
          </a:p>
          <a:p>
            <a:endParaRPr lang="en-GB" dirty="0"/>
          </a:p>
        </p:txBody>
      </p:sp>
    </p:spTree>
    <p:extLst>
      <p:ext uri="{BB962C8B-B14F-4D97-AF65-F5344CB8AC3E}">
        <p14:creationId xmlns:p14="http://schemas.microsoft.com/office/powerpoint/2010/main" val="2429923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media.geeksforgeeks.org/wp-content/uploads/20200625233042/Untitled-Diagram-918.png"/>
          <p:cNvPicPr/>
          <p:nvPr/>
        </p:nvPicPr>
        <p:blipFill>
          <a:blip r:embed="rId2">
            <a:extLst>
              <a:ext uri="{28A0092B-C50C-407E-A947-70E740481C1C}">
                <a14:useLocalDpi xmlns:a14="http://schemas.microsoft.com/office/drawing/2010/main" val="0"/>
              </a:ext>
            </a:extLst>
          </a:blip>
          <a:srcRect/>
          <a:stretch>
            <a:fillRect/>
          </a:stretch>
        </p:blipFill>
        <p:spPr bwMode="auto">
          <a:xfrm>
            <a:off x="1107584" y="476519"/>
            <a:ext cx="9620518" cy="5177306"/>
          </a:xfrm>
          <a:prstGeom prst="rect">
            <a:avLst/>
          </a:prstGeom>
          <a:noFill/>
          <a:ln>
            <a:noFill/>
          </a:ln>
        </p:spPr>
      </p:pic>
    </p:spTree>
    <p:extLst>
      <p:ext uri="{BB962C8B-B14F-4D97-AF65-F5344CB8AC3E}">
        <p14:creationId xmlns:p14="http://schemas.microsoft.com/office/powerpoint/2010/main" val="1761109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39403" y="669701"/>
            <a:ext cx="9659155" cy="5016758"/>
          </a:xfrm>
          <a:prstGeom prst="rect">
            <a:avLst/>
          </a:prstGeom>
          <a:noFill/>
        </p:spPr>
        <p:txBody>
          <a:bodyPr wrap="square" rtlCol="0">
            <a:spAutoFit/>
          </a:bodyPr>
          <a:lstStyle/>
          <a:p>
            <a:pPr algn="ctr"/>
            <a:r>
              <a:rPr lang="en-US" sz="4000" b="1" dirty="0" smtClean="0">
                <a:solidFill>
                  <a:schemeClr val="accent2"/>
                </a:solidFill>
                <a:latin typeface="Times New Roman" panose="02020603050405020304" pitchFamily="18" charset="0"/>
                <a:cs typeface="Times New Roman" panose="02020603050405020304" pitchFamily="18" charset="0"/>
              </a:rPr>
              <a:t>Types of Statistics</a:t>
            </a:r>
          </a:p>
          <a:p>
            <a:pPr algn="just"/>
            <a:r>
              <a:rPr lang="en-US" sz="2800" dirty="0" smtClean="0">
                <a:latin typeface="Times New Roman" panose="02020603050405020304" pitchFamily="18" charset="0"/>
                <a:cs typeface="Times New Roman" panose="02020603050405020304" pitchFamily="18" charset="0"/>
              </a:rPr>
              <a:t>There are two types of applied statistics </a:t>
            </a:r>
          </a:p>
          <a:p>
            <a:pPr marL="457200" indent="-457200"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Descriptive Statistics</a:t>
            </a:r>
          </a:p>
          <a:p>
            <a:pPr marL="457200" indent="-457200" algn="just">
              <a:buFont typeface="Wingdings" panose="05000000000000000000" pitchFamily="2" charset="2"/>
              <a:buChar char="q"/>
            </a:pPr>
            <a:r>
              <a:rPr lang="en-US" sz="2800" dirty="0" smtClean="0">
                <a:latin typeface="Times New Roman" panose="02020603050405020304" pitchFamily="18" charset="0"/>
                <a:cs typeface="Times New Roman" panose="02020603050405020304" pitchFamily="18" charset="0"/>
              </a:rPr>
              <a:t>Inferential Statistics</a:t>
            </a:r>
          </a:p>
          <a:p>
            <a:pPr algn="just"/>
            <a:endParaRPr lang="en-US" sz="2800" dirty="0" smtClean="0">
              <a:latin typeface="Times New Roman" panose="02020603050405020304" pitchFamily="18" charset="0"/>
              <a:cs typeface="Times New Roman" panose="02020603050405020304" pitchFamily="18" charset="0"/>
            </a:endParaRPr>
          </a:p>
          <a:p>
            <a:pPr marL="742950" indent="-742950" algn="just">
              <a:buAutoNum type="arabicPeriod"/>
            </a:pPr>
            <a:r>
              <a:rPr lang="en-US" sz="2800" dirty="0" smtClean="0">
                <a:latin typeface="Times New Roman" panose="02020603050405020304" pitchFamily="18" charset="0"/>
                <a:cs typeface="Times New Roman" panose="02020603050405020304" pitchFamily="18" charset="0"/>
              </a:rPr>
              <a:t>Descriptive statistics deals with the concepts and methods of summarization and description of data.</a:t>
            </a:r>
          </a:p>
          <a:p>
            <a:pPr algn="just"/>
            <a:r>
              <a:rPr lang="en-US" sz="2800" b="1" dirty="0" smtClean="0">
                <a:latin typeface="Times New Roman" panose="02020603050405020304" pitchFamily="18" charset="0"/>
                <a:cs typeface="Times New Roman" panose="02020603050405020304" pitchFamily="18" charset="0"/>
              </a:rPr>
              <a:t>Example: </a:t>
            </a:r>
            <a:r>
              <a:rPr lang="en-US" sz="2800" dirty="0" smtClean="0">
                <a:latin typeface="Times New Roman" panose="02020603050405020304" pitchFamily="18" charset="0"/>
                <a:cs typeface="Times New Roman" panose="02020603050405020304" pitchFamily="18" charset="0"/>
              </a:rPr>
              <a:t>Measure of central tendency and measure of dispersion etc.</a:t>
            </a:r>
          </a:p>
          <a:p>
            <a:pPr algn="just"/>
            <a:r>
              <a:rPr lang="en-US" sz="2800" dirty="0" smtClean="0">
                <a:latin typeface="Times New Roman" panose="02020603050405020304" pitchFamily="18" charset="0"/>
                <a:cs typeface="Times New Roman" panose="02020603050405020304" pitchFamily="18" charset="0"/>
              </a:rPr>
              <a:t>2</a:t>
            </a:r>
            <a:r>
              <a:rPr lang="en-US" sz="2800" dirty="0" smtClean="0">
                <a:latin typeface="Times New Roman" panose="02020603050405020304" pitchFamily="18" charset="0"/>
                <a:cs typeface="Times New Roman" panose="02020603050405020304" pitchFamily="18" charset="0"/>
              </a:rPr>
              <a:t>. 	Inferential Statistics is used to make inferences (suggestions, conclusion) about some characteristics.  </a:t>
            </a:r>
          </a:p>
        </p:txBody>
      </p:sp>
    </p:spTree>
    <p:extLst>
      <p:ext uri="{BB962C8B-B14F-4D97-AF65-F5344CB8AC3E}">
        <p14:creationId xmlns:p14="http://schemas.microsoft.com/office/powerpoint/2010/main" val="2344217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1369" y="231819"/>
            <a:ext cx="10792496" cy="6494085"/>
          </a:xfrm>
          <a:prstGeom prst="rect">
            <a:avLst/>
          </a:prstGeom>
          <a:noFill/>
        </p:spPr>
        <p:txBody>
          <a:bodyPr wrap="square" rtlCol="0">
            <a:spAutoFit/>
          </a:bodyPr>
          <a:lstStyle/>
          <a:p>
            <a:pPr algn="ctr"/>
            <a:r>
              <a:rPr lang="en-US" sz="4000" dirty="0" smtClean="0">
                <a:solidFill>
                  <a:schemeClr val="accent2"/>
                </a:solidFill>
                <a:latin typeface="Times New Roman" panose="02020603050405020304" pitchFamily="18" charset="0"/>
                <a:cs typeface="Times New Roman" panose="02020603050405020304" pitchFamily="18" charset="0"/>
              </a:rPr>
              <a:t>Data and Types of Data</a:t>
            </a:r>
          </a:p>
          <a:p>
            <a:pPr algn="just"/>
            <a:r>
              <a:rPr lang="en-US" sz="3200" b="1" dirty="0" smtClean="0">
                <a:latin typeface="Times New Roman" panose="02020603050405020304" pitchFamily="18" charset="0"/>
                <a:cs typeface="Times New Roman" panose="02020603050405020304" pitchFamily="18" charset="0"/>
              </a:rPr>
              <a:t>Data: </a:t>
            </a:r>
            <a:r>
              <a:rPr lang="en-US" sz="2800" dirty="0" smtClean="0">
                <a:latin typeface="Times New Roman" panose="02020603050405020304" pitchFamily="18" charset="0"/>
                <a:cs typeface="Times New Roman" panose="02020603050405020304" pitchFamily="18" charset="0"/>
              </a:rPr>
              <a:t>The collection of different observations is called data. (individual units of information)</a:t>
            </a:r>
            <a:endParaRPr lang="en-US" sz="2800" dirty="0">
              <a:latin typeface="Times New Roman" panose="02020603050405020304" pitchFamily="18" charset="0"/>
              <a:cs typeface="Times New Roman" panose="02020603050405020304" pitchFamily="18" charset="0"/>
            </a:endParaRP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Different Types of Data with Examples</a:t>
            </a:r>
          </a:p>
          <a:p>
            <a:pPr fontAlgn="t"/>
            <a:endParaRPr lang="en-US" sz="2800" dirty="0" smtClean="0">
              <a:latin typeface="Times New Roman" panose="02020603050405020304" pitchFamily="18" charset="0"/>
              <a:cs typeface="Times New Roman" panose="02020603050405020304" pitchFamily="18" charset="0"/>
            </a:endParaRPr>
          </a:p>
          <a:p>
            <a:pPr algn="just" fontAlgn="t"/>
            <a:r>
              <a:rPr lang="en-US" sz="3200" b="1" dirty="0" smtClean="0">
                <a:latin typeface="Times New Roman" panose="02020603050405020304" pitchFamily="18" charset="0"/>
                <a:cs typeface="Times New Roman" panose="02020603050405020304" pitchFamily="18" charset="0"/>
              </a:rPr>
              <a:t>Text</a:t>
            </a:r>
            <a:r>
              <a:rPr lang="en-US" sz="3200" b="1" dirty="0">
                <a:latin typeface="Times New Roman" panose="02020603050405020304" pitchFamily="18" charset="0"/>
                <a:cs typeface="Times New Roman" panose="02020603050405020304" pitchFamily="18" charset="0"/>
              </a:rPr>
              <a:t>:</a:t>
            </a:r>
            <a:r>
              <a:rPr lang="en-US" sz="3200" b="1"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Text data consists of words, sentences and paragraphs.</a:t>
            </a:r>
          </a:p>
          <a:p>
            <a:pPr algn="just" fontAlgn="t"/>
            <a:r>
              <a:rPr lang="en-US" sz="3200" b="1" dirty="0">
                <a:latin typeface="Times New Roman" panose="02020603050405020304" pitchFamily="18" charset="0"/>
                <a:cs typeface="Times New Roman" panose="02020603050405020304" pitchFamily="18" charset="0"/>
              </a:rPr>
              <a:t>Numeric </a:t>
            </a:r>
            <a:r>
              <a:rPr lang="en-US" sz="3200" b="1" dirty="0" smtClean="0">
                <a:latin typeface="Times New Roman" panose="02020603050405020304" pitchFamily="18" charset="0"/>
                <a:cs typeface="Times New Roman" panose="02020603050405020304" pitchFamily="18" charset="0"/>
              </a:rPr>
              <a:t>data: </a:t>
            </a:r>
            <a:r>
              <a:rPr lang="en-US" sz="2800" dirty="0" smtClean="0">
                <a:latin typeface="Times New Roman" panose="02020603050405020304" pitchFamily="18" charset="0"/>
                <a:cs typeface="Times New Roman" panose="02020603050405020304" pitchFamily="18" charset="0"/>
              </a:rPr>
              <a:t>Numeric</a:t>
            </a:r>
            <a:r>
              <a:rPr lang="en-US" sz="2800" dirty="0">
                <a:latin typeface="Times New Roman" panose="02020603050405020304" pitchFamily="18" charset="0"/>
                <a:cs typeface="Times New Roman" panose="02020603050405020304" pitchFamily="18" charset="0"/>
              </a:rPr>
              <a:t> data consists of numeric digits from numeric digits from 0 to 9.</a:t>
            </a:r>
          </a:p>
          <a:p>
            <a:pPr algn="just" fontAlgn="t"/>
            <a:r>
              <a:rPr lang="en-US" sz="3200" b="1" dirty="0" smtClean="0">
                <a:latin typeface="Times New Roman" panose="02020603050405020304" pitchFamily="18" charset="0"/>
                <a:cs typeface="Times New Roman" panose="02020603050405020304" pitchFamily="18" charset="0"/>
              </a:rPr>
              <a:t>Image: </a:t>
            </a:r>
            <a:r>
              <a:rPr lang="en-US" sz="2800" dirty="0">
                <a:latin typeface="Times New Roman" panose="02020603050405020304" pitchFamily="18" charset="0"/>
                <a:cs typeface="Times New Roman" panose="02020603050405020304" pitchFamily="18" charset="0"/>
              </a:rPr>
              <a:t>This type of data includes chart, graph, pictures and drawing.</a:t>
            </a:r>
          </a:p>
          <a:p>
            <a:pPr algn="just" fontAlgn="t"/>
            <a:r>
              <a:rPr lang="en-US" sz="3200" b="1" dirty="0" smtClean="0">
                <a:latin typeface="Times New Roman" panose="02020603050405020304" pitchFamily="18" charset="0"/>
                <a:cs typeface="Times New Roman" panose="02020603050405020304" pitchFamily="18" charset="0"/>
              </a:rPr>
              <a:t>Audio</a:t>
            </a:r>
            <a:r>
              <a:rPr lang="en-US" sz="2800" dirty="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Sound is a representation of audio. Audio data includes music, speech or any type of sound.</a:t>
            </a:r>
          </a:p>
          <a:p>
            <a:pPr algn="just"/>
            <a:endParaRPr lang="en-US" sz="2800" dirty="0" smtClean="0">
              <a:latin typeface="Times New Roman" panose="02020603050405020304" pitchFamily="18" charset="0"/>
              <a:cs typeface="Times New Roman" panose="02020603050405020304" pitchFamily="18" charset="0"/>
            </a:endParaRPr>
          </a:p>
          <a:p>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482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6067" y="824248"/>
            <a:ext cx="10251583" cy="5170646"/>
          </a:xfrm>
          <a:prstGeom prst="rect">
            <a:avLst/>
          </a:prstGeom>
          <a:noFill/>
        </p:spPr>
        <p:txBody>
          <a:bodyPr wrap="square" rtlCol="0">
            <a:spAutoFit/>
          </a:bodyPr>
          <a:lstStyle/>
          <a:p>
            <a:pPr algn="just"/>
            <a:r>
              <a:rPr lang="en-US" sz="2400" b="1" dirty="0">
                <a:latin typeface="Times New Roman" panose="02020603050405020304" pitchFamily="18" charset="0"/>
                <a:cs typeface="Times New Roman" panose="02020603050405020304" pitchFamily="18" charset="0"/>
              </a:rPr>
              <a:t>There are two types </a:t>
            </a:r>
            <a:r>
              <a:rPr lang="en-US" sz="2400" b="1" dirty="0" smtClean="0">
                <a:latin typeface="Times New Roman" panose="02020603050405020304" pitchFamily="18" charset="0"/>
                <a:cs typeface="Times New Roman" panose="02020603050405020304" pitchFamily="18" charset="0"/>
              </a:rPr>
              <a:t>of Statistical </a:t>
            </a:r>
            <a:r>
              <a:rPr lang="en-US" sz="2400" b="1" dirty="0">
                <a:latin typeface="Times New Roman" panose="02020603050405020304" pitchFamily="18" charset="0"/>
                <a:cs typeface="Times New Roman" panose="02020603050405020304" pitchFamily="18" charset="0"/>
              </a:rPr>
              <a:t>data</a:t>
            </a:r>
          </a:p>
          <a:p>
            <a:pPr marL="457200" indent="-4572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Primary data</a:t>
            </a:r>
          </a:p>
          <a:p>
            <a:pPr marL="457200" indent="-457200" algn="jus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Secondary </a:t>
            </a:r>
            <a:r>
              <a:rPr lang="en-US" sz="2400" dirty="0" smtClean="0">
                <a:latin typeface="Times New Roman" panose="02020603050405020304" pitchFamily="18" charset="0"/>
                <a:cs typeface="Times New Roman" panose="02020603050405020304" pitchFamily="18" charset="0"/>
              </a:rPr>
              <a:t>data</a:t>
            </a: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1. </a:t>
            </a:r>
            <a:r>
              <a:rPr lang="en-US" sz="2400" dirty="0">
                <a:latin typeface="Times New Roman" panose="02020603050405020304" pitchFamily="18" charset="0"/>
                <a:cs typeface="Times New Roman" panose="02020603050405020304" pitchFamily="18" charset="0"/>
              </a:rPr>
              <a:t>The first collection of data by any person without any arrangement is called primary data. </a:t>
            </a:r>
          </a:p>
          <a:p>
            <a:pPr algn="just"/>
            <a:r>
              <a:rPr lang="en-US" sz="2400" dirty="0">
                <a:latin typeface="Times New Roman" panose="02020603050405020304" pitchFamily="18" charset="0"/>
                <a:cs typeface="Times New Roman" panose="02020603050405020304" pitchFamily="18" charset="0"/>
              </a:rPr>
              <a:t>This data includes the data collected through direct interviews, surveys and experiments. </a:t>
            </a:r>
            <a:r>
              <a:rPr lang="en-US" sz="2400" dirty="0" smtClean="0">
                <a:latin typeface="Times New Roman" panose="02020603050405020304" pitchFamily="18" charset="0"/>
                <a:cs typeface="Times New Roman" panose="02020603050405020304" pitchFamily="18" charset="0"/>
              </a:rPr>
              <a:t>Biological studies, particularly experimental studies depends on primary data. </a:t>
            </a:r>
            <a:endParaRPr lang="en-US" sz="2400" dirty="0">
              <a:latin typeface="Times New Roman" panose="02020603050405020304" pitchFamily="18" charset="0"/>
              <a:cs typeface="Times New Roman" panose="02020603050405020304" pitchFamily="18" charset="0"/>
            </a:endParaRPr>
          </a:p>
          <a:p>
            <a:pPr marL="457200" indent="-457200" algn="just">
              <a:buAutoNum type="arabicPeriod" startAt="2"/>
            </a:pPr>
            <a:r>
              <a:rPr lang="en-US" sz="2400" dirty="0">
                <a:latin typeface="Times New Roman" panose="02020603050405020304" pitchFamily="18" charset="0"/>
                <a:cs typeface="Times New Roman" panose="02020603050405020304" pitchFamily="18" charset="0"/>
              </a:rPr>
              <a:t>When we arrange the data by any statistical rule is called secondary data.</a:t>
            </a:r>
          </a:p>
          <a:p>
            <a:pPr algn="just"/>
            <a:r>
              <a:rPr lang="en-US" sz="2400" dirty="0">
                <a:latin typeface="Times New Roman" panose="02020603050405020304" pitchFamily="18" charset="0"/>
                <a:cs typeface="Times New Roman" panose="02020603050405020304" pitchFamily="18" charset="0"/>
              </a:rPr>
              <a:t>Many important and current data which was initially a primary data can be published in books, research papers, journals or can be kept in record books to be used as the secondary data for another researcher.</a:t>
            </a:r>
          </a:p>
          <a:p>
            <a:endParaRPr lang="en-GB" dirty="0"/>
          </a:p>
        </p:txBody>
      </p:sp>
    </p:spTree>
    <p:extLst>
      <p:ext uri="{BB962C8B-B14F-4D97-AF65-F5344CB8AC3E}">
        <p14:creationId xmlns:p14="http://schemas.microsoft.com/office/powerpoint/2010/main" val="2241248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1672" y="734096"/>
            <a:ext cx="10792496" cy="4770537"/>
          </a:xfrm>
          <a:prstGeom prst="rect">
            <a:avLst/>
          </a:prstGeom>
          <a:noFill/>
        </p:spPr>
        <p:txBody>
          <a:bodyPr wrap="square" rtlCol="0">
            <a:spAutoFit/>
          </a:bodyPr>
          <a:lstStyle/>
          <a:p>
            <a:pPr algn="ctr"/>
            <a:r>
              <a:rPr lang="en-US" sz="4000" b="1" dirty="0" smtClean="0">
                <a:solidFill>
                  <a:schemeClr val="accent2"/>
                </a:solidFill>
                <a:latin typeface="Times New Roman" panose="02020603050405020304" pitchFamily="18" charset="0"/>
                <a:cs typeface="Times New Roman" panose="02020603050405020304" pitchFamily="18" charset="0"/>
              </a:rPr>
              <a:t>Methods of Data Collection</a:t>
            </a:r>
          </a:p>
          <a:p>
            <a:pPr algn="just"/>
            <a:endParaRPr lang="en-US" sz="3200" b="1"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sources of primary data are</a:t>
            </a:r>
          </a:p>
          <a:p>
            <a:pPr marL="457200" indent="-45720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Interview method</a:t>
            </a:r>
          </a:p>
          <a:p>
            <a:pPr marL="457200" indent="-45720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Questionnaire method</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The sources of secondary data are</a:t>
            </a:r>
          </a:p>
          <a:p>
            <a:pPr marL="457200" indent="-457200" algn="just">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Books, internet etc.</a:t>
            </a:r>
          </a:p>
          <a:p>
            <a:pPr algn="ctr"/>
            <a:endParaRPr lang="en-GB" sz="4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8578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9549" y="244699"/>
            <a:ext cx="10908406" cy="6494085"/>
          </a:xfrm>
          <a:prstGeom prst="rect">
            <a:avLst/>
          </a:prstGeom>
          <a:noFill/>
        </p:spPr>
        <p:txBody>
          <a:bodyPr wrap="square" rtlCol="0">
            <a:spAutoFit/>
          </a:bodyPr>
          <a:lstStyle/>
          <a:p>
            <a:pPr algn="ctr"/>
            <a:r>
              <a:rPr lang="en-US" sz="4000" b="1" dirty="0">
                <a:solidFill>
                  <a:schemeClr val="accent2"/>
                </a:solidFill>
                <a:latin typeface="Times New Roman" panose="02020603050405020304" pitchFamily="18" charset="0"/>
                <a:cs typeface="Times New Roman" panose="02020603050405020304" pitchFamily="18" charset="0"/>
              </a:rPr>
              <a:t>V</a:t>
            </a:r>
            <a:r>
              <a:rPr lang="en-US" sz="4000" b="1" dirty="0" smtClean="0">
                <a:solidFill>
                  <a:schemeClr val="accent2"/>
                </a:solidFill>
                <a:latin typeface="Times New Roman" panose="02020603050405020304" pitchFamily="18" charset="0"/>
                <a:cs typeface="Times New Roman" panose="02020603050405020304" pitchFamily="18" charset="0"/>
              </a:rPr>
              <a:t>ariable and its types</a:t>
            </a:r>
          </a:p>
          <a:p>
            <a:r>
              <a:rPr lang="en-US" sz="2400" dirty="0" smtClean="0">
                <a:latin typeface="Times New Roman" panose="02020603050405020304" pitchFamily="18" charset="0"/>
                <a:cs typeface="Times New Roman" panose="02020603050405020304" pitchFamily="18" charset="0"/>
              </a:rPr>
              <a:t>A variable is a phenomenon that may vary from one individual or object to another. </a:t>
            </a:r>
            <a:r>
              <a:rPr lang="en-US" sz="2400" b="1" dirty="0" smtClean="0">
                <a:solidFill>
                  <a:schemeClr val="accent2"/>
                </a:solidFill>
                <a:latin typeface="Times New Roman" panose="02020603050405020304" pitchFamily="18" charset="0"/>
                <a:cs typeface="Times New Roman" panose="02020603050405020304" pitchFamily="18" charset="0"/>
              </a:rPr>
              <a:t>OR</a:t>
            </a:r>
          </a:p>
          <a:p>
            <a:r>
              <a:rPr lang="en-US" sz="2400" dirty="0" smtClean="0">
                <a:latin typeface="Times New Roman" panose="02020603050405020304" pitchFamily="18" charset="0"/>
                <a:cs typeface="Times New Roman" panose="02020603050405020304" pitchFamily="18" charset="0"/>
              </a:rPr>
              <a:t>A characteristics that can have different values or outcomes is called variable.</a:t>
            </a:r>
          </a:p>
          <a:p>
            <a:r>
              <a:rPr lang="en-US" sz="2400" b="1" dirty="0" smtClean="0">
                <a:solidFill>
                  <a:schemeClr val="accent2"/>
                </a:solidFill>
                <a:latin typeface="Times New Roman" panose="02020603050405020304" pitchFamily="18" charset="0"/>
                <a:cs typeface="Times New Roman" panose="02020603050405020304" pitchFamily="18" charset="0"/>
              </a:rPr>
              <a:t>Types of Variable</a:t>
            </a:r>
          </a:p>
          <a:p>
            <a:pPr marL="342900" indent="-342900">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Qualitative variable OR categorical variable</a:t>
            </a:r>
          </a:p>
          <a:p>
            <a:pPr marL="342900" indent="-342900">
              <a:buFont typeface="Wingdings" panose="05000000000000000000" pitchFamily="2" charset="2"/>
              <a:buChar char="q"/>
            </a:pPr>
            <a:r>
              <a:rPr lang="en-US" sz="2400" b="1" dirty="0" smtClean="0">
                <a:latin typeface="Times New Roman" panose="02020603050405020304" pitchFamily="18" charset="0"/>
                <a:cs typeface="Times New Roman" panose="02020603050405020304" pitchFamily="18" charset="0"/>
              </a:rPr>
              <a:t>Quantitative variable</a:t>
            </a:r>
          </a:p>
          <a:p>
            <a:endParaRPr lang="en-US" sz="2400" b="1" dirty="0" smtClean="0">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latin typeface="Times New Roman" panose="02020603050405020304" pitchFamily="18" charset="0"/>
                <a:cs typeface="Times New Roman" panose="02020603050405020304" pitchFamily="18" charset="0"/>
              </a:rPr>
              <a:t>The variable which cannot be measured numerically is called qualitative variable(un-measurable or non-numerical variables). For example Religion, honesty, beauty, intelligence, color of flower, shape of leaves, shape of seeds etc. </a:t>
            </a:r>
          </a:p>
          <a:p>
            <a:pPr marL="457200" indent="-457200">
              <a:buAutoNum type="arabicPeriod"/>
            </a:pPr>
            <a:r>
              <a:rPr lang="en-US" sz="2400" dirty="0" smtClean="0">
                <a:latin typeface="Times New Roman" panose="02020603050405020304" pitchFamily="18" charset="0"/>
                <a:cs typeface="Times New Roman" panose="02020603050405020304" pitchFamily="18" charset="0"/>
              </a:rPr>
              <a:t>The variable which can be measured numerically is called quantitative variable. It is obtain either by counting or measuring.</a:t>
            </a: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There are two types of quantitative variable.</a:t>
            </a:r>
          </a:p>
          <a:p>
            <a:pPr marL="514350" indent="-514350">
              <a:buAutoNum type="romanLcPeriod"/>
            </a:pPr>
            <a:r>
              <a:rPr lang="en-US" sz="2400" dirty="0" smtClean="0">
                <a:latin typeface="Times New Roman" panose="02020603050405020304" pitchFamily="18" charset="0"/>
                <a:cs typeface="Times New Roman" panose="02020603050405020304" pitchFamily="18" charset="0"/>
              </a:rPr>
              <a:t>Discrete variable		</a:t>
            </a:r>
            <a:r>
              <a:rPr lang="en-US" sz="2400" b="1" dirty="0" smtClean="0">
                <a:latin typeface="Times New Roman" panose="02020603050405020304" pitchFamily="18" charset="0"/>
                <a:cs typeface="Times New Roman" panose="02020603050405020304" pitchFamily="18" charset="0"/>
              </a:rPr>
              <a:t>ii. </a:t>
            </a:r>
            <a:r>
              <a:rPr lang="en-US" sz="2400" dirty="0" smtClean="0">
                <a:latin typeface="Times New Roman" panose="02020603050405020304" pitchFamily="18" charset="0"/>
                <a:cs typeface="Times New Roman" panose="02020603050405020304" pitchFamily="18" charset="0"/>
              </a:rPr>
              <a:t>Continuous variable</a:t>
            </a:r>
          </a:p>
          <a:p>
            <a:pPr algn="ctr"/>
            <a:endParaRPr lang="en-GB" sz="4000" b="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5870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6822" y="785611"/>
            <a:ext cx="10547797" cy="4154984"/>
          </a:xfrm>
          <a:prstGeom prst="rect">
            <a:avLst/>
          </a:prstGeom>
          <a:noFill/>
        </p:spPr>
        <p:txBody>
          <a:bodyPr wrap="square" rtlCol="0">
            <a:spAutoFit/>
          </a:bodyPr>
          <a:lstStyle/>
          <a:p>
            <a:pPr algn="just"/>
            <a:r>
              <a:rPr lang="en-US" sz="3600" b="1" dirty="0">
                <a:latin typeface="Times New Roman" panose="02020603050405020304" pitchFamily="18" charset="0"/>
                <a:cs typeface="Times New Roman" panose="02020603050405020304" pitchFamily="18" charset="0"/>
              </a:rPr>
              <a:t>Discrete variable: </a:t>
            </a:r>
            <a:r>
              <a:rPr lang="en-US" sz="3200" dirty="0">
                <a:latin typeface="Times New Roman" panose="02020603050405020304" pitchFamily="18" charset="0"/>
                <a:cs typeface="Times New Roman" panose="02020603050405020304" pitchFamily="18" charset="0"/>
              </a:rPr>
              <a:t>The variable which is obtained just by counting is called discrete variable. For example Number of </a:t>
            </a:r>
            <a:r>
              <a:rPr lang="en-US" sz="3200" dirty="0" smtClean="0">
                <a:latin typeface="Times New Roman" panose="02020603050405020304" pitchFamily="18" charset="0"/>
                <a:cs typeface="Times New Roman" panose="02020603050405020304" pitchFamily="18" charset="0"/>
              </a:rPr>
              <a:t>petals in a flower </a:t>
            </a:r>
            <a:r>
              <a:rPr lang="en-US" sz="3200" dirty="0">
                <a:latin typeface="Times New Roman" panose="02020603050405020304" pitchFamily="18" charset="0"/>
                <a:cs typeface="Times New Roman" panose="02020603050405020304" pitchFamily="18" charset="0"/>
              </a:rPr>
              <a:t>etc</a:t>
            </a:r>
            <a:r>
              <a:rPr lang="en-US" sz="3200" dirty="0" smtClean="0">
                <a:latin typeface="Times New Roman" panose="02020603050405020304" pitchFamily="18" charset="0"/>
                <a:cs typeface="Times New Roman" panose="02020603050405020304" pitchFamily="18" charset="0"/>
              </a:rPr>
              <a:t>.</a:t>
            </a:r>
          </a:p>
          <a:p>
            <a:pPr algn="just"/>
            <a:endParaRPr lang="en-US" sz="3200" dirty="0">
              <a:latin typeface="Times New Roman" panose="02020603050405020304" pitchFamily="18" charset="0"/>
              <a:cs typeface="Times New Roman" panose="02020603050405020304" pitchFamily="18" charset="0"/>
            </a:endParaRPr>
          </a:p>
          <a:p>
            <a:pPr algn="just"/>
            <a:r>
              <a:rPr lang="en-US" sz="3600" b="1" dirty="0" smtClean="0">
                <a:latin typeface="Times New Roman" panose="02020603050405020304" pitchFamily="18" charset="0"/>
                <a:cs typeface="Times New Roman" panose="02020603050405020304" pitchFamily="18" charset="0"/>
              </a:rPr>
              <a:t>Continuous variable: </a:t>
            </a:r>
            <a:r>
              <a:rPr lang="en-US" sz="3200" dirty="0" smtClean="0">
                <a:latin typeface="Times New Roman" panose="02020603050405020304" pitchFamily="18" charset="0"/>
                <a:cs typeface="Times New Roman" panose="02020603050405020304" pitchFamily="18" charset="0"/>
              </a:rPr>
              <a:t>The variable which is obtained by some measurement is called continuous variable. For example height</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of a plant</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etc.</a:t>
            </a:r>
          </a:p>
          <a:p>
            <a:pPr algn="just"/>
            <a:r>
              <a:rPr lang="en-US" sz="3200" dirty="0" smtClean="0">
                <a:latin typeface="Times New Roman" panose="02020603050405020304" pitchFamily="18" charset="0"/>
                <a:cs typeface="Times New Roman" panose="02020603050405020304" pitchFamily="18" charset="0"/>
              </a:rPr>
              <a:t>Height, weight, length, speed etc.</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6869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TotalTime>
  <Words>459</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Ishrat Fatima</dc:creator>
  <cp:lastModifiedBy>Ishrat Fatima</cp:lastModifiedBy>
  <cp:revision>22</cp:revision>
  <dcterms:created xsi:type="dcterms:W3CDTF">2020-03-16T07:34:44Z</dcterms:created>
  <dcterms:modified xsi:type="dcterms:W3CDTF">2020-10-14T02:48:34Z</dcterms:modified>
</cp:coreProperties>
</file>