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4" r:id="rId2"/>
    <p:sldId id="305" r:id="rId3"/>
    <p:sldId id="304" r:id="rId4"/>
    <p:sldId id="303" r:id="rId5"/>
    <p:sldId id="302" r:id="rId6"/>
    <p:sldId id="308" r:id="rId7"/>
    <p:sldId id="309" r:id="rId8"/>
    <p:sldId id="301" r:id="rId9"/>
    <p:sldId id="300" r:id="rId10"/>
    <p:sldId id="298" r:id="rId11"/>
    <p:sldId id="299" r:id="rId12"/>
    <p:sldId id="319" r:id="rId13"/>
    <p:sldId id="322" r:id="rId14"/>
    <p:sldId id="320" r:id="rId15"/>
    <p:sldId id="323" r:id="rId16"/>
    <p:sldId id="321" r:id="rId17"/>
    <p:sldId id="318" r:id="rId18"/>
    <p:sldId id="317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1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54958-096C-4BF8-A878-1E7BD2389775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0D801-F25B-491E-B006-58444EC74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0D801-F25B-491E-B006-58444EC74E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8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2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9300" y="274638"/>
            <a:ext cx="1790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219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83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52696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8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2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5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85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18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91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79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5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16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7785100" y="0"/>
            <a:ext cx="1435100" cy="6862763"/>
            <a:chOff x="4904" y="-3"/>
            <a:chExt cx="904" cy="4323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 rot="5400000">
              <a:off x="3216" y="1776"/>
              <a:ext cx="4320" cy="768"/>
            </a:xfrm>
            <a:prstGeom prst="rect">
              <a:avLst/>
            </a:prstGeom>
            <a:solidFill>
              <a:srgbClr val="D89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033" name="Object 9"/>
            <p:cNvGraphicFramePr>
              <a:graphicFrameLocks noChangeAspect="1"/>
            </p:cNvGraphicFramePr>
            <p:nvPr userDrawn="1"/>
          </p:nvGraphicFramePr>
          <p:xfrm>
            <a:off x="5064" y="3552"/>
            <a:ext cx="624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orelDRAW" r:id="rId15" imgW="2877480" imgH="2906280" progId="CorelDRAW.Graphic.9">
                    <p:embed/>
                  </p:oleObj>
                </mc:Choice>
                <mc:Fallback>
                  <p:oleObj name="CorelDRAW" r:id="rId15" imgW="2877480" imgH="290628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4" y="3552"/>
                          <a:ext cx="624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5040" y="1152"/>
              <a:ext cx="768" cy="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8000" b="1">
                  <a:solidFill>
                    <a:srgbClr val="000066"/>
                  </a:solidFill>
                  <a:latin typeface="Times New Roman" charset="0"/>
                </a:rPr>
                <a:t>U</a:t>
              </a:r>
            </a:p>
            <a:p>
              <a:r>
                <a:rPr lang="en-US" sz="8000" b="1">
                  <a:solidFill>
                    <a:srgbClr val="000066"/>
                  </a:solidFill>
                  <a:latin typeface="Times New Roman" charset="0"/>
                </a:rPr>
                <a:t>O</a:t>
              </a:r>
            </a:p>
            <a:p>
              <a:r>
                <a:rPr lang="en-US" sz="800" b="1">
                  <a:solidFill>
                    <a:srgbClr val="000066"/>
                  </a:solidFill>
                  <a:latin typeface="Times New Roman" charset="0"/>
                </a:rPr>
                <a:t>     </a:t>
              </a:r>
              <a:r>
                <a:rPr lang="en-US" sz="8800" b="1">
                  <a:solidFill>
                    <a:srgbClr val="000066"/>
                  </a:solidFill>
                  <a:latin typeface="Times New Roman" charset="0"/>
                </a:rPr>
                <a:t>S</a:t>
              </a:r>
            </a:p>
          </p:txBody>
        </p:sp>
        <p:pic>
          <p:nvPicPr>
            <p:cNvPr id="1035" name="Picture 11" descr="123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44"/>
              <a:ext cx="768" cy="1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 rot="5400000">
              <a:off x="2792" y="2109"/>
              <a:ext cx="4320" cy="9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E9D3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40493"/>
            <a:ext cx="7700963" cy="67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4500" y="345630"/>
            <a:ext cx="7162800" cy="416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accent6"/>
                </a:solidFill>
              </a:rPr>
              <a:t/>
            </a:r>
            <a:br>
              <a:rPr lang="en-AU" sz="2400" b="1" dirty="0" smtClean="0">
                <a:solidFill>
                  <a:schemeClr val="accent6"/>
                </a:solidFill>
              </a:rPr>
            </a:br>
            <a:r>
              <a:rPr lang="en-AU" sz="2400" b="1" dirty="0" smtClean="0">
                <a:solidFill>
                  <a:schemeClr val="accent6"/>
                </a:solidFill>
              </a:rPr>
              <a:t>Fruit </a:t>
            </a:r>
            <a:r>
              <a:rPr lang="en-AU" sz="2400" b="1" dirty="0">
                <a:solidFill>
                  <a:schemeClr val="accent6"/>
                </a:solidFill>
              </a:rPr>
              <a:t>&amp; Vegetable Processing Technology-FST </a:t>
            </a:r>
            <a:r>
              <a:rPr lang="en-AU" sz="2400" b="1" dirty="0" smtClean="0">
                <a:solidFill>
                  <a:schemeClr val="accent6"/>
                </a:solidFill>
              </a:rPr>
              <a:t>303</a:t>
            </a:r>
          </a:p>
          <a:p>
            <a:endParaRPr lang="en-AU" b="1" dirty="0"/>
          </a:p>
          <a:p>
            <a:endParaRPr lang="en-AU" b="1" dirty="0" smtClean="0"/>
          </a:p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b="1" dirty="0">
                <a:solidFill>
                  <a:srgbClr val="000066"/>
                </a:solidFill>
              </a:rPr>
              <a:t> </a:t>
            </a:r>
            <a:r>
              <a:rPr lang="en-US" sz="2200" b="1" dirty="0" smtClean="0">
                <a:solidFill>
                  <a:srgbClr val="000066"/>
                </a:solidFill>
              </a:rPr>
              <a:t>Dr</a:t>
            </a:r>
            <a:r>
              <a:rPr lang="en-US" sz="2200" b="1" dirty="0">
                <a:solidFill>
                  <a:srgbClr val="000066"/>
                </a:solidFill>
              </a:rPr>
              <a:t>. SARFRAZ HUSSAIN</a:t>
            </a:r>
          </a:p>
          <a:p>
            <a:pPr algn="ctr"/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</a:rPr>
              <a:t>Professor</a:t>
            </a:r>
          </a:p>
          <a:p>
            <a:pPr algn="ctr"/>
            <a:endParaRPr lang="en-US" sz="2000" b="1" dirty="0">
              <a:solidFill>
                <a:srgbClr val="000066"/>
              </a:solidFill>
            </a:endParaRPr>
          </a:p>
          <a:p>
            <a:pPr algn="ctr"/>
            <a:r>
              <a:rPr lang="en-US" b="1" dirty="0">
                <a:solidFill>
                  <a:srgbClr val="000066"/>
                </a:solidFill>
              </a:rPr>
              <a:t>Institute of Food Science &amp; </a:t>
            </a:r>
            <a:r>
              <a:rPr lang="en-US" b="1" dirty="0" smtClean="0">
                <a:solidFill>
                  <a:srgbClr val="000066"/>
                </a:solidFill>
              </a:rPr>
              <a:t>Nutrition</a:t>
            </a:r>
          </a:p>
          <a:p>
            <a:pPr algn="ctr"/>
            <a:r>
              <a:rPr lang="en-US" b="1" dirty="0" smtClean="0">
                <a:solidFill>
                  <a:srgbClr val="000066"/>
                </a:solidFill>
              </a:rPr>
              <a:t> University Of Sargodha</a:t>
            </a:r>
            <a:endParaRPr lang="en-US" b="1" dirty="0">
              <a:solidFill>
                <a:srgbClr val="000066"/>
              </a:solidFill>
            </a:endParaRPr>
          </a:p>
          <a:p>
            <a:pPr algn="ctr"/>
            <a:r>
              <a:rPr lang="en-US" dirty="0">
                <a:solidFill>
                  <a:srgbClr val="000066"/>
                </a:solidFill>
              </a:rPr>
              <a:t>             </a:t>
            </a:r>
          </a:p>
          <a:p>
            <a:endParaRPr lang="en-US" dirty="0">
              <a:solidFill>
                <a:srgbClr val="000066"/>
              </a:solidFill>
            </a:endParaRPr>
          </a:p>
          <a:p>
            <a:r>
              <a:rPr lang="en-US" dirty="0">
                <a:solidFill>
                  <a:srgbClr val="000066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/>
              <a:t>Pressing of pickling vegetables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traditional way to store cut vegetables in underground storage tanks to save additional cost on storage utensils.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to heavy weight on lower layers, the vegetables are pressed and become flat and soft.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a result natural shape is destroyed, during utilization of raw material human and environmental contaminations take place,  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Remedy: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Store vegetable raw materials in large size (120Kg) plastic drums to avail easy handling, loading &amp; unloading</a:t>
            </a:r>
          </a:p>
          <a:p>
            <a:pPr lvl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Pressing of pickling vegetable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Remedy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Heavy losses can occur if any low spoilage due to mold occurs,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Such large size underground storage tanks should be avoided,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Raw material should not be exposed to dirt, dust or other environmental conditions, 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 used for brine should be potable to avoid any undesirable textural changes in vegetables,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case of long time storage of raw material, SO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as bleaching agent can be used,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Constraints for Storage of raw material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Fresh fruits are </a:t>
            </a:r>
            <a:r>
              <a:rPr lang="en-US" dirty="0" smtClean="0">
                <a:solidFill>
                  <a:srgbClr val="FF0000"/>
                </a:solidFill>
              </a:rPr>
              <a:t>highly perishable</a:t>
            </a:r>
            <a:r>
              <a:rPr lang="en-US" dirty="0" smtClean="0"/>
              <a:t> and their quality declines rapidly </a:t>
            </a:r>
            <a:r>
              <a:rPr lang="en-US" dirty="0" smtClean="0">
                <a:solidFill>
                  <a:srgbClr val="FF0000"/>
                </a:solidFill>
              </a:rPr>
              <a:t>after harvest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Proper post harvest handling procedures</a:t>
            </a:r>
            <a:r>
              <a:rPr lang="en-US" dirty="0" smtClean="0"/>
              <a:t> are not followed, </a:t>
            </a:r>
          </a:p>
          <a:p>
            <a:pPr lvl="0"/>
            <a:r>
              <a:rPr lang="en-US" dirty="0" smtClean="0"/>
              <a:t>Desirable quality maintenance can be achieved by harvesting fruits at </a:t>
            </a:r>
            <a:r>
              <a:rPr lang="en-US" dirty="0" smtClean="0">
                <a:solidFill>
                  <a:srgbClr val="FF0000"/>
                </a:solidFill>
              </a:rPr>
              <a:t>optimal maturity</a:t>
            </a:r>
            <a:r>
              <a:rPr lang="en-US" dirty="0" smtClean="0"/>
              <a:t>, </a:t>
            </a:r>
          </a:p>
          <a:p>
            <a:pPr lvl="0"/>
            <a:r>
              <a:rPr lang="en-US" dirty="0" smtClean="0"/>
              <a:t>Storing fruits at the proper</a:t>
            </a:r>
            <a:r>
              <a:rPr lang="en-US" dirty="0" smtClean="0">
                <a:solidFill>
                  <a:srgbClr val="FF0000"/>
                </a:solidFill>
              </a:rPr>
              <a:t> temperature, humidity and atmosphere</a:t>
            </a:r>
            <a:r>
              <a:rPr lang="en-US" dirty="0" smtClean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Constraints for Storage of raw material Continued……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Small-scale processors lack the necessary facilities and knowledge. </a:t>
            </a:r>
          </a:p>
          <a:p>
            <a:pPr lvl="0"/>
            <a:r>
              <a:rPr lang="en-US" dirty="0" smtClean="0"/>
              <a:t>Small scale processors often lack storage capacity and can not purchase raw materials at low cost during the peak fruiting season, </a:t>
            </a:r>
          </a:p>
          <a:p>
            <a:pPr lvl="0"/>
            <a:r>
              <a:rPr lang="en-US" dirty="0" smtClean="0"/>
              <a:t>Unavailability of good-quality raw materials on a year-round basis.</a:t>
            </a:r>
          </a:p>
          <a:p>
            <a:pPr lvl="0">
              <a:buNone/>
            </a:pPr>
            <a:r>
              <a:rPr lang="en-US" dirty="0" smtClean="0"/>
              <a:t>                                                               (Wang, 1999)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Constraints for better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Good quality product cannot be made from bad quality raw materials, </a:t>
            </a:r>
          </a:p>
          <a:p>
            <a:pPr lvl="0"/>
            <a:r>
              <a:rPr lang="en-US" dirty="0" smtClean="0"/>
              <a:t>Best pickling vegetables are grown in the wild and need to be collected at high costs,</a:t>
            </a:r>
          </a:p>
          <a:p>
            <a:pPr lvl="0"/>
            <a:r>
              <a:rPr lang="en-US" dirty="0" smtClean="0"/>
              <a:t>Such vegetables are collected from the wild and sold fresh on a seasonal basis, </a:t>
            </a:r>
          </a:p>
          <a:p>
            <a:pPr lvl="0"/>
            <a:r>
              <a:rPr lang="en-US" dirty="0" smtClean="0"/>
              <a:t>Many fruits have limited industrial processing (</a:t>
            </a:r>
            <a:r>
              <a:rPr lang="en-US" dirty="0" err="1" smtClean="0"/>
              <a:t>Azam</a:t>
            </a:r>
            <a:r>
              <a:rPr lang="en-US" dirty="0" smtClean="0"/>
              <a:t>-Ali, 2003). </a:t>
            </a:r>
          </a:p>
          <a:p>
            <a:pPr lvl="0"/>
            <a:r>
              <a:rPr lang="en-US" dirty="0" smtClean="0"/>
              <a:t>To plan the optimal utilization of their factories, Processors do not obtain the necessary amount of such fruit at reasonable costs (Shepherd, 2003).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Constraints for better Production continued…..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Inconsistent supply chain for fresh fruits is one of the major issues inhibiting the development of profitable year-round businesses, </a:t>
            </a:r>
          </a:p>
          <a:p>
            <a:pPr lvl="0"/>
            <a:r>
              <a:rPr lang="en-US" dirty="0" smtClean="0"/>
              <a:t>Lack of consistent market demand for the raw materials, </a:t>
            </a:r>
          </a:p>
          <a:p>
            <a:pPr lvl="0"/>
            <a:r>
              <a:rPr lang="en-US" dirty="0" smtClean="0"/>
              <a:t>Scattered cultivation of underutilized fruit species,  </a:t>
            </a:r>
          </a:p>
          <a:p>
            <a:pPr lvl="0"/>
            <a:r>
              <a:rPr lang="en-US" dirty="0" smtClean="0"/>
              <a:t>Unavailability of raw materials in large quantities,  </a:t>
            </a:r>
          </a:p>
          <a:p>
            <a:pPr lvl="0"/>
            <a:r>
              <a:rPr lang="en-US" dirty="0" smtClean="0"/>
              <a:t>High raw material and labor costs have reduced the profitability of enterprises.</a:t>
            </a: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(Shepherd, 2003)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Reasons for low profitability due to Seasonality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Machinery of enterprises lies idle during the off-season because of unavailability of raw materials, resulting in low profitability. </a:t>
            </a:r>
          </a:p>
          <a:p>
            <a:pPr lvl="0"/>
            <a:r>
              <a:rPr lang="en-US" dirty="0" smtClean="0"/>
              <a:t>In order to overcome issues of seasonality, micro-enterprises are encouraged to use their machinery and equipment to process several fruit species during the year.</a:t>
            </a:r>
          </a:p>
          <a:p>
            <a:pPr lvl="0"/>
            <a:r>
              <a:rPr lang="en-US" dirty="0" smtClean="0"/>
              <a:t>Seasonal likings may increase depending on season and availability of fruits.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 in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Leakage of oil from glass bottles, </a:t>
            </a:r>
          </a:p>
          <a:p>
            <a:r>
              <a:rPr lang="en-US" dirty="0" smtClean="0"/>
              <a:t>Label contaminated with oil,</a:t>
            </a:r>
          </a:p>
          <a:p>
            <a:pPr lvl="0"/>
            <a:r>
              <a:rPr lang="en-US" dirty="0" smtClean="0"/>
              <a:t>Products that are packaged very tightly, </a:t>
            </a:r>
          </a:p>
          <a:p>
            <a:pPr lvl="0"/>
            <a:r>
              <a:rPr lang="en-US" dirty="0" smtClean="0"/>
              <a:t>Dissolving of color of plastic lid in acids of pickle,</a:t>
            </a:r>
          </a:p>
          <a:p>
            <a:pPr lvl="0"/>
            <a:r>
              <a:rPr lang="en-US" dirty="0" smtClean="0"/>
              <a:t>Display of glass jars in direct sun light causing photolytic rancidity in </a:t>
            </a:r>
            <a:r>
              <a:rPr lang="en-US" dirty="0" smtClean="0"/>
              <a:t>pickle oil, </a:t>
            </a:r>
            <a:endParaRPr lang="en-US" dirty="0" smtClean="0"/>
          </a:p>
          <a:p>
            <a:pPr lvl="0"/>
            <a:r>
              <a:rPr lang="en-US" dirty="0" smtClean="0"/>
              <a:t>but due to heavy weight, costly to exported, </a:t>
            </a:r>
          </a:p>
          <a:p>
            <a:pPr lvl="0"/>
            <a:r>
              <a:rPr lang="en-US" dirty="0" smtClean="0"/>
              <a:t>Danger of breakability and may cause injury,</a:t>
            </a:r>
          </a:p>
          <a:p>
            <a:r>
              <a:rPr lang="en-US" dirty="0" smtClean="0"/>
              <a:t>High cost of glass jars and high handling and transportation charges,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 in Packaging Conti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Remedies:</a:t>
            </a:r>
          </a:p>
          <a:p>
            <a:pPr lvl="0"/>
            <a:r>
              <a:rPr lang="en-US" sz="2800" dirty="0" smtClean="0"/>
              <a:t>Pickles are preferred to be packed in glass jar due to visual advantage of the product, </a:t>
            </a:r>
          </a:p>
          <a:p>
            <a:pPr lvl="0"/>
            <a:r>
              <a:rPr lang="en-US" sz="2800" dirty="0" smtClean="0"/>
              <a:t>transparent PET bottles lined with HDPE pouches, </a:t>
            </a:r>
          </a:p>
          <a:p>
            <a:pPr lvl="0"/>
            <a:r>
              <a:rPr lang="en-US" sz="2800" dirty="0" smtClean="0"/>
              <a:t>White plastic jars with the advantage of aluminum lined sealable lid to avoid oil </a:t>
            </a:r>
            <a:r>
              <a:rPr lang="en-US" sz="2800" dirty="0" smtClean="0"/>
              <a:t>leakage can be used,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pickle industry is being run on experience basis and not on scientific basis,</a:t>
            </a:r>
          </a:p>
          <a:p>
            <a:r>
              <a:rPr lang="en-US" dirty="0" smtClean="0"/>
              <a:t>Pickle industry need food technologists and trained workers to run this industry on scientific basis and practice GMP, </a:t>
            </a:r>
          </a:p>
          <a:p>
            <a:r>
              <a:rPr lang="en-US" dirty="0" smtClean="0"/>
              <a:t>Mal practices in this industry is causing serious health problems as liver, kidney damage, high blood pressure, and even cancer by using un approved ingredients in excessive doses,</a:t>
            </a:r>
          </a:p>
          <a:p>
            <a:r>
              <a:rPr lang="en-US" dirty="0" smtClean="0"/>
              <a:t>GMP and awareness can result in increased export to earn valuable foreign exchange, </a:t>
            </a:r>
          </a:p>
          <a:p>
            <a:r>
              <a:rPr lang="en-US" dirty="0" smtClean="0"/>
              <a:t>Flourishing of this industry will use local raw material and create employment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Shriveling and bitter taste of pickle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Shriveling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occurs when vegetables are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placed directly in a very strong solution of salt or sugar and even in very strong vinegar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Remedy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Weak solutions should be used to start with, increasing their strength gradually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vegetable used was not fresh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Overprocessing or overcooking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Bitter Taste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 from the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of strong vinegar.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Over dose of spices,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Remedy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4-6% acetic acid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Avoid over dozing of spices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Blackening of pickle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Minerals are present in the water used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Brass, iron, copper, zinc, aluminum utensils are used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Ground spices cause black speaks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by the oxidation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Remedy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Always use good quality rock salt free from Iron and other impurities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use iron spoons for stirring or pouring of pickle,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not use colored plastic drums as they can dissolve plasticizers in foods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Always use white plastic drums internally lined with food grade protective layer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Dull or faded product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Inferior quality material is used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Pickles become dull and faded due to insufficient curing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Remedy: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Always use fresh and good quality raw material, because good quality product cannot be made from bad quality raw material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C:\Users\Administrator\Downloads\images 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530" y="4168775"/>
            <a:ext cx="246507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Softness and Slipperiness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Owning to the action of bacteria it is the most common form of spoilage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invariably owing to inadequate covering with brine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also be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causeddue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the use of weak brine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Remedy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a brine of proper strength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keep the pickle well below the surface of the brine,  </a:t>
            </a: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Amount of salt should be gradually increased to optimum level to avoid shrinkage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Cloudy Pickling liquid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3152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Food spoilage caused by under processing, discard it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Minerals are present in the water used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Anti-caking agent, an additive found in table salt</a:t>
            </a:r>
          </a:p>
          <a:p>
            <a:pPr>
              <a:buNone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Pink Pickling liquid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Over mature dill is used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Yeast has grown on the pickles. It will make the pickle slimy. Discard it</a:t>
            </a:r>
          </a:p>
          <a:p>
            <a:pPr algn="r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(Anonymous., 2013)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White sediments at the bottom of the jar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Harmless yeast has grown on the surface and then settled down at the bottom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Additives in table salt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vinegar used was too strong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spices used were too old or the quantity used was excessive</a:t>
            </a: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400" dirty="0" smtClean="0"/>
              <a:t>(Anonymous., 2013)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C:\Users\Administrator\Downloads\IMG_08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0386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Scum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724400"/>
          </a:xfrm>
        </p:spPr>
        <p:txBody>
          <a:bodyPr>
            <a:noAutofit/>
          </a:bodyPr>
          <a:lstStyle/>
          <a:p>
            <a:r>
              <a:rPr lang="en-US" sz="1700" dirty="0" smtClean="0"/>
              <a:t>When vegetables are placed in the brine for curing, a thin or thick white scum is invariably formed on the surface owing to the growth of </a:t>
            </a:r>
            <a:r>
              <a:rPr lang="en-US" sz="1700" dirty="0" smtClean="0">
                <a:solidFill>
                  <a:srgbClr val="FF0000"/>
                </a:solidFill>
              </a:rPr>
              <a:t>wild yeast &amp; molds</a:t>
            </a:r>
            <a:endParaRPr lang="en-US" sz="1700" dirty="0" smtClean="0"/>
          </a:p>
          <a:p>
            <a:r>
              <a:rPr lang="en-US" sz="1700" dirty="0" smtClean="0"/>
              <a:t>As </a:t>
            </a:r>
            <a:r>
              <a:rPr lang="en-US" sz="1700" i="1" dirty="0" smtClean="0"/>
              <a:t>this </a:t>
            </a:r>
            <a:r>
              <a:rPr lang="en-US" sz="1700" dirty="0" smtClean="0"/>
              <a:t>action may help the growth of putrefactive bacteria, which causes the vegetable to become </a:t>
            </a:r>
            <a:r>
              <a:rPr lang="en-US" sz="1700" dirty="0" smtClean="0">
                <a:solidFill>
                  <a:srgbClr val="FF0000"/>
                </a:solidFill>
              </a:rPr>
              <a:t>soft and slippery</a:t>
            </a:r>
            <a:endParaRPr lang="en-US" sz="1700" dirty="0" smtClean="0"/>
          </a:p>
          <a:p>
            <a:r>
              <a:rPr lang="en-US" sz="1700" dirty="0" smtClean="0"/>
              <a:t>Scum appear, varying from an almost imperceptible film to a thick wrinkled layer</a:t>
            </a:r>
          </a:p>
          <a:p>
            <a:r>
              <a:rPr lang="en-US" sz="1700" dirty="0" smtClean="0"/>
              <a:t>it is essential to remove the scum as soon as it is formed because it retards the formation of lactic acid</a:t>
            </a:r>
          </a:p>
          <a:p>
            <a:r>
              <a:rPr lang="en-US" sz="1700" b="1" dirty="0" smtClean="0"/>
              <a:t>                                                                             </a:t>
            </a:r>
            <a:r>
              <a:rPr lang="en-US" sz="1700" b="1" dirty="0" smtClean="0"/>
              <a:t> </a:t>
            </a:r>
            <a:r>
              <a:rPr lang="en-US" sz="1700" b="1" dirty="0" smtClean="0"/>
              <a:t>(Doan </a:t>
            </a:r>
            <a:r>
              <a:rPr lang="en-US" sz="1700" b="1" i="1" dirty="0" smtClean="0"/>
              <a:t>et al</a:t>
            </a:r>
            <a:r>
              <a:rPr lang="en-US" sz="1700" b="1" dirty="0" smtClean="0"/>
              <a:t>., 2012)</a:t>
            </a:r>
          </a:p>
          <a:p>
            <a:pPr>
              <a:buNone/>
            </a:pPr>
            <a:r>
              <a:rPr lang="en-US" sz="1700" b="1" dirty="0" smtClean="0">
                <a:cs typeface="Times New Roman" pitchFamily="18" charset="0"/>
              </a:rPr>
              <a:t>Remedy: </a:t>
            </a:r>
          </a:p>
          <a:p>
            <a:pPr lvl="0"/>
            <a:r>
              <a:rPr lang="en-US" sz="1700" dirty="0" smtClean="0"/>
              <a:t>Remove the scum and </a:t>
            </a:r>
            <a:r>
              <a:rPr lang="en-US" sz="1700" dirty="0" smtClean="0">
                <a:solidFill>
                  <a:srgbClr val="FF0000"/>
                </a:solidFill>
              </a:rPr>
              <a:t>add 1% acetic acid</a:t>
            </a:r>
            <a:r>
              <a:rPr lang="en-US" sz="1700" dirty="0" smtClean="0"/>
              <a:t> in curing brine to correct the situation without hampering the lactic acid fermentation</a:t>
            </a:r>
          </a:p>
          <a:p>
            <a:r>
              <a:rPr lang="en-US" sz="1700" dirty="0" smtClean="0"/>
              <a:t>For this reason, some manufacturers add a small amount of vinegar to the brine </a:t>
            </a:r>
            <a:r>
              <a:rPr lang="en-US" sz="1700" i="1" dirty="0" smtClean="0"/>
              <a:t>in </a:t>
            </a:r>
            <a:r>
              <a:rPr lang="en-US" sz="1700" dirty="0" smtClean="0"/>
              <a:t>the initial stage. </a:t>
            </a:r>
            <a:r>
              <a:rPr lang="en-US" sz="1700" b="1" dirty="0" smtClean="0"/>
              <a:t>(Girdhari Lal </a:t>
            </a:r>
            <a:r>
              <a:rPr lang="en-US" sz="1700" b="1" i="1" dirty="0" smtClean="0"/>
              <a:t>et al</a:t>
            </a:r>
            <a:r>
              <a:rPr lang="en-US" sz="1700" b="1" dirty="0" smtClean="0"/>
              <a:t>., 1998)</a:t>
            </a: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Blackening of brined vegetable raw material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239000" cy="4495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stored at high temperature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Turn black in color due to enzymatic browning,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Microorganisms also cause blackening of pickle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of appropriate chemical preservatives as sodium benzoate, potassium metabisulfite other chemicals are recommended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chemicals should not hamper the process of fermentation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Remedy: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Store at a cool temperature and away from intense light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1601</TotalTime>
  <Words>1314</Words>
  <Application>Microsoft Office PowerPoint</Application>
  <PresentationFormat>On-screen Show (4:3)</PresentationFormat>
  <Paragraphs>165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Theme1</vt:lpstr>
      <vt:lpstr>CorelDRAW</vt:lpstr>
      <vt:lpstr>PowerPoint Presentation</vt:lpstr>
      <vt:lpstr>Shriveling and bitter taste of pickle</vt:lpstr>
      <vt:lpstr>Blackening of pickle</vt:lpstr>
      <vt:lpstr>Dull or faded product</vt:lpstr>
      <vt:lpstr>Softness and Slipperiness</vt:lpstr>
      <vt:lpstr>Cloudy Pickling liquid  </vt:lpstr>
      <vt:lpstr>White sediments at the bottom of the jar</vt:lpstr>
      <vt:lpstr>Scum formation</vt:lpstr>
      <vt:lpstr>Blackening of brined vegetable raw material</vt:lpstr>
      <vt:lpstr>  Pressing of pickling vegetables </vt:lpstr>
      <vt:lpstr>Pressing of pickling vegetable Conti….</vt:lpstr>
      <vt:lpstr>Constraints for Storage of raw material</vt:lpstr>
      <vt:lpstr>Constraints for Storage of raw material Continued……</vt:lpstr>
      <vt:lpstr>Constraints for better Production</vt:lpstr>
      <vt:lpstr>Constraints for better Production continued…..</vt:lpstr>
      <vt:lpstr>Reasons for low profitability due to Seasonality</vt:lpstr>
      <vt:lpstr>Problems in Packaging</vt:lpstr>
      <vt:lpstr>Problems in Packaging Conti …….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Pickle industry and its problems in Pakistan</dc:title>
  <dc:creator>Dr Sarfraz</dc:creator>
  <cp:lastModifiedBy>Dr Sarfaraz Hussain</cp:lastModifiedBy>
  <cp:revision>144</cp:revision>
  <dcterms:created xsi:type="dcterms:W3CDTF">2006-08-16T00:00:00Z</dcterms:created>
  <dcterms:modified xsi:type="dcterms:W3CDTF">2020-11-04T07:11:20Z</dcterms:modified>
</cp:coreProperties>
</file>