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7" r:id="rId3"/>
    <p:sldId id="258" r:id="rId4"/>
    <p:sldId id="259" r:id="rId5"/>
    <p:sldId id="260" r:id="rId6"/>
    <p:sldId id="285" r:id="rId7"/>
    <p:sldId id="261" r:id="rId8"/>
    <p:sldId id="262" r:id="rId9"/>
    <p:sldId id="286" r:id="rId10"/>
    <p:sldId id="287" r:id="rId11"/>
    <p:sldId id="288" r:id="rId12"/>
    <p:sldId id="263" r:id="rId13"/>
    <p:sldId id="313" r:id="rId14"/>
    <p:sldId id="314" r:id="rId15"/>
    <p:sldId id="289" r:id="rId16"/>
    <p:sldId id="290" r:id="rId17"/>
    <p:sldId id="270" r:id="rId18"/>
    <p:sldId id="291" r:id="rId19"/>
    <p:sldId id="268" r:id="rId20"/>
    <p:sldId id="292" r:id="rId21"/>
    <p:sldId id="293" r:id="rId22"/>
    <p:sldId id="269"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66" r:id="rId37"/>
    <p:sldId id="311" r:id="rId38"/>
    <p:sldId id="284" r:id="rId39"/>
    <p:sldId id="294" r:id="rId40"/>
    <p:sldId id="295" r:id="rId41"/>
    <p:sldId id="296" r:id="rId42"/>
    <p:sldId id="297" r:id="rId43"/>
    <p:sldId id="298" r:id="rId44"/>
    <p:sldId id="315" r:id="rId45"/>
    <p:sldId id="299" r:id="rId46"/>
    <p:sldId id="316" r:id="rId47"/>
    <p:sldId id="300" r:id="rId48"/>
    <p:sldId id="301" r:id="rId49"/>
    <p:sldId id="309" r:id="rId50"/>
    <p:sldId id="305" r:id="rId51"/>
    <p:sldId id="306" r:id="rId52"/>
    <p:sldId id="307" r:id="rId53"/>
    <p:sldId id="308" r:id="rId54"/>
    <p:sldId id="303" r:id="rId55"/>
    <p:sldId id="310"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1D6A751-E7D7-45F7-AABE-B9506E92A0D8}" type="datetimeFigureOut">
              <a:rPr lang="en-US" smtClean="0"/>
              <a:pPr/>
              <a:t>4/18/2015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0868D1-4BB1-4E44-A39A-29BF41CB392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530B671-7A91-4C8F-8AAD-8F248DB26617}" type="datetimeFigureOut">
              <a:rPr lang="en-US" smtClean="0"/>
              <a:pPr/>
              <a:t>4/18/2015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EC2A5DE-1B47-4E31-9F0A-71EBE7470E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DBE49773-416F-4D87-ADBD-FAA861D10F4E}"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E4379482-87BD-4A2A-9F78-F4DD25EF1CB0}" type="slidenum">
              <a:rPr lang="en-US" smtClean="0">
                <a:latin typeface="Calibri" pitchFamily="34" charset="0"/>
              </a:rPr>
              <a:pPr fontAlgn="base">
                <a:spcBef>
                  <a:spcPct val="0"/>
                </a:spcBef>
                <a:spcAft>
                  <a:spcPct val="0"/>
                </a:spcAft>
                <a:defRPr/>
              </a:pPr>
              <a:t>18</a:t>
            </a:fld>
            <a:endParaRPr lang="en-US" smtClean="0">
              <a:latin typeface="Calibri"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53489BD7-C7F4-4B5F-B618-D7D943B077C6}" type="slidenum">
              <a:rPr lang="en-US" smtClean="0">
                <a:latin typeface="Calibri" pitchFamily="34" charset="0"/>
              </a:rPr>
              <a:pPr fontAlgn="base">
                <a:spcBef>
                  <a:spcPct val="0"/>
                </a:spcBef>
                <a:spcAft>
                  <a:spcPct val="0"/>
                </a:spcAft>
                <a:defRPr/>
              </a:pPr>
              <a:t>20</a:t>
            </a:fld>
            <a:endParaRPr lang="en-US" smtClean="0">
              <a:latin typeface="Calibri"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5C13E1F7-976E-4423-B0EA-CCEBBB8C9286}" type="slidenum">
              <a:rPr lang="en-US" smtClean="0">
                <a:latin typeface="Calibri" pitchFamily="34" charset="0"/>
              </a:rPr>
              <a:pPr fontAlgn="base">
                <a:spcBef>
                  <a:spcPct val="0"/>
                </a:spcBef>
                <a:spcAft>
                  <a:spcPct val="0"/>
                </a:spcAft>
                <a:defRPr/>
              </a:pPr>
              <a:t>39</a:t>
            </a:fld>
            <a:endParaRPr lang="en-US" smtClean="0">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3891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0A099DB-FF47-47CF-9DB7-7D8B2E7ACCC4}" type="slidenum">
              <a:rPr lang="en-IN" smtClean="0"/>
              <a:pPr eaLnBrk="1" hangingPunct="1">
                <a:defRPr/>
              </a:pPr>
              <a:t>41</a:t>
            </a:fld>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73CD2F64-9A5A-4C5B-B8D0-C134BBCDCFFC}" type="slidenum">
              <a:rPr lang="en-US" smtClean="0">
                <a:latin typeface="Calibri" pitchFamily="34" charset="0"/>
              </a:rPr>
              <a:pPr fontAlgn="base">
                <a:spcBef>
                  <a:spcPct val="0"/>
                </a:spcBef>
                <a:spcAft>
                  <a:spcPct val="0"/>
                </a:spcAft>
                <a:defRPr/>
              </a:pPr>
              <a:t>47</a:t>
            </a:fld>
            <a:endParaRPr lang="en-US" smtClean="0">
              <a:latin typeface="Calibri"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901B4796-2119-4ED1-89B7-2D89F3AA46AC}" type="slidenum">
              <a:rPr lang="en-US" smtClean="0">
                <a:latin typeface="Calibri" pitchFamily="34" charset="0"/>
              </a:rPr>
              <a:pPr fontAlgn="base">
                <a:spcBef>
                  <a:spcPct val="0"/>
                </a:spcBef>
                <a:spcAft>
                  <a:spcPct val="0"/>
                </a:spcAft>
                <a:defRPr/>
              </a:pPr>
              <a:t>54</a:t>
            </a:fld>
            <a:endParaRPr lang="en-US" smtClean="0">
              <a:latin typeface="Calibri"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40079-0683-4EA0-8EDE-D5560AD8F5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2A9C112-CE33-4D7A-A36E-5E8E67FC94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Bloom's_taxonom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Bloom's_taxonom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slideLayout" Target="../slideLayouts/slideLayout1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Taxonomies of Educational Objectives</a:t>
            </a:r>
            <a:endParaRPr lang="en-US" b="1" dirty="0"/>
          </a:p>
        </p:txBody>
      </p:sp>
      <p:sp>
        <p:nvSpPr>
          <p:cNvPr id="3" name="Subtitle 2"/>
          <p:cNvSpPr>
            <a:spLocks noGrp="1"/>
          </p:cNvSpPr>
          <p:nvPr>
            <p:ph type="subTitle" idx="1"/>
          </p:nvPr>
        </p:nvSpPr>
        <p:spPr/>
        <p:txBody>
          <a:bodyPr/>
          <a:lstStyle/>
          <a:p>
            <a:r>
              <a:rPr lang="en-US" b="1" dirty="0" smtClean="0"/>
              <a:t>Unit # 02</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1"/>
          </p:nvPr>
        </p:nvSpPr>
        <p:spPr>
          <a:xfrm>
            <a:off x="457200" y="1752600"/>
            <a:ext cx="8229600" cy="5105400"/>
          </a:xfrm>
        </p:spPr>
        <p:txBody>
          <a:bodyPr>
            <a:normAutofit fontScale="92500" lnSpcReduction="20000"/>
          </a:bodyPr>
          <a:lstStyle/>
          <a:p>
            <a:pPr eaLnBrk="1" hangingPunct="1">
              <a:lnSpc>
                <a:spcPct val="80000"/>
              </a:lnSpc>
            </a:pPr>
            <a:r>
              <a:rPr lang="en-US" sz="3600" dirty="0" smtClean="0">
                <a:solidFill>
                  <a:srgbClr val="3E08C4"/>
                </a:solidFill>
              </a:rPr>
              <a:t>According to the domains of learning:</a:t>
            </a:r>
          </a:p>
          <a:p>
            <a:pPr eaLnBrk="1" hangingPunct="1">
              <a:lnSpc>
                <a:spcPct val="80000"/>
              </a:lnSpc>
              <a:buFont typeface="Wingdings 2" pitchFamily="18" charset="2"/>
              <a:buNone/>
            </a:pPr>
            <a:r>
              <a:rPr lang="en-US" sz="2800" dirty="0" smtClean="0"/>
              <a:t>            </a:t>
            </a:r>
            <a:r>
              <a:rPr lang="en-US" sz="3200" dirty="0" smtClean="0"/>
              <a:t>1.Cognitive domain</a:t>
            </a:r>
          </a:p>
          <a:p>
            <a:pPr eaLnBrk="1" hangingPunct="1">
              <a:lnSpc>
                <a:spcPct val="80000"/>
              </a:lnSpc>
              <a:buFont typeface="Wingdings 2" pitchFamily="18" charset="2"/>
              <a:buNone/>
            </a:pPr>
            <a:r>
              <a:rPr lang="en-US" sz="3200" dirty="0" smtClean="0"/>
              <a:t>          2.Affective domain</a:t>
            </a:r>
          </a:p>
          <a:p>
            <a:pPr eaLnBrk="1" hangingPunct="1">
              <a:lnSpc>
                <a:spcPct val="80000"/>
              </a:lnSpc>
              <a:buFont typeface="Wingdings 2" pitchFamily="18" charset="2"/>
              <a:buNone/>
            </a:pPr>
            <a:r>
              <a:rPr lang="en-US" sz="3200" dirty="0" smtClean="0"/>
              <a:t>          3.Psycomotor domain</a:t>
            </a:r>
          </a:p>
          <a:p>
            <a:pPr eaLnBrk="1" hangingPunct="1">
              <a:lnSpc>
                <a:spcPct val="80000"/>
              </a:lnSpc>
            </a:pPr>
            <a:endParaRPr lang="en-US" sz="3200" dirty="0" smtClean="0">
              <a:solidFill>
                <a:srgbClr val="3E08C4"/>
              </a:solidFill>
            </a:endParaRPr>
          </a:p>
          <a:p>
            <a:pPr eaLnBrk="1" hangingPunct="1">
              <a:lnSpc>
                <a:spcPct val="80000"/>
              </a:lnSpc>
            </a:pPr>
            <a:r>
              <a:rPr lang="en-US" sz="3200" dirty="0" smtClean="0">
                <a:solidFill>
                  <a:srgbClr val="3E08C4"/>
                </a:solidFill>
              </a:rPr>
              <a:t>According to the level of objectives:</a:t>
            </a:r>
          </a:p>
          <a:p>
            <a:pPr eaLnBrk="1" hangingPunct="1">
              <a:lnSpc>
                <a:spcPct val="80000"/>
              </a:lnSpc>
              <a:buFont typeface="Wingdings 2" pitchFamily="18" charset="2"/>
              <a:buNone/>
            </a:pPr>
            <a:r>
              <a:rPr lang="en-US" sz="2200" dirty="0" smtClean="0"/>
              <a:t>               </a:t>
            </a:r>
          </a:p>
          <a:p>
            <a:pPr eaLnBrk="1" hangingPunct="1">
              <a:lnSpc>
                <a:spcPct val="80000"/>
              </a:lnSpc>
              <a:buFont typeface="Wingdings 2" pitchFamily="18" charset="2"/>
              <a:buNone/>
            </a:pPr>
            <a:r>
              <a:rPr lang="en-US" sz="2200" dirty="0" smtClean="0"/>
              <a:t>		</a:t>
            </a:r>
            <a:r>
              <a:rPr lang="en-US" dirty="0" smtClean="0"/>
              <a:t>1. Institutional (general)</a:t>
            </a:r>
          </a:p>
          <a:p>
            <a:pPr eaLnBrk="1" hangingPunct="1">
              <a:lnSpc>
                <a:spcPct val="80000"/>
              </a:lnSpc>
              <a:buFont typeface="Wingdings 2" pitchFamily="18" charset="2"/>
              <a:buNone/>
            </a:pPr>
            <a:r>
              <a:rPr lang="en-US" dirty="0" smtClean="0"/>
              <a:t>            2. Departmental (institutional)</a:t>
            </a:r>
          </a:p>
          <a:p>
            <a:pPr eaLnBrk="1" hangingPunct="1">
              <a:lnSpc>
                <a:spcPct val="80000"/>
              </a:lnSpc>
              <a:buFont typeface="Wingdings 2" pitchFamily="18" charset="2"/>
              <a:buNone/>
            </a:pPr>
            <a:r>
              <a:rPr lang="en-US" dirty="0" smtClean="0"/>
              <a:t>            3. Specific Learning / Instructional Objective  	       (SLO) </a:t>
            </a:r>
          </a:p>
          <a:p>
            <a:pPr eaLnBrk="1" hangingPunct="1">
              <a:lnSpc>
                <a:spcPct val="80000"/>
              </a:lnSpc>
              <a:buFont typeface="Wingdings 2" pitchFamily="18" charset="2"/>
              <a:buNone/>
            </a:pPr>
            <a:endParaRPr lang="en-US" sz="2800" dirty="0" smtClean="0"/>
          </a:p>
          <a:p>
            <a:pPr eaLnBrk="1" hangingPunct="1">
              <a:lnSpc>
                <a:spcPct val="80000"/>
              </a:lnSpc>
              <a:buFont typeface="Wingdings 2" pitchFamily="18" charset="2"/>
              <a:buNone/>
            </a:pPr>
            <a:endParaRPr lang="en-US" sz="2800" dirty="0" smtClean="0"/>
          </a:p>
          <a:p>
            <a:pPr eaLnBrk="1" hangingPunct="1">
              <a:lnSpc>
                <a:spcPct val="80000"/>
              </a:lnSpc>
              <a:buFont typeface="Wingdings 2" pitchFamily="18" charset="2"/>
              <a:buNone/>
            </a:pPr>
            <a:r>
              <a:rPr lang="en-US" sz="2200" dirty="0" smtClean="0"/>
              <a:t>       </a:t>
            </a:r>
          </a:p>
        </p:txBody>
      </p:sp>
      <p:pic>
        <p:nvPicPr>
          <p:cNvPr id="23555" name="Picture 2"/>
          <p:cNvPicPr>
            <a:picLocks noGrp="1" noChangeAspect="1" noChangeArrowheads="1"/>
          </p:cNvPicPr>
          <p:nvPr>
            <p:ph type="title"/>
          </p:nvPr>
        </p:nvPicPr>
        <p:blipFill>
          <a:blip r:embed="rId2"/>
          <a:srcRect/>
          <a:stretch>
            <a:fillRect/>
          </a:stretch>
        </p:blipFill>
        <p:spPr>
          <a:xfrm>
            <a:off x="1838325" y="866775"/>
            <a:ext cx="5467350" cy="81915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US" smtClean="0"/>
              <a:t>Goals vs Objectives</a:t>
            </a:r>
          </a:p>
        </p:txBody>
      </p:sp>
      <p:sp>
        <p:nvSpPr>
          <p:cNvPr id="6147" name="Rectangle 3"/>
          <p:cNvSpPr>
            <a:spLocks noGrp="1" noChangeArrowheads="1"/>
          </p:cNvSpPr>
          <p:nvPr>
            <p:ph type="body" idx="4294967295"/>
          </p:nvPr>
        </p:nvSpPr>
        <p:spPr/>
        <p:txBody>
          <a:bodyPr/>
          <a:lstStyle/>
          <a:p>
            <a:pPr eaLnBrk="1" hangingPunct="1">
              <a:lnSpc>
                <a:spcPct val="90000"/>
              </a:lnSpc>
              <a:defRPr/>
            </a:pPr>
            <a:r>
              <a:rPr lang="en-US" sz="3200" dirty="0" smtClean="0"/>
              <a:t>Course goals</a:t>
            </a:r>
          </a:p>
          <a:p>
            <a:pPr lvl="1" eaLnBrk="1" hangingPunct="1">
              <a:lnSpc>
                <a:spcPct val="90000"/>
              </a:lnSpc>
              <a:buFont typeface="Wingdings" pitchFamily="2" charset="2"/>
              <a:buChar char="Ø"/>
              <a:defRPr/>
            </a:pPr>
            <a:r>
              <a:rPr lang="en-US" sz="3200" dirty="0" smtClean="0"/>
              <a:t>Describe the overall purpose of the course within the larger curriculum</a:t>
            </a:r>
          </a:p>
          <a:p>
            <a:pPr eaLnBrk="1" hangingPunct="1">
              <a:lnSpc>
                <a:spcPct val="90000"/>
              </a:lnSpc>
              <a:defRPr/>
            </a:pPr>
            <a:r>
              <a:rPr lang="en-US" sz="3200" dirty="0" smtClean="0"/>
              <a:t>Course objectives </a:t>
            </a:r>
          </a:p>
          <a:p>
            <a:pPr lvl="1" eaLnBrk="1" hangingPunct="1">
              <a:lnSpc>
                <a:spcPct val="90000"/>
              </a:lnSpc>
              <a:buFont typeface="Wingdings" pitchFamily="2" charset="2"/>
              <a:buChar char="Ø"/>
              <a:defRPr/>
            </a:pPr>
            <a:r>
              <a:rPr lang="en-US" sz="3200" dirty="0" smtClean="0"/>
              <a:t>Break down goals into measurable behaviors that demonstrate competency</a:t>
            </a:r>
          </a:p>
          <a:p>
            <a:pPr lvl="1" eaLnBrk="1" hangingPunct="1">
              <a:lnSpc>
                <a:spcPct val="90000"/>
              </a:lnSpc>
              <a:buFont typeface="Wingdings" pitchFamily="2" charset="2"/>
              <a:buChar char="Ø"/>
              <a:defRPr/>
            </a:pPr>
            <a:r>
              <a:rPr lang="en-US" sz="3200" dirty="0" smtClean="0"/>
              <a:t>Ensure successful accomplishment of course goals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stCondLst>
                                            <p:cond delay="0"/>
                                          </p:stCondLst>
                                        </p:cTn>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500">
                                          <p:stCondLst>
                                            <p:cond delay="0"/>
                                          </p:stCondLst>
                                        </p:cTn>
                                        <p:tgtEl>
                                          <p:spTgt spid="614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fade">
                                      <p:cBhvr>
                                        <p:cTn id="15" dur="500">
                                          <p:stCondLst>
                                            <p:cond delay="0"/>
                                          </p:stCondLst>
                                        </p:cTn>
                                        <p:tgtEl>
                                          <p:spTgt spid="61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fade">
                                      <p:cBhvr>
                                        <p:cTn id="20" dur="500">
                                          <p:stCondLst>
                                            <p:cond delay="0"/>
                                          </p:stCondLst>
                                        </p:cTn>
                                        <p:tgtEl>
                                          <p:spTgt spid="6147">
                                            <p:txEl>
                                              <p:pRg st="2" end="2"/>
                                            </p:txEl>
                                          </p:spTgt>
                                        </p:tgtEl>
                                      </p:cBhvr>
                                    </p:animEffect>
                                  </p:childTnLst>
                                </p:cTn>
                              </p:par>
                              <p:par>
                                <p:cTn id="21" presetID="10" presetClass="entr" presetSubtype="0" fill="hold" grpId="0" nodeType="withEffect">
                                  <p:stCondLst>
                                    <p:cond delay="0"/>
                                  </p:stCondLst>
                                  <p:iterate type="lt">
                                    <p:tmPct val="10000"/>
                                  </p:iterate>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fade">
                                      <p:cBhvr>
                                        <p:cTn id="23" dur="500">
                                          <p:stCondLst>
                                            <p:cond delay="0"/>
                                          </p:stCondLst>
                                        </p:cTn>
                                        <p:tgtEl>
                                          <p:spTgt spid="6147">
                                            <p:txEl>
                                              <p:pRg st="3" end="3"/>
                                            </p:txEl>
                                          </p:spTgt>
                                        </p:tgtEl>
                                      </p:cBhvr>
                                    </p:animEffect>
                                  </p:childTnLst>
                                </p:cTn>
                              </p:par>
                              <p:par>
                                <p:cTn id="24" presetID="10" presetClass="entr" presetSubtype="0" fill="hold" grpId="0" nodeType="withEffect">
                                  <p:stCondLst>
                                    <p:cond delay="0"/>
                                  </p:stCondLst>
                                  <p:iterate type="lt">
                                    <p:tmPct val="10000"/>
                                  </p:iterate>
                                  <p:childTnLst>
                                    <p:set>
                                      <p:cBhvr>
                                        <p:cTn id="25" dur="1" fill="hold">
                                          <p:stCondLst>
                                            <p:cond delay="0"/>
                                          </p:stCondLst>
                                        </p:cTn>
                                        <p:tgtEl>
                                          <p:spTgt spid="6147">
                                            <p:txEl>
                                              <p:pRg st="4" end="4"/>
                                            </p:txEl>
                                          </p:spTgt>
                                        </p:tgtEl>
                                        <p:attrNameLst>
                                          <p:attrName>style.visibility</p:attrName>
                                        </p:attrNameLst>
                                      </p:cBhvr>
                                      <p:to>
                                        <p:strVal val="visible"/>
                                      </p:to>
                                    </p:set>
                                    <p:animEffect transition="in" filter="fade">
                                      <p:cBhvr>
                                        <p:cTn id="26" dur="500">
                                          <p:stCondLst>
                                            <p:cond delay="0"/>
                                          </p:stCondLst>
                                        </p:cTn>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Taxonomies of Educational Objectives</a:t>
            </a:r>
            <a:endParaRPr lang="en-US" b="1"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r>
              <a:rPr lang="en-US" sz="4000" dirty="0" smtClean="0"/>
              <a:t>Please discuss if any volunteer</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pPr algn="just"/>
            <a:r>
              <a:rPr lang="en-US" dirty="0" smtClean="0"/>
              <a:t>Although named after </a:t>
            </a:r>
            <a:r>
              <a:rPr lang="en-US" b="1" dirty="0" smtClean="0"/>
              <a:t>Bloom</a:t>
            </a:r>
            <a:r>
              <a:rPr lang="en-US" dirty="0" smtClean="0"/>
              <a:t>, the publication of </a:t>
            </a:r>
            <a:r>
              <a:rPr lang="en-US" i="1" dirty="0" smtClean="0"/>
              <a:t>Taxonomy of Educational objectives</a:t>
            </a:r>
            <a:r>
              <a:rPr lang="en-US" dirty="0" smtClean="0"/>
              <a:t> followed a series of conferences from 1949 to 1953, which were designed to improve communication between educators on the design of curricula and examinations.</a:t>
            </a:r>
            <a:r>
              <a:rPr lang="en-US" baseline="30000" dirty="0" smtClean="0">
                <a:hlinkClick r:id="rId2"/>
              </a:rPr>
              <a:t>[5]</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first volume of the taxonomy, "Handbook I: Cognitive" (</a:t>
            </a:r>
            <a:r>
              <a:rPr lang="en-US" dirty="0" smtClean="0">
                <a:hlinkClick r:id="rId2"/>
              </a:rPr>
              <a:t>Bloom et al. 1956</a:t>
            </a:r>
            <a:r>
              <a:rPr lang="en-US" dirty="0" smtClean="0"/>
              <a:t>) was published in 1956. "Handbook II: Affective" (</a:t>
            </a:r>
            <a:r>
              <a:rPr lang="en-US" dirty="0" err="1" smtClean="0">
                <a:hlinkClick r:id="rId2"/>
              </a:rPr>
              <a:t>Krathwohl</a:t>
            </a:r>
            <a:r>
              <a:rPr lang="en-US" dirty="0" smtClean="0">
                <a:hlinkClick r:id="rId2"/>
              </a:rPr>
              <a:t>, Bloom &amp; </a:t>
            </a:r>
            <a:r>
              <a:rPr lang="en-US" dirty="0" err="1" smtClean="0">
                <a:hlinkClick r:id="rId2"/>
              </a:rPr>
              <a:t>Masia</a:t>
            </a:r>
            <a:r>
              <a:rPr lang="en-US" dirty="0" smtClean="0">
                <a:hlinkClick r:id="rId2"/>
              </a:rPr>
              <a:t> 1965</a:t>
            </a:r>
            <a:r>
              <a:rPr lang="en-US" dirty="0" smtClean="0"/>
              <a:t>) followed in 1965. A third volume, for the psychomotor domain, was planned, but never published. Other educators created their own taxonomies within this domain, including </a:t>
            </a:r>
            <a:r>
              <a:rPr lang="en-US" dirty="0" smtClean="0">
                <a:hlinkClick r:id="rId2"/>
              </a:rPr>
              <a:t>Simpson (1966</a:t>
            </a:r>
            <a:r>
              <a:rPr lang="en-US" dirty="0" smtClean="0"/>
              <a:t>), </a:t>
            </a:r>
            <a:r>
              <a:rPr lang="en-US" dirty="0" smtClean="0">
                <a:hlinkClick r:id="rId2"/>
              </a:rPr>
              <a:t>Harrow (1972</a:t>
            </a:r>
            <a:r>
              <a:rPr lang="en-US" dirty="0" smtClean="0"/>
              <a:t>) and </a:t>
            </a:r>
            <a:r>
              <a:rPr lang="en-US" dirty="0" smtClean="0">
                <a:hlinkClick r:id="rId2"/>
              </a:rPr>
              <a:t>Dave (1975</a:t>
            </a:r>
            <a:r>
              <a:rPr lang="en-US" dirty="0" smtClean="0"/>
              <a:t>).</a:t>
            </a:r>
            <a:r>
              <a:rPr lang="en-US" baseline="30000" dirty="0" smtClean="0">
                <a:hlinkClick r:id="rId2"/>
              </a:rPr>
              <a:t>[6][7]</a:t>
            </a:r>
            <a:r>
              <a:rPr lang="en-US" dirty="0" smtClean="0"/>
              <a:t> A revised version of the taxonomy for the cognitive domain was created in 2000.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57200"/>
            <a:ext cx="7772400" cy="7696200"/>
          </a:xfrm>
        </p:spPr>
        <p:txBody>
          <a:bodyPr>
            <a:normAutofit fontScale="90000"/>
          </a:bodyPr>
          <a:lstStyle/>
          <a:p>
            <a:pPr eaLnBrk="1" hangingPunct="1"/>
            <a:r>
              <a:rPr lang="en-US" sz="3600" dirty="0" smtClean="0">
                <a:solidFill>
                  <a:srgbClr val="3E08C4"/>
                </a:solidFill>
              </a:rPr>
              <a:t/>
            </a:r>
            <a:br>
              <a:rPr lang="en-US" sz="3600" dirty="0" smtClean="0">
                <a:solidFill>
                  <a:srgbClr val="3E08C4"/>
                </a:solidFill>
              </a:rPr>
            </a:br>
            <a:r>
              <a:rPr lang="en-US" sz="3600" b="1" dirty="0" smtClean="0"/>
              <a:t>Taxonomy</a:t>
            </a:r>
            <a:r>
              <a:rPr lang="en-US" sz="3600" dirty="0" smtClean="0"/>
              <a:t> means 'a set of classification principles', or '</a:t>
            </a:r>
            <a:r>
              <a:rPr lang="en-US" sz="3600" b="1" dirty="0" smtClean="0"/>
              <a:t>structure</a:t>
            </a:r>
            <a:r>
              <a:rPr lang="en-US" sz="3600" dirty="0" smtClean="0"/>
              <a:t>', and </a:t>
            </a:r>
            <a:r>
              <a:rPr lang="en-US" sz="3600" b="1" dirty="0" smtClean="0"/>
              <a:t>Domain</a:t>
            </a:r>
            <a:r>
              <a:rPr lang="en-US" sz="3600" dirty="0" smtClean="0"/>
              <a:t> simply means '</a:t>
            </a:r>
            <a:r>
              <a:rPr lang="en-US" sz="3600" b="1" dirty="0" smtClean="0"/>
              <a:t>category</a:t>
            </a:r>
            <a:r>
              <a:rPr lang="en-US" sz="3600" dirty="0" smtClean="0"/>
              <a:t>‘.</a:t>
            </a:r>
            <a:br>
              <a:rPr lang="en-US" sz="3600" dirty="0" smtClean="0"/>
            </a:br>
            <a:r>
              <a:rPr lang="en-US" sz="3600" dirty="0" smtClean="0"/>
              <a:t/>
            </a:r>
            <a:br>
              <a:rPr lang="en-US" sz="3600" dirty="0" smtClean="0"/>
            </a:br>
            <a:r>
              <a:rPr lang="en-US" sz="3600" dirty="0" smtClean="0">
                <a:solidFill>
                  <a:srgbClr val="3E08C4"/>
                </a:solidFill>
              </a:rPr>
              <a:t>The most well known description of learning domains was developed by Benjamin Bloom. </a:t>
            </a:r>
            <a:br>
              <a:rPr lang="en-US" sz="3600" dirty="0" smtClean="0">
                <a:solidFill>
                  <a:srgbClr val="3E08C4"/>
                </a:solidFill>
              </a:rPr>
            </a:br>
            <a:r>
              <a:rPr lang="en-US" sz="3600" dirty="0" smtClean="0">
                <a:solidFill>
                  <a:srgbClr val="3E08C4"/>
                </a:solidFill>
              </a:rPr>
              <a:t>It is known as :</a:t>
            </a:r>
            <a:r>
              <a:rPr lang="en-US" sz="3600" dirty="0" smtClean="0">
                <a:solidFill>
                  <a:srgbClr val="FF0000"/>
                </a:solidFill>
              </a:rPr>
              <a:t>                                               	          </a:t>
            </a:r>
            <a:r>
              <a:rPr lang="en-US" sz="4800" dirty="0" smtClean="0">
                <a:solidFill>
                  <a:srgbClr val="FF0000"/>
                </a:solidFill>
              </a:rPr>
              <a:t>“Bloom’s Taxonomy”</a:t>
            </a:r>
            <a:r>
              <a:rPr lang="en-US" sz="3600" dirty="0" smtClean="0">
                <a:solidFill>
                  <a:srgbClr val="3E08C4"/>
                </a:solidFill>
              </a:rPr>
              <a:t/>
            </a:r>
            <a:br>
              <a:rPr lang="en-US" sz="3600" dirty="0" smtClean="0">
                <a:solidFill>
                  <a:srgbClr val="3E08C4"/>
                </a:solidFill>
              </a:rPr>
            </a:br>
            <a:r>
              <a:rPr lang="en-US" sz="3600" dirty="0" smtClean="0">
                <a:solidFill>
                  <a:srgbClr val="3E08C4"/>
                </a:solidFill>
              </a:rPr>
              <a:t/>
            </a:r>
            <a:br>
              <a:rPr lang="en-US" sz="3600" dirty="0" smtClean="0">
                <a:solidFill>
                  <a:srgbClr val="3E08C4"/>
                </a:solidFill>
              </a:rPr>
            </a:br>
            <a:r>
              <a:rPr lang="en-US" sz="3600" dirty="0" smtClean="0">
                <a:solidFill>
                  <a:srgbClr val="3E08C4"/>
                </a:solidFill>
              </a:rPr>
              <a:t>        </a:t>
            </a:r>
            <a:br>
              <a:rPr lang="en-US" sz="3600" dirty="0" smtClean="0">
                <a:solidFill>
                  <a:srgbClr val="3E08C4"/>
                </a:solidFill>
              </a:rPr>
            </a:br>
            <a:r>
              <a:rPr lang="en-US" sz="3600" dirty="0" smtClean="0">
                <a:solidFill>
                  <a:srgbClr val="0070C0"/>
                </a:solidFill>
              </a:rPr>
              <a:t/>
            </a:r>
            <a:br>
              <a:rPr lang="en-US" sz="3600" dirty="0" smtClean="0">
                <a:solidFill>
                  <a:srgbClr val="0070C0"/>
                </a:solidFill>
              </a:rPr>
            </a:b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46075" y="1617663"/>
            <a:ext cx="7461250" cy="4524375"/>
          </a:xfrm>
          <a:prstGeom prst="rect">
            <a:avLst/>
          </a:prstGeom>
          <a:noFill/>
          <a:ln>
            <a:noFill/>
          </a:ln>
          <a:extLst>
            <a:ext uri="{909E8E84-426E-40DD-AFC4-6F175D3DCCD1}"/>
            <a:ext uri="{91240B29-F687-4F45-9708-019B960494DF}"/>
          </a:extLst>
        </p:spPr>
        <p:txBody>
          <a:bodyPr>
            <a:spAutoFit/>
          </a:bodyPr>
          <a:lstStyle/>
          <a:p>
            <a:pPr>
              <a:defRPr/>
            </a:pPr>
            <a:r>
              <a:rPr lang="en-US" sz="3200" dirty="0">
                <a:solidFill>
                  <a:schemeClr val="accent1">
                    <a:lumMod val="75000"/>
                  </a:schemeClr>
                </a:solidFill>
                <a:latin typeface="Arial" charset="0"/>
              </a:rPr>
              <a:t>A taxonomy classifies information into a hierarchy of levels.</a:t>
            </a:r>
            <a:r>
              <a:rPr lang="en-US" sz="3200" dirty="0">
                <a:latin typeface="Arial" charset="0"/>
              </a:rPr>
              <a:t> </a:t>
            </a:r>
          </a:p>
          <a:p>
            <a:pPr>
              <a:defRPr/>
            </a:pPr>
            <a:endParaRPr lang="en-US" sz="3200" dirty="0">
              <a:latin typeface="Arial" charset="0"/>
            </a:endParaRPr>
          </a:p>
          <a:p>
            <a:pPr>
              <a:defRPr/>
            </a:pPr>
            <a:r>
              <a:rPr lang="en-US" sz="3200" dirty="0">
                <a:latin typeface="Arial" charset="0"/>
              </a:rPr>
              <a:t>Domain taxonomies reveal that what educators want students to accomplish (</a:t>
            </a:r>
            <a:r>
              <a:rPr lang="en-US" sz="2400" dirty="0">
                <a:latin typeface="Arial" charset="0"/>
              </a:rPr>
              <a:t>expressed by educational objectives) </a:t>
            </a:r>
            <a:r>
              <a:rPr lang="en-US" sz="3200" dirty="0">
                <a:latin typeface="Arial" charset="0"/>
              </a:rPr>
              <a:t>can be arranged into levels of complexity, and that those levels are best fulfilled sequentially.</a:t>
            </a:r>
          </a:p>
        </p:txBody>
      </p:sp>
      <p:sp>
        <p:nvSpPr>
          <p:cNvPr id="26627" name="Text Box 3"/>
          <p:cNvSpPr txBox="1">
            <a:spLocks noChangeArrowheads="1"/>
          </p:cNvSpPr>
          <p:nvPr/>
        </p:nvSpPr>
        <p:spPr bwMode="auto">
          <a:xfrm>
            <a:off x="1143000" y="654050"/>
            <a:ext cx="6553200" cy="641350"/>
          </a:xfrm>
          <a:prstGeom prst="rect">
            <a:avLst/>
          </a:prstGeom>
          <a:noFill/>
          <a:ln w="9525">
            <a:noFill/>
            <a:miter lim="800000"/>
            <a:headEnd/>
            <a:tailEnd/>
          </a:ln>
        </p:spPr>
        <p:txBody>
          <a:bodyPr>
            <a:spAutoFit/>
          </a:bodyPr>
          <a:lstStyle/>
          <a:p>
            <a:pPr algn="ctr">
              <a:spcBef>
                <a:spcPct val="50000"/>
              </a:spcBef>
            </a:pPr>
            <a:r>
              <a:rPr lang="en-US" sz="3600" b="1">
                <a:solidFill>
                  <a:srgbClr val="0070C0"/>
                </a:solidFill>
                <a:latin typeface="Times New Roman" pitchFamily="18" charset="0"/>
                <a:cs typeface="Times New Roman" pitchFamily="18" charset="0"/>
              </a:rPr>
              <a:t>Domain Taxonomies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The Three DOMAINS</a:t>
            </a:r>
          </a:p>
        </p:txBody>
      </p:sp>
      <p:sp>
        <p:nvSpPr>
          <p:cNvPr id="37891" name="WordArt 3"/>
          <p:cNvSpPr>
            <a:spLocks noChangeArrowheads="1" noChangeShapeType="1" noTextEdit="1"/>
          </p:cNvSpPr>
          <p:nvPr/>
        </p:nvSpPr>
        <p:spPr bwMode="auto">
          <a:xfrm>
            <a:off x="1066800" y="2133600"/>
            <a:ext cx="2133600" cy="8763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Affective</a:t>
            </a:r>
          </a:p>
        </p:txBody>
      </p:sp>
      <p:sp>
        <p:nvSpPr>
          <p:cNvPr id="37892" name="WordArt 4"/>
          <p:cNvSpPr>
            <a:spLocks noChangeArrowheads="1" noChangeShapeType="1" noTextEdit="1"/>
          </p:cNvSpPr>
          <p:nvPr/>
        </p:nvSpPr>
        <p:spPr bwMode="auto">
          <a:xfrm>
            <a:off x="5257800" y="2133600"/>
            <a:ext cx="3124200" cy="8763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latin typeface="Impact"/>
              </a:rPr>
              <a:t>Psychomotor</a:t>
            </a:r>
          </a:p>
        </p:txBody>
      </p:sp>
      <p:sp>
        <p:nvSpPr>
          <p:cNvPr id="37893" name="WordArt 5"/>
          <p:cNvSpPr>
            <a:spLocks noChangeArrowheads="1" noChangeShapeType="1" noTextEdit="1"/>
          </p:cNvSpPr>
          <p:nvPr/>
        </p:nvSpPr>
        <p:spPr bwMode="auto">
          <a:xfrm>
            <a:off x="3505200" y="3962400"/>
            <a:ext cx="2133600" cy="8763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Cognitive</a:t>
            </a:r>
          </a:p>
        </p:txBody>
      </p:sp>
      <p:pic>
        <p:nvPicPr>
          <p:cNvPr id="37894" name="Picture 6" descr="j0283028"/>
          <p:cNvPicPr>
            <a:picLocks noChangeAspect="1" noChangeArrowheads="1" noCrop="1"/>
          </p:cNvPicPr>
          <p:nvPr/>
        </p:nvPicPr>
        <p:blipFill>
          <a:blip r:embed="rId2"/>
          <a:srcRect/>
          <a:stretch>
            <a:fillRect/>
          </a:stretch>
        </p:blipFill>
        <p:spPr bwMode="auto">
          <a:xfrm>
            <a:off x="6172200" y="2971800"/>
            <a:ext cx="1463675" cy="1295400"/>
          </a:xfrm>
          <a:prstGeom prst="rect">
            <a:avLst/>
          </a:prstGeom>
          <a:noFill/>
          <a:ln w="9525">
            <a:noFill/>
            <a:miter lim="800000"/>
            <a:headEnd/>
            <a:tailEnd/>
          </a:ln>
        </p:spPr>
      </p:pic>
      <p:pic>
        <p:nvPicPr>
          <p:cNvPr id="37895" name="Picture 7" descr="AG00300_"/>
          <p:cNvPicPr>
            <a:picLocks noChangeAspect="1" noChangeArrowheads="1" noCrop="1"/>
          </p:cNvPicPr>
          <p:nvPr/>
        </p:nvPicPr>
        <p:blipFill>
          <a:blip r:embed="rId3"/>
          <a:srcRect/>
          <a:stretch>
            <a:fillRect/>
          </a:stretch>
        </p:blipFill>
        <p:spPr bwMode="auto">
          <a:xfrm>
            <a:off x="3890963" y="3657600"/>
            <a:ext cx="1362075" cy="3017838"/>
          </a:xfrm>
          <a:prstGeom prst="rect">
            <a:avLst/>
          </a:prstGeom>
          <a:noFill/>
          <a:ln w="9525">
            <a:noFill/>
            <a:miter lim="800000"/>
            <a:headEnd/>
            <a:tailEnd/>
          </a:ln>
        </p:spPr>
      </p:pic>
      <p:pic>
        <p:nvPicPr>
          <p:cNvPr id="37896" name="Picture 8" descr="AG00261_"/>
          <p:cNvPicPr>
            <a:picLocks noChangeAspect="1" noChangeArrowheads="1" noCrop="1"/>
          </p:cNvPicPr>
          <p:nvPr/>
        </p:nvPicPr>
        <p:blipFill>
          <a:blip r:embed="rId4"/>
          <a:srcRect/>
          <a:stretch>
            <a:fillRect/>
          </a:stretch>
        </p:blipFill>
        <p:spPr bwMode="auto">
          <a:xfrm>
            <a:off x="1524000" y="3048000"/>
            <a:ext cx="1339850" cy="1592263"/>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0-#ppt_w/2"/>
                                          </p:val>
                                        </p:tav>
                                        <p:tav tm="100000">
                                          <p:val>
                                            <p:strVal val="#ppt_x"/>
                                          </p:val>
                                        </p:tav>
                                      </p:tavLst>
                                    </p:anim>
                                    <p:anim calcmode="lin" valueType="num">
                                      <p:cBhvr additive="base">
                                        <p:cTn id="14"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896"/>
                                        </p:tgtEl>
                                        <p:attrNameLst>
                                          <p:attrName>style.visibility</p:attrName>
                                        </p:attrNameLst>
                                      </p:cBhvr>
                                      <p:to>
                                        <p:strVal val="visible"/>
                                      </p:to>
                                    </p:set>
                                    <p:anim calcmode="lin" valueType="num">
                                      <p:cBhvr additive="base">
                                        <p:cTn id="19" dur="500" fill="hold"/>
                                        <p:tgtEl>
                                          <p:spTgt spid="37896"/>
                                        </p:tgtEl>
                                        <p:attrNameLst>
                                          <p:attrName>ppt_x</p:attrName>
                                        </p:attrNameLst>
                                      </p:cBhvr>
                                      <p:tavLst>
                                        <p:tav tm="0">
                                          <p:val>
                                            <p:strVal val="0-#ppt_w/2"/>
                                          </p:val>
                                        </p:tav>
                                        <p:tav tm="100000">
                                          <p:val>
                                            <p:strVal val="#ppt_x"/>
                                          </p:val>
                                        </p:tav>
                                      </p:tavLst>
                                    </p:anim>
                                    <p:anim calcmode="lin" valueType="num">
                                      <p:cBhvr additive="base">
                                        <p:cTn id="20"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1+#ppt_w/2"/>
                                          </p:val>
                                        </p:tav>
                                        <p:tav tm="100000">
                                          <p:val>
                                            <p:strVal val="#ppt_x"/>
                                          </p:val>
                                        </p:tav>
                                      </p:tavLst>
                                    </p:anim>
                                    <p:anim calcmode="lin" valueType="num">
                                      <p:cBhvr additive="base">
                                        <p:cTn id="26"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7894"/>
                                        </p:tgtEl>
                                        <p:attrNameLst>
                                          <p:attrName>style.visibility</p:attrName>
                                        </p:attrNameLst>
                                      </p:cBhvr>
                                      <p:to>
                                        <p:strVal val="visible"/>
                                      </p:to>
                                    </p:set>
                                    <p:anim calcmode="lin" valueType="num">
                                      <p:cBhvr additive="base">
                                        <p:cTn id="31" dur="500" fill="hold"/>
                                        <p:tgtEl>
                                          <p:spTgt spid="37894"/>
                                        </p:tgtEl>
                                        <p:attrNameLst>
                                          <p:attrName>ppt_x</p:attrName>
                                        </p:attrNameLst>
                                      </p:cBhvr>
                                      <p:tavLst>
                                        <p:tav tm="0">
                                          <p:val>
                                            <p:strVal val="1+#ppt_w/2"/>
                                          </p:val>
                                        </p:tav>
                                        <p:tav tm="100000">
                                          <p:val>
                                            <p:strVal val="#ppt_x"/>
                                          </p:val>
                                        </p:tav>
                                      </p:tavLst>
                                    </p:anim>
                                    <p:anim calcmode="lin" valueType="num">
                                      <p:cBhvr additive="base">
                                        <p:cTn id="32"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3"/>
                                        </p:tgtEl>
                                        <p:attrNameLst>
                                          <p:attrName>style.visibility</p:attrName>
                                        </p:attrNameLst>
                                      </p:cBhvr>
                                      <p:to>
                                        <p:strVal val="visible"/>
                                      </p:to>
                                    </p:set>
                                    <p:anim calcmode="lin" valueType="num">
                                      <p:cBhvr additive="base">
                                        <p:cTn id="37" dur="500" fill="hold"/>
                                        <p:tgtEl>
                                          <p:spTgt spid="37893"/>
                                        </p:tgtEl>
                                        <p:attrNameLst>
                                          <p:attrName>ppt_x</p:attrName>
                                        </p:attrNameLst>
                                      </p:cBhvr>
                                      <p:tavLst>
                                        <p:tav tm="0">
                                          <p:val>
                                            <p:strVal val="#ppt_x"/>
                                          </p:val>
                                        </p:tav>
                                        <p:tav tm="100000">
                                          <p:val>
                                            <p:strVal val="#ppt_x"/>
                                          </p:val>
                                        </p:tav>
                                      </p:tavLst>
                                    </p:anim>
                                    <p:anim calcmode="lin" valueType="num">
                                      <p:cBhvr additive="base">
                                        <p:cTn id="3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7895"/>
                                        </p:tgtEl>
                                        <p:attrNameLst>
                                          <p:attrName>style.visibility</p:attrName>
                                        </p:attrNameLst>
                                      </p:cBhvr>
                                      <p:to>
                                        <p:strVal val="visible"/>
                                      </p:to>
                                    </p:set>
                                    <p:anim calcmode="lin" valueType="num">
                                      <p:cBhvr additive="base">
                                        <p:cTn id="43" dur="500" fill="hold"/>
                                        <p:tgtEl>
                                          <p:spTgt spid="37895"/>
                                        </p:tgtEl>
                                        <p:attrNameLst>
                                          <p:attrName>ppt_x</p:attrName>
                                        </p:attrNameLst>
                                      </p:cBhvr>
                                      <p:tavLst>
                                        <p:tav tm="0">
                                          <p:val>
                                            <p:strVal val="#ppt_x"/>
                                          </p:val>
                                        </p:tav>
                                        <p:tav tm="100000">
                                          <p:val>
                                            <p:strVal val="#ppt_x"/>
                                          </p:val>
                                        </p:tav>
                                      </p:tavLst>
                                    </p:anim>
                                    <p:anim calcmode="lin" valueType="num">
                                      <p:cBhvr additive="base">
                                        <p:cTn id="44"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nimBg="1"/>
      <p:bldP spid="37892" grpId="0" animBg="1"/>
      <p:bldP spid="378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457200"/>
            <a:ext cx="7848600" cy="1143000"/>
          </a:xfrm>
        </p:spPr>
        <p:txBody>
          <a:bodyPr/>
          <a:lstStyle/>
          <a:p>
            <a:pPr eaLnBrk="1" hangingPunct="1"/>
            <a:r>
              <a:rPr lang="en-US" smtClean="0">
                <a:solidFill>
                  <a:srgbClr val="0070C0"/>
                </a:solidFill>
                <a:latin typeface="Tahoma" pitchFamily="34" charset="0"/>
              </a:rPr>
              <a:t>Three Domains of Learning</a:t>
            </a:r>
          </a:p>
        </p:txBody>
      </p:sp>
      <p:sp>
        <p:nvSpPr>
          <p:cNvPr id="5123" name="Rectangle 3"/>
          <p:cNvSpPr>
            <a:spLocks noGrp="1" noChangeArrowheads="1"/>
          </p:cNvSpPr>
          <p:nvPr>
            <p:ph idx="1"/>
          </p:nvPr>
        </p:nvSpPr>
        <p:spPr/>
        <p:txBody>
          <a:bodyPr/>
          <a:lstStyle/>
          <a:p>
            <a:pPr eaLnBrk="1" hangingPunct="1">
              <a:lnSpc>
                <a:spcPct val="90000"/>
              </a:lnSpc>
            </a:pPr>
            <a:r>
              <a:rPr lang="en-US" b="1" dirty="0" smtClean="0">
                <a:latin typeface="Tahoma" pitchFamily="34" charset="0"/>
              </a:rPr>
              <a:t>Cognitive Domain                         							</a:t>
            </a:r>
            <a:r>
              <a:rPr lang="en-US" sz="3200" b="1" i="1" dirty="0" smtClean="0">
                <a:solidFill>
                  <a:schemeClr val="accent2"/>
                </a:solidFill>
                <a:latin typeface="Tahoma" pitchFamily="34" charset="0"/>
              </a:rPr>
              <a:t>“Thinking”</a:t>
            </a:r>
          </a:p>
          <a:p>
            <a:pPr lvl="1" eaLnBrk="1" hangingPunct="1">
              <a:lnSpc>
                <a:spcPct val="90000"/>
              </a:lnSpc>
            </a:pPr>
            <a:endParaRPr lang="en-US" sz="3200" b="1" i="1" dirty="0" smtClean="0">
              <a:solidFill>
                <a:schemeClr val="accent2"/>
              </a:solidFill>
              <a:latin typeface="Tahoma" pitchFamily="34" charset="0"/>
            </a:endParaRPr>
          </a:p>
          <a:p>
            <a:pPr eaLnBrk="1" hangingPunct="1">
              <a:lnSpc>
                <a:spcPct val="90000"/>
              </a:lnSpc>
            </a:pPr>
            <a:r>
              <a:rPr lang="en-US" b="1" dirty="0" smtClean="0">
                <a:latin typeface="Tahoma" pitchFamily="34" charset="0"/>
              </a:rPr>
              <a:t>Affective Domain                             							</a:t>
            </a:r>
            <a:r>
              <a:rPr lang="en-US" sz="3200" b="1" i="1" dirty="0" smtClean="0">
                <a:solidFill>
                  <a:schemeClr val="accent2"/>
                </a:solidFill>
                <a:latin typeface="Tahoma" pitchFamily="34" charset="0"/>
              </a:rPr>
              <a:t>“Feeling”</a:t>
            </a:r>
          </a:p>
          <a:p>
            <a:pPr lvl="1" eaLnBrk="1" hangingPunct="1">
              <a:lnSpc>
                <a:spcPct val="90000"/>
              </a:lnSpc>
            </a:pPr>
            <a:endParaRPr lang="en-US" sz="3200" b="1" i="1" dirty="0" smtClean="0">
              <a:solidFill>
                <a:schemeClr val="accent2"/>
              </a:solidFill>
              <a:latin typeface="Tahoma" pitchFamily="34" charset="0"/>
            </a:endParaRPr>
          </a:p>
          <a:p>
            <a:pPr eaLnBrk="1" hangingPunct="1">
              <a:lnSpc>
                <a:spcPct val="90000"/>
              </a:lnSpc>
            </a:pPr>
            <a:r>
              <a:rPr lang="en-US" b="1" dirty="0" smtClean="0">
                <a:latin typeface="Tahoma" pitchFamily="34" charset="0"/>
              </a:rPr>
              <a:t>Psychomotor Domain                        						</a:t>
            </a:r>
            <a:r>
              <a:rPr lang="en-US" sz="3200" b="1" i="1" dirty="0" smtClean="0">
                <a:solidFill>
                  <a:schemeClr val="accent2"/>
                </a:solidFill>
                <a:latin typeface="Tahoma" pitchFamily="34" charset="0"/>
              </a:rPr>
              <a:t>“Doing”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10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10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10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What is it???</a:t>
            </a:r>
          </a:p>
        </p:txBody>
      </p:sp>
      <p:sp>
        <p:nvSpPr>
          <p:cNvPr id="3075" name="Rectangle 3"/>
          <p:cNvSpPr>
            <a:spLocks noGrp="1" noChangeArrowheads="1"/>
          </p:cNvSpPr>
          <p:nvPr>
            <p:ph type="body" sz="half" idx="1"/>
          </p:nvPr>
        </p:nvSpPr>
        <p:spPr>
          <a:xfrm>
            <a:off x="457200" y="1600200"/>
            <a:ext cx="7010400" cy="2286000"/>
          </a:xfrm>
        </p:spPr>
        <p:txBody>
          <a:bodyPr/>
          <a:lstStyle/>
          <a:p>
            <a:pPr algn="ctr" eaLnBrk="1" hangingPunct="1"/>
            <a:r>
              <a:rPr lang="en-US" sz="2800" smtClean="0"/>
              <a:t>Bloom’s Taxonomy is a chart of ideas</a:t>
            </a:r>
          </a:p>
          <a:p>
            <a:pPr lvl="1" eaLnBrk="1" hangingPunct="1"/>
            <a:endParaRPr lang="en-US" sz="2400" smtClean="0"/>
          </a:p>
        </p:txBody>
      </p:sp>
      <p:sp>
        <p:nvSpPr>
          <p:cNvPr id="3076" name="Text Box 5"/>
          <p:cNvSpPr txBox="1">
            <a:spLocks noChangeArrowheads="1"/>
          </p:cNvSpPr>
          <p:nvPr/>
        </p:nvSpPr>
        <p:spPr bwMode="auto">
          <a:xfrm>
            <a:off x="609600" y="3886200"/>
            <a:ext cx="2286000" cy="3108543"/>
          </a:xfrm>
          <a:prstGeom prst="rect">
            <a:avLst/>
          </a:prstGeom>
          <a:noFill/>
          <a:ln w="9525">
            <a:noFill/>
            <a:miter lim="800000"/>
            <a:headEnd/>
            <a:tailEnd/>
          </a:ln>
        </p:spPr>
        <p:txBody>
          <a:bodyPr wrap="square">
            <a:spAutoFit/>
          </a:bodyPr>
          <a:lstStyle/>
          <a:p>
            <a:pPr>
              <a:spcBef>
                <a:spcPct val="50000"/>
              </a:spcBef>
            </a:pPr>
            <a:r>
              <a:rPr lang="en-US" sz="2800" dirty="0"/>
              <a:t>Named </a:t>
            </a:r>
            <a:r>
              <a:rPr lang="en-US" sz="2800" dirty="0" smtClean="0"/>
              <a:t>of </a:t>
            </a:r>
            <a:r>
              <a:rPr lang="en-US" sz="2800" dirty="0"/>
              <a:t>the creator, Benjamin </a:t>
            </a:r>
            <a:r>
              <a:rPr lang="en-US" sz="2800" dirty="0" smtClean="0"/>
              <a:t>Bloom </a:t>
            </a:r>
          </a:p>
          <a:p>
            <a:pPr>
              <a:spcBef>
                <a:spcPct val="50000"/>
              </a:spcBef>
            </a:pPr>
            <a:r>
              <a:rPr lang="en-US" sz="2800" dirty="0" smtClean="0"/>
              <a:t>(1913-1999)</a:t>
            </a:r>
          </a:p>
          <a:p>
            <a:pPr>
              <a:spcBef>
                <a:spcPct val="50000"/>
              </a:spcBef>
            </a:pPr>
            <a:endParaRPr lang="en-US" sz="2800" dirty="0"/>
          </a:p>
        </p:txBody>
      </p:sp>
      <p:sp>
        <p:nvSpPr>
          <p:cNvPr id="3077" name="Text Box 6"/>
          <p:cNvSpPr txBox="1">
            <a:spLocks noChangeArrowheads="1"/>
          </p:cNvSpPr>
          <p:nvPr/>
        </p:nvSpPr>
        <p:spPr bwMode="auto">
          <a:xfrm>
            <a:off x="5715000" y="3124200"/>
            <a:ext cx="3124200" cy="3323987"/>
          </a:xfrm>
          <a:prstGeom prst="rect">
            <a:avLst/>
          </a:prstGeom>
          <a:noFill/>
          <a:ln w="9525">
            <a:noFill/>
            <a:miter lim="800000"/>
            <a:headEnd/>
            <a:tailEnd/>
          </a:ln>
        </p:spPr>
        <p:txBody>
          <a:bodyPr wrap="square">
            <a:spAutoFit/>
          </a:bodyPr>
          <a:lstStyle/>
          <a:p>
            <a:pPr lvl="1"/>
            <a:r>
              <a:rPr lang="en-US" sz="2800" dirty="0"/>
              <a:t>A Taxonomy is an arrangement of ideas</a:t>
            </a:r>
          </a:p>
          <a:p>
            <a:pPr lvl="2"/>
            <a:r>
              <a:rPr lang="en-US" sz="2800" dirty="0"/>
              <a:t>or a way to group things together</a:t>
            </a:r>
          </a:p>
          <a:p>
            <a:pPr>
              <a:spcBef>
                <a:spcPct val="50000"/>
              </a:spcBef>
            </a:pPr>
            <a:endParaRPr lang="en-US" sz="2800" dirty="0"/>
          </a:p>
        </p:txBody>
      </p:sp>
      <p:sp>
        <p:nvSpPr>
          <p:cNvPr id="3078" name="Line 7"/>
          <p:cNvSpPr>
            <a:spLocks noChangeShapeType="1"/>
          </p:cNvSpPr>
          <p:nvPr/>
        </p:nvSpPr>
        <p:spPr bwMode="auto">
          <a:xfrm>
            <a:off x="1905000" y="2057400"/>
            <a:ext cx="76200" cy="1676400"/>
          </a:xfrm>
          <a:prstGeom prst="line">
            <a:avLst/>
          </a:prstGeom>
          <a:noFill/>
          <a:ln w="9525">
            <a:solidFill>
              <a:schemeClr val="tx1"/>
            </a:solidFill>
            <a:round/>
            <a:headEnd/>
            <a:tailEnd type="triangle" w="med" len="med"/>
          </a:ln>
        </p:spPr>
        <p:txBody>
          <a:bodyPr/>
          <a:lstStyle/>
          <a:p>
            <a:endParaRPr lang="en-US"/>
          </a:p>
        </p:txBody>
      </p:sp>
      <p:sp>
        <p:nvSpPr>
          <p:cNvPr id="3079" name="Line 8"/>
          <p:cNvSpPr>
            <a:spLocks noChangeShapeType="1"/>
          </p:cNvSpPr>
          <p:nvPr/>
        </p:nvSpPr>
        <p:spPr bwMode="auto">
          <a:xfrm>
            <a:off x="3886200" y="2057400"/>
            <a:ext cx="1752600" cy="1143000"/>
          </a:xfrm>
          <a:prstGeom prst="line">
            <a:avLst/>
          </a:prstGeom>
          <a:noFill/>
          <a:ln w="9525">
            <a:solidFill>
              <a:schemeClr val="tx1"/>
            </a:solidFill>
            <a:round/>
            <a:headEnd/>
            <a:tailEnd type="triangle" w="med" len="med"/>
          </a:ln>
        </p:spPr>
        <p:txBody>
          <a:bodyPr/>
          <a:lstStyle/>
          <a:p>
            <a:endParaRPr lang="en-US"/>
          </a:p>
        </p:txBody>
      </p:sp>
      <p:pic>
        <p:nvPicPr>
          <p:cNvPr id="3080" name="Picture 9" descr="MCj04315480000[1]"/>
          <p:cNvPicPr>
            <a:picLocks noGrp="1" noChangeAspect="1" noChangeArrowheads="1"/>
          </p:cNvPicPr>
          <p:nvPr>
            <p:ph sz="half" idx="2"/>
          </p:nvPr>
        </p:nvPicPr>
        <p:blipFill>
          <a:blip r:embed="rId2"/>
          <a:srcRect/>
          <a:stretch>
            <a:fillRect/>
          </a:stretch>
        </p:blipFill>
        <p:spPr>
          <a:xfrm>
            <a:off x="3276600" y="3505200"/>
            <a:ext cx="2286000" cy="2286000"/>
          </a:xfrm>
          <a:noFill/>
        </p:spPr>
      </p:pic>
      <p:pic>
        <p:nvPicPr>
          <p:cNvPr id="9" name="Picture 4" descr="j0234752"/>
          <p:cNvPicPr>
            <a:picLocks noChangeAspect="1" noChangeArrowheads="1" noCrop="1"/>
          </p:cNvPicPr>
          <p:nvPr/>
        </p:nvPicPr>
        <p:blipFill>
          <a:blip r:embed="rId3"/>
          <a:srcRect/>
          <a:stretch>
            <a:fillRect/>
          </a:stretch>
        </p:blipFill>
        <p:spPr bwMode="auto">
          <a:xfrm>
            <a:off x="3429000" y="3581400"/>
            <a:ext cx="2057400" cy="1981200"/>
          </a:xfrm>
          <a:prstGeom prst="rect">
            <a:avLst/>
          </a:prstGeom>
          <a:noFill/>
          <a:ln w="9525">
            <a:noFill/>
            <a:miter lim="800000"/>
            <a:headEnd/>
            <a:tailEnd/>
          </a:ln>
        </p:spPr>
      </p:pic>
      <p:pic>
        <p:nvPicPr>
          <p:cNvPr id="10" name="Picture 5" descr="Benjamin Bloom and the taxonomy of learning"/>
          <p:cNvPicPr>
            <a:picLocks noChangeAspect="1" noChangeArrowheads="1"/>
          </p:cNvPicPr>
          <p:nvPr/>
        </p:nvPicPr>
        <p:blipFill>
          <a:blip r:embed="rId4"/>
          <a:srcRect/>
          <a:stretch>
            <a:fillRect/>
          </a:stretch>
        </p:blipFill>
        <p:spPr>
          <a:xfrm>
            <a:off x="3200400" y="3200400"/>
            <a:ext cx="2409825" cy="28717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Outline</a:t>
            </a:r>
            <a:endParaRPr lang="en-US" dirty="0"/>
          </a:p>
        </p:txBody>
      </p:sp>
      <p:sp>
        <p:nvSpPr>
          <p:cNvPr id="3" name="Content Placeholder 2"/>
          <p:cNvSpPr>
            <a:spLocks noGrp="1"/>
          </p:cNvSpPr>
          <p:nvPr>
            <p:ph idx="1"/>
          </p:nvPr>
        </p:nvSpPr>
        <p:spPr/>
        <p:txBody>
          <a:bodyPr/>
          <a:lstStyle/>
          <a:p>
            <a:pPr>
              <a:buNone/>
            </a:pPr>
            <a:r>
              <a:rPr lang="en-US" dirty="0" smtClean="0"/>
              <a:t>1. Discriminate among Aims, Goals and Objectives</a:t>
            </a:r>
          </a:p>
          <a:p>
            <a:pPr marL="514350" indent="-514350">
              <a:buAutoNum type="arabicPeriod" startAt="2"/>
            </a:pPr>
            <a:r>
              <a:rPr lang="en-US" dirty="0" smtClean="0"/>
              <a:t>Taxonomies of Educational Objectives</a:t>
            </a:r>
          </a:p>
          <a:p>
            <a:pPr marL="514350" indent="-514350">
              <a:buNone/>
            </a:pPr>
            <a:r>
              <a:rPr lang="en-US" dirty="0" smtClean="0"/>
              <a:t>	</a:t>
            </a:r>
          </a:p>
          <a:p>
            <a:pPr>
              <a:buNone/>
            </a:pPr>
            <a:r>
              <a:rPr lang="en-US" dirty="0" smtClean="0"/>
              <a:t>2.1.	Cognitive Domain</a:t>
            </a:r>
          </a:p>
          <a:p>
            <a:pPr>
              <a:buNone/>
            </a:pPr>
            <a:r>
              <a:rPr lang="en-US" dirty="0" smtClean="0"/>
              <a:t>2.2.	Affective Domain</a:t>
            </a:r>
          </a:p>
          <a:p>
            <a:pPr>
              <a:buNone/>
            </a:pPr>
            <a:r>
              <a:rPr lang="en-US" dirty="0" smtClean="0"/>
              <a:t>2.3.	Psychomotor Domain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ctr" eaLnBrk="1" hangingPunct="1"/>
            <a:r>
              <a:rPr lang="en-US" sz="3600" b="1" smtClean="0">
                <a:solidFill>
                  <a:srgbClr val="FFFF00"/>
                </a:solidFill>
                <a:latin typeface="Tahoma" pitchFamily="34" charset="0"/>
              </a:rPr>
              <a:t/>
            </a:r>
            <a:br>
              <a:rPr lang="en-US" sz="3600" b="1" smtClean="0">
                <a:solidFill>
                  <a:srgbClr val="FFFF00"/>
                </a:solidFill>
                <a:latin typeface="Tahoma" pitchFamily="34" charset="0"/>
              </a:rPr>
            </a:br>
            <a:r>
              <a:rPr lang="en-US" sz="3600" b="1" smtClean="0">
                <a:solidFill>
                  <a:srgbClr val="3E08C4"/>
                </a:solidFill>
                <a:latin typeface="Tahoma" pitchFamily="34" charset="0"/>
              </a:rPr>
              <a:t>1.Cognitive domain</a:t>
            </a:r>
          </a:p>
        </p:txBody>
      </p:sp>
      <p:sp>
        <p:nvSpPr>
          <p:cNvPr id="29699" name="Rectangle 3"/>
          <p:cNvSpPr>
            <a:spLocks noGrp="1" noChangeArrowheads="1"/>
          </p:cNvSpPr>
          <p:nvPr>
            <p:ph idx="1"/>
          </p:nvPr>
        </p:nvSpPr>
        <p:spPr>
          <a:xfrm>
            <a:off x="457200" y="2362200"/>
            <a:ext cx="8229600" cy="3962400"/>
          </a:xfrm>
        </p:spPr>
        <p:txBody>
          <a:bodyPr/>
          <a:lstStyle/>
          <a:p>
            <a:pPr eaLnBrk="1" hangingPunct="1"/>
            <a:endParaRPr lang="en-US" sz="1200" dirty="0" smtClean="0"/>
          </a:p>
          <a:p>
            <a:pPr eaLnBrk="1" hangingPunct="1">
              <a:lnSpc>
                <a:spcPct val="130000"/>
              </a:lnSpc>
            </a:pPr>
            <a:r>
              <a:rPr lang="en-US" sz="2800" dirty="0" smtClean="0">
                <a:latin typeface="Tahoma" pitchFamily="34" charset="0"/>
              </a:rPr>
              <a:t>The mental or intellectual thinking behaviors demonstrated by an individual</a:t>
            </a:r>
            <a:r>
              <a:rPr lang="en-US" sz="2800" b="1" dirty="0" smtClean="0">
                <a:latin typeface="Tahoma" pitchFamily="34" charset="0"/>
              </a:rPr>
              <a:t> </a:t>
            </a:r>
          </a:p>
          <a:p>
            <a:pPr eaLnBrk="1" hangingPunct="1"/>
            <a:endParaRPr lang="en-US" sz="2800" b="1" dirty="0" smtClean="0">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Picture 2"/>
          <p:cNvPicPr>
            <a:picLocks noGrp="1" noChangeAspect="1" noChangeArrowheads="1"/>
          </p:cNvPicPr>
          <p:nvPr>
            <p:ph idx="1"/>
          </p:nvPr>
        </p:nvPicPr>
        <p:blipFill>
          <a:blip r:embed="rId2"/>
          <a:srcRect/>
          <a:stretch>
            <a:fillRect/>
          </a:stretch>
        </p:blipFill>
        <p:spPr>
          <a:xfrm>
            <a:off x="-20638" y="0"/>
            <a:ext cx="9164638" cy="68738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fontScale="90000"/>
          </a:bodyPr>
          <a:lstStyle/>
          <a:p>
            <a:pPr eaLnBrk="1" hangingPunct="1"/>
            <a:r>
              <a:rPr lang="en-US" dirty="0" smtClean="0"/>
              <a:t>Bloom’s Taxonomy</a:t>
            </a:r>
            <a:br>
              <a:rPr lang="en-US" dirty="0" smtClean="0"/>
            </a:br>
            <a:r>
              <a:rPr lang="en-US" dirty="0" smtClean="0"/>
              <a:t>Levels of Cognitive Domain</a:t>
            </a:r>
          </a:p>
        </p:txBody>
      </p:sp>
      <p:pic>
        <p:nvPicPr>
          <p:cNvPr id="4099" name="Picture 13" descr="bloom.gif (3876 bytes)"/>
          <p:cNvPicPr>
            <a:picLocks noGrp="1" noChangeAspect="1" noChangeArrowheads="1"/>
          </p:cNvPicPr>
          <p:nvPr>
            <p:ph sz="half" idx="2"/>
          </p:nvPr>
        </p:nvPicPr>
        <p:blipFill>
          <a:blip r:embed="rId2"/>
          <a:srcRect/>
          <a:stretch>
            <a:fillRect/>
          </a:stretch>
        </p:blipFill>
        <p:spPr>
          <a:xfrm>
            <a:off x="1219200" y="1371600"/>
            <a:ext cx="6781800" cy="52578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New names??</a:t>
            </a:r>
          </a:p>
        </p:txBody>
      </p:sp>
      <p:sp>
        <p:nvSpPr>
          <p:cNvPr id="7171" name="Rectangle 3"/>
          <p:cNvSpPr>
            <a:spLocks noGrp="1" noChangeArrowheads="1"/>
          </p:cNvSpPr>
          <p:nvPr>
            <p:ph type="body" sz="half" idx="1"/>
          </p:nvPr>
        </p:nvSpPr>
        <p:spPr/>
        <p:txBody>
          <a:bodyPr/>
          <a:lstStyle/>
          <a:p>
            <a:pPr eaLnBrk="1" hangingPunct="1"/>
            <a:r>
              <a:rPr lang="en-US" sz="2800" smtClean="0"/>
              <a:t>Some people have renamed these levels to make them easier to remember</a:t>
            </a:r>
          </a:p>
          <a:p>
            <a:pPr eaLnBrk="1" hangingPunct="1">
              <a:buFontTx/>
              <a:buNone/>
            </a:pPr>
            <a:endParaRPr lang="en-US" sz="2800" smtClean="0"/>
          </a:p>
          <a:p>
            <a:pPr eaLnBrk="1" hangingPunct="1"/>
            <a:r>
              <a:rPr lang="en-US" sz="2800" smtClean="0"/>
              <a:t>Some people even switch the last two levels around</a:t>
            </a:r>
          </a:p>
        </p:txBody>
      </p:sp>
      <p:sp>
        <p:nvSpPr>
          <p:cNvPr id="7172" name="Text Box 4"/>
          <p:cNvSpPr txBox="1">
            <a:spLocks noChangeArrowheads="1"/>
          </p:cNvSpPr>
          <p:nvPr/>
        </p:nvSpPr>
        <p:spPr bwMode="auto">
          <a:xfrm>
            <a:off x="5257800" y="1295400"/>
            <a:ext cx="3657600" cy="5016758"/>
          </a:xfrm>
          <a:prstGeom prst="rect">
            <a:avLst/>
          </a:prstGeom>
          <a:noFill/>
          <a:ln w="76200">
            <a:solidFill>
              <a:srgbClr val="008080"/>
            </a:solidFill>
            <a:miter lim="800000"/>
            <a:headEnd/>
            <a:tailEnd/>
          </a:ln>
        </p:spPr>
        <p:txBody>
          <a:bodyPr wrap="square">
            <a:spAutoFit/>
          </a:bodyPr>
          <a:lstStyle/>
          <a:p>
            <a:pPr>
              <a:spcBef>
                <a:spcPct val="50000"/>
              </a:spcBef>
            </a:pPr>
            <a:r>
              <a:rPr lang="en-US" sz="2000" b="1" dirty="0"/>
              <a:t>Knowledge- Remembering</a:t>
            </a:r>
          </a:p>
          <a:p>
            <a:pPr>
              <a:spcBef>
                <a:spcPct val="50000"/>
              </a:spcBef>
            </a:pPr>
            <a:endParaRPr lang="en-US" sz="2000" b="1" dirty="0"/>
          </a:p>
          <a:p>
            <a:pPr>
              <a:spcBef>
                <a:spcPct val="50000"/>
              </a:spcBef>
            </a:pPr>
            <a:r>
              <a:rPr lang="en-US" sz="2000" b="1" dirty="0"/>
              <a:t>Comprehension- Understanding</a:t>
            </a:r>
          </a:p>
          <a:p>
            <a:pPr>
              <a:spcBef>
                <a:spcPct val="50000"/>
              </a:spcBef>
            </a:pPr>
            <a:endParaRPr lang="en-US" sz="2000" b="1" dirty="0"/>
          </a:p>
          <a:p>
            <a:pPr>
              <a:spcBef>
                <a:spcPct val="50000"/>
              </a:spcBef>
            </a:pPr>
            <a:r>
              <a:rPr lang="en-US" sz="2000" b="1" dirty="0"/>
              <a:t>Application- Applying</a:t>
            </a:r>
          </a:p>
          <a:p>
            <a:pPr>
              <a:spcBef>
                <a:spcPct val="50000"/>
              </a:spcBef>
            </a:pPr>
            <a:endParaRPr lang="en-US" sz="2000" b="1" dirty="0"/>
          </a:p>
          <a:p>
            <a:pPr>
              <a:spcBef>
                <a:spcPct val="50000"/>
              </a:spcBef>
            </a:pPr>
            <a:r>
              <a:rPr lang="en-US" sz="2000" b="1" dirty="0"/>
              <a:t>Analysis- Analyzing</a:t>
            </a:r>
          </a:p>
          <a:p>
            <a:pPr>
              <a:spcBef>
                <a:spcPct val="50000"/>
              </a:spcBef>
            </a:pPr>
            <a:endParaRPr lang="en-US" sz="2000" b="1" dirty="0"/>
          </a:p>
          <a:p>
            <a:pPr>
              <a:spcBef>
                <a:spcPct val="50000"/>
              </a:spcBef>
            </a:pPr>
            <a:r>
              <a:rPr lang="en-US" sz="2000" b="1" dirty="0"/>
              <a:t>Synthesis- Creating</a:t>
            </a:r>
          </a:p>
          <a:p>
            <a:pPr>
              <a:spcBef>
                <a:spcPct val="50000"/>
              </a:spcBef>
            </a:pPr>
            <a:endParaRPr lang="en-US" sz="2000" b="1" dirty="0"/>
          </a:p>
          <a:p>
            <a:pPr>
              <a:spcBef>
                <a:spcPct val="50000"/>
              </a:spcBef>
            </a:pPr>
            <a:r>
              <a:rPr lang="en-US" sz="2000" b="1" dirty="0"/>
              <a:t>Evaluation- Evaluation</a:t>
            </a:r>
          </a:p>
        </p:txBody>
      </p:sp>
      <p:pic>
        <p:nvPicPr>
          <p:cNvPr id="7173" name="Picture 9" descr="MCj03203220000[1]"/>
          <p:cNvPicPr>
            <a:picLocks noChangeAspect="1" noChangeArrowheads="1"/>
          </p:cNvPicPr>
          <p:nvPr/>
        </p:nvPicPr>
        <p:blipFill>
          <a:blip r:embed="rId2"/>
          <a:srcRect/>
          <a:stretch>
            <a:fillRect/>
          </a:stretch>
        </p:blipFill>
        <p:spPr bwMode="auto">
          <a:xfrm>
            <a:off x="4495800" y="3352800"/>
            <a:ext cx="371475" cy="549275"/>
          </a:xfrm>
          <a:prstGeom prst="rect">
            <a:avLst/>
          </a:prstGeom>
          <a:noFill/>
          <a:ln w="9525">
            <a:noFill/>
            <a:miter lim="800000"/>
            <a:headEnd/>
            <a:tailEnd/>
          </a:ln>
        </p:spPr>
      </p:pic>
      <p:pic>
        <p:nvPicPr>
          <p:cNvPr id="7174" name="Picture 10" descr="MCj03400000000[1]"/>
          <p:cNvPicPr>
            <a:picLocks noChangeAspect="1" noChangeArrowheads="1"/>
          </p:cNvPicPr>
          <p:nvPr/>
        </p:nvPicPr>
        <p:blipFill>
          <a:blip r:embed="rId3"/>
          <a:srcRect/>
          <a:stretch>
            <a:fillRect/>
          </a:stretch>
        </p:blipFill>
        <p:spPr bwMode="auto">
          <a:xfrm>
            <a:off x="4419600" y="4191000"/>
            <a:ext cx="449263" cy="514350"/>
          </a:xfrm>
          <a:prstGeom prst="rect">
            <a:avLst/>
          </a:prstGeom>
          <a:noFill/>
          <a:ln w="9525">
            <a:noFill/>
            <a:miter lim="800000"/>
            <a:headEnd/>
            <a:tailEnd/>
          </a:ln>
        </p:spPr>
      </p:pic>
      <p:pic>
        <p:nvPicPr>
          <p:cNvPr id="7175" name="Picture 11" descr="MCSY01808_0000[1]"/>
          <p:cNvPicPr>
            <a:picLocks noChangeAspect="1" noChangeArrowheads="1"/>
          </p:cNvPicPr>
          <p:nvPr/>
        </p:nvPicPr>
        <p:blipFill>
          <a:blip r:embed="rId4"/>
          <a:srcRect/>
          <a:stretch>
            <a:fillRect/>
          </a:stretch>
        </p:blipFill>
        <p:spPr bwMode="auto">
          <a:xfrm>
            <a:off x="4419600" y="4953000"/>
            <a:ext cx="533400" cy="533400"/>
          </a:xfrm>
          <a:prstGeom prst="rect">
            <a:avLst/>
          </a:prstGeom>
          <a:noFill/>
          <a:ln w="9525">
            <a:noFill/>
            <a:miter lim="800000"/>
            <a:headEnd/>
            <a:tailEnd/>
          </a:ln>
        </p:spPr>
      </p:pic>
      <p:pic>
        <p:nvPicPr>
          <p:cNvPr id="7176" name="Picture 12" descr="MCSY01115_0000[1]"/>
          <p:cNvPicPr>
            <a:picLocks noChangeAspect="1" noChangeArrowheads="1"/>
          </p:cNvPicPr>
          <p:nvPr/>
        </p:nvPicPr>
        <p:blipFill>
          <a:blip r:embed="rId5"/>
          <a:srcRect/>
          <a:stretch>
            <a:fillRect/>
          </a:stretch>
        </p:blipFill>
        <p:spPr bwMode="auto">
          <a:xfrm>
            <a:off x="4419600" y="5791200"/>
            <a:ext cx="481013" cy="533400"/>
          </a:xfrm>
          <a:prstGeom prst="rect">
            <a:avLst/>
          </a:prstGeom>
          <a:noFill/>
          <a:ln w="9525">
            <a:noFill/>
            <a:miter lim="800000"/>
            <a:headEnd/>
            <a:tailEnd/>
          </a:ln>
        </p:spPr>
      </p:pic>
      <p:pic>
        <p:nvPicPr>
          <p:cNvPr id="7177" name="Picture 13" descr="MCj04245700000[1]"/>
          <p:cNvPicPr>
            <a:picLocks noChangeAspect="1" noChangeArrowheads="1"/>
          </p:cNvPicPr>
          <p:nvPr/>
        </p:nvPicPr>
        <p:blipFill>
          <a:blip r:embed="rId6"/>
          <a:srcRect/>
          <a:stretch>
            <a:fillRect/>
          </a:stretch>
        </p:blipFill>
        <p:spPr bwMode="auto">
          <a:xfrm>
            <a:off x="4495800" y="1600200"/>
            <a:ext cx="530225" cy="533400"/>
          </a:xfrm>
          <a:prstGeom prst="rect">
            <a:avLst/>
          </a:prstGeom>
          <a:noFill/>
          <a:ln w="9525">
            <a:noFill/>
            <a:miter lim="800000"/>
            <a:headEnd/>
            <a:tailEnd/>
          </a:ln>
        </p:spPr>
      </p:pic>
      <p:pic>
        <p:nvPicPr>
          <p:cNvPr id="7178" name="Picture 14" descr="MCj03668480000[1]"/>
          <p:cNvPicPr>
            <a:picLocks noChangeAspect="1" noChangeArrowheads="1"/>
          </p:cNvPicPr>
          <p:nvPr/>
        </p:nvPicPr>
        <p:blipFill>
          <a:blip r:embed="rId7"/>
          <a:srcRect/>
          <a:stretch>
            <a:fillRect/>
          </a:stretch>
        </p:blipFill>
        <p:spPr bwMode="auto">
          <a:xfrm>
            <a:off x="4495800" y="2438400"/>
            <a:ext cx="514350" cy="595313"/>
          </a:xfrm>
          <a:prstGeom prst="rect">
            <a:avLst/>
          </a:prstGeom>
          <a:noFill/>
          <a:ln w="9525">
            <a:noFill/>
            <a:miter lim="800000"/>
            <a:headEnd/>
            <a:tailEnd/>
          </a:ln>
        </p:spPr>
      </p:pic>
      <p:sp>
        <p:nvSpPr>
          <p:cNvPr id="7179" name="AutoShape 17"/>
          <p:cNvSpPr>
            <a:spLocks noChangeArrowheads="1"/>
          </p:cNvSpPr>
          <p:nvPr/>
        </p:nvSpPr>
        <p:spPr bwMode="auto">
          <a:xfrm>
            <a:off x="3810000" y="5105400"/>
            <a:ext cx="533400" cy="10668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7180" name="AutoShape 20"/>
          <p:cNvSpPr>
            <a:spLocks noChangeArrowheads="1"/>
          </p:cNvSpPr>
          <p:nvPr/>
        </p:nvSpPr>
        <p:spPr bwMode="auto">
          <a:xfrm rot="10014950">
            <a:off x="7924800" y="4953000"/>
            <a:ext cx="533400" cy="10668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Knowledge or Remembering</a:t>
            </a:r>
          </a:p>
        </p:txBody>
      </p:sp>
      <p:sp>
        <p:nvSpPr>
          <p:cNvPr id="8195" name="Rectangle 3"/>
          <p:cNvSpPr>
            <a:spLocks noGrp="1" noChangeArrowheads="1"/>
          </p:cNvSpPr>
          <p:nvPr>
            <p:ph type="body" sz="half" idx="1"/>
          </p:nvPr>
        </p:nvSpPr>
        <p:spPr/>
        <p:txBody>
          <a:bodyPr/>
          <a:lstStyle/>
          <a:p>
            <a:pPr eaLnBrk="1" hangingPunct="1">
              <a:lnSpc>
                <a:spcPct val="90000"/>
              </a:lnSpc>
            </a:pPr>
            <a:r>
              <a:rPr lang="en-US" sz="2400" smtClean="0"/>
              <a:t>observation and recall of information </a:t>
            </a:r>
          </a:p>
          <a:p>
            <a:pPr eaLnBrk="1" hangingPunct="1">
              <a:lnSpc>
                <a:spcPct val="90000"/>
              </a:lnSpc>
            </a:pPr>
            <a:r>
              <a:rPr lang="en-US" sz="2400" smtClean="0"/>
              <a:t>knowledge of dates, events, places </a:t>
            </a:r>
          </a:p>
          <a:p>
            <a:pPr eaLnBrk="1" hangingPunct="1">
              <a:lnSpc>
                <a:spcPct val="90000"/>
              </a:lnSpc>
            </a:pPr>
            <a:r>
              <a:rPr lang="en-US" sz="2400" smtClean="0"/>
              <a:t>knowledge of major ideas </a:t>
            </a:r>
          </a:p>
          <a:p>
            <a:pPr eaLnBrk="1" hangingPunct="1">
              <a:lnSpc>
                <a:spcPct val="90000"/>
              </a:lnSpc>
            </a:pPr>
            <a:r>
              <a:rPr lang="en-US" sz="2400" smtClean="0"/>
              <a:t>mastery of subject matter </a:t>
            </a:r>
          </a:p>
          <a:p>
            <a:pPr eaLnBrk="1" hangingPunct="1">
              <a:lnSpc>
                <a:spcPct val="90000"/>
              </a:lnSpc>
            </a:pPr>
            <a:r>
              <a:rPr lang="en-US" sz="2400" i="1" smtClean="0"/>
              <a:t>Key words:</a:t>
            </a:r>
            <a:r>
              <a:rPr lang="en-US" sz="2400" smtClean="0"/>
              <a:t/>
            </a:r>
            <a:br>
              <a:rPr lang="en-US" sz="2400" smtClean="0"/>
            </a:br>
            <a:r>
              <a:rPr lang="en-US" sz="2400" smtClean="0"/>
              <a:t>list, define, tell, describe, identify, show, label, collect, examine, tabulate, quote, name, who, when, where, etc. </a:t>
            </a:r>
          </a:p>
          <a:p>
            <a:pPr eaLnBrk="1" hangingPunct="1">
              <a:lnSpc>
                <a:spcPct val="90000"/>
              </a:lnSpc>
            </a:pPr>
            <a:endParaRPr lang="en-US" sz="2400" smtClean="0"/>
          </a:p>
        </p:txBody>
      </p:sp>
      <p:pic>
        <p:nvPicPr>
          <p:cNvPr id="8196" name="Picture 4" descr="MPj04313210000[1]"/>
          <p:cNvPicPr>
            <a:picLocks noGrp="1" noChangeAspect="1" noChangeArrowheads="1"/>
          </p:cNvPicPr>
          <p:nvPr>
            <p:ph sz="half" idx="2"/>
          </p:nvPr>
        </p:nvPicPr>
        <p:blipFill>
          <a:blip r:embed="rId2"/>
          <a:srcRect/>
          <a:stretch>
            <a:fillRect/>
          </a:stretch>
        </p:blipFill>
        <p:spPr>
          <a:xfrm>
            <a:off x="4648200" y="1820863"/>
            <a:ext cx="4038600" cy="40830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Knowledge/Remembering- Do it…</a:t>
            </a:r>
          </a:p>
        </p:txBody>
      </p:sp>
      <p:sp>
        <p:nvSpPr>
          <p:cNvPr id="9219" name="Rectangle 3"/>
          <p:cNvSpPr>
            <a:spLocks noGrp="1" noChangeArrowheads="1"/>
          </p:cNvSpPr>
          <p:nvPr>
            <p:ph type="body" sz="half" idx="1"/>
          </p:nvPr>
        </p:nvSpPr>
        <p:spPr/>
        <p:txBody>
          <a:bodyPr/>
          <a:lstStyle/>
          <a:p>
            <a:pPr eaLnBrk="1" hangingPunct="1"/>
            <a:r>
              <a:rPr lang="en-US" sz="2800" smtClean="0"/>
              <a:t>Write a list of vegetables.  </a:t>
            </a:r>
          </a:p>
        </p:txBody>
      </p:sp>
      <p:pic>
        <p:nvPicPr>
          <p:cNvPr id="9220" name="Picture 4" descr="MPj04117010000[1]"/>
          <p:cNvPicPr>
            <a:picLocks noGrp="1" noChangeAspect="1" noChangeArrowheads="1"/>
          </p:cNvPicPr>
          <p:nvPr>
            <p:ph sz="half" idx="2"/>
          </p:nvPr>
        </p:nvPicPr>
        <p:blipFill>
          <a:blip r:embed="rId2"/>
          <a:srcRect/>
          <a:stretch>
            <a:fillRect/>
          </a:stretch>
        </p:blipFill>
        <p:spPr>
          <a:xfrm>
            <a:off x="4648200" y="2424113"/>
            <a:ext cx="4038600" cy="2878137"/>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b="1" smtClean="0"/>
              <a:t>Comprehension or Understanding</a:t>
            </a:r>
            <a:endParaRPr lang="en-US" sz="4000" smtClean="0"/>
          </a:p>
        </p:txBody>
      </p:sp>
      <p:sp>
        <p:nvSpPr>
          <p:cNvPr id="10243" name="Rectangle 3"/>
          <p:cNvSpPr>
            <a:spLocks noGrp="1" noChangeArrowheads="1"/>
          </p:cNvSpPr>
          <p:nvPr>
            <p:ph type="body" sz="half" idx="1"/>
          </p:nvPr>
        </p:nvSpPr>
        <p:spPr/>
        <p:txBody>
          <a:bodyPr>
            <a:normAutofit fontScale="55000" lnSpcReduction="20000"/>
          </a:bodyPr>
          <a:lstStyle/>
          <a:p>
            <a:pPr eaLnBrk="1" hangingPunct="1">
              <a:lnSpc>
                <a:spcPct val="90000"/>
              </a:lnSpc>
            </a:pPr>
            <a:r>
              <a:rPr lang="en-US" sz="4500" dirty="0" smtClean="0"/>
              <a:t>understanding information </a:t>
            </a:r>
          </a:p>
          <a:p>
            <a:pPr eaLnBrk="1" hangingPunct="1">
              <a:lnSpc>
                <a:spcPct val="90000"/>
              </a:lnSpc>
            </a:pPr>
            <a:r>
              <a:rPr lang="en-US" sz="4500" dirty="0" smtClean="0"/>
              <a:t>grasp meaning </a:t>
            </a:r>
          </a:p>
          <a:p>
            <a:pPr eaLnBrk="1" hangingPunct="1">
              <a:lnSpc>
                <a:spcPct val="90000"/>
              </a:lnSpc>
            </a:pPr>
            <a:r>
              <a:rPr lang="en-US" sz="4500" dirty="0" smtClean="0"/>
              <a:t>translate knowledge into new context </a:t>
            </a:r>
          </a:p>
          <a:p>
            <a:pPr eaLnBrk="1" hangingPunct="1">
              <a:lnSpc>
                <a:spcPct val="90000"/>
              </a:lnSpc>
            </a:pPr>
            <a:r>
              <a:rPr lang="en-US" sz="4500" dirty="0" smtClean="0"/>
              <a:t>interpret facts, compare, contrast </a:t>
            </a:r>
          </a:p>
          <a:p>
            <a:pPr eaLnBrk="1" hangingPunct="1">
              <a:lnSpc>
                <a:spcPct val="90000"/>
              </a:lnSpc>
            </a:pPr>
            <a:r>
              <a:rPr lang="en-US" sz="4500" dirty="0" smtClean="0"/>
              <a:t>order, group, infer causes </a:t>
            </a:r>
          </a:p>
          <a:p>
            <a:pPr eaLnBrk="1" hangingPunct="1">
              <a:lnSpc>
                <a:spcPct val="90000"/>
              </a:lnSpc>
            </a:pPr>
            <a:r>
              <a:rPr lang="en-US" sz="4500" dirty="0" smtClean="0"/>
              <a:t>predict consequences </a:t>
            </a:r>
          </a:p>
          <a:p>
            <a:pPr eaLnBrk="1" hangingPunct="1">
              <a:lnSpc>
                <a:spcPct val="90000"/>
              </a:lnSpc>
            </a:pPr>
            <a:r>
              <a:rPr lang="en-US" sz="4500" i="1" dirty="0" smtClean="0"/>
              <a:t>Key words:</a:t>
            </a:r>
            <a:r>
              <a:rPr lang="en-US" sz="4500" dirty="0" smtClean="0"/>
              <a:t> </a:t>
            </a:r>
            <a:br>
              <a:rPr lang="en-US" sz="4500" dirty="0" smtClean="0"/>
            </a:br>
            <a:r>
              <a:rPr lang="en-US" sz="4500" dirty="0" smtClean="0"/>
              <a:t>summarize, describe, interpret, contrast, predict, associate, distinguish, estimate, differentiate, discuss, extend </a:t>
            </a:r>
          </a:p>
          <a:p>
            <a:pPr eaLnBrk="1" hangingPunct="1">
              <a:lnSpc>
                <a:spcPct val="90000"/>
              </a:lnSpc>
            </a:pPr>
            <a:endParaRPr lang="en-US" sz="2000" dirty="0" smtClean="0"/>
          </a:p>
        </p:txBody>
      </p:sp>
      <p:pic>
        <p:nvPicPr>
          <p:cNvPr id="10244" name="Picture 4" descr="MCj03326800000[1]"/>
          <p:cNvPicPr>
            <a:picLocks noGrp="1" noChangeAspect="1" noChangeArrowheads="1"/>
          </p:cNvPicPr>
          <p:nvPr>
            <p:ph sz="half" idx="2"/>
          </p:nvPr>
        </p:nvPicPr>
        <p:blipFill>
          <a:blip r:embed="rId2"/>
          <a:srcRect/>
          <a:stretch>
            <a:fillRect/>
          </a:stretch>
        </p:blipFill>
        <p:spPr>
          <a:xfrm>
            <a:off x="4724400" y="1828800"/>
            <a:ext cx="4075113" cy="369887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smtClean="0"/>
              <a:t>Comprehension/ Understanding- Do it…</a:t>
            </a:r>
          </a:p>
        </p:txBody>
      </p:sp>
      <p:sp>
        <p:nvSpPr>
          <p:cNvPr id="11267" name="Rectangle 3"/>
          <p:cNvSpPr>
            <a:spLocks noGrp="1" noChangeArrowheads="1"/>
          </p:cNvSpPr>
          <p:nvPr>
            <p:ph type="body" sz="half" idx="1"/>
          </p:nvPr>
        </p:nvSpPr>
        <p:spPr/>
        <p:txBody>
          <a:bodyPr>
            <a:normAutofit/>
          </a:bodyPr>
          <a:lstStyle/>
          <a:p>
            <a:pPr eaLnBrk="1" hangingPunct="1"/>
            <a:r>
              <a:rPr lang="en-US" b="1" dirty="0" smtClean="0"/>
              <a:t>Retell the story of “The environment seeing here” in your own words.</a:t>
            </a:r>
            <a:br>
              <a:rPr lang="en-US" b="1" dirty="0" smtClean="0"/>
            </a:br>
            <a:endParaRPr lang="en-US" b="1" dirty="0" smtClean="0"/>
          </a:p>
        </p:txBody>
      </p:sp>
      <p:pic>
        <p:nvPicPr>
          <p:cNvPr id="11268" name="Picture 4" descr="MCj02315670000[1]"/>
          <p:cNvPicPr>
            <a:picLocks noGrp="1" noChangeAspect="1" noChangeArrowheads="1"/>
          </p:cNvPicPr>
          <p:nvPr>
            <p:ph sz="half" idx="2"/>
          </p:nvPr>
        </p:nvPicPr>
        <p:blipFill>
          <a:blip r:embed="rId2"/>
          <a:srcRect/>
          <a:stretch>
            <a:fillRect/>
          </a:stretch>
        </p:blipFill>
        <p:spPr>
          <a:xfrm>
            <a:off x="4876800" y="1676400"/>
            <a:ext cx="3544888" cy="40513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t>Application or Applying</a:t>
            </a:r>
          </a:p>
        </p:txBody>
      </p:sp>
      <p:sp>
        <p:nvSpPr>
          <p:cNvPr id="12291" name="Rectangle 3"/>
          <p:cNvSpPr>
            <a:spLocks noGrp="1" noChangeArrowheads="1"/>
          </p:cNvSpPr>
          <p:nvPr>
            <p:ph type="body" sz="half" idx="1"/>
          </p:nvPr>
        </p:nvSpPr>
        <p:spPr/>
        <p:txBody>
          <a:bodyPr>
            <a:noAutofit/>
          </a:bodyPr>
          <a:lstStyle/>
          <a:p>
            <a:pPr eaLnBrk="1" hangingPunct="1">
              <a:lnSpc>
                <a:spcPct val="80000"/>
              </a:lnSpc>
            </a:pPr>
            <a:r>
              <a:rPr lang="en-US" sz="2800" b="1" dirty="0" smtClean="0"/>
              <a:t>use information </a:t>
            </a:r>
          </a:p>
          <a:p>
            <a:pPr eaLnBrk="1" hangingPunct="1">
              <a:lnSpc>
                <a:spcPct val="80000"/>
              </a:lnSpc>
            </a:pPr>
            <a:r>
              <a:rPr lang="en-US" sz="2800" b="1" dirty="0" smtClean="0"/>
              <a:t>use methods, concepts, theories in new situations </a:t>
            </a:r>
          </a:p>
          <a:p>
            <a:pPr eaLnBrk="1" hangingPunct="1">
              <a:lnSpc>
                <a:spcPct val="80000"/>
              </a:lnSpc>
            </a:pPr>
            <a:r>
              <a:rPr lang="en-US" sz="2800" b="1" dirty="0" smtClean="0"/>
              <a:t>solve problems using required skills or knowledge </a:t>
            </a:r>
          </a:p>
          <a:p>
            <a:pPr eaLnBrk="1" hangingPunct="1">
              <a:lnSpc>
                <a:spcPct val="80000"/>
              </a:lnSpc>
            </a:pPr>
            <a:r>
              <a:rPr lang="en-US" sz="2800" b="1" i="1" dirty="0" smtClean="0"/>
              <a:t>Key words:</a:t>
            </a:r>
            <a:r>
              <a:rPr lang="en-US" sz="2800" b="1" dirty="0" smtClean="0"/>
              <a:t> </a:t>
            </a:r>
            <a:br>
              <a:rPr lang="en-US" sz="2800" b="1" dirty="0" smtClean="0"/>
            </a:br>
            <a:r>
              <a:rPr lang="en-US" sz="2800" b="1" dirty="0" smtClean="0"/>
              <a:t>apply, demonstrate, calculate, complete, illustrate, show, solve, examine, modify, relate, change, classify, experiment, discover </a:t>
            </a:r>
          </a:p>
          <a:p>
            <a:pPr eaLnBrk="1" hangingPunct="1">
              <a:lnSpc>
                <a:spcPct val="80000"/>
              </a:lnSpc>
            </a:pPr>
            <a:endParaRPr lang="en-US" sz="2800" b="1" dirty="0" smtClean="0"/>
          </a:p>
        </p:txBody>
      </p:sp>
      <p:pic>
        <p:nvPicPr>
          <p:cNvPr id="12292" name="Picture 4" descr="MCBD19652_0000[1]"/>
          <p:cNvPicPr>
            <a:picLocks noGrp="1" noChangeAspect="1" noChangeArrowheads="1"/>
          </p:cNvPicPr>
          <p:nvPr>
            <p:ph sz="half" idx="2"/>
          </p:nvPr>
        </p:nvPicPr>
        <p:blipFill>
          <a:blip r:embed="rId2"/>
          <a:srcRect/>
          <a:stretch>
            <a:fillRect/>
          </a:stretch>
        </p:blipFill>
        <p:spPr>
          <a:xfrm>
            <a:off x="5181600" y="2057400"/>
            <a:ext cx="3482975" cy="341471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smtClean="0"/>
              <a:t>Application/Applying- Do it…</a:t>
            </a:r>
          </a:p>
        </p:txBody>
      </p:sp>
      <p:sp>
        <p:nvSpPr>
          <p:cNvPr id="13315" name="Rectangle 3"/>
          <p:cNvSpPr>
            <a:spLocks noGrp="1" noChangeArrowheads="1"/>
          </p:cNvSpPr>
          <p:nvPr>
            <p:ph type="body" sz="half" idx="1"/>
          </p:nvPr>
        </p:nvSpPr>
        <p:spPr/>
        <p:txBody>
          <a:bodyPr>
            <a:normAutofit/>
          </a:bodyPr>
          <a:lstStyle/>
          <a:p>
            <a:pPr eaLnBrk="1" hangingPunct="1"/>
            <a:r>
              <a:rPr lang="en-US" b="1" dirty="0" smtClean="0"/>
              <a:t>Make a model of a swing set and explain how it works.</a:t>
            </a:r>
          </a:p>
        </p:txBody>
      </p:sp>
      <p:pic>
        <p:nvPicPr>
          <p:cNvPr id="13316" name="Picture 4" descr="MCEN00081_0000[1]"/>
          <p:cNvPicPr>
            <a:picLocks noGrp="1" noChangeAspect="1" noChangeArrowheads="1"/>
          </p:cNvPicPr>
          <p:nvPr>
            <p:ph sz="half" idx="2"/>
          </p:nvPr>
        </p:nvPicPr>
        <p:blipFill>
          <a:blip r:embed="rId2"/>
          <a:srcRect/>
          <a:stretch>
            <a:fillRect/>
          </a:stretch>
        </p:blipFill>
        <p:spPr>
          <a:xfrm>
            <a:off x="4419600" y="2209800"/>
            <a:ext cx="3622675" cy="34925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b="1" dirty="0" smtClean="0"/>
              <a:t>Aims, Goals and Objectives</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Analysis or Analyzing</a:t>
            </a:r>
            <a:endParaRPr lang="en-US" smtClean="0"/>
          </a:p>
        </p:txBody>
      </p:sp>
      <p:sp>
        <p:nvSpPr>
          <p:cNvPr id="14339" name="Rectangle 3"/>
          <p:cNvSpPr>
            <a:spLocks noGrp="1" noChangeArrowheads="1"/>
          </p:cNvSpPr>
          <p:nvPr>
            <p:ph type="body" sz="half" idx="1"/>
          </p:nvPr>
        </p:nvSpPr>
        <p:spPr>
          <a:xfrm>
            <a:off x="457200" y="1371600"/>
            <a:ext cx="4038600" cy="4525963"/>
          </a:xfrm>
        </p:spPr>
        <p:txBody>
          <a:bodyPr>
            <a:noAutofit/>
          </a:bodyPr>
          <a:lstStyle/>
          <a:p>
            <a:pPr eaLnBrk="1" hangingPunct="1"/>
            <a:r>
              <a:rPr lang="en-US" sz="2800" b="1" dirty="0" smtClean="0"/>
              <a:t>seeing patterns </a:t>
            </a:r>
          </a:p>
          <a:p>
            <a:pPr eaLnBrk="1" hangingPunct="1"/>
            <a:r>
              <a:rPr lang="en-US" sz="2800" b="1" dirty="0" smtClean="0"/>
              <a:t>organization of parts </a:t>
            </a:r>
          </a:p>
          <a:p>
            <a:pPr eaLnBrk="1" hangingPunct="1"/>
            <a:r>
              <a:rPr lang="en-US" sz="2800" b="1" dirty="0" smtClean="0"/>
              <a:t>recognition of hidden meanings </a:t>
            </a:r>
          </a:p>
          <a:p>
            <a:pPr eaLnBrk="1" hangingPunct="1"/>
            <a:r>
              <a:rPr lang="en-US" sz="2800" b="1" dirty="0" smtClean="0"/>
              <a:t>identification of components </a:t>
            </a:r>
          </a:p>
          <a:p>
            <a:pPr eaLnBrk="1" hangingPunct="1"/>
            <a:r>
              <a:rPr lang="en-US" sz="2800" b="1" i="1" dirty="0" smtClean="0"/>
              <a:t>Key words:</a:t>
            </a:r>
            <a:r>
              <a:rPr lang="en-US" sz="2800" b="1" dirty="0" smtClean="0"/>
              <a:t/>
            </a:r>
            <a:br>
              <a:rPr lang="en-US" sz="2800" b="1" dirty="0" smtClean="0"/>
            </a:br>
            <a:r>
              <a:rPr lang="en-US" sz="2800" b="1" dirty="0" smtClean="0"/>
              <a:t>analyze, separate, order, explain, connect, classify, arrange, divide, compare, select, explain, infer </a:t>
            </a:r>
          </a:p>
          <a:p>
            <a:pPr eaLnBrk="1" hangingPunct="1"/>
            <a:endParaRPr lang="en-US" sz="2800" b="1" dirty="0" smtClean="0"/>
          </a:p>
        </p:txBody>
      </p:sp>
      <p:pic>
        <p:nvPicPr>
          <p:cNvPr id="14340" name="Picture 4" descr="j0157995"/>
          <p:cNvPicPr>
            <a:picLocks noGrp="1" noChangeAspect="1" noChangeArrowheads="1"/>
          </p:cNvPicPr>
          <p:nvPr>
            <p:ph sz="half" idx="2"/>
          </p:nvPr>
        </p:nvPicPr>
        <p:blipFill>
          <a:blip r:embed="rId2"/>
          <a:srcRect/>
          <a:stretch>
            <a:fillRect/>
          </a:stretch>
        </p:blipFill>
        <p:spPr>
          <a:xfrm rot="2309463">
            <a:off x="4419600" y="3429000"/>
            <a:ext cx="4038600" cy="6731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smtClean="0"/>
              <a:t>Analysis/ Analyzing- Do it…</a:t>
            </a:r>
          </a:p>
        </p:txBody>
      </p:sp>
      <p:sp>
        <p:nvSpPr>
          <p:cNvPr id="15363" name="Rectangle 3"/>
          <p:cNvSpPr>
            <a:spLocks noGrp="1" noChangeArrowheads="1"/>
          </p:cNvSpPr>
          <p:nvPr>
            <p:ph type="body" sz="half" idx="1"/>
          </p:nvPr>
        </p:nvSpPr>
        <p:spPr/>
        <p:txBody>
          <a:bodyPr/>
          <a:lstStyle/>
          <a:p>
            <a:pPr eaLnBrk="1" hangingPunct="1"/>
            <a:r>
              <a:rPr lang="en-US" sz="2800" b="1" dirty="0" smtClean="0"/>
              <a:t>Make a family tree showing relationships.</a:t>
            </a:r>
            <a:br>
              <a:rPr lang="en-US" sz="2800" b="1" dirty="0" smtClean="0"/>
            </a:br>
            <a:endParaRPr lang="en-US" sz="2800" b="1" dirty="0" smtClean="0"/>
          </a:p>
        </p:txBody>
      </p:sp>
      <p:pic>
        <p:nvPicPr>
          <p:cNvPr id="15364" name="Picture 4" descr="MPj04332200000[1]"/>
          <p:cNvPicPr>
            <a:picLocks noGrp="1" noChangeAspect="1" noChangeArrowheads="1"/>
          </p:cNvPicPr>
          <p:nvPr>
            <p:ph sz="half" idx="2"/>
          </p:nvPr>
        </p:nvPicPr>
        <p:blipFill>
          <a:blip r:embed="rId2" cstate="print"/>
          <a:srcRect/>
          <a:stretch>
            <a:fillRect/>
          </a:stretch>
        </p:blipFill>
        <p:spPr>
          <a:xfrm>
            <a:off x="4648200" y="1843088"/>
            <a:ext cx="4038600" cy="40386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Synthesis or Creating</a:t>
            </a:r>
            <a:endParaRPr lang="en-US" smtClean="0"/>
          </a:p>
        </p:txBody>
      </p:sp>
      <p:sp>
        <p:nvSpPr>
          <p:cNvPr id="16387" name="Rectangle 3"/>
          <p:cNvSpPr>
            <a:spLocks noGrp="1" noChangeArrowheads="1"/>
          </p:cNvSpPr>
          <p:nvPr>
            <p:ph type="body" sz="half" idx="1"/>
          </p:nvPr>
        </p:nvSpPr>
        <p:spPr>
          <a:xfrm>
            <a:off x="0" y="1295400"/>
            <a:ext cx="4648200" cy="5334000"/>
          </a:xfrm>
        </p:spPr>
        <p:txBody>
          <a:bodyPr>
            <a:noAutofit/>
          </a:bodyPr>
          <a:lstStyle/>
          <a:p>
            <a:pPr eaLnBrk="1" hangingPunct="1">
              <a:lnSpc>
                <a:spcPct val="90000"/>
              </a:lnSpc>
            </a:pPr>
            <a:endParaRPr lang="en-US" sz="2800" b="1" dirty="0" smtClean="0"/>
          </a:p>
          <a:p>
            <a:pPr eaLnBrk="1" hangingPunct="1">
              <a:lnSpc>
                <a:spcPct val="90000"/>
              </a:lnSpc>
            </a:pPr>
            <a:r>
              <a:rPr lang="en-US" sz="2800" b="1" dirty="0" smtClean="0"/>
              <a:t>use old ideas to create new ones </a:t>
            </a:r>
          </a:p>
          <a:p>
            <a:pPr eaLnBrk="1" hangingPunct="1">
              <a:lnSpc>
                <a:spcPct val="90000"/>
              </a:lnSpc>
            </a:pPr>
            <a:r>
              <a:rPr lang="en-US" sz="2800" b="1" dirty="0" smtClean="0"/>
              <a:t>generalize from given facts </a:t>
            </a:r>
          </a:p>
          <a:p>
            <a:pPr eaLnBrk="1" hangingPunct="1">
              <a:lnSpc>
                <a:spcPct val="90000"/>
              </a:lnSpc>
            </a:pPr>
            <a:r>
              <a:rPr lang="en-US" sz="2800" b="1" dirty="0" smtClean="0"/>
              <a:t>relate knowledge from several areas </a:t>
            </a:r>
          </a:p>
          <a:p>
            <a:pPr eaLnBrk="1" hangingPunct="1">
              <a:lnSpc>
                <a:spcPct val="90000"/>
              </a:lnSpc>
            </a:pPr>
            <a:r>
              <a:rPr lang="en-US" sz="2800" b="1" dirty="0" smtClean="0"/>
              <a:t>predict, draw conclusions </a:t>
            </a:r>
          </a:p>
          <a:p>
            <a:pPr eaLnBrk="1" hangingPunct="1">
              <a:lnSpc>
                <a:spcPct val="90000"/>
              </a:lnSpc>
            </a:pPr>
            <a:r>
              <a:rPr lang="en-US" sz="2800" b="1" i="1" dirty="0" smtClean="0"/>
              <a:t>Key words:</a:t>
            </a:r>
            <a:r>
              <a:rPr lang="en-US" sz="2800" b="1" dirty="0" smtClean="0"/>
              <a:t/>
            </a:r>
            <a:br>
              <a:rPr lang="en-US" sz="2800" b="1" dirty="0" smtClean="0"/>
            </a:br>
            <a:r>
              <a:rPr lang="en-US" sz="2800" b="1" dirty="0" smtClean="0"/>
              <a:t>combine, integrate, modify, rearrange, substitute, plan, create, design, invent, what if?, compose, formulate, prepare, generalize, rewrite </a:t>
            </a:r>
          </a:p>
          <a:p>
            <a:pPr eaLnBrk="1" hangingPunct="1">
              <a:lnSpc>
                <a:spcPct val="90000"/>
              </a:lnSpc>
            </a:pPr>
            <a:endParaRPr lang="en-US" sz="2800" b="1" dirty="0" smtClean="0"/>
          </a:p>
        </p:txBody>
      </p:sp>
      <p:pic>
        <p:nvPicPr>
          <p:cNvPr id="16388" name="Picture 4" descr="MPj03987930000[1]"/>
          <p:cNvPicPr>
            <a:picLocks noGrp="1" noChangeAspect="1" noChangeArrowheads="1"/>
          </p:cNvPicPr>
          <p:nvPr>
            <p:ph sz="half" idx="2"/>
          </p:nvPr>
        </p:nvPicPr>
        <p:blipFill>
          <a:blip r:embed="rId2"/>
          <a:srcRect/>
          <a:stretch>
            <a:fillRect/>
          </a:stretch>
        </p:blipFill>
        <p:spPr>
          <a:xfrm>
            <a:off x="4648200" y="2132013"/>
            <a:ext cx="4038600" cy="3462337"/>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Synthesis/Creating- Do it…</a:t>
            </a:r>
          </a:p>
        </p:txBody>
      </p:sp>
      <p:sp>
        <p:nvSpPr>
          <p:cNvPr id="17411" name="Rectangle 3"/>
          <p:cNvSpPr>
            <a:spLocks noGrp="1" noChangeArrowheads="1"/>
          </p:cNvSpPr>
          <p:nvPr>
            <p:ph type="body" sz="half" idx="1"/>
          </p:nvPr>
        </p:nvSpPr>
        <p:spPr/>
        <p:txBody>
          <a:bodyPr/>
          <a:lstStyle/>
          <a:p>
            <a:pPr eaLnBrk="1" hangingPunct="1"/>
            <a:r>
              <a:rPr lang="en-US" sz="2800" b="1" dirty="0" smtClean="0"/>
              <a:t>Design a magazine cover that would appeal to kids in your class. </a:t>
            </a:r>
          </a:p>
        </p:txBody>
      </p:sp>
      <p:pic>
        <p:nvPicPr>
          <p:cNvPr id="17412" name="Picture 4" descr="MPj04033020000[1]"/>
          <p:cNvPicPr>
            <a:picLocks noGrp="1" noChangeAspect="1" noChangeArrowheads="1"/>
          </p:cNvPicPr>
          <p:nvPr>
            <p:ph sz="half" idx="2"/>
          </p:nvPr>
        </p:nvPicPr>
        <p:blipFill>
          <a:blip r:embed="rId2" cstate="print"/>
          <a:srcRect/>
          <a:stretch>
            <a:fillRect/>
          </a:stretch>
        </p:blipFill>
        <p:spPr>
          <a:xfrm>
            <a:off x="4648200" y="2133600"/>
            <a:ext cx="3886200" cy="258921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Evaluation or Evaluating</a:t>
            </a:r>
          </a:p>
        </p:txBody>
      </p:sp>
      <p:sp>
        <p:nvSpPr>
          <p:cNvPr id="18435" name="Rectangle 3"/>
          <p:cNvSpPr>
            <a:spLocks noGrp="1" noChangeArrowheads="1"/>
          </p:cNvSpPr>
          <p:nvPr>
            <p:ph type="body" sz="half" idx="1"/>
          </p:nvPr>
        </p:nvSpPr>
        <p:spPr>
          <a:xfrm>
            <a:off x="0" y="1371600"/>
            <a:ext cx="4953000" cy="5181600"/>
          </a:xfrm>
        </p:spPr>
        <p:txBody>
          <a:bodyPr>
            <a:noAutofit/>
          </a:bodyPr>
          <a:lstStyle/>
          <a:p>
            <a:pPr eaLnBrk="1" hangingPunct="1">
              <a:lnSpc>
                <a:spcPct val="80000"/>
              </a:lnSpc>
            </a:pPr>
            <a:endParaRPr lang="en-US" sz="2400" b="1" dirty="0" smtClean="0"/>
          </a:p>
          <a:p>
            <a:pPr eaLnBrk="1" hangingPunct="1">
              <a:lnSpc>
                <a:spcPct val="80000"/>
              </a:lnSpc>
            </a:pPr>
            <a:r>
              <a:rPr lang="en-US" sz="2400" b="1" dirty="0" smtClean="0"/>
              <a:t>compare and discriminate between ideas </a:t>
            </a:r>
          </a:p>
          <a:p>
            <a:pPr eaLnBrk="1" hangingPunct="1">
              <a:lnSpc>
                <a:spcPct val="80000"/>
              </a:lnSpc>
            </a:pPr>
            <a:r>
              <a:rPr lang="en-US" sz="2400" b="1" dirty="0" smtClean="0"/>
              <a:t>assess value of theories, presentations </a:t>
            </a:r>
          </a:p>
          <a:p>
            <a:pPr eaLnBrk="1" hangingPunct="1">
              <a:lnSpc>
                <a:spcPct val="80000"/>
              </a:lnSpc>
            </a:pPr>
            <a:r>
              <a:rPr lang="en-US" sz="2400" b="1" dirty="0" smtClean="0"/>
              <a:t>make choices based on reasoned argument </a:t>
            </a:r>
          </a:p>
          <a:p>
            <a:pPr eaLnBrk="1" hangingPunct="1">
              <a:lnSpc>
                <a:spcPct val="80000"/>
              </a:lnSpc>
            </a:pPr>
            <a:r>
              <a:rPr lang="en-US" sz="2400" b="1" dirty="0" smtClean="0"/>
              <a:t>verify value of evidence </a:t>
            </a:r>
          </a:p>
          <a:p>
            <a:pPr eaLnBrk="1" hangingPunct="1">
              <a:lnSpc>
                <a:spcPct val="80000"/>
              </a:lnSpc>
            </a:pPr>
            <a:r>
              <a:rPr lang="en-US" sz="2400" b="1" dirty="0" smtClean="0"/>
              <a:t>recognize subjectivity </a:t>
            </a:r>
          </a:p>
          <a:p>
            <a:pPr eaLnBrk="1" hangingPunct="1">
              <a:lnSpc>
                <a:spcPct val="80000"/>
              </a:lnSpc>
            </a:pPr>
            <a:r>
              <a:rPr lang="en-US" sz="2400" b="1" i="1" dirty="0" smtClean="0"/>
              <a:t>Key words</a:t>
            </a:r>
            <a:r>
              <a:rPr lang="en-US" sz="2400" b="1" dirty="0" smtClean="0"/>
              <a:t/>
            </a:r>
            <a:br>
              <a:rPr lang="en-US" sz="2400" b="1" dirty="0" smtClean="0"/>
            </a:br>
            <a:r>
              <a:rPr lang="en-US" sz="2400" b="1" dirty="0" smtClean="0"/>
              <a:t>assess, decide, rank, grade, test, measure, recommend, convince, select, judge, explain, discriminate, support, conclude, compare, summarize </a:t>
            </a:r>
          </a:p>
          <a:p>
            <a:pPr eaLnBrk="1" hangingPunct="1">
              <a:lnSpc>
                <a:spcPct val="80000"/>
              </a:lnSpc>
            </a:pPr>
            <a:endParaRPr lang="en-US" sz="2400" b="1" dirty="0" smtClean="0"/>
          </a:p>
        </p:txBody>
      </p:sp>
      <p:pic>
        <p:nvPicPr>
          <p:cNvPr id="18436" name="Picture 4" descr="MCj02812700000[1]"/>
          <p:cNvPicPr>
            <a:picLocks noGrp="1" noChangeAspect="1" noChangeArrowheads="1"/>
          </p:cNvPicPr>
          <p:nvPr>
            <p:ph sz="half" idx="2"/>
          </p:nvPr>
        </p:nvPicPr>
        <p:blipFill>
          <a:blip r:embed="rId2"/>
          <a:srcRect/>
          <a:stretch>
            <a:fillRect/>
          </a:stretch>
        </p:blipFill>
        <p:spPr>
          <a:xfrm>
            <a:off x="5105400" y="1981200"/>
            <a:ext cx="3241675" cy="35337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t>Evaluation/Evaluating- Do it…</a:t>
            </a:r>
          </a:p>
        </p:txBody>
      </p:sp>
      <p:sp>
        <p:nvSpPr>
          <p:cNvPr id="19459" name="Rectangle 3"/>
          <p:cNvSpPr>
            <a:spLocks noGrp="1" noChangeArrowheads="1"/>
          </p:cNvSpPr>
          <p:nvPr>
            <p:ph type="body" sz="half" idx="1"/>
          </p:nvPr>
        </p:nvSpPr>
        <p:spPr/>
        <p:txBody>
          <a:bodyPr/>
          <a:lstStyle/>
          <a:p>
            <a:pPr eaLnBrk="1" hangingPunct="1"/>
            <a:r>
              <a:rPr lang="en-US" sz="2800" b="1" dirty="0" smtClean="0"/>
              <a:t>Make a booklet about 5 rules you see as important. Convince others.</a:t>
            </a:r>
            <a:br>
              <a:rPr lang="en-US" sz="2800" b="1" dirty="0" smtClean="0"/>
            </a:br>
            <a:endParaRPr lang="en-US" sz="2800" b="1" dirty="0" smtClean="0"/>
          </a:p>
        </p:txBody>
      </p:sp>
      <p:pic>
        <p:nvPicPr>
          <p:cNvPr id="19460" name="Picture 5" descr="MCj01500140000[1]"/>
          <p:cNvPicPr>
            <a:picLocks noGrp="1" noChangeAspect="1" noChangeArrowheads="1"/>
          </p:cNvPicPr>
          <p:nvPr>
            <p:ph sz="half" idx="2"/>
          </p:nvPr>
        </p:nvPicPr>
        <p:blipFill>
          <a:blip r:embed="rId2"/>
          <a:srcRect/>
          <a:stretch>
            <a:fillRect/>
          </a:stretch>
        </p:blipFill>
        <p:spPr>
          <a:xfrm>
            <a:off x="4876800" y="2362200"/>
            <a:ext cx="3557588" cy="272573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dirty="0" smtClean="0"/>
              <a:t>Look at the Verbs!</a:t>
            </a:r>
          </a:p>
        </p:txBody>
      </p:sp>
      <p:sp>
        <p:nvSpPr>
          <p:cNvPr id="41988" name="Rectangle 4"/>
          <p:cNvSpPr>
            <a:spLocks noChangeArrowheads="1"/>
          </p:cNvSpPr>
          <p:nvPr/>
        </p:nvSpPr>
        <p:spPr bwMode="auto">
          <a:xfrm>
            <a:off x="1981200" y="5334000"/>
            <a:ext cx="1752600" cy="685800"/>
          </a:xfrm>
          <a:prstGeom prst="rect">
            <a:avLst/>
          </a:prstGeom>
          <a:solidFill>
            <a:schemeClr val="tx2"/>
          </a:solidFill>
          <a:ln w="9525">
            <a:solidFill>
              <a:schemeClr val="bg2"/>
            </a:solidFill>
            <a:miter lim="800000"/>
            <a:headEnd/>
            <a:tailEnd/>
          </a:ln>
        </p:spPr>
        <p:txBody>
          <a:bodyPr wrap="none" anchor="ctr"/>
          <a:lstStyle/>
          <a:p>
            <a:endParaRPr lang="en-US"/>
          </a:p>
        </p:txBody>
      </p:sp>
      <p:sp>
        <p:nvSpPr>
          <p:cNvPr id="41989" name="Rectangle 5"/>
          <p:cNvSpPr>
            <a:spLocks noChangeArrowheads="1"/>
          </p:cNvSpPr>
          <p:nvPr/>
        </p:nvSpPr>
        <p:spPr bwMode="auto">
          <a:xfrm>
            <a:off x="2667000" y="4648200"/>
            <a:ext cx="1752600" cy="685800"/>
          </a:xfrm>
          <a:prstGeom prst="rect">
            <a:avLst/>
          </a:prstGeom>
          <a:solidFill>
            <a:schemeClr val="tx2"/>
          </a:solidFill>
          <a:ln w="9525">
            <a:solidFill>
              <a:schemeClr val="bg2"/>
            </a:solidFill>
            <a:miter lim="800000"/>
            <a:headEnd/>
            <a:tailEnd/>
          </a:ln>
        </p:spPr>
        <p:txBody>
          <a:bodyPr wrap="none" anchor="ctr"/>
          <a:lstStyle/>
          <a:p>
            <a:endParaRPr lang="en-US"/>
          </a:p>
        </p:txBody>
      </p:sp>
      <p:sp>
        <p:nvSpPr>
          <p:cNvPr id="41990" name="Rectangle 6"/>
          <p:cNvSpPr>
            <a:spLocks noChangeArrowheads="1"/>
          </p:cNvSpPr>
          <p:nvPr/>
        </p:nvSpPr>
        <p:spPr bwMode="auto">
          <a:xfrm>
            <a:off x="3352800" y="3962400"/>
            <a:ext cx="1752600" cy="685800"/>
          </a:xfrm>
          <a:prstGeom prst="rect">
            <a:avLst/>
          </a:prstGeom>
          <a:solidFill>
            <a:schemeClr val="tx2"/>
          </a:solidFill>
          <a:ln w="9525">
            <a:solidFill>
              <a:schemeClr val="bg2"/>
            </a:solidFill>
            <a:miter lim="800000"/>
            <a:headEnd/>
            <a:tailEnd/>
          </a:ln>
        </p:spPr>
        <p:txBody>
          <a:bodyPr wrap="none" anchor="ctr"/>
          <a:lstStyle/>
          <a:p>
            <a:endParaRPr lang="en-US"/>
          </a:p>
        </p:txBody>
      </p:sp>
      <p:sp>
        <p:nvSpPr>
          <p:cNvPr id="41991" name="Rectangle 7"/>
          <p:cNvSpPr>
            <a:spLocks noChangeArrowheads="1"/>
          </p:cNvSpPr>
          <p:nvPr/>
        </p:nvSpPr>
        <p:spPr bwMode="auto">
          <a:xfrm>
            <a:off x="4038600" y="3276600"/>
            <a:ext cx="1752600" cy="685800"/>
          </a:xfrm>
          <a:prstGeom prst="rect">
            <a:avLst/>
          </a:prstGeom>
          <a:solidFill>
            <a:schemeClr val="tx2"/>
          </a:solidFill>
          <a:ln w="9525">
            <a:solidFill>
              <a:schemeClr val="bg2"/>
            </a:solidFill>
            <a:miter lim="800000"/>
            <a:headEnd/>
            <a:tailEnd/>
          </a:ln>
        </p:spPr>
        <p:txBody>
          <a:bodyPr wrap="none" anchor="ctr"/>
          <a:lstStyle/>
          <a:p>
            <a:endParaRPr lang="en-US"/>
          </a:p>
        </p:txBody>
      </p:sp>
      <p:sp>
        <p:nvSpPr>
          <p:cNvPr id="41992" name="Rectangle 8"/>
          <p:cNvSpPr>
            <a:spLocks noChangeArrowheads="1"/>
          </p:cNvSpPr>
          <p:nvPr/>
        </p:nvSpPr>
        <p:spPr bwMode="auto">
          <a:xfrm>
            <a:off x="4648200" y="2590800"/>
            <a:ext cx="1752600" cy="685800"/>
          </a:xfrm>
          <a:prstGeom prst="rect">
            <a:avLst/>
          </a:prstGeom>
          <a:solidFill>
            <a:schemeClr val="tx2"/>
          </a:solidFill>
          <a:ln w="9525">
            <a:solidFill>
              <a:schemeClr val="bg2"/>
            </a:solidFill>
            <a:miter lim="800000"/>
            <a:headEnd/>
            <a:tailEnd/>
          </a:ln>
        </p:spPr>
        <p:txBody>
          <a:bodyPr wrap="none" anchor="ctr"/>
          <a:lstStyle/>
          <a:p>
            <a:endParaRPr lang="en-US"/>
          </a:p>
        </p:txBody>
      </p:sp>
      <p:sp>
        <p:nvSpPr>
          <p:cNvPr id="41993" name="Rectangle 9"/>
          <p:cNvSpPr>
            <a:spLocks noChangeArrowheads="1"/>
          </p:cNvSpPr>
          <p:nvPr/>
        </p:nvSpPr>
        <p:spPr bwMode="auto">
          <a:xfrm>
            <a:off x="5181600" y="1905000"/>
            <a:ext cx="1752600" cy="685800"/>
          </a:xfrm>
          <a:prstGeom prst="rect">
            <a:avLst/>
          </a:prstGeom>
          <a:solidFill>
            <a:schemeClr val="tx2"/>
          </a:solidFill>
          <a:ln w="9525">
            <a:solidFill>
              <a:schemeClr val="bg2"/>
            </a:solidFill>
            <a:miter lim="800000"/>
            <a:headEnd/>
            <a:tailEnd/>
          </a:ln>
        </p:spPr>
        <p:txBody>
          <a:bodyPr wrap="none" anchor="ctr"/>
          <a:lstStyle/>
          <a:p>
            <a:endParaRPr lang="en-US"/>
          </a:p>
        </p:txBody>
      </p:sp>
      <p:sp>
        <p:nvSpPr>
          <p:cNvPr id="41994" name="Text Box 10"/>
          <p:cNvSpPr txBox="1">
            <a:spLocks noChangeArrowheads="1"/>
          </p:cNvSpPr>
          <p:nvPr/>
        </p:nvSpPr>
        <p:spPr bwMode="auto">
          <a:xfrm>
            <a:off x="2057400" y="5530850"/>
            <a:ext cx="1600200" cy="336550"/>
          </a:xfrm>
          <a:prstGeom prst="rect">
            <a:avLst/>
          </a:prstGeom>
          <a:noFill/>
          <a:ln w="9525">
            <a:noFill/>
            <a:miter lim="800000"/>
            <a:headEnd/>
            <a:tailEnd/>
          </a:ln>
        </p:spPr>
        <p:txBody>
          <a:bodyPr>
            <a:spAutoFit/>
          </a:bodyPr>
          <a:lstStyle/>
          <a:p>
            <a:pPr algn="ctr">
              <a:spcBef>
                <a:spcPct val="50000"/>
              </a:spcBef>
            </a:pPr>
            <a:r>
              <a:rPr lang="en-US" sz="1600">
                <a:solidFill>
                  <a:schemeClr val="bg1"/>
                </a:solidFill>
                <a:latin typeface="Arial" charset="0"/>
              </a:rPr>
              <a:t>Knowledge</a:t>
            </a:r>
          </a:p>
        </p:txBody>
      </p:sp>
      <p:sp>
        <p:nvSpPr>
          <p:cNvPr id="41995" name="Text Box 11"/>
          <p:cNvSpPr txBox="1">
            <a:spLocks noChangeArrowheads="1"/>
          </p:cNvSpPr>
          <p:nvPr/>
        </p:nvSpPr>
        <p:spPr bwMode="auto">
          <a:xfrm>
            <a:off x="5257800" y="2057400"/>
            <a:ext cx="1600200" cy="336550"/>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Arial" charset="0"/>
              </a:rPr>
              <a:t>Evaluation</a:t>
            </a:r>
          </a:p>
        </p:txBody>
      </p:sp>
      <p:sp>
        <p:nvSpPr>
          <p:cNvPr id="41996" name="Text Box 12"/>
          <p:cNvSpPr txBox="1">
            <a:spLocks noChangeArrowheads="1"/>
          </p:cNvSpPr>
          <p:nvPr/>
        </p:nvSpPr>
        <p:spPr bwMode="auto">
          <a:xfrm>
            <a:off x="4724400" y="2743200"/>
            <a:ext cx="1600200" cy="336550"/>
          </a:xfrm>
          <a:prstGeom prst="rect">
            <a:avLst/>
          </a:prstGeom>
          <a:noFill/>
          <a:ln w="9525">
            <a:noFill/>
            <a:miter lim="800000"/>
            <a:headEnd/>
            <a:tailEnd/>
          </a:ln>
        </p:spPr>
        <p:txBody>
          <a:bodyPr>
            <a:spAutoFit/>
          </a:bodyPr>
          <a:lstStyle/>
          <a:p>
            <a:pPr algn="ctr">
              <a:spcBef>
                <a:spcPct val="50000"/>
              </a:spcBef>
            </a:pPr>
            <a:r>
              <a:rPr lang="en-US" sz="1600">
                <a:solidFill>
                  <a:schemeClr val="bg1"/>
                </a:solidFill>
                <a:latin typeface="Arial" charset="0"/>
              </a:rPr>
              <a:t>Synthesis</a:t>
            </a:r>
          </a:p>
        </p:txBody>
      </p:sp>
      <p:sp>
        <p:nvSpPr>
          <p:cNvPr id="41997" name="Text Box 13"/>
          <p:cNvSpPr txBox="1">
            <a:spLocks noChangeArrowheads="1"/>
          </p:cNvSpPr>
          <p:nvPr/>
        </p:nvSpPr>
        <p:spPr bwMode="auto">
          <a:xfrm>
            <a:off x="4114800" y="3429000"/>
            <a:ext cx="1600200" cy="336550"/>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Arial" charset="0"/>
              </a:rPr>
              <a:t>Analysis</a:t>
            </a:r>
          </a:p>
        </p:txBody>
      </p:sp>
      <p:sp>
        <p:nvSpPr>
          <p:cNvPr id="41998" name="Text Box 14"/>
          <p:cNvSpPr txBox="1">
            <a:spLocks noChangeArrowheads="1"/>
          </p:cNvSpPr>
          <p:nvPr/>
        </p:nvSpPr>
        <p:spPr bwMode="auto">
          <a:xfrm>
            <a:off x="3429000" y="4114800"/>
            <a:ext cx="1600200" cy="336550"/>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Arial" charset="0"/>
              </a:rPr>
              <a:t>Application</a:t>
            </a:r>
          </a:p>
        </p:txBody>
      </p:sp>
      <p:sp>
        <p:nvSpPr>
          <p:cNvPr id="41999" name="Text Box 15"/>
          <p:cNvSpPr txBox="1">
            <a:spLocks noChangeArrowheads="1"/>
          </p:cNvSpPr>
          <p:nvPr/>
        </p:nvSpPr>
        <p:spPr bwMode="auto">
          <a:xfrm>
            <a:off x="2667000" y="4800600"/>
            <a:ext cx="1752600" cy="336550"/>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Arial" charset="0"/>
              </a:rPr>
              <a:t>Comprehension</a:t>
            </a:r>
          </a:p>
        </p:txBody>
      </p:sp>
      <p:sp>
        <p:nvSpPr>
          <p:cNvPr id="42000" name="WordArt 16"/>
          <p:cNvSpPr>
            <a:spLocks noChangeArrowheads="1" noChangeShapeType="1" noTextEdit="1"/>
          </p:cNvSpPr>
          <p:nvPr/>
        </p:nvSpPr>
        <p:spPr bwMode="auto">
          <a:xfrm>
            <a:off x="533400" y="1828800"/>
            <a:ext cx="2743200" cy="685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latin typeface="Impact"/>
              </a:rPr>
              <a:t>Appraise, Defend, Judge</a:t>
            </a:r>
          </a:p>
        </p:txBody>
      </p:sp>
      <p:sp>
        <p:nvSpPr>
          <p:cNvPr id="42001" name="WordArt 17"/>
          <p:cNvSpPr>
            <a:spLocks noChangeArrowheads="1" noChangeShapeType="1" noTextEdit="1"/>
          </p:cNvSpPr>
          <p:nvPr/>
        </p:nvSpPr>
        <p:spPr bwMode="auto">
          <a:xfrm>
            <a:off x="152400" y="2590800"/>
            <a:ext cx="31242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Construct, Create, Design</a:t>
            </a:r>
          </a:p>
        </p:txBody>
      </p:sp>
      <p:sp>
        <p:nvSpPr>
          <p:cNvPr id="42002" name="WordArt 18"/>
          <p:cNvSpPr>
            <a:spLocks noChangeArrowheads="1" noChangeShapeType="1" noTextEdit="1"/>
          </p:cNvSpPr>
          <p:nvPr/>
        </p:nvSpPr>
        <p:spPr bwMode="auto">
          <a:xfrm>
            <a:off x="152400" y="3429000"/>
            <a:ext cx="3124200" cy="685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Compare, Contrast, Analyze</a:t>
            </a:r>
          </a:p>
        </p:txBody>
      </p:sp>
      <p:sp>
        <p:nvSpPr>
          <p:cNvPr id="42003" name="WordArt 19"/>
          <p:cNvSpPr>
            <a:spLocks noChangeArrowheads="1" noChangeShapeType="1" noTextEdit="1"/>
          </p:cNvSpPr>
          <p:nvPr/>
        </p:nvSpPr>
        <p:spPr bwMode="auto">
          <a:xfrm>
            <a:off x="6096000" y="3962400"/>
            <a:ext cx="27432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Apply, Choose, Write</a:t>
            </a:r>
          </a:p>
        </p:txBody>
      </p:sp>
      <p:sp>
        <p:nvSpPr>
          <p:cNvPr id="42004" name="WordArt 20"/>
          <p:cNvSpPr>
            <a:spLocks noChangeArrowheads="1" noChangeShapeType="1" noTextEdit="1"/>
          </p:cNvSpPr>
          <p:nvPr/>
        </p:nvSpPr>
        <p:spPr bwMode="auto">
          <a:xfrm>
            <a:off x="6019800" y="4648200"/>
            <a:ext cx="3124200" cy="685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Classify, Describe, Discuss</a:t>
            </a:r>
          </a:p>
        </p:txBody>
      </p:sp>
      <p:sp>
        <p:nvSpPr>
          <p:cNvPr id="42005" name="WordArt 21"/>
          <p:cNvSpPr>
            <a:spLocks noChangeArrowheads="1" noChangeShapeType="1" noTextEdit="1"/>
          </p:cNvSpPr>
          <p:nvPr/>
        </p:nvSpPr>
        <p:spPr bwMode="auto">
          <a:xfrm>
            <a:off x="6096000" y="5410200"/>
            <a:ext cx="2743200" cy="609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Impact"/>
              </a:rPr>
              <a:t>Arrange, Define, List</a:t>
            </a:r>
          </a:p>
        </p:txBody>
      </p:sp>
      <p:sp>
        <p:nvSpPr>
          <p:cNvPr id="42009" name="AutoShape 25"/>
          <p:cNvSpPr>
            <a:spLocks noChangeArrowheads="1"/>
          </p:cNvSpPr>
          <p:nvPr/>
        </p:nvSpPr>
        <p:spPr bwMode="auto">
          <a:xfrm>
            <a:off x="3738563" y="5435600"/>
            <a:ext cx="1290637" cy="457200"/>
          </a:xfrm>
          <a:prstGeom prst="rightArrow">
            <a:avLst>
              <a:gd name="adj1" fmla="val 50000"/>
              <a:gd name="adj2" fmla="val 70573"/>
            </a:avLst>
          </a:prstGeom>
          <a:solidFill>
            <a:schemeClr val="tx2"/>
          </a:solidFill>
          <a:ln w="9525">
            <a:solidFill>
              <a:schemeClr val="tx2"/>
            </a:solidFill>
            <a:miter lim="800000"/>
            <a:headEnd/>
            <a:tailEnd/>
          </a:ln>
        </p:spPr>
        <p:txBody>
          <a:bodyPr wrap="none" anchor="ctr"/>
          <a:lstStyle/>
          <a:p>
            <a:endParaRPr lang="en-US"/>
          </a:p>
        </p:txBody>
      </p:sp>
      <p:sp>
        <p:nvSpPr>
          <p:cNvPr id="42010" name="AutoShape 26"/>
          <p:cNvSpPr>
            <a:spLocks noChangeArrowheads="1"/>
          </p:cNvSpPr>
          <p:nvPr/>
        </p:nvSpPr>
        <p:spPr bwMode="auto">
          <a:xfrm>
            <a:off x="4419600" y="4724400"/>
            <a:ext cx="1219200" cy="457200"/>
          </a:xfrm>
          <a:prstGeom prst="rightArrow">
            <a:avLst>
              <a:gd name="adj1" fmla="val 50000"/>
              <a:gd name="adj2" fmla="val 66667"/>
            </a:avLst>
          </a:prstGeom>
          <a:solidFill>
            <a:schemeClr val="tx2"/>
          </a:solidFill>
          <a:ln w="9525">
            <a:solidFill>
              <a:schemeClr val="tx2"/>
            </a:solidFill>
            <a:miter lim="800000"/>
            <a:headEnd/>
            <a:tailEnd/>
          </a:ln>
        </p:spPr>
        <p:txBody>
          <a:bodyPr wrap="none" anchor="ctr"/>
          <a:lstStyle/>
          <a:p>
            <a:endParaRPr lang="en-US"/>
          </a:p>
        </p:txBody>
      </p:sp>
      <p:sp>
        <p:nvSpPr>
          <p:cNvPr id="42011" name="AutoShape 27"/>
          <p:cNvSpPr>
            <a:spLocks noChangeArrowheads="1"/>
          </p:cNvSpPr>
          <p:nvPr/>
        </p:nvSpPr>
        <p:spPr bwMode="auto">
          <a:xfrm>
            <a:off x="5105400" y="4114800"/>
            <a:ext cx="914400" cy="457200"/>
          </a:xfrm>
          <a:prstGeom prst="rightArrow">
            <a:avLst>
              <a:gd name="adj1" fmla="val 50000"/>
              <a:gd name="adj2" fmla="val 50000"/>
            </a:avLst>
          </a:prstGeom>
          <a:solidFill>
            <a:schemeClr val="tx2"/>
          </a:solidFill>
          <a:ln w="9525">
            <a:solidFill>
              <a:schemeClr val="tx2"/>
            </a:solidFill>
            <a:miter lim="800000"/>
            <a:headEnd/>
            <a:tailEnd/>
          </a:ln>
        </p:spPr>
        <p:txBody>
          <a:bodyPr wrap="none" anchor="ctr"/>
          <a:lstStyle/>
          <a:p>
            <a:endParaRPr lang="en-US"/>
          </a:p>
        </p:txBody>
      </p:sp>
      <p:sp>
        <p:nvSpPr>
          <p:cNvPr id="42012" name="AutoShape 28"/>
          <p:cNvSpPr>
            <a:spLocks noChangeArrowheads="1"/>
          </p:cNvSpPr>
          <p:nvPr/>
        </p:nvSpPr>
        <p:spPr bwMode="auto">
          <a:xfrm>
            <a:off x="3363913" y="3348038"/>
            <a:ext cx="685800" cy="533400"/>
          </a:xfrm>
          <a:prstGeom prst="leftArrow">
            <a:avLst>
              <a:gd name="adj1" fmla="val 50000"/>
              <a:gd name="adj2" fmla="val 32143"/>
            </a:avLst>
          </a:prstGeom>
          <a:solidFill>
            <a:schemeClr val="tx2"/>
          </a:solidFill>
          <a:ln w="9525">
            <a:solidFill>
              <a:schemeClr val="tx2"/>
            </a:solidFill>
            <a:miter lim="800000"/>
            <a:headEnd/>
            <a:tailEnd/>
          </a:ln>
        </p:spPr>
        <p:txBody>
          <a:bodyPr wrap="none" anchor="ctr"/>
          <a:lstStyle/>
          <a:p>
            <a:endParaRPr lang="en-US"/>
          </a:p>
        </p:txBody>
      </p:sp>
      <p:sp>
        <p:nvSpPr>
          <p:cNvPr id="42013" name="AutoShape 29"/>
          <p:cNvSpPr>
            <a:spLocks noChangeArrowheads="1"/>
          </p:cNvSpPr>
          <p:nvPr/>
        </p:nvSpPr>
        <p:spPr bwMode="auto">
          <a:xfrm>
            <a:off x="3657600" y="2632075"/>
            <a:ext cx="1008063" cy="533400"/>
          </a:xfrm>
          <a:prstGeom prst="leftArrow">
            <a:avLst>
              <a:gd name="adj1" fmla="val 50000"/>
              <a:gd name="adj2" fmla="val 47247"/>
            </a:avLst>
          </a:prstGeom>
          <a:solidFill>
            <a:schemeClr val="tx2"/>
          </a:solidFill>
          <a:ln w="9525">
            <a:solidFill>
              <a:schemeClr val="tx2"/>
            </a:solidFill>
            <a:miter lim="800000"/>
            <a:headEnd/>
            <a:tailEnd/>
          </a:ln>
        </p:spPr>
        <p:txBody>
          <a:bodyPr wrap="none" anchor="ctr"/>
          <a:lstStyle/>
          <a:p>
            <a:endParaRPr lang="en-US"/>
          </a:p>
        </p:txBody>
      </p:sp>
      <p:sp>
        <p:nvSpPr>
          <p:cNvPr id="42014" name="AutoShape 30"/>
          <p:cNvSpPr>
            <a:spLocks noChangeArrowheads="1"/>
          </p:cNvSpPr>
          <p:nvPr/>
        </p:nvSpPr>
        <p:spPr bwMode="auto">
          <a:xfrm>
            <a:off x="3962400" y="1974850"/>
            <a:ext cx="1225550" cy="533400"/>
          </a:xfrm>
          <a:prstGeom prst="leftArrow">
            <a:avLst>
              <a:gd name="adj1" fmla="val 50000"/>
              <a:gd name="adj2" fmla="val 57440"/>
            </a:avLst>
          </a:prstGeom>
          <a:solidFill>
            <a:schemeClr val="tx2"/>
          </a:solidFill>
          <a:ln w="9525">
            <a:solidFill>
              <a:schemeClr val="tx2"/>
            </a:solidFill>
            <a:miter lim="800000"/>
            <a:headEnd/>
            <a:tailEn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0-#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4"/>
                                        </p:tgtEl>
                                        <p:attrNameLst>
                                          <p:attrName>style.visibility</p:attrName>
                                        </p:attrNameLst>
                                      </p:cBhvr>
                                      <p:to>
                                        <p:strVal val="visible"/>
                                      </p:to>
                                    </p:set>
                                    <p:anim calcmode="lin" valueType="num">
                                      <p:cBhvr additive="base">
                                        <p:cTn id="13" dur="500" fill="hold"/>
                                        <p:tgtEl>
                                          <p:spTgt spid="41994"/>
                                        </p:tgtEl>
                                        <p:attrNameLst>
                                          <p:attrName>ppt_x</p:attrName>
                                        </p:attrNameLst>
                                      </p:cBhvr>
                                      <p:tavLst>
                                        <p:tav tm="0">
                                          <p:val>
                                            <p:strVal val="0-#ppt_w/2"/>
                                          </p:val>
                                        </p:tav>
                                        <p:tav tm="100000">
                                          <p:val>
                                            <p:strVal val="#ppt_x"/>
                                          </p:val>
                                        </p:tav>
                                      </p:tavLst>
                                    </p:anim>
                                    <p:anim calcmode="lin" valueType="num">
                                      <p:cBhvr additive="base">
                                        <p:cTn id="14" dur="500" fill="hold"/>
                                        <p:tgtEl>
                                          <p:spTgt spid="419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500" fill="hold"/>
                                        <p:tgtEl>
                                          <p:spTgt spid="41989"/>
                                        </p:tgtEl>
                                        <p:attrNameLst>
                                          <p:attrName>ppt_x</p:attrName>
                                        </p:attrNameLst>
                                      </p:cBhvr>
                                      <p:tavLst>
                                        <p:tav tm="0">
                                          <p:val>
                                            <p:strVal val="0-#ppt_w/2"/>
                                          </p:val>
                                        </p:tav>
                                        <p:tav tm="100000">
                                          <p:val>
                                            <p:strVal val="#ppt_x"/>
                                          </p:val>
                                        </p:tav>
                                      </p:tavLst>
                                    </p:anim>
                                    <p:anim calcmode="lin" valueType="num">
                                      <p:cBhvr additive="base">
                                        <p:cTn id="20"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99"/>
                                        </p:tgtEl>
                                        <p:attrNameLst>
                                          <p:attrName>style.visibility</p:attrName>
                                        </p:attrNameLst>
                                      </p:cBhvr>
                                      <p:to>
                                        <p:strVal val="visible"/>
                                      </p:to>
                                    </p:set>
                                    <p:anim calcmode="lin" valueType="num">
                                      <p:cBhvr additive="base">
                                        <p:cTn id="25" dur="500" fill="hold"/>
                                        <p:tgtEl>
                                          <p:spTgt spid="41999"/>
                                        </p:tgtEl>
                                        <p:attrNameLst>
                                          <p:attrName>ppt_x</p:attrName>
                                        </p:attrNameLst>
                                      </p:cBhvr>
                                      <p:tavLst>
                                        <p:tav tm="0">
                                          <p:val>
                                            <p:strVal val="0-#ppt_w/2"/>
                                          </p:val>
                                        </p:tav>
                                        <p:tav tm="100000">
                                          <p:val>
                                            <p:strVal val="#ppt_x"/>
                                          </p:val>
                                        </p:tav>
                                      </p:tavLst>
                                    </p:anim>
                                    <p:anim calcmode="lin" valueType="num">
                                      <p:cBhvr additive="base">
                                        <p:cTn id="26" dur="500" fill="hold"/>
                                        <p:tgtEl>
                                          <p:spTgt spid="4199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90"/>
                                        </p:tgtEl>
                                        <p:attrNameLst>
                                          <p:attrName>style.visibility</p:attrName>
                                        </p:attrNameLst>
                                      </p:cBhvr>
                                      <p:to>
                                        <p:strVal val="visible"/>
                                      </p:to>
                                    </p:set>
                                    <p:anim calcmode="lin" valueType="num">
                                      <p:cBhvr additive="base">
                                        <p:cTn id="31" dur="500" fill="hold"/>
                                        <p:tgtEl>
                                          <p:spTgt spid="41990"/>
                                        </p:tgtEl>
                                        <p:attrNameLst>
                                          <p:attrName>ppt_x</p:attrName>
                                        </p:attrNameLst>
                                      </p:cBhvr>
                                      <p:tavLst>
                                        <p:tav tm="0">
                                          <p:val>
                                            <p:strVal val="0-#ppt_w/2"/>
                                          </p:val>
                                        </p:tav>
                                        <p:tav tm="100000">
                                          <p:val>
                                            <p:strVal val="#ppt_x"/>
                                          </p:val>
                                        </p:tav>
                                      </p:tavLst>
                                    </p:anim>
                                    <p:anim calcmode="lin" valueType="num">
                                      <p:cBhvr additive="base">
                                        <p:cTn id="32"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98"/>
                                        </p:tgtEl>
                                        <p:attrNameLst>
                                          <p:attrName>style.visibility</p:attrName>
                                        </p:attrNameLst>
                                      </p:cBhvr>
                                      <p:to>
                                        <p:strVal val="visible"/>
                                      </p:to>
                                    </p:set>
                                    <p:anim calcmode="lin" valueType="num">
                                      <p:cBhvr additive="base">
                                        <p:cTn id="37" dur="500" fill="hold"/>
                                        <p:tgtEl>
                                          <p:spTgt spid="41998"/>
                                        </p:tgtEl>
                                        <p:attrNameLst>
                                          <p:attrName>ppt_x</p:attrName>
                                        </p:attrNameLst>
                                      </p:cBhvr>
                                      <p:tavLst>
                                        <p:tav tm="0">
                                          <p:val>
                                            <p:strVal val="0-#ppt_w/2"/>
                                          </p:val>
                                        </p:tav>
                                        <p:tav tm="100000">
                                          <p:val>
                                            <p:strVal val="#ppt_x"/>
                                          </p:val>
                                        </p:tav>
                                      </p:tavLst>
                                    </p:anim>
                                    <p:anim calcmode="lin" valueType="num">
                                      <p:cBhvr additive="base">
                                        <p:cTn id="38" dur="500" fill="hold"/>
                                        <p:tgtEl>
                                          <p:spTgt spid="4199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91"/>
                                        </p:tgtEl>
                                        <p:attrNameLst>
                                          <p:attrName>style.visibility</p:attrName>
                                        </p:attrNameLst>
                                      </p:cBhvr>
                                      <p:to>
                                        <p:strVal val="visible"/>
                                      </p:to>
                                    </p:set>
                                    <p:anim calcmode="lin" valueType="num">
                                      <p:cBhvr additive="base">
                                        <p:cTn id="43" dur="500" fill="hold"/>
                                        <p:tgtEl>
                                          <p:spTgt spid="41991"/>
                                        </p:tgtEl>
                                        <p:attrNameLst>
                                          <p:attrName>ppt_x</p:attrName>
                                        </p:attrNameLst>
                                      </p:cBhvr>
                                      <p:tavLst>
                                        <p:tav tm="0">
                                          <p:val>
                                            <p:strVal val="0-#ppt_w/2"/>
                                          </p:val>
                                        </p:tav>
                                        <p:tav tm="100000">
                                          <p:val>
                                            <p:strVal val="#ppt_x"/>
                                          </p:val>
                                        </p:tav>
                                      </p:tavLst>
                                    </p:anim>
                                    <p:anim calcmode="lin" valueType="num">
                                      <p:cBhvr additive="base">
                                        <p:cTn id="4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997"/>
                                        </p:tgtEl>
                                        <p:attrNameLst>
                                          <p:attrName>style.visibility</p:attrName>
                                        </p:attrNameLst>
                                      </p:cBhvr>
                                      <p:to>
                                        <p:strVal val="visible"/>
                                      </p:to>
                                    </p:set>
                                    <p:anim calcmode="lin" valueType="num">
                                      <p:cBhvr additive="base">
                                        <p:cTn id="49" dur="500" fill="hold"/>
                                        <p:tgtEl>
                                          <p:spTgt spid="41997"/>
                                        </p:tgtEl>
                                        <p:attrNameLst>
                                          <p:attrName>ppt_x</p:attrName>
                                        </p:attrNameLst>
                                      </p:cBhvr>
                                      <p:tavLst>
                                        <p:tav tm="0">
                                          <p:val>
                                            <p:strVal val="0-#ppt_w/2"/>
                                          </p:val>
                                        </p:tav>
                                        <p:tav tm="100000">
                                          <p:val>
                                            <p:strVal val="#ppt_x"/>
                                          </p:val>
                                        </p:tav>
                                      </p:tavLst>
                                    </p:anim>
                                    <p:anim calcmode="lin" valueType="num">
                                      <p:cBhvr additive="base">
                                        <p:cTn id="50" dur="500" fill="hold"/>
                                        <p:tgtEl>
                                          <p:spTgt spid="4199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992"/>
                                        </p:tgtEl>
                                        <p:attrNameLst>
                                          <p:attrName>style.visibility</p:attrName>
                                        </p:attrNameLst>
                                      </p:cBhvr>
                                      <p:to>
                                        <p:strVal val="visible"/>
                                      </p:to>
                                    </p:set>
                                    <p:anim calcmode="lin" valueType="num">
                                      <p:cBhvr additive="base">
                                        <p:cTn id="55" dur="500" fill="hold"/>
                                        <p:tgtEl>
                                          <p:spTgt spid="41992"/>
                                        </p:tgtEl>
                                        <p:attrNameLst>
                                          <p:attrName>ppt_x</p:attrName>
                                        </p:attrNameLst>
                                      </p:cBhvr>
                                      <p:tavLst>
                                        <p:tav tm="0">
                                          <p:val>
                                            <p:strVal val="0-#ppt_w/2"/>
                                          </p:val>
                                        </p:tav>
                                        <p:tav tm="100000">
                                          <p:val>
                                            <p:strVal val="#ppt_x"/>
                                          </p:val>
                                        </p:tav>
                                      </p:tavLst>
                                    </p:anim>
                                    <p:anim calcmode="lin" valueType="num">
                                      <p:cBhvr additive="base">
                                        <p:cTn id="56" dur="500" fill="hold"/>
                                        <p:tgtEl>
                                          <p:spTgt spid="4199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996"/>
                                        </p:tgtEl>
                                        <p:attrNameLst>
                                          <p:attrName>style.visibility</p:attrName>
                                        </p:attrNameLst>
                                      </p:cBhvr>
                                      <p:to>
                                        <p:strVal val="visible"/>
                                      </p:to>
                                    </p:set>
                                    <p:anim calcmode="lin" valueType="num">
                                      <p:cBhvr additive="base">
                                        <p:cTn id="61" dur="500" fill="hold"/>
                                        <p:tgtEl>
                                          <p:spTgt spid="41996"/>
                                        </p:tgtEl>
                                        <p:attrNameLst>
                                          <p:attrName>ppt_x</p:attrName>
                                        </p:attrNameLst>
                                      </p:cBhvr>
                                      <p:tavLst>
                                        <p:tav tm="0">
                                          <p:val>
                                            <p:strVal val="0-#ppt_w/2"/>
                                          </p:val>
                                        </p:tav>
                                        <p:tav tm="100000">
                                          <p:val>
                                            <p:strVal val="#ppt_x"/>
                                          </p:val>
                                        </p:tav>
                                      </p:tavLst>
                                    </p:anim>
                                    <p:anim calcmode="lin" valueType="num">
                                      <p:cBhvr additive="base">
                                        <p:cTn id="62" dur="500" fill="hold"/>
                                        <p:tgtEl>
                                          <p:spTgt spid="4199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993"/>
                                        </p:tgtEl>
                                        <p:attrNameLst>
                                          <p:attrName>style.visibility</p:attrName>
                                        </p:attrNameLst>
                                      </p:cBhvr>
                                      <p:to>
                                        <p:strVal val="visible"/>
                                      </p:to>
                                    </p:set>
                                    <p:anim calcmode="lin" valueType="num">
                                      <p:cBhvr additive="base">
                                        <p:cTn id="67" dur="500" fill="hold"/>
                                        <p:tgtEl>
                                          <p:spTgt spid="41993"/>
                                        </p:tgtEl>
                                        <p:attrNameLst>
                                          <p:attrName>ppt_x</p:attrName>
                                        </p:attrNameLst>
                                      </p:cBhvr>
                                      <p:tavLst>
                                        <p:tav tm="0">
                                          <p:val>
                                            <p:strVal val="0-#ppt_w/2"/>
                                          </p:val>
                                        </p:tav>
                                        <p:tav tm="100000">
                                          <p:val>
                                            <p:strVal val="#ppt_x"/>
                                          </p:val>
                                        </p:tav>
                                      </p:tavLst>
                                    </p:anim>
                                    <p:anim calcmode="lin" valueType="num">
                                      <p:cBhvr additive="base">
                                        <p:cTn id="68" dur="500" fill="hold"/>
                                        <p:tgtEl>
                                          <p:spTgt spid="4199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995"/>
                                        </p:tgtEl>
                                        <p:attrNameLst>
                                          <p:attrName>style.visibility</p:attrName>
                                        </p:attrNameLst>
                                      </p:cBhvr>
                                      <p:to>
                                        <p:strVal val="visible"/>
                                      </p:to>
                                    </p:set>
                                    <p:anim calcmode="lin" valueType="num">
                                      <p:cBhvr additive="base">
                                        <p:cTn id="73" dur="500" fill="hold"/>
                                        <p:tgtEl>
                                          <p:spTgt spid="41995"/>
                                        </p:tgtEl>
                                        <p:attrNameLst>
                                          <p:attrName>ppt_x</p:attrName>
                                        </p:attrNameLst>
                                      </p:cBhvr>
                                      <p:tavLst>
                                        <p:tav tm="0">
                                          <p:val>
                                            <p:strVal val="0-#ppt_w/2"/>
                                          </p:val>
                                        </p:tav>
                                        <p:tav tm="100000">
                                          <p:val>
                                            <p:strVal val="#ppt_x"/>
                                          </p:val>
                                        </p:tav>
                                      </p:tavLst>
                                    </p:anim>
                                    <p:anim calcmode="lin" valueType="num">
                                      <p:cBhvr additive="base">
                                        <p:cTn id="74"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2000"/>
                                        </p:tgtEl>
                                        <p:attrNameLst>
                                          <p:attrName>style.visibility</p:attrName>
                                        </p:attrNameLst>
                                      </p:cBhvr>
                                      <p:to>
                                        <p:strVal val="visible"/>
                                      </p:to>
                                    </p:set>
                                    <p:anim calcmode="lin" valueType="num">
                                      <p:cBhvr additive="base">
                                        <p:cTn id="79" dur="500" fill="hold"/>
                                        <p:tgtEl>
                                          <p:spTgt spid="42000"/>
                                        </p:tgtEl>
                                        <p:attrNameLst>
                                          <p:attrName>ppt_x</p:attrName>
                                        </p:attrNameLst>
                                      </p:cBhvr>
                                      <p:tavLst>
                                        <p:tav tm="0">
                                          <p:val>
                                            <p:strVal val="0-#ppt_w/2"/>
                                          </p:val>
                                        </p:tav>
                                        <p:tav tm="100000">
                                          <p:val>
                                            <p:strVal val="#ppt_x"/>
                                          </p:val>
                                        </p:tav>
                                      </p:tavLst>
                                    </p:anim>
                                    <p:anim calcmode="lin" valueType="num">
                                      <p:cBhvr additive="base">
                                        <p:cTn id="80" dur="500" fill="hold"/>
                                        <p:tgtEl>
                                          <p:spTgt spid="4200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2001"/>
                                        </p:tgtEl>
                                        <p:attrNameLst>
                                          <p:attrName>style.visibility</p:attrName>
                                        </p:attrNameLst>
                                      </p:cBhvr>
                                      <p:to>
                                        <p:strVal val="visible"/>
                                      </p:to>
                                    </p:set>
                                    <p:anim calcmode="lin" valueType="num">
                                      <p:cBhvr additive="base">
                                        <p:cTn id="85" dur="500" fill="hold"/>
                                        <p:tgtEl>
                                          <p:spTgt spid="42001"/>
                                        </p:tgtEl>
                                        <p:attrNameLst>
                                          <p:attrName>ppt_x</p:attrName>
                                        </p:attrNameLst>
                                      </p:cBhvr>
                                      <p:tavLst>
                                        <p:tav tm="0">
                                          <p:val>
                                            <p:strVal val="0-#ppt_w/2"/>
                                          </p:val>
                                        </p:tav>
                                        <p:tav tm="100000">
                                          <p:val>
                                            <p:strVal val="#ppt_x"/>
                                          </p:val>
                                        </p:tav>
                                      </p:tavLst>
                                    </p:anim>
                                    <p:anim calcmode="lin" valueType="num">
                                      <p:cBhvr additive="base">
                                        <p:cTn id="86" dur="500" fill="hold"/>
                                        <p:tgtEl>
                                          <p:spTgt spid="4200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2002"/>
                                        </p:tgtEl>
                                        <p:attrNameLst>
                                          <p:attrName>style.visibility</p:attrName>
                                        </p:attrNameLst>
                                      </p:cBhvr>
                                      <p:to>
                                        <p:strVal val="visible"/>
                                      </p:to>
                                    </p:set>
                                    <p:anim calcmode="lin" valueType="num">
                                      <p:cBhvr additive="base">
                                        <p:cTn id="91" dur="500" fill="hold"/>
                                        <p:tgtEl>
                                          <p:spTgt spid="42002"/>
                                        </p:tgtEl>
                                        <p:attrNameLst>
                                          <p:attrName>ppt_x</p:attrName>
                                        </p:attrNameLst>
                                      </p:cBhvr>
                                      <p:tavLst>
                                        <p:tav tm="0">
                                          <p:val>
                                            <p:strVal val="0-#ppt_w/2"/>
                                          </p:val>
                                        </p:tav>
                                        <p:tav tm="100000">
                                          <p:val>
                                            <p:strVal val="#ppt_x"/>
                                          </p:val>
                                        </p:tav>
                                      </p:tavLst>
                                    </p:anim>
                                    <p:anim calcmode="lin" valueType="num">
                                      <p:cBhvr additive="base">
                                        <p:cTn id="92" dur="500" fill="hold"/>
                                        <p:tgtEl>
                                          <p:spTgt spid="42002"/>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2003"/>
                                        </p:tgtEl>
                                        <p:attrNameLst>
                                          <p:attrName>style.visibility</p:attrName>
                                        </p:attrNameLst>
                                      </p:cBhvr>
                                      <p:to>
                                        <p:strVal val="visible"/>
                                      </p:to>
                                    </p:set>
                                    <p:anim calcmode="lin" valueType="num">
                                      <p:cBhvr additive="base">
                                        <p:cTn id="97" dur="500" fill="hold"/>
                                        <p:tgtEl>
                                          <p:spTgt spid="42003"/>
                                        </p:tgtEl>
                                        <p:attrNameLst>
                                          <p:attrName>ppt_x</p:attrName>
                                        </p:attrNameLst>
                                      </p:cBhvr>
                                      <p:tavLst>
                                        <p:tav tm="0">
                                          <p:val>
                                            <p:strVal val="0-#ppt_w/2"/>
                                          </p:val>
                                        </p:tav>
                                        <p:tav tm="100000">
                                          <p:val>
                                            <p:strVal val="#ppt_x"/>
                                          </p:val>
                                        </p:tav>
                                      </p:tavLst>
                                    </p:anim>
                                    <p:anim calcmode="lin" valueType="num">
                                      <p:cBhvr additive="base">
                                        <p:cTn id="98" dur="500" fill="hold"/>
                                        <p:tgtEl>
                                          <p:spTgt spid="42003"/>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2004"/>
                                        </p:tgtEl>
                                        <p:attrNameLst>
                                          <p:attrName>style.visibility</p:attrName>
                                        </p:attrNameLst>
                                      </p:cBhvr>
                                      <p:to>
                                        <p:strVal val="visible"/>
                                      </p:to>
                                    </p:set>
                                    <p:anim calcmode="lin" valueType="num">
                                      <p:cBhvr additive="base">
                                        <p:cTn id="103" dur="500" fill="hold"/>
                                        <p:tgtEl>
                                          <p:spTgt spid="42004"/>
                                        </p:tgtEl>
                                        <p:attrNameLst>
                                          <p:attrName>ppt_x</p:attrName>
                                        </p:attrNameLst>
                                      </p:cBhvr>
                                      <p:tavLst>
                                        <p:tav tm="0">
                                          <p:val>
                                            <p:strVal val="0-#ppt_w/2"/>
                                          </p:val>
                                        </p:tav>
                                        <p:tav tm="100000">
                                          <p:val>
                                            <p:strVal val="#ppt_x"/>
                                          </p:val>
                                        </p:tav>
                                      </p:tavLst>
                                    </p:anim>
                                    <p:anim calcmode="lin" valueType="num">
                                      <p:cBhvr additive="base">
                                        <p:cTn id="104" dur="500" fill="hold"/>
                                        <p:tgtEl>
                                          <p:spTgt spid="42004"/>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2005"/>
                                        </p:tgtEl>
                                        <p:attrNameLst>
                                          <p:attrName>style.visibility</p:attrName>
                                        </p:attrNameLst>
                                      </p:cBhvr>
                                      <p:to>
                                        <p:strVal val="visible"/>
                                      </p:to>
                                    </p:set>
                                    <p:anim calcmode="lin" valueType="num">
                                      <p:cBhvr additive="base">
                                        <p:cTn id="109" dur="500" fill="hold"/>
                                        <p:tgtEl>
                                          <p:spTgt spid="42005"/>
                                        </p:tgtEl>
                                        <p:attrNameLst>
                                          <p:attrName>ppt_x</p:attrName>
                                        </p:attrNameLst>
                                      </p:cBhvr>
                                      <p:tavLst>
                                        <p:tav tm="0">
                                          <p:val>
                                            <p:strVal val="0-#ppt_w/2"/>
                                          </p:val>
                                        </p:tav>
                                        <p:tav tm="100000">
                                          <p:val>
                                            <p:strVal val="#ppt_x"/>
                                          </p:val>
                                        </p:tav>
                                      </p:tavLst>
                                    </p:anim>
                                    <p:anim calcmode="lin" valueType="num">
                                      <p:cBhvr additive="base">
                                        <p:cTn id="110"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2009"/>
                                        </p:tgtEl>
                                        <p:attrNameLst>
                                          <p:attrName>style.visibility</p:attrName>
                                        </p:attrNameLst>
                                      </p:cBhvr>
                                      <p:to>
                                        <p:strVal val="visible"/>
                                      </p:to>
                                    </p:set>
                                    <p:anim calcmode="lin" valueType="num">
                                      <p:cBhvr additive="base">
                                        <p:cTn id="115" dur="500" fill="hold"/>
                                        <p:tgtEl>
                                          <p:spTgt spid="42009"/>
                                        </p:tgtEl>
                                        <p:attrNameLst>
                                          <p:attrName>ppt_x</p:attrName>
                                        </p:attrNameLst>
                                      </p:cBhvr>
                                      <p:tavLst>
                                        <p:tav tm="0">
                                          <p:val>
                                            <p:strVal val="0-#ppt_w/2"/>
                                          </p:val>
                                        </p:tav>
                                        <p:tav tm="100000">
                                          <p:val>
                                            <p:strVal val="#ppt_x"/>
                                          </p:val>
                                        </p:tav>
                                      </p:tavLst>
                                    </p:anim>
                                    <p:anim calcmode="lin" valueType="num">
                                      <p:cBhvr additive="base">
                                        <p:cTn id="116" dur="500" fill="hold"/>
                                        <p:tgtEl>
                                          <p:spTgt spid="42009"/>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2010"/>
                                        </p:tgtEl>
                                        <p:attrNameLst>
                                          <p:attrName>style.visibility</p:attrName>
                                        </p:attrNameLst>
                                      </p:cBhvr>
                                      <p:to>
                                        <p:strVal val="visible"/>
                                      </p:to>
                                    </p:set>
                                    <p:anim calcmode="lin" valueType="num">
                                      <p:cBhvr additive="base">
                                        <p:cTn id="121" dur="500" fill="hold"/>
                                        <p:tgtEl>
                                          <p:spTgt spid="42010"/>
                                        </p:tgtEl>
                                        <p:attrNameLst>
                                          <p:attrName>ppt_x</p:attrName>
                                        </p:attrNameLst>
                                      </p:cBhvr>
                                      <p:tavLst>
                                        <p:tav tm="0">
                                          <p:val>
                                            <p:strVal val="0-#ppt_w/2"/>
                                          </p:val>
                                        </p:tav>
                                        <p:tav tm="100000">
                                          <p:val>
                                            <p:strVal val="#ppt_x"/>
                                          </p:val>
                                        </p:tav>
                                      </p:tavLst>
                                    </p:anim>
                                    <p:anim calcmode="lin" valueType="num">
                                      <p:cBhvr additive="base">
                                        <p:cTn id="122" dur="500" fill="hold"/>
                                        <p:tgtEl>
                                          <p:spTgt spid="42010"/>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42011"/>
                                        </p:tgtEl>
                                        <p:attrNameLst>
                                          <p:attrName>style.visibility</p:attrName>
                                        </p:attrNameLst>
                                      </p:cBhvr>
                                      <p:to>
                                        <p:strVal val="visible"/>
                                      </p:to>
                                    </p:set>
                                    <p:anim calcmode="lin" valueType="num">
                                      <p:cBhvr additive="base">
                                        <p:cTn id="127" dur="500" fill="hold"/>
                                        <p:tgtEl>
                                          <p:spTgt spid="42011"/>
                                        </p:tgtEl>
                                        <p:attrNameLst>
                                          <p:attrName>ppt_x</p:attrName>
                                        </p:attrNameLst>
                                      </p:cBhvr>
                                      <p:tavLst>
                                        <p:tav tm="0">
                                          <p:val>
                                            <p:strVal val="0-#ppt_w/2"/>
                                          </p:val>
                                        </p:tav>
                                        <p:tav tm="100000">
                                          <p:val>
                                            <p:strVal val="#ppt_x"/>
                                          </p:val>
                                        </p:tav>
                                      </p:tavLst>
                                    </p:anim>
                                    <p:anim calcmode="lin" valueType="num">
                                      <p:cBhvr additive="base">
                                        <p:cTn id="128" dur="500" fill="hold"/>
                                        <p:tgtEl>
                                          <p:spTgt spid="42011"/>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42012"/>
                                        </p:tgtEl>
                                        <p:attrNameLst>
                                          <p:attrName>style.visibility</p:attrName>
                                        </p:attrNameLst>
                                      </p:cBhvr>
                                      <p:to>
                                        <p:strVal val="visible"/>
                                      </p:to>
                                    </p:set>
                                    <p:anim calcmode="lin" valueType="num">
                                      <p:cBhvr additive="base">
                                        <p:cTn id="133" dur="500" fill="hold"/>
                                        <p:tgtEl>
                                          <p:spTgt spid="42012"/>
                                        </p:tgtEl>
                                        <p:attrNameLst>
                                          <p:attrName>ppt_x</p:attrName>
                                        </p:attrNameLst>
                                      </p:cBhvr>
                                      <p:tavLst>
                                        <p:tav tm="0">
                                          <p:val>
                                            <p:strVal val="0-#ppt_w/2"/>
                                          </p:val>
                                        </p:tav>
                                        <p:tav tm="100000">
                                          <p:val>
                                            <p:strVal val="#ppt_x"/>
                                          </p:val>
                                        </p:tav>
                                      </p:tavLst>
                                    </p:anim>
                                    <p:anim calcmode="lin" valueType="num">
                                      <p:cBhvr additive="base">
                                        <p:cTn id="134" dur="500" fill="hold"/>
                                        <p:tgtEl>
                                          <p:spTgt spid="42012"/>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2013"/>
                                        </p:tgtEl>
                                        <p:attrNameLst>
                                          <p:attrName>style.visibility</p:attrName>
                                        </p:attrNameLst>
                                      </p:cBhvr>
                                      <p:to>
                                        <p:strVal val="visible"/>
                                      </p:to>
                                    </p:set>
                                    <p:anim calcmode="lin" valueType="num">
                                      <p:cBhvr additive="base">
                                        <p:cTn id="139" dur="500" fill="hold"/>
                                        <p:tgtEl>
                                          <p:spTgt spid="42013"/>
                                        </p:tgtEl>
                                        <p:attrNameLst>
                                          <p:attrName>ppt_x</p:attrName>
                                        </p:attrNameLst>
                                      </p:cBhvr>
                                      <p:tavLst>
                                        <p:tav tm="0">
                                          <p:val>
                                            <p:strVal val="0-#ppt_w/2"/>
                                          </p:val>
                                        </p:tav>
                                        <p:tav tm="100000">
                                          <p:val>
                                            <p:strVal val="#ppt_x"/>
                                          </p:val>
                                        </p:tav>
                                      </p:tavLst>
                                    </p:anim>
                                    <p:anim calcmode="lin" valueType="num">
                                      <p:cBhvr additive="base">
                                        <p:cTn id="140" dur="500" fill="hold"/>
                                        <p:tgtEl>
                                          <p:spTgt spid="42013"/>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42014"/>
                                        </p:tgtEl>
                                        <p:attrNameLst>
                                          <p:attrName>style.visibility</p:attrName>
                                        </p:attrNameLst>
                                      </p:cBhvr>
                                      <p:to>
                                        <p:strVal val="visible"/>
                                      </p:to>
                                    </p:set>
                                    <p:anim calcmode="lin" valueType="num">
                                      <p:cBhvr additive="base">
                                        <p:cTn id="145" dur="500" fill="hold"/>
                                        <p:tgtEl>
                                          <p:spTgt spid="42014"/>
                                        </p:tgtEl>
                                        <p:attrNameLst>
                                          <p:attrName>ppt_x</p:attrName>
                                        </p:attrNameLst>
                                      </p:cBhvr>
                                      <p:tavLst>
                                        <p:tav tm="0">
                                          <p:val>
                                            <p:strVal val="0-#ppt_w/2"/>
                                          </p:val>
                                        </p:tav>
                                        <p:tav tm="100000">
                                          <p:val>
                                            <p:strVal val="#ppt_x"/>
                                          </p:val>
                                        </p:tav>
                                      </p:tavLst>
                                    </p:anim>
                                    <p:anim calcmode="lin" valueType="num">
                                      <p:cBhvr additive="base">
                                        <p:cTn id="146" dur="500" fill="hold"/>
                                        <p:tgtEl>
                                          <p:spTgt spid="42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P spid="41993" grpId="0" animBg="1"/>
      <p:bldP spid="41994" grpId="0" autoUpdateAnimBg="0"/>
      <p:bldP spid="41995" grpId="0" autoUpdateAnimBg="0"/>
      <p:bldP spid="41996" grpId="0" autoUpdateAnimBg="0"/>
      <p:bldP spid="41997" grpId="0" autoUpdateAnimBg="0"/>
      <p:bldP spid="41998" grpId="0" autoUpdateAnimBg="0"/>
      <p:bldP spid="41999" grpId="0" autoUpdateAnimBg="0"/>
      <p:bldP spid="42000" grpId="0" animBg="1"/>
      <p:bldP spid="42001" grpId="0" animBg="1"/>
      <p:bldP spid="42002" grpId="0" animBg="1"/>
      <p:bldP spid="42003" grpId="0" animBg="1"/>
      <p:bldP spid="42004" grpId="0" animBg="1"/>
      <p:bldP spid="42005" grpId="0" animBg="1"/>
      <p:bldP spid="42009" grpId="0" animBg="1"/>
      <p:bldP spid="42010" grpId="0" animBg="1"/>
      <p:bldP spid="42011" grpId="0" animBg="1"/>
      <p:bldP spid="42012" grpId="0" animBg="1"/>
      <p:bldP spid="42013" grpId="0" animBg="1"/>
      <p:bldP spid="420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US" dirty="0" smtClean="0"/>
              <a:t>Any Scholar who </a:t>
            </a:r>
            <a:r>
              <a:rPr lang="en-US" b="1" u="sng" dirty="0" smtClean="0"/>
              <a:t>summarize  </a:t>
            </a:r>
          </a:p>
          <a:p>
            <a:pPr>
              <a:buFont typeface="Wingdings" pitchFamily="2" charset="2"/>
              <a:buChar char="v"/>
            </a:pPr>
            <a:endParaRPr lang="en-US" b="1" u="sng" dirty="0" smtClean="0"/>
          </a:p>
          <a:p>
            <a:pPr>
              <a:buFont typeface="Wingdings" pitchFamily="2" charset="2"/>
              <a:buChar char="v"/>
            </a:pPr>
            <a:endParaRPr lang="en-US" b="1" u="sng" dirty="0" smtClean="0"/>
          </a:p>
          <a:p>
            <a:pPr>
              <a:buFont typeface="Wingdings" pitchFamily="2" charset="2"/>
              <a:buChar char="v"/>
            </a:pPr>
            <a:endParaRPr lang="en-US" dirty="0" smtClean="0"/>
          </a:p>
          <a:p>
            <a:pPr>
              <a:buFont typeface="Wingdings" pitchFamily="2" charset="2"/>
              <a:buChar char="v"/>
            </a:pPr>
            <a:r>
              <a:rPr lang="en-US" dirty="0" smtClean="0"/>
              <a:t>The particular scholar will be highly </a:t>
            </a:r>
            <a:r>
              <a:rPr lang="en-US" b="1" u="sng" dirty="0" smtClean="0"/>
              <a:t>appreciated </a:t>
            </a:r>
            <a:r>
              <a:rPr lang="en-US" dirty="0" smtClean="0"/>
              <a:t>by the course leader</a:t>
            </a:r>
          </a:p>
          <a:p>
            <a:pPr>
              <a:buNone/>
            </a:pPr>
            <a:endParaRPr lang="en-US" dirty="0"/>
          </a:p>
        </p:txBody>
      </p:sp>
      <p:pic>
        <p:nvPicPr>
          <p:cNvPr id="4" name="Picture 6" descr="BD06094_[1]"/>
          <p:cNvPicPr>
            <a:picLocks noChangeAspect="1" noChangeArrowheads="1"/>
          </p:cNvPicPr>
          <p:nvPr/>
        </p:nvPicPr>
        <p:blipFill>
          <a:blip r:embed="rId2"/>
          <a:srcRect/>
          <a:stretch>
            <a:fillRect/>
          </a:stretch>
        </p:blipFill>
        <p:spPr>
          <a:xfrm>
            <a:off x="5562600" y="381000"/>
            <a:ext cx="1676400" cy="2438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t>Bloom’s Taxonomy and Research</a:t>
            </a:r>
          </a:p>
        </p:txBody>
      </p:sp>
      <p:sp>
        <p:nvSpPr>
          <p:cNvPr id="20483" name="Rectangle 3"/>
          <p:cNvSpPr>
            <a:spLocks noGrp="1" noChangeArrowheads="1"/>
          </p:cNvSpPr>
          <p:nvPr>
            <p:ph type="body" sz="half" idx="1"/>
          </p:nvPr>
        </p:nvSpPr>
        <p:spPr/>
        <p:txBody>
          <a:bodyPr>
            <a:noAutofit/>
          </a:bodyPr>
          <a:lstStyle/>
          <a:p>
            <a:pPr eaLnBrk="1" hangingPunct="1">
              <a:lnSpc>
                <a:spcPct val="80000"/>
              </a:lnSpc>
            </a:pPr>
            <a:r>
              <a:rPr lang="en-US" sz="2400" b="1" dirty="0" smtClean="0"/>
              <a:t>When doing research you should always start with the lower levels of thinking</a:t>
            </a:r>
          </a:p>
          <a:p>
            <a:pPr lvl="1" eaLnBrk="1" hangingPunct="1">
              <a:lnSpc>
                <a:spcPct val="80000"/>
              </a:lnSpc>
            </a:pPr>
            <a:r>
              <a:rPr lang="en-US" sz="2000" b="1" dirty="0" smtClean="0"/>
              <a:t>You must have basic knowledge before you can advance to deeper ideas</a:t>
            </a:r>
          </a:p>
          <a:p>
            <a:pPr lvl="1" eaLnBrk="1" hangingPunct="1">
              <a:lnSpc>
                <a:spcPct val="80000"/>
              </a:lnSpc>
            </a:pPr>
            <a:r>
              <a:rPr lang="en-US" sz="2000" b="1" dirty="0" smtClean="0"/>
              <a:t>One great way to improve your knowledge is to READ, READ, READ about your research topic</a:t>
            </a:r>
          </a:p>
          <a:p>
            <a:pPr eaLnBrk="1" hangingPunct="1">
              <a:lnSpc>
                <a:spcPct val="80000"/>
              </a:lnSpc>
            </a:pPr>
            <a:r>
              <a:rPr lang="en-US" sz="2400" b="1" dirty="0" smtClean="0"/>
              <a:t>When doing research, always be sure to stretch (widen) your thinking to the higher levels of thinking</a:t>
            </a:r>
          </a:p>
          <a:p>
            <a:pPr lvl="1" eaLnBrk="1" hangingPunct="1">
              <a:lnSpc>
                <a:spcPct val="80000"/>
              </a:lnSpc>
            </a:pPr>
            <a:r>
              <a:rPr lang="en-US" sz="2000" b="1" dirty="0" smtClean="0"/>
              <a:t>After you’ve explored your basic knowledge base, challenge your self to new ideas</a:t>
            </a:r>
          </a:p>
          <a:p>
            <a:pPr lvl="1" eaLnBrk="1" hangingPunct="1">
              <a:lnSpc>
                <a:spcPct val="80000"/>
              </a:lnSpc>
            </a:pPr>
            <a:endParaRPr lang="en-US" sz="2000" b="1" dirty="0" smtClean="0"/>
          </a:p>
        </p:txBody>
      </p:sp>
      <p:pic>
        <p:nvPicPr>
          <p:cNvPr id="20484" name="Picture 4" descr="MPj04117470000[1]"/>
          <p:cNvPicPr>
            <a:picLocks noGrp="1" noChangeAspect="1" noChangeArrowheads="1"/>
          </p:cNvPicPr>
          <p:nvPr>
            <p:ph sz="quarter" idx="2"/>
          </p:nvPr>
        </p:nvPicPr>
        <p:blipFill>
          <a:blip r:embed="rId2"/>
          <a:srcRect/>
          <a:stretch>
            <a:fillRect/>
          </a:stretch>
        </p:blipFill>
        <p:spPr>
          <a:xfrm>
            <a:off x="5410200" y="1676400"/>
            <a:ext cx="2692400" cy="40386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762000"/>
            <a:ext cx="8229600" cy="1143000"/>
          </a:xfrm>
        </p:spPr>
        <p:txBody>
          <a:bodyPr>
            <a:normAutofit fontScale="90000"/>
          </a:bodyPr>
          <a:lstStyle/>
          <a:p>
            <a:pPr algn="ctr" eaLnBrk="1" hangingPunct="1"/>
            <a:r>
              <a:rPr lang="en-US" sz="3600" b="1" dirty="0" smtClean="0">
                <a:latin typeface="Tahoma" pitchFamily="34" charset="0"/>
              </a:rPr>
              <a:t/>
            </a:r>
            <a:br>
              <a:rPr lang="en-US" sz="3600" b="1" dirty="0" smtClean="0">
                <a:latin typeface="Tahoma" pitchFamily="34" charset="0"/>
              </a:rPr>
            </a:br>
            <a:r>
              <a:rPr lang="en-US" sz="4000" b="1" dirty="0" smtClean="0">
                <a:solidFill>
                  <a:srgbClr val="3E08C4"/>
                </a:solidFill>
                <a:latin typeface="Tahoma" pitchFamily="34" charset="0"/>
              </a:rPr>
              <a:t>2. </a:t>
            </a:r>
            <a:r>
              <a:rPr lang="en-US" sz="4000" dirty="0" smtClean="0">
                <a:solidFill>
                  <a:srgbClr val="3E08C4"/>
                </a:solidFill>
                <a:latin typeface="Tahoma" pitchFamily="34" charset="0"/>
              </a:rPr>
              <a:t>Affective domain</a:t>
            </a:r>
            <a:br>
              <a:rPr lang="en-US" sz="4000" dirty="0" smtClean="0">
                <a:solidFill>
                  <a:srgbClr val="3E08C4"/>
                </a:solidFill>
                <a:latin typeface="Tahoma" pitchFamily="34" charset="0"/>
              </a:rPr>
            </a:br>
            <a:r>
              <a:rPr lang="en-US" sz="4000" dirty="0" err="1" smtClean="0">
                <a:solidFill>
                  <a:srgbClr val="3E08C4"/>
                </a:solidFill>
                <a:latin typeface="Tahoma" pitchFamily="34" charset="0"/>
              </a:rPr>
              <a:t>KrathWohl</a:t>
            </a:r>
            <a:r>
              <a:rPr lang="en-US" sz="4000" dirty="0" smtClean="0">
                <a:solidFill>
                  <a:srgbClr val="3E08C4"/>
                </a:solidFill>
                <a:latin typeface="Tahoma" pitchFamily="34" charset="0"/>
              </a:rPr>
              <a:t> &amp; </a:t>
            </a:r>
            <a:r>
              <a:rPr lang="en-US" sz="4000" dirty="0" err="1" smtClean="0">
                <a:solidFill>
                  <a:srgbClr val="3E08C4"/>
                </a:solidFill>
                <a:latin typeface="Tahoma" pitchFamily="34" charset="0"/>
              </a:rPr>
              <a:t>Compaions</a:t>
            </a:r>
            <a:endParaRPr lang="en-US" sz="4000" dirty="0" smtClean="0">
              <a:solidFill>
                <a:srgbClr val="3E08C4"/>
              </a:solidFill>
              <a:latin typeface="Tahoma" pitchFamily="34" charset="0"/>
            </a:endParaRPr>
          </a:p>
        </p:txBody>
      </p:sp>
      <p:sp>
        <p:nvSpPr>
          <p:cNvPr id="43011" name="Rectangle 3"/>
          <p:cNvSpPr>
            <a:spLocks noGrp="1" noChangeArrowheads="1"/>
          </p:cNvSpPr>
          <p:nvPr>
            <p:ph idx="1"/>
          </p:nvPr>
        </p:nvSpPr>
        <p:spPr>
          <a:xfrm>
            <a:off x="762000" y="2362200"/>
            <a:ext cx="6324600" cy="3810000"/>
          </a:xfrm>
        </p:spPr>
        <p:txBody>
          <a:bodyPr/>
          <a:lstStyle/>
          <a:p>
            <a:pPr eaLnBrk="1" hangingPunct="1">
              <a:lnSpc>
                <a:spcPct val="130000"/>
              </a:lnSpc>
            </a:pPr>
            <a:r>
              <a:rPr lang="en-US" sz="2800" b="1" dirty="0" smtClean="0">
                <a:latin typeface="Arial" charset="0"/>
                <a:cs typeface="Arial" charset="0"/>
              </a:rPr>
              <a:t>An individual’s emotions, attitudes, appreciations, interests, and/or values about “something” or someone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Aims</a:t>
            </a:r>
            <a:endParaRPr lang="en-US" dirty="0"/>
          </a:p>
        </p:txBody>
      </p:sp>
      <p:sp>
        <p:nvSpPr>
          <p:cNvPr id="3" name="Content Placeholder 2"/>
          <p:cNvSpPr>
            <a:spLocks noGrp="1"/>
          </p:cNvSpPr>
          <p:nvPr>
            <p:ph idx="1"/>
          </p:nvPr>
        </p:nvSpPr>
        <p:spPr/>
        <p:txBody>
          <a:bodyPr>
            <a:normAutofit/>
          </a:bodyPr>
          <a:lstStyle/>
          <a:p>
            <a:pPr algn="just"/>
            <a:r>
              <a:rPr lang="en-US" sz="4000" dirty="0" smtClean="0"/>
              <a:t>Aims are general statement that provide directions or identify an intention to act. Aims identify targets but these are not directly measurable. Aims may serve as organizing principle of educational direction for more than one grade.</a:t>
            </a:r>
          </a:p>
          <a:p>
            <a:pPr algn="just"/>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90600"/>
          </a:xfrm>
          <a:extLst>
            <a:ext uri="{909E8E84-426E-40DD-AFC4-6F175D3DCCD1}"/>
            <a:ext uri="{91240B29-F687-4F45-9708-019B960494DF}"/>
          </a:extLst>
        </p:spPr>
        <p:txBody>
          <a:bodyPr/>
          <a:lstStyle/>
          <a:p>
            <a:pPr algn="ctr" eaLnBrk="1" fontAlgn="auto" hangingPunct="1">
              <a:spcAft>
                <a:spcPts val="0"/>
              </a:spcAft>
              <a:defRPr/>
            </a:pPr>
            <a:r>
              <a:rPr lang="en-US" sz="4000" dirty="0">
                <a:solidFill>
                  <a:srgbClr val="3E08C4"/>
                </a:solidFill>
                <a:latin typeface="Tahoma" pitchFamily="34" charset="0"/>
              </a:rPr>
              <a:t>2. Affective domain</a:t>
            </a:r>
            <a:endParaRPr lang="en-US" sz="4000" dirty="0"/>
          </a:p>
        </p:txBody>
      </p:sp>
      <p:sp>
        <p:nvSpPr>
          <p:cNvPr id="3" name="Subtitle 2"/>
          <p:cNvSpPr>
            <a:spLocks noGrp="1"/>
          </p:cNvSpPr>
          <p:nvPr>
            <p:ph type="subTitle" idx="1"/>
          </p:nvPr>
        </p:nvSpPr>
        <p:spPr>
          <a:xfrm>
            <a:off x="0" y="1219200"/>
            <a:ext cx="9144000" cy="5638800"/>
          </a:xfrm>
        </p:spPr>
        <p:txBody>
          <a:bodyPr/>
          <a:lstStyle/>
          <a:p>
            <a:pPr marR="0" algn="ctr" eaLnBrk="1" hangingPunct="1"/>
            <a:endParaRPr lang="en-US" b="1" smtClean="0"/>
          </a:p>
          <a:p>
            <a:pPr marR="0" algn="ctr" eaLnBrk="1" hangingPunct="1"/>
            <a:r>
              <a:rPr lang="en-US" b="1" smtClean="0"/>
              <a:t>Affective</a:t>
            </a:r>
            <a:r>
              <a:rPr lang="en-US" smtClean="0"/>
              <a:t>: growth in feelings or emotional areas (</a:t>
            </a:r>
            <a:r>
              <a:rPr lang="en-US" i="1" smtClean="0"/>
              <a:t>Attitude</a:t>
            </a:r>
            <a:r>
              <a:rPr lang="en-US" smtClean="0"/>
              <a:t>)</a:t>
            </a:r>
          </a:p>
          <a:p>
            <a:pPr marR="0" algn="ctr" eaLnBrk="1" hangingPunct="1"/>
            <a:endParaRPr lang="en-US" smtClean="0"/>
          </a:p>
        </p:txBody>
      </p:sp>
      <p:sp>
        <p:nvSpPr>
          <p:cNvPr id="5" name="Rectangle 4"/>
          <p:cNvSpPr/>
          <p:nvPr/>
        </p:nvSpPr>
        <p:spPr>
          <a:xfrm>
            <a:off x="0" y="5638800"/>
            <a:ext cx="8915400" cy="892175"/>
          </a:xfrm>
          <a:prstGeom prst="rect">
            <a:avLst/>
          </a:prstGeom>
        </p:spPr>
        <p:txBody>
          <a:bodyPr>
            <a:spAutoFit/>
          </a:bodyPr>
          <a:lstStyle/>
          <a:p>
            <a:pPr algn="ctr" fontAlgn="auto">
              <a:spcBef>
                <a:spcPts val="0"/>
              </a:spcBef>
              <a:spcAft>
                <a:spcPts val="0"/>
              </a:spcAft>
              <a:defRPr/>
            </a:pPr>
            <a:r>
              <a:rPr lang="en-US" sz="2400" dirty="0">
                <a:latin typeface="+mn-lt"/>
              </a:rPr>
              <a:t>(feelings, emotions and </a:t>
            </a:r>
            <a:r>
              <a:rPr lang="en-US" sz="2400" dirty="0" err="1">
                <a:latin typeface="+mn-lt"/>
              </a:rPr>
              <a:t>behaviour</a:t>
            </a:r>
            <a:r>
              <a:rPr lang="en-US" sz="2400" dirty="0">
                <a:latin typeface="+mn-lt"/>
              </a:rPr>
              <a:t>, </a:t>
            </a:r>
            <a:r>
              <a:rPr lang="en-US" sz="2400" dirty="0" err="1">
                <a:latin typeface="+mn-lt"/>
              </a:rPr>
              <a:t>ie</a:t>
            </a:r>
            <a:r>
              <a:rPr lang="en-US" sz="2400" dirty="0">
                <a:latin typeface="+mn-lt"/>
              </a:rPr>
              <a:t>., </a:t>
            </a:r>
            <a:r>
              <a:rPr lang="en-US" sz="2400" b="1" dirty="0">
                <a:latin typeface="+mn-lt"/>
              </a:rPr>
              <a:t>attitude</a:t>
            </a:r>
            <a:r>
              <a:rPr lang="en-US" sz="2400" dirty="0">
                <a:latin typeface="+mn-lt"/>
              </a:rPr>
              <a:t>, or </a:t>
            </a:r>
            <a:r>
              <a:rPr lang="en-US" sz="2400" b="1" dirty="0">
                <a:latin typeface="+mn-lt"/>
              </a:rPr>
              <a:t>'feel'</a:t>
            </a:r>
            <a:r>
              <a:rPr lang="en-US" sz="2400" dirty="0">
                <a:latin typeface="+mn-lt"/>
              </a:rPr>
              <a:t>)</a:t>
            </a:r>
          </a:p>
          <a:p>
            <a:pPr algn="ctr" fontAlgn="auto">
              <a:spcBef>
                <a:spcPts val="0"/>
              </a:spcBef>
              <a:spcAft>
                <a:spcPts val="0"/>
              </a:spcAft>
              <a:defRPr/>
            </a:pPr>
            <a:endParaRPr lang="en-US" sz="2800" b="1" dirty="0">
              <a:solidFill>
                <a:schemeClr val="tx1">
                  <a:lumMod val="95000"/>
                </a:schemeClr>
              </a:solidFill>
              <a:latin typeface="+mn-lt"/>
            </a:endParaRPr>
          </a:p>
        </p:txBody>
      </p:sp>
      <p:pic>
        <p:nvPicPr>
          <p:cNvPr id="2050" name="Picture 2"/>
          <p:cNvPicPr>
            <a:picLocks noChangeAspect="1" noChangeArrowheads="1"/>
          </p:cNvPicPr>
          <p:nvPr/>
        </p:nvPicPr>
        <p:blipFill>
          <a:blip r:embed="rId2"/>
          <a:srcRect/>
          <a:stretch>
            <a:fillRect/>
          </a:stretch>
        </p:blipFill>
        <p:spPr bwMode="auto">
          <a:xfrm>
            <a:off x="2895600" y="2401888"/>
            <a:ext cx="3581400" cy="32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strVal val="#ppt_w*0.70"/>
                                          </p:val>
                                        </p:tav>
                                        <p:tav tm="100000">
                                          <p:val>
                                            <p:strVal val="#ppt_w"/>
                                          </p:val>
                                        </p:tav>
                                      </p:tavLst>
                                    </p:anim>
                                    <p:anim calcmode="lin" valueType="num">
                                      <p:cBhvr>
                                        <p:cTn id="26" dur="1000" fill="hold"/>
                                        <p:tgtEl>
                                          <p:spTgt spid="2050"/>
                                        </p:tgtEl>
                                        <p:attrNameLst>
                                          <p:attrName>ppt_h</p:attrName>
                                        </p:attrNameLst>
                                      </p:cBhvr>
                                      <p:tavLst>
                                        <p:tav tm="0">
                                          <p:val>
                                            <p:strVal val="#ppt_h"/>
                                          </p:val>
                                        </p:tav>
                                        <p:tav tm="100000">
                                          <p:val>
                                            <p:strVal val="#ppt_h"/>
                                          </p:val>
                                        </p:tav>
                                      </p:tavLst>
                                    </p:anim>
                                    <p:animEffect transition="in" filter="fade">
                                      <p:cBhvr>
                                        <p:cTn id="27" dur="1000"/>
                                        <p:tgtEl>
                                          <p:spTgt spid="2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1371600"/>
            <a:ext cx="7851775" cy="1828800"/>
          </a:xfrm>
        </p:spPr>
        <p:txBody>
          <a:bodyPr/>
          <a:lstStyle/>
          <a:p>
            <a:pPr>
              <a:defRPr/>
            </a:pPr>
            <a:endParaRPr lang="en-IN" smtClean="0"/>
          </a:p>
        </p:txBody>
      </p:sp>
      <p:sp>
        <p:nvSpPr>
          <p:cNvPr id="45059" name="Subtitle 2"/>
          <p:cNvSpPr>
            <a:spLocks noGrp="1"/>
          </p:cNvSpPr>
          <p:nvPr>
            <p:ph type="subTitle" idx="1"/>
          </p:nvPr>
        </p:nvSpPr>
        <p:spPr>
          <a:xfrm>
            <a:off x="533400" y="3228975"/>
            <a:ext cx="7854950" cy="1752600"/>
          </a:xfrm>
        </p:spPr>
        <p:txBody>
          <a:bodyPr/>
          <a:lstStyle/>
          <a:p>
            <a:pPr marR="0">
              <a:buFont typeface="Arial" charset="0"/>
              <a:buNone/>
            </a:pPr>
            <a:endParaRPr lang="en-IN" smtClean="0"/>
          </a:p>
        </p:txBody>
      </p:sp>
      <p:pic>
        <p:nvPicPr>
          <p:cNvPr id="4506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9459" name="Picture 3"/>
          <p:cNvPicPr>
            <a:picLocks noChangeAspect="1" noChangeArrowheads="1"/>
          </p:cNvPicPr>
          <p:nvPr/>
        </p:nvPicPr>
        <p:blipFill>
          <a:blip r:embed="rId4"/>
          <a:srcRect/>
          <a:stretch>
            <a:fillRect/>
          </a:stretch>
        </p:blipFill>
        <p:spPr bwMode="auto">
          <a:xfrm>
            <a:off x="4071938" y="1000125"/>
            <a:ext cx="3048000" cy="642938"/>
          </a:xfrm>
          <a:prstGeom prst="rect">
            <a:avLst/>
          </a:prstGeom>
          <a:noFill/>
          <a:ln w="9525">
            <a:noFill/>
            <a:miter lim="800000"/>
            <a:headEnd/>
            <a:tailEnd/>
          </a:ln>
        </p:spPr>
      </p:pic>
      <p:pic>
        <p:nvPicPr>
          <p:cNvPr id="19461" name="Picture 5"/>
          <p:cNvPicPr>
            <a:picLocks noChangeAspect="1" noChangeArrowheads="1"/>
          </p:cNvPicPr>
          <p:nvPr/>
        </p:nvPicPr>
        <p:blipFill>
          <a:blip r:embed="rId5"/>
          <a:srcRect/>
          <a:stretch>
            <a:fillRect/>
          </a:stretch>
        </p:blipFill>
        <p:spPr bwMode="auto">
          <a:xfrm>
            <a:off x="500063" y="4524375"/>
            <a:ext cx="7929562" cy="2333625"/>
          </a:xfrm>
          <a:prstGeom prst="rect">
            <a:avLst/>
          </a:prstGeom>
          <a:noFill/>
          <a:ln w="9525">
            <a:noFill/>
            <a:miter lim="800000"/>
            <a:headEnd/>
            <a:tailEnd/>
          </a:ln>
        </p:spPr>
      </p:pic>
      <p:pic>
        <p:nvPicPr>
          <p:cNvPr id="19462" name="Picture 6"/>
          <p:cNvPicPr>
            <a:picLocks noChangeAspect="1" noChangeArrowheads="1"/>
          </p:cNvPicPr>
          <p:nvPr/>
        </p:nvPicPr>
        <p:blipFill>
          <a:blip r:embed="rId6"/>
          <a:srcRect/>
          <a:stretch>
            <a:fillRect/>
          </a:stretch>
        </p:blipFill>
        <p:spPr bwMode="auto">
          <a:xfrm rot="-3382314">
            <a:off x="1282700" y="5403850"/>
            <a:ext cx="1333500" cy="361950"/>
          </a:xfrm>
          <a:prstGeom prst="rect">
            <a:avLst/>
          </a:prstGeom>
          <a:noFill/>
          <a:ln w="9525">
            <a:noFill/>
            <a:miter lim="800000"/>
            <a:headEnd/>
            <a:tailEnd/>
          </a:ln>
        </p:spPr>
      </p:pic>
      <p:pic>
        <p:nvPicPr>
          <p:cNvPr id="19463" name="Picture 7"/>
          <p:cNvPicPr>
            <a:picLocks noChangeAspect="1" noChangeArrowheads="1"/>
          </p:cNvPicPr>
          <p:nvPr/>
        </p:nvPicPr>
        <p:blipFill>
          <a:blip r:embed="rId7"/>
          <a:srcRect/>
          <a:stretch>
            <a:fillRect/>
          </a:stretch>
        </p:blipFill>
        <p:spPr bwMode="auto">
          <a:xfrm rot="-3465927">
            <a:off x="2719388" y="5130800"/>
            <a:ext cx="1504950" cy="333375"/>
          </a:xfrm>
          <a:prstGeom prst="rect">
            <a:avLst/>
          </a:prstGeom>
          <a:noFill/>
          <a:ln w="9525">
            <a:noFill/>
            <a:miter lim="800000"/>
            <a:headEnd/>
            <a:tailEnd/>
          </a:ln>
        </p:spPr>
      </p:pic>
      <p:pic>
        <p:nvPicPr>
          <p:cNvPr id="19464" name="Picture 8"/>
          <p:cNvPicPr>
            <a:picLocks noChangeAspect="1" noChangeArrowheads="1"/>
          </p:cNvPicPr>
          <p:nvPr/>
        </p:nvPicPr>
        <p:blipFill>
          <a:blip r:embed="rId8"/>
          <a:srcRect/>
          <a:stretch>
            <a:fillRect/>
          </a:stretch>
        </p:blipFill>
        <p:spPr bwMode="auto">
          <a:xfrm rot="-3439049">
            <a:off x="4371975" y="4773613"/>
            <a:ext cx="1171575" cy="333375"/>
          </a:xfrm>
          <a:prstGeom prst="rect">
            <a:avLst/>
          </a:prstGeom>
          <a:noFill/>
          <a:ln w="9525">
            <a:noFill/>
            <a:miter lim="800000"/>
            <a:headEnd/>
            <a:tailEnd/>
          </a:ln>
        </p:spPr>
      </p:pic>
      <p:pic>
        <p:nvPicPr>
          <p:cNvPr id="19465" name="Picture 9"/>
          <p:cNvPicPr>
            <a:picLocks noChangeAspect="1" noChangeArrowheads="1"/>
          </p:cNvPicPr>
          <p:nvPr/>
        </p:nvPicPr>
        <p:blipFill>
          <a:blip r:embed="rId9"/>
          <a:srcRect/>
          <a:stretch>
            <a:fillRect/>
          </a:stretch>
        </p:blipFill>
        <p:spPr bwMode="auto">
          <a:xfrm rot="-3591222">
            <a:off x="5456238" y="4000500"/>
            <a:ext cx="2162175" cy="314325"/>
          </a:xfrm>
          <a:prstGeom prst="rect">
            <a:avLst/>
          </a:prstGeom>
          <a:noFill/>
          <a:ln w="9525">
            <a:noFill/>
            <a:miter lim="800000"/>
            <a:headEnd/>
            <a:tailEnd/>
          </a:ln>
        </p:spPr>
      </p:pic>
      <p:pic>
        <p:nvPicPr>
          <p:cNvPr id="19466" name="Picture 10"/>
          <p:cNvPicPr>
            <a:picLocks noChangeAspect="1" noChangeArrowheads="1"/>
          </p:cNvPicPr>
          <p:nvPr/>
        </p:nvPicPr>
        <p:blipFill>
          <a:blip r:embed="rId10"/>
          <a:srcRect/>
          <a:stretch>
            <a:fillRect/>
          </a:stretch>
        </p:blipFill>
        <p:spPr bwMode="auto">
          <a:xfrm rot="-3334260">
            <a:off x="7132638" y="3995738"/>
            <a:ext cx="1743075" cy="37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circle(in)">
                                      <p:cBhvr>
                                        <p:cTn id="11" dur="2000"/>
                                        <p:tgtEl>
                                          <p:spTgt spid="194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9462"/>
                                        </p:tgtEl>
                                        <p:attrNameLst>
                                          <p:attrName>style.visibility</p:attrName>
                                        </p:attrNameLst>
                                      </p:cBhvr>
                                      <p:to>
                                        <p:strVal val="visible"/>
                                      </p:to>
                                    </p:set>
                                    <p:anim calcmode="lin" valueType="num">
                                      <p:cBhvr additive="base">
                                        <p:cTn id="16" dur="500" fill="hold"/>
                                        <p:tgtEl>
                                          <p:spTgt spid="19462"/>
                                        </p:tgtEl>
                                        <p:attrNameLst>
                                          <p:attrName>ppt_x</p:attrName>
                                        </p:attrNameLst>
                                      </p:cBhvr>
                                      <p:tavLst>
                                        <p:tav tm="0">
                                          <p:val>
                                            <p:strVal val="#ppt_x"/>
                                          </p:val>
                                        </p:tav>
                                        <p:tav tm="100000">
                                          <p:val>
                                            <p:strVal val="#ppt_x"/>
                                          </p:val>
                                        </p:tav>
                                      </p:tavLst>
                                    </p:anim>
                                    <p:anim calcmode="lin" valueType="num">
                                      <p:cBhvr additive="base">
                                        <p:cTn id="17"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9463"/>
                                        </p:tgtEl>
                                        <p:attrNameLst>
                                          <p:attrName>style.visibility</p:attrName>
                                        </p:attrNameLst>
                                      </p:cBhvr>
                                      <p:to>
                                        <p:strVal val="visible"/>
                                      </p:to>
                                    </p:set>
                                    <p:anim calcmode="lin" valueType="num">
                                      <p:cBhvr additive="base">
                                        <p:cTn id="22" dur="500" fill="hold"/>
                                        <p:tgtEl>
                                          <p:spTgt spid="19463"/>
                                        </p:tgtEl>
                                        <p:attrNameLst>
                                          <p:attrName>ppt_x</p:attrName>
                                        </p:attrNameLst>
                                      </p:cBhvr>
                                      <p:tavLst>
                                        <p:tav tm="0">
                                          <p:val>
                                            <p:strVal val="#ppt_x"/>
                                          </p:val>
                                        </p:tav>
                                        <p:tav tm="100000">
                                          <p:val>
                                            <p:strVal val="#ppt_x"/>
                                          </p:val>
                                        </p:tav>
                                      </p:tavLst>
                                    </p:anim>
                                    <p:anim calcmode="lin" valueType="num">
                                      <p:cBhvr additive="base">
                                        <p:cTn id="23"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 calcmode="lin" valueType="num">
                                      <p:cBhvr additive="base">
                                        <p:cTn id="28" dur="500" fill="hold"/>
                                        <p:tgtEl>
                                          <p:spTgt spid="19464"/>
                                        </p:tgtEl>
                                        <p:attrNameLst>
                                          <p:attrName>ppt_x</p:attrName>
                                        </p:attrNameLst>
                                      </p:cBhvr>
                                      <p:tavLst>
                                        <p:tav tm="0">
                                          <p:val>
                                            <p:strVal val="#ppt_x"/>
                                          </p:val>
                                        </p:tav>
                                        <p:tav tm="100000">
                                          <p:val>
                                            <p:strVal val="#ppt_x"/>
                                          </p:val>
                                        </p:tav>
                                      </p:tavLst>
                                    </p:anim>
                                    <p:anim calcmode="lin" valueType="num">
                                      <p:cBhvr additive="base">
                                        <p:cTn id="29"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9465"/>
                                        </p:tgtEl>
                                        <p:attrNameLst>
                                          <p:attrName>style.visibility</p:attrName>
                                        </p:attrNameLst>
                                      </p:cBhvr>
                                      <p:to>
                                        <p:strVal val="visible"/>
                                      </p:to>
                                    </p:set>
                                    <p:anim calcmode="lin" valueType="num">
                                      <p:cBhvr additive="base">
                                        <p:cTn id="34" dur="500" fill="hold"/>
                                        <p:tgtEl>
                                          <p:spTgt spid="19465"/>
                                        </p:tgtEl>
                                        <p:attrNameLst>
                                          <p:attrName>ppt_x</p:attrName>
                                        </p:attrNameLst>
                                      </p:cBhvr>
                                      <p:tavLst>
                                        <p:tav tm="0">
                                          <p:val>
                                            <p:strVal val="#ppt_x"/>
                                          </p:val>
                                        </p:tav>
                                        <p:tav tm="100000">
                                          <p:val>
                                            <p:strVal val="#ppt_x"/>
                                          </p:val>
                                        </p:tav>
                                      </p:tavLst>
                                    </p:anim>
                                    <p:anim calcmode="lin" valueType="num">
                                      <p:cBhvr additive="base">
                                        <p:cTn id="35"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9466"/>
                                        </p:tgtEl>
                                        <p:attrNameLst>
                                          <p:attrName>style.visibility</p:attrName>
                                        </p:attrNameLst>
                                      </p:cBhvr>
                                      <p:to>
                                        <p:strVal val="visible"/>
                                      </p:to>
                                    </p:set>
                                    <p:anim calcmode="lin" valueType="num">
                                      <p:cBhvr additive="base">
                                        <p:cTn id="40" dur="500" fill="hold"/>
                                        <p:tgtEl>
                                          <p:spTgt spid="19466"/>
                                        </p:tgtEl>
                                        <p:attrNameLst>
                                          <p:attrName>ppt_x</p:attrName>
                                        </p:attrNameLst>
                                      </p:cBhvr>
                                      <p:tavLst>
                                        <p:tav tm="0">
                                          <p:val>
                                            <p:strVal val="#ppt_x"/>
                                          </p:val>
                                        </p:tav>
                                        <p:tav tm="100000">
                                          <p:val>
                                            <p:strVal val="#ppt_x"/>
                                          </p:val>
                                        </p:tav>
                                      </p:tavLst>
                                    </p:anim>
                                    <p:anim calcmode="lin" valueType="num">
                                      <p:cBhvr additive="base">
                                        <p:cTn id="41"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pPr eaLnBrk="1" hangingPunct="1"/>
            <a:endParaRPr lang="en-US" smtClean="0"/>
          </a:p>
        </p:txBody>
      </p:sp>
      <p:pic>
        <p:nvPicPr>
          <p:cNvPr id="46083" name="Picture 2"/>
          <p:cNvPicPr>
            <a:picLocks noChangeAspect="1" noChangeArrowheads="1"/>
          </p:cNvPicPr>
          <p:nvPr/>
        </p:nvPicPr>
        <p:blipFill>
          <a:blip r:embed="rId2"/>
          <a:srcRect/>
          <a:stretch>
            <a:fillRect/>
          </a:stretch>
        </p:blipFill>
        <p:spPr bwMode="auto">
          <a:xfrm>
            <a:off x="-1066800" y="1112838"/>
            <a:ext cx="10058400" cy="673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type="body" idx="1"/>
          </p:nvPr>
        </p:nvSpPr>
        <p:spPr>
          <a:xfrm>
            <a:off x="457200" y="533400"/>
            <a:ext cx="8229600" cy="5791200"/>
          </a:xfrm>
        </p:spPr>
        <p:txBody>
          <a:bodyPr>
            <a:normAutofit fontScale="92500" lnSpcReduction="10000"/>
          </a:bodyPr>
          <a:lstStyle/>
          <a:p>
            <a:pPr eaLnBrk="1" hangingPunct="1">
              <a:buFont typeface="Wingdings 2" pitchFamily="18" charset="2"/>
              <a:buNone/>
            </a:pPr>
            <a:r>
              <a:rPr lang="en-US" dirty="0" smtClean="0">
                <a:latin typeface="Arial" charset="0"/>
              </a:rPr>
              <a:t>(1) </a:t>
            </a:r>
            <a:r>
              <a:rPr lang="en-US" dirty="0" smtClean="0">
                <a:solidFill>
                  <a:srgbClr val="3E08C4"/>
                </a:solidFill>
                <a:latin typeface="Arial" charset="0"/>
              </a:rPr>
              <a:t>Receiving :</a:t>
            </a:r>
            <a:r>
              <a:rPr lang="en-US" dirty="0" smtClean="0">
                <a:latin typeface="Arial" charset="0"/>
              </a:rPr>
              <a:t> </a:t>
            </a:r>
          </a:p>
          <a:p>
            <a:pPr>
              <a:buNone/>
            </a:pPr>
            <a:r>
              <a:rPr lang="en-US" dirty="0" smtClean="0"/>
              <a:t>Attending to new information openness to new information or experiences</a:t>
            </a:r>
            <a:r>
              <a:rPr lang="en-US" dirty="0" smtClean="0">
                <a:latin typeface="Arial" charset="0"/>
              </a:rPr>
              <a:t>  </a:t>
            </a:r>
          </a:p>
          <a:p>
            <a:pPr eaLnBrk="1" hangingPunct="1">
              <a:buFont typeface="Wingdings 2" pitchFamily="18" charset="2"/>
              <a:buNone/>
            </a:pPr>
            <a:r>
              <a:rPr lang="en-US" dirty="0" smtClean="0">
                <a:latin typeface="Arial" charset="0"/>
              </a:rPr>
              <a:t>		Ex. The learner would be able to show awareness of anxiety of the patient waiting for an invasive procedure.</a:t>
            </a:r>
          </a:p>
          <a:p>
            <a:pPr eaLnBrk="1" hangingPunct="1">
              <a:buFont typeface="Wingdings 2" pitchFamily="18" charset="2"/>
              <a:buNone/>
            </a:pPr>
            <a:r>
              <a:rPr lang="en-US" dirty="0" smtClean="0">
                <a:latin typeface="Arial" charset="0"/>
              </a:rPr>
              <a:t>(2) </a:t>
            </a:r>
            <a:r>
              <a:rPr lang="en-US" dirty="0" smtClean="0">
                <a:solidFill>
                  <a:srgbClr val="3E08C4"/>
                </a:solidFill>
                <a:latin typeface="Arial" charset="0"/>
              </a:rPr>
              <a:t>Responding :</a:t>
            </a:r>
          </a:p>
          <a:p>
            <a:pPr>
              <a:buNone/>
            </a:pPr>
            <a:r>
              <a:rPr lang="en-US" dirty="0" smtClean="0"/>
              <a:t>Active participation in interaction with, or response to new information or experiences</a:t>
            </a:r>
          </a:p>
          <a:p>
            <a:pPr eaLnBrk="1" hangingPunct="1">
              <a:buFont typeface="Wingdings 2" pitchFamily="18" charset="2"/>
              <a:buNone/>
            </a:pPr>
            <a:r>
              <a:rPr lang="en-US" dirty="0" smtClean="0">
                <a:latin typeface="Arial" charset="0"/>
              </a:rPr>
              <a:t>           Ex- The learner would be able to reassure the an anxious patient waiting an invasive procedure. </a:t>
            </a:r>
          </a:p>
          <a:p>
            <a:pPr eaLnBrk="1" hangingPunct="1">
              <a:buFont typeface="Wingdings 2" pitchFamily="18" charset="2"/>
              <a:buNone/>
            </a:pPr>
            <a:endParaRPr lang="en-US" dirty="0" smtClean="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Domain (Cont…)</a:t>
            </a:r>
            <a:endParaRPr lang="en-US" dirty="0"/>
          </a:p>
        </p:txBody>
      </p:sp>
      <p:sp>
        <p:nvSpPr>
          <p:cNvPr id="3" name="Content Placeholder 2"/>
          <p:cNvSpPr>
            <a:spLocks noGrp="1"/>
          </p:cNvSpPr>
          <p:nvPr>
            <p:ph idx="1"/>
          </p:nvPr>
        </p:nvSpPr>
        <p:spPr/>
        <p:txBody>
          <a:bodyPr/>
          <a:lstStyle/>
          <a:p>
            <a:pPr>
              <a:buNone/>
            </a:pPr>
            <a:r>
              <a:rPr lang="en-US" dirty="0" smtClean="0">
                <a:latin typeface="Arial" charset="0"/>
              </a:rPr>
              <a:t>(3) </a:t>
            </a:r>
            <a:r>
              <a:rPr lang="en-US" dirty="0" smtClean="0">
                <a:solidFill>
                  <a:srgbClr val="3E08C4"/>
                </a:solidFill>
                <a:latin typeface="Arial" charset="0"/>
              </a:rPr>
              <a:t>Valuing :</a:t>
            </a:r>
            <a:r>
              <a:rPr lang="en-US" dirty="0" smtClean="0">
                <a:latin typeface="Arial" charset="0"/>
              </a:rPr>
              <a:t> </a:t>
            </a:r>
          </a:p>
          <a:p>
            <a:pPr>
              <a:buNone/>
            </a:pPr>
            <a:r>
              <a:rPr lang="en-US" dirty="0" smtClean="0"/>
              <a:t>Attaching value or worth to new information or experiences, seeing worth in new information.</a:t>
            </a:r>
            <a:r>
              <a:rPr lang="en-US" dirty="0" smtClean="0">
                <a:latin typeface="Arial" charset="0"/>
              </a:rPr>
              <a:t>        </a:t>
            </a:r>
          </a:p>
          <a:p>
            <a:pPr>
              <a:buNone/>
            </a:pPr>
            <a:endParaRPr lang="en-US" dirty="0" smtClean="0">
              <a:latin typeface="Arial" charset="0"/>
            </a:endParaRPr>
          </a:p>
          <a:p>
            <a:pPr>
              <a:buNone/>
            </a:pPr>
            <a:r>
              <a:rPr lang="en-US" dirty="0" smtClean="0">
                <a:latin typeface="Arial" charset="0"/>
              </a:rPr>
              <a:t>Ex- The learner would be able to realize that its worth spending time reassuring patient whenever they are anxious.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1"/>
          </p:nvPr>
        </p:nvSpPr>
        <p:spPr>
          <a:xfrm>
            <a:off x="457200" y="1066800"/>
            <a:ext cx="8229600" cy="5257800"/>
          </a:xfrm>
        </p:spPr>
        <p:txBody>
          <a:bodyPr>
            <a:normAutofit/>
          </a:bodyPr>
          <a:lstStyle/>
          <a:p>
            <a:pPr eaLnBrk="1" hangingPunct="1">
              <a:buFont typeface="Wingdings 2" pitchFamily="18" charset="2"/>
              <a:buNone/>
            </a:pPr>
            <a:r>
              <a:rPr lang="en-US" dirty="0" smtClean="0">
                <a:latin typeface="Arial" charset="0"/>
              </a:rPr>
              <a:t>(4) </a:t>
            </a:r>
            <a:r>
              <a:rPr lang="en-US" dirty="0" smtClean="0">
                <a:solidFill>
                  <a:srgbClr val="3E08C4"/>
                </a:solidFill>
                <a:latin typeface="Arial" charset="0"/>
              </a:rPr>
              <a:t>Organization :</a:t>
            </a:r>
            <a:r>
              <a:rPr lang="en-US" dirty="0" smtClean="0">
                <a:latin typeface="Arial" charset="0"/>
              </a:rPr>
              <a:t> </a:t>
            </a:r>
          </a:p>
          <a:p>
            <a:pPr>
              <a:buNone/>
            </a:pPr>
            <a:r>
              <a:rPr lang="en-US" dirty="0" smtClean="0"/>
              <a:t>Fitting the new information into existing schema (plan, scheme, diagram) and deciding how the new information makes sense for you, or incorporating new information or experiences into existing value system.</a:t>
            </a:r>
            <a:r>
              <a:rPr lang="en-US" dirty="0" smtClean="0">
                <a:latin typeface="Arial" charset="0"/>
              </a:rPr>
              <a:t>           </a:t>
            </a:r>
          </a:p>
          <a:p>
            <a:pPr eaLnBrk="1" hangingPunct="1">
              <a:buFont typeface="Wingdings 2" pitchFamily="18" charset="2"/>
              <a:buNone/>
            </a:pPr>
            <a:r>
              <a:rPr lang="en-US" dirty="0" smtClean="0">
                <a:latin typeface="Arial" charset="0"/>
              </a:rPr>
              <a:t>Ex-The learner would be able to form judgments as to the responsibility of the health care team for commitment towards the emotional wellbeing of patients.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smtClean="0">
                <a:latin typeface="Arial" charset="0"/>
              </a:rPr>
              <a:t>(5) </a:t>
            </a:r>
            <a:r>
              <a:rPr lang="en-US" dirty="0" smtClean="0">
                <a:solidFill>
                  <a:srgbClr val="3E08C4"/>
                </a:solidFill>
                <a:latin typeface="Arial" charset="0"/>
              </a:rPr>
              <a:t>Characterization :</a:t>
            </a:r>
          </a:p>
          <a:p>
            <a:pPr>
              <a:buNone/>
            </a:pPr>
            <a:r>
              <a:rPr lang="en-US" dirty="0" smtClean="0"/>
              <a:t>Making the new information part of your schema and exhibiting new behavior, attitude or belief, or full integration/internalization resulting in new and consistent attitudes, beliefs and/or behaviors</a:t>
            </a:r>
          </a:p>
          <a:p>
            <a:pPr>
              <a:buNone/>
            </a:pPr>
            <a:r>
              <a:rPr lang="en-US" dirty="0" smtClean="0">
                <a:latin typeface="Arial" charset="0"/>
              </a:rPr>
              <a:t>Ex- The learner would be able to determine how the goal of </a:t>
            </a:r>
            <a:r>
              <a:rPr lang="en-US" dirty="0" smtClean="0">
                <a:solidFill>
                  <a:srgbClr val="7030A0"/>
                </a:solidFill>
                <a:latin typeface="Arial" charset="0"/>
              </a:rPr>
              <a:t>health for all </a:t>
            </a:r>
            <a:r>
              <a:rPr lang="en-US" dirty="0" smtClean="0">
                <a:latin typeface="Arial" charset="0"/>
              </a:rPr>
              <a:t>has the bearing on the political will and commitment toward emotional wellbeing of patients.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lgn="ctr" eaLnBrk="1" hangingPunct="1"/>
            <a:r>
              <a:rPr lang="en-US" sz="3600" b="1" dirty="0" smtClean="0">
                <a:latin typeface="Tahoma" pitchFamily="34" charset="0"/>
              </a:rPr>
              <a:t/>
            </a:r>
            <a:br>
              <a:rPr lang="en-US" sz="3600" b="1" dirty="0" smtClean="0">
                <a:latin typeface="Tahoma" pitchFamily="34" charset="0"/>
              </a:rPr>
            </a:br>
            <a:r>
              <a:rPr lang="en-US" sz="3600" b="1" dirty="0" smtClean="0">
                <a:latin typeface="Tahoma" pitchFamily="34" charset="0"/>
              </a:rPr>
              <a:t>3.	</a:t>
            </a:r>
            <a:r>
              <a:rPr lang="en-US" sz="4000" dirty="0" smtClean="0">
                <a:solidFill>
                  <a:srgbClr val="3E08C4"/>
                </a:solidFill>
                <a:latin typeface="Tahoma" pitchFamily="34" charset="0"/>
              </a:rPr>
              <a:t>Psychomotor domain</a:t>
            </a:r>
          </a:p>
        </p:txBody>
      </p:sp>
      <p:sp>
        <p:nvSpPr>
          <p:cNvPr id="49155" name="Rectangle 3"/>
          <p:cNvSpPr>
            <a:spLocks noGrp="1" noChangeArrowheads="1"/>
          </p:cNvSpPr>
          <p:nvPr>
            <p:ph idx="1"/>
          </p:nvPr>
        </p:nvSpPr>
        <p:spPr>
          <a:xfrm>
            <a:off x="762000" y="1524000"/>
            <a:ext cx="7467600" cy="4572000"/>
          </a:xfrm>
        </p:spPr>
        <p:txBody>
          <a:bodyPr/>
          <a:lstStyle/>
          <a:p>
            <a:pPr>
              <a:lnSpc>
                <a:spcPct val="130000"/>
              </a:lnSpc>
            </a:pPr>
            <a:r>
              <a:rPr lang="en-US" b="1" dirty="0" smtClean="0"/>
              <a:t>Simpson’s Psychomotor Domain</a:t>
            </a:r>
            <a:endParaRPr lang="en-US" dirty="0" smtClean="0"/>
          </a:p>
          <a:p>
            <a:pPr>
              <a:lnSpc>
                <a:spcPct val="130000"/>
              </a:lnSpc>
            </a:pPr>
            <a:r>
              <a:rPr lang="en-US" dirty="0" smtClean="0"/>
              <a:t>Psychomotor learning is demonstrated by physical skills. </a:t>
            </a:r>
            <a:r>
              <a:rPr lang="en-US" sz="3200" dirty="0" smtClean="0">
                <a:latin typeface="Tahoma" pitchFamily="34" charset="0"/>
              </a:rPr>
              <a:t>Physical activities involving gross and/or fine motor skills, such as coordination, strength, manipulation, and speed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90600"/>
          </a:xfrm>
          <a:extLst>
            <a:ext uri="{909E8E84-426E-40DD-AFC4-6F175D3DCCD1}"/>
            <a:ext uri="{91240B29-F687-4F45-9708-019B960494DF}"/>
          </a:extLst>
        </p:spPr>
        <p:txBody>
          <a:bodyPr/>
          <a:lstStyle/>
          <a:p>
            <a:pPr algn="ctr" eaLnBrk="1" fontAlgn="auto" hangingPunct="1">
              <a:spcAft>
                <a:spcPts val="0"/>
              </a:spcAft>
              <a:defRPr/>
            </a:pPr>
            <a:r>
              <a:rPr lang="en-US" sz="4000" dirty="0" smtClean="0">
                <a:solidFill>
                  <a:srgbClr val="3E08C4"/>
                </a:solidFill>
                <a:latin typeface="Tahoma" pitchFamily="34" charset="0"/>
              </a:rPr>
              <a:t>3.	Psychomotor </a:t>
            </a:r>
            <a:r>
              <a:rPr lang="en-US" sz="4000" dirty="0">
                <a:solidFill>
                  <a:srgbClr val="3E08C4"/>
                </a:solidFill>
                <a:latin typeface="Tahoma" pitchFamily="34" charset="0"/>
              </a:rPr>
              <a:t>domain</a:t>
            </a:r>
            <a:endParaRPr lang="en-US" sz="4000" dirty="0"/>
          </a:p>
        </p:txBody>
      </p:sp>
      <p:sp>
        <p:nvSpPr>
          <p:cNvPr id="3" name="Subtitle 2"/>
          <p:cNvSpPr>
            <a:spLocks noGrp="1"/>
          </p:cNvSpPr>
          <p:nvPr>
            <p:ph type="subTitle" idx="1"/>
          </p:nvPr>
        </p:nvSpPr>
        <p:spPr>
          <a:xfrm>
            <a:off x="0" y="1219200"/>
            <a:ext cx="9144000" cy="5638800"/>
          </a:xfrm>
        </p:spPr>
        <p:txBody>
          <a:bodyPr/>
          <a:lstStyle/>
          <a:p>
            <a:pPr marR="0" algn="ctr" eaLnBrk="1" hangingPunct="1"/>
            <a:endParaRPr lang="en-US" b="1" smtClean="0"/>
          </a:p>
          <a:p>
            <a:pPr marR="0" algn="ctr" eaLnBrk="1" hangingPunct="1"/>
            <a:r>
              <a:rPr lang="en-US" b="1" smtClean="0"/>
              <a:t> Psychomotor</a:t>
            </a:r>
            <a:r>
              <a:rPr lang="en-US" smtClean="0"/>
              <a:t>: manual or physical skills (</a:t>
            </a:r>
            <a:r>
              <a:rPr lang="en-US" i="1" smtClean="0"/>
              <a:t>Skills</a:t>
            </a:r>
            <a:r>
              <a:rPr lang="en-US" smtClean="0"/>
              <a:t>)</a:t>
            </a:r>
          </a:p>
          <a:p>
            <a:pPr marR="0" algn="ctr" eaLnBrk="1" hangingPunct="1"/>
            <a:endParaRPr lang="en-US" smtClean="0"/>
          </a:p>
        </p:txBody>
      </p:sp>
      <p:sp>
        <p:nvSpPr>
          <p:cNvPr id="5" name="Rectangle 4"/>
          <p:cNvSpPr/>
          <p:nvPr/>
        </p:nvSpPr>
        <p:spPr>
          <a:xfrm>
            <a:off x="0" y="5638800"/>
            <a:ext cx="8915400" cy="461963"/>
          </a:xfrm>
          <a:prstGeom prst="rect">
            <a:avLst/>
          </a:prstGeom>
        </p:spPr>
        <p:txBody>
          <a:bodyPr>
            <a:spAutoFit/>
          </a:bodyPr>
          <a:lstStyle/>
          <a:p>
            <a:pPr algn="ctr" fontAlgn="auto">
              <a:spcBef>
                <a:spcPts val="0"/>
              </a:spcBef>
              <a:spcAft>
                <a:spcPts val="0"/>
              </a:spcAft>
              <a:defRPr/>
            </a:pPr>
            <a:r>
              <a:rPr lang="en-US" sz="2400" dirty="0">
                <a:latin typeface="+mn-lt"/>
              </a:rPr>
              <a:t>(manual and physical skills, </a:t>
            </a:r>
            <a:r>
              <a:rPr lang="en-US" sz="2400" dirty="0" err="1">
                <a:latin typeface="+mn-lt"/>
              </a:rPr>
              <a:t>ie</a:t>
            </a:r>
            <a:r>
              <a:rPr lang="en-US" sz="2400" dirty="0">
                <a:latin typeface="+mn-lt"/>
              </a:rPr>
              <a:t>., </a:t>
            </a:r>
            <a:r>
              <a:rPr lang="en-US" sz="2400" b="1" dirty="0">
                <a:latin typeface="+mn-lt"/>
              </a:rPr>
              <a:t>skills</a:t>
            </a:r>
            <a:r>
              <a:rPr lang="en-US" sz="2400" dirty="0">
                <a:latin typeface="+mn-lt"/>
              </a:rPr>
              <a:t>, or </a:t>
            </a:r>
            <a:r>
              <a:rPr lang="en-US" sz="2400" b="1" dirty="0">
                <a:latin typeface="+mn-lt"/>
              </a:rPr>
              <a:t>'do'</a:t>
            </a:r>
            <a:r>
              <a:rPr lang="en-US" sz="2400" dirty="0">
                <a:latin typeface="+mn-lt"/>
              </a:rPr>
              <a:t>)</a:t>
            </a:r>
            <a:endParaRPr lang="en-US" sz="2800" b="1" dirty="0">
              <a:solidFill>
                <a:schemeClr val="tx1">
                  <a:lumMod val="95000"/>
                </a:schemeClr>
              </a:solidFill>
              <a:latin typeface="+mn-lt"/>
            </a:endParaRPr>
          </a:p>
        </p:txBody>
      </p:sp>
      <p:pic>
        <p:nvPicPr>
          <p:cNvPr id="3074" name="Picture 2"/>
          <p:cNvPicPr>
            <a:picLocks noChangeAspect="1" noChangeArrowheads="1"/>
          </p:cNvPicPr>
          <p:nvPr/>
        </p:nvPicPr>
        <p:blipFill>
          <a:blip r:embed="rId2"/>
          <a:srcRect/>
          <a:stretch>
            <a:fillRect/>
          </a:stretch>
        </p:blipFill>
        <p:spPr bwMode="auto">
          <a:xfrm>
            <a:off x="2286000" y="2265363"/>
            <a:ext cx="4495800" cy="3287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000" fill="hold"/>
                                        <p:tgtEl>
                                          <p:spTgt spid="3074"/>
                                        </p:tgtEl>
                                        <p:attrNameLst>
                                          <p:attrName>ppt_w</p:attrName>
                                        </p:attrNameLst>
                                      </p:cBhvr>
                                      <p:tavLst>
                                        <p:tav tm="0">
                                          <p:val>
                                            <p:strVal val="#ppt_w*0.70"/>
                                          </p:val>
                                        </p:tav>
                                        <p:tav tm="100000">
                                          <p:val>
                                            <p:strVal val="#ppt_w"/>
                                          </p:val>
                                        </p:tav>
                                      </p:tavLst>
                                    </p:anim>
                                    <p:anim calcmode="lin" valueType="num">
                                      <p:cBhvr>
                                        <p:cTn id="26" dur="1000" fill="hold"/>
                                        <p:tgtEl>
                                          <p:spTgt spid="3074"/>
                                        </p:tgtEl>
                                        <p:attrNameLst>
                                          <p:attrName>ppt_h</p:attrName>
                                        </p:attrNameLst>
                                      </p:cBhvr>
                                      <p:tavLst>
                                        <p:tav tm="0">
                                          <p:val>
                                            <p:strVal val="#ppt_h"/>
                                          </p:val>
                                        </p:tav>
                                        <p:tav tm="100000">
                                          <p:val>
                                            <p:strVal val="#ppt_h"/>
                                          </p:val>
                                        </p:tav>
                                      </p:tavLst>
                                    </p:anim>
                                    <p:animEffect transition="in" filter="fade">
                                      <p:cBhvr>
                                        <p:cTn id="27" dur="1000"/>
                                        <p:tgtEl>
                                          <p:spTgt spid="30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80">
                                          <p:stCondLst>
                                            <p:cond delay="0"/>
                                          </p:stCondLst>
                                        </p:cTn>
                                        <p:tgtEl>
                                          <p:spTgt spid="5">
                                            <p:txEl>
                                              <p:pRg st="0" end="0"/>
                                            </p:txEl>
                                          </p:spTgt>
                                        </p:tgtEl>
                                      </p:cBhvr>
                                    </p:animEffect>
                                    <p:anim calcmode="lin" valueType="num">
                                      <p:cBhvr>
                                        <p:cTn id="3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xEl>
                                              <p:pRg st="0" end="0"/>
                                            </p:txEl>
                                          </p:spTgt>
                                        </p:tgtEl>
                                      </p:cBhvr>
                                      <p:to x="100000" y="60000"/>
                                    </p:animScale>
                                    <p:animScale>
                                      <p:cBhvr>
                                        <p:cTn id="39" dur="166" decel="50000">
                                          <p:stCondLst>
                                            <p:cond delay="676"/>
                                          </p:stCondLst>
                                        </p:cTn>
                                        <p:tgtEl>
                                          <p:spTgt spid="5">
                                            <p:txEl>
                                              <p:pRg st="0" end="0"/>
                                            </p:txEl>
                                          </p:spTgt>
                                        </p:tgtEl>
                                      </p:cBhvr>
                                      <p:to x="100000" y="100000"/>
                                    </p:animScale>
                                    <p:animScale>
                                      <p:cBhvr>
                                        <p:cTn id="40" dur="26">
                                          <p:stCondLst>
                                            <p:cond delay="1312"/>
                                          </p:stCondLst>
                                        </p:cTn>
                                        <p:tgtEl>
                                          <p:spTgt spid="5">
                                            <p:txEl>
                                              <p:pRg st="0" end="0"/>
                                            </p:txEl>
                                          </p:spTgt>
                                        </p:tgtEl>
                                      </p:cBhvr>
                                      <p:to x="100000" y="80000"/>
                                    </p:animScale>
                                    <p:animScale>
                                      <p:cBhvr>
                                        <p:cTn id="41" dur="166" decel="50000">
                                          <p:stCondLst>
                                            <p:cond delay="1338"/>
                                          </p:stCondLst>
                                        </p:cTn>
                                        <p:tgtEl>
                                          <p:spTgt spid="5">
                                            <p:txEl>
                                              <p:pRg st="0" end="0"/>
                                            </p:txEl>
                                          </p:spTgt>
                                        </p:tgtEl>
                                      </p:cBhvr>
                                      <p:to x="100000" y="100000"/>
                                    </p:animScale>
                                    <p:animScale>
                                      <p:cBhvr>
                                        <p:cTn id="42" dur="26">
                                          <p:stCondLst>
                                            <p:cond delay="1642"/>
                                          </p:stCondLst>
                                        </p:cTn>
                                        <p:tgtEl>
                                          <p:spTgt spid="5">
                                            <p:txEl>
                                              <p:pRg st="0" end="0"/>
                                            </p:txEl>
                                          </p:spTgt>
                                        </p:tgtEl>
                                      </p:cBhvr>
                                      <p:to x="100000" y="90000"/>
                                    </p:animScale>
                                    <p:animScale>
                                      <p:cBhvr>
                                        <p:cTn id="43" dur="166" decel="50000">
                                          <p:stCondLst>
                                            <p:cond delay="1668"/>
                                          </p:stCondLst>
                                        </p:cTn>
                                        <p:tgtEl>
                                          <p:spTgt spid="5">
                                            <p:txEl>
                                              <p:pRg st="0" end="0"/>
                                            </p:txEl>
                                          </p:spTgt>
                                        </p:tgtEl>
                                      </p:cBhvr>
                                      <p:to x="100000" y="100000"/>
                                    </p:animScale>
                                    <p:animScale>
                                      <p:cBhvr>
                                        <p:cTn id="44" dur="26">
                                          <p:stCondLst>
                                            <p:cond delay="1808"/>
                                          </p:stCondLst>
                                        </p:cTn>
                                        <p:tgtEl>
                                          <p:spTgt spid="5">
                                            <p:txEl>
                                              <p:pRg st="0" end="0"/>
                                            </p:txEl>
                                          </p:spTgt>
                                        </p:tgtEl>
                                      </p:cBhvr>
                                      <p:to x="100000" y="95000"/>
                                    </p:animScale>
                                    <p:animScale>
                                      <p:cBhvr>
                                        <p:cTn id="45"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Psychomotor Domain </a:t>
            </a:r>
            <a:endParaRPr lang="en-US" dirty="0"/>
          </a:p>
        </p:txBody>
      </p:sp>
      <p:sp>
        <p:nvSpPr>
          <p:cNvPr id="3" name="Content Placeholder 2"/>
          <p:cNvSpPr>
            <a:spLocks noGrp="1"/>
          </p:cNvSpPr>
          <p:nvPr>
            <p:ph idx="1"/>
          </p:nvPr>
        </p:nvSpPr>
        <p:spPr/>
        <p:txBody>
          <a:bodyPr/>
          <a:lstStyle/>
          <a:p>
            <a:pPr marL="514350" indent="-514350">
              <a:buNone/>
            </a:pPr>
            <a:r>
              <a:rPr lang="en-US" b="1" dirty="0" smtClean="0">
                <a:solidFill>
                  <a:srgbClr val="FF0000"/>
                </a:solidFill>
              </a:rPr>
              <a:t>Steps of Psychomotor Domain</a:t>
            </a:r>
          </a:p>
          <a:p>
            <a:pPr marL="514350" indent="-514350">
              <a:buFont typeface="+mj-lt"/>
              <a:buAutoNum type="arabicParenR"/>
            </a:pPr>
            <a:r>
              <a:rPr lang="en-US" u="sng" dirty="0" smtClean="0"/>
              <a:t>Perception:</a:t>
            </a:r>
          </a:p>
          <a:p>
            <a:pPr marL="514350" indent="-514350">
              <a:buFont typeface="+mj-lt"/>
              <a:buAutoNum type="arabicParenR"/>
            </a:pPr>
            <a:r>
              <a:rPr lang="en-US" u="sng" dirty="0" smtClean="0"/>
              <a:t>Set:</a:t>
            </a:r>
          </a:p>
          <a:p>
            <a:pPr marL="514350" indent="-514350">
              <a:buFont typeface="+mj-lt"/>
              <a:buAutoNum type="arabicParenR"/>
            </a:pPr>
            <a:r>
              <a:rPr lang="en-US" u="sng" dirty="0" smtClean="0"/>
              <a:t>Guided response:</a:t>
            </a:r>
          </a:p>
          <a:p>
            <a:pPr marL="514350" indent="-514350">
              <a:buFont typeface="+mj-lt"/>
              <a:buAutoNum type="arabicParenR"/>
            </a:pPr>
            <a:r>
              <a:rPr lang="en-US" u="sng" dirty="0" smtClean="0"/>
              <a:t>Mechanism:</a:t>
            </a:r>
          </a:p>
          <a:p>
            <a:pPr marL="514350" indent="-514350">
              <a:buFont typeface="+mj-lt"/>
              <a:buAutoNum type="arabicParenR"/>
            </a:pPr>
            <a:r>
              <a:rPr lang="en-US" u="sng" dirty="0" smtClean="0"/>
              <a:t>Complex or overt response:</a:t>
            </a:r>
          </a:p>
          <a:p>
            <a:pPr marL="514350" indent="-514350">
              <a:buFont typeface="+mj-lt"/>
              <a:buAutoNum type="arabicParenR"/>
            </a:pPr>
            <a:r>
              <a:rPr lang="en-US" u="sng" dirty="0" smtClean="0"/>
              <a:t>Adaptation:</a:t>
            </a:r>
            <a:endParaRPr lang="en-US"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Goals </a:t>
            </a:r>
            <a:endParaRPr lang="en-US" dirty="0"/>
          </a:p>
        </p:txBody>
      </p:sp>
      <p:sp>
        <p:nvSpPr>
          <p:cNvPr id="3" name="Content Placeholder 2"/>
          <p:cNvSpPr>
            <a:spLocks noGrp="1"/>
          </p:cNvSpPr>
          <p:nvPr>
            <p:ph idx="1"/>
          </p:nvPr>
        </p:nvSpPr>
        <p:spPr/>
        <p:txBody>
          <a:bodyPr>
            <a:noAutofit/>
          </a:bodyPr>
          <a:lstStyle/>
          <a:p>
            <a:pPr algn="just"/>
            <a:r>
              <a:rPr lang="en-US" sz="3600" dirty="0" smtClean="0"/>
              <a:t>Goals are statements of educational intention which are more specific than aims. Goal is a high level, non measurable statement concerning a broad and open ended measure of achievement. Typically goals are vague (unclear) in the sense that they do not specify a time period for completion or quantity. Goals are clearly stated.</a:t>
            </a:r>
          </a:p>
          <a:p>
            <a:pPr algn="just"/>
            <a:endParaRPr 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Psychomotor Domain (Cont…)</a:t>
            </a:r>
            <a:br>
              <a:rPr lang="en-US" b="1" dirty="0" smtClean="0"/>
            </a:br>
            <a:endParaRPr lang="en-US" b="1" dirty="0"/>
          </a:p>
        </p:txBody>
      </p:sp>
      <p:sp>
        <p:nvSpPr>
          <p:cNvPr id="3" name="Content Placeholder 2"/>
          <p:cNvSpPr>
            <a:spLocks noGrp="1"/>
          </p:cNvSpPr>
          <p:nvPr>
            <p:ph idx="1"/>
          </p:nvPr>
        </p:nvSpPr>
        <p:spPr/>
        <p:txBody>
          <a:bodyPr>
            <a:normAutofit fontScale="92500"/>
          </a:bodyPr>
          <a:lstStyle/>
          <a:p>
            <a:r>
              <a:rPr lang="en-US" b="1" dirty="0" smtClean="0"/>
              <a:t>Perception: </a:t>
            </a:r>
            <a:r>
              <a:rPr lang="en-US" dirty="0" smtClean="0"/>
              <a:t>The ability to use sensory cues to guide</a:t>
            </a:r>
            <a:r>
              <a:rPr lang="en-US" b="1" dirty="0" smtClean="0"/>
              <a:t> </a:t>
            </a:r>
            <a:r>
              <a:rPr lang="en-US" dirty="0" smtClean="0"/>
              <a:t>motor activity. This ranges from sensory stimulation, through cue selection, to translation.</a:t>
            </a:r>
          </a:p>
          <a:p>
            <a:endParaRPr lang="en-US" b="1" dirty="0" smtClean="0"/>
          </a:p>
          <a:p>
            <a:r>
              <a:rPr lang="en-US" b="1" dirty="0" smtClean="0"/>
              <a:t>Set: </a:t>
            </a:r>
            <a:r>
              <a:rPr lang="en-US" dirty="0" smtClean="0"/>
              <a:t>Readiness to act. It includes mental, physical,</a:t>
            </a:r>
          </a:p>
          <a:p>
            <a:pPr>
              <a:buNone/>
            </a:pPr>
            <a:r>
              <a:rPr lang="en-US" dirty="0" smtClean="0"/>
              <a:t>and emotional sets. These three sets are dispositions that predetermine a person's response to different situations (sometimes called mindsets).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Psychomotor Domain (Cont…)</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b="1" dirty="0" smtClean="0"/>
              <a:t>Guided response: </a:t>
            </a:r>
            <a:r>
              <a:rPr lang="en-US" dirty="0" smtClean="0"/>
              <a:t>The early stages in learning a</a:t>
            </a:r>
            <a:r>
              <a:rPr lang="en-US" b="1" dirty="0" smtClean="0"/>
              <a:t> </a:t>
            </a:r>
            <a:r>
              <a:rPr lang="en-US" dirty="0" smtClean="0"/>
              <a:t>complex skill that includes imitation and trial and error. Adequacy of performance is achieved by practicing.</a:t>
            </a:r>
          </a:p>
          <a:p>
            <a:r>
              <a:rPr lang="en-US" b="1" dirty="0" smtClean="0"/>
              <a:t>Mechanism: </a:t>
            </a:r>
            <a:r>
              <a:rPr lang="en-US" dirty="0" smtClean="0"/>
              <a:t>This is the intermediate stage in</a:t>
            </a:r>
          </a:p>
          <a:p>
            <a:pPr>
              <a:buNone/>
            </a:pPr>
            <a:r>
              <a:rPr lang="en-US" dirty="0" smtClean="0"/>
              <a:t>learning a complex skill. Learned responses have</a:t>
            </a:r>
          </a:p>
          <a:p>
            <a:pPr>
              <a:buNone/>
            </a:pPr>
            <a:r>
              <a:rPr lang="en-US" dirty="0" smtClean="0"/>
              <a:t>become habitual and the movements can be</a:t>
            </a:r>
          </a:p>
          <a:p>
            <a:pPr>
              <a:buNone/>
            </a:pPr>
            <a:r>
              <a:rPr lang="en-US" dirty="0" smtClean="0"/>
              <a:t>performed with some confidence and proficiency.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Psychomotor Domain (Cont…)</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Complex or overt response: The skillful</a:t>
            </a:r>
          </a:p>
          <a:p>
            <a:pPr>
              <a:buNone/>
            </a:pPr>
            <a:r>
              <a:rPr lang="en-US" dirty="0" smtClean="0"/>
              <a:t>performance of motor acts that involve complex</a:t>
            </a:r>
          </a:p>
          <a:p>
            <a:pPr>
              <a:buNone/>
            </a:pPr>
            <a:r>
              <a:rPr lang="en-US" dirty="0" smtClean="0"/>
              <a:t>movement patterns. Proficiency is indicated by a</a:t>
            </a:r>
          </a:p>
          <a:p>
            <a:pPr>
              <a:buNone/>
            </a:pPr>
            <a:r>
              <a:rPr lang="en-US" dirty="0" smtClean="0"/>
              <a:t>quick, accurate, and highly coordinated performance,</a:t>
            </a:r>
          </a:p>
          <a:p>
            <a:pPr>
              <a:buNone/>
            </a:pPr>
            <a:r>
              <a:rPr lang="en-US" dirty="0" smtClean="0"/>
              <a:t>requiring a minimum of energy. This category</a:t>
            </a:r>
          </a:p>
          <a:p>
            <a:pPr>
              <a:buNone/>
            </a:pPr>
            <a:r>
              <a:rPr lang="en-US" dirty="0" smtClean="0"/>
              <a:t>includes performing without hesitation, and automatic</a:t>
            </a:r>
          </a:p>
          <a:p>
            <a:pPr>
              <a:buNone/>
            </a:pPr>
            <a:r>
              <a:rPr lang="en-US" dirty="0" smtClean="0"/>
              <a:t>performance. For example, players often utter sounds</a:t>
            </a:r>
          </a:p>
          <a:p>
            <a:pPr>
              <a:buNone/>
            </a:pPr>
            <a:r>
              <a:rPr lang="en-US" dirty="0" smtClean="0"/>
              <a:t>of satisfaction as soon as they hit a tennis ball or throw a football, because they can tell by the feel of the act what the result will produce.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Psychomotor Domain (Cont…)</a:t>
            </a:r>
            <a:br>
              <a:rPr lang="en-US" b="1" dirty="0" smtClean="0"/>
            </a:br>
            <a:endParaRPr lang="en-US" dirty="0"/>
          </a:p>
        </p:txBody>
      </p:sp>
      <p:sp>
        <p:nvSpPr>
          <p:cNvPr id="3" name="Content Placeholder 2"/>
          <p:cNvSpPr>
            <a:spLocks noGrp="1"/>
          </p:cNvSpPr>
          <p:nvPr>
            <p:ph idx="1"/>
          </p:nvPr>
        </p:nvSpPr>
        <p:spPr/>
        <p:txBody>
          <a:bodyPr/>
          <a:lstStyle/>
          <a:p>
            <a:r>
              <a:rPr lang="en-US" b="1" dirty="0" smtClean="0"/>
              <a:t>Adaptation: Skills are well developed and the</a:t>
            </a:r>
          </a:p>
          <a:p>
            <a:pPr>
              <a:buNone/>
            </a:pPr>
            <a:r>
              <a:rPr lang="en-US" dirty="0" smtClean="0"/>
              <a:t>individual can modify movement patterns to fit special requirements.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6900" smtClean="0"/>
              <a:t>Review</a:t>
            </a:r>
            <a:endParaRPr lang="en-US" smtClean="0"/>
          </a:p>
        </p:txBody>
      </p:sp>
      <p:graphicFrame>
        <p:nvGraphicFramePr>
          <p:cNvPr id="18475" name="Group 43"/>
          <p:cNvGraphicFramePr>
            <a:graphicFrameLocks noGrp="1"/>
          </p:cNvGraphicFramePr>
          <p:nvPr/>
        </p:nvGraphicFramePr>
        <p:xfrm>
          <a:off x="381000" y="2057400"/>
          <a:ext cx="7696200" cy="3740785"/>
        </p:xfrm>
        <a:graphic>
          <a:graphicData uri="http://schemas.openxmlformats.org/drawingml/2006/table">
            <a:tbl>
              <a:tblPr/>
              <a:tblGrid>
                <a:gridCol w="2652713"/>
                <a:gridCol w="2301875"/>
                <a:gridCol w="2741612"/>
              </a:tblGrid>
              <a:tr h="1273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1" i="0" u="none" strike="noStrike" cap="none" normalizeH="0" baseline="0" dirty="0" smtClean="0">
                          <a:ln>
                            <a:noFill/>
                          </a:ln>
                          <a:solidFill>
                            <a:srgbClr val="3E08C4"/>
                          </a:solidFill>
                          <a:effectLst/>
                          <a:latin typeface="Arial" charset="0"/>
                          <a:ea typeface="ＭＳ Ｐゴシック" pitchFamily="34" charset="-128"/>
                        </a:rPr>
                        <a:t>Cognitive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1" i="0" u="none" strike="noStrike" cap="none" normalizeH="0" baseline="0" smtClean="0">
                          <a:ln>
                            <a:noFill/>
                          </a:ln>
                          <a:solidFill>
                            <a:srgbClr val="3E08C4"/>
                          </a:solidFill>
                          <a:effectLst/>
                          <a:latin typeface="Arial" charset="0"/>
                          <a:ea typeface="ＭＳ Ｐゴシック" pitchFamily="34" charset="-128"/>
                        </a:rPr>
                        <a:t>Affective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1" i="0" u="none" strike="noStrike" cap="none" normalizeH="0" baseline="0" dirty="0" smtClean="0">
                          <a:ln>
                            <a:noFill/>
                          </a:ln>
                          <a:solidFill>
                            <a:srgbClr val="3E08C4"/>
                          </a:solidFill>
                          <a:effectLst/>
                          <a:latin typeface="Arial" charset="0"/>
                          <a:ea typeface="ＭＳ Ｐゴシック" pitchFamily="34" charset="-128"/>
                        </a:rPr>
                        <a:t>Psychomotor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tx1"/>
                          </a:solidFill>
                          <a:effectLst/>
                          <a:latin typeface="Arial" charset="0"/>
                          <a:ea typeface="ＭＳ Ｐゴシック" pitchFamily="34" charset="-128"/>
                        </a:rPr>
                        <a:t>Thinking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tx1"/>
                          </a:solidFill>
                          <a:effectLst/>
                          <a:latin typeface="Arial" charset="0"/>
                          <a:ea typeface="ＭＳ Ｐゴシック" pitchFamily="34" charset="-128"/>
                        </a:rPr>
                        <a:t>Feeling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tx1"/>
                          </a:solidFill>
                          <a:effectLst/>
                          <a:latin typeface="Arial" charset="0"/>
                          <a:ea typeface="ＭＳ Ｐゴシック" pitchFamily="34" charset="-128"/>
                        </a:rPr>
                        <a:t>Doing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8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accent2"/>
                          </a:solidFill>
                          <a:effectLst/>
                          <a:latin typeface="Arial" charset="0"/>
                          <a:ea typeface="ＭＳ Ｐゴシック" pitchFamily="34" charset="-128"/>
                        </a:rPr>
                        <a:t>Head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accent2"/>
                          </a:solidFill>
                          <a:effectLst/>
                          <a:latin typeface="Arial" charset="0"/>
                          <a:ea typeface="ＭＳ Ｐゴシック" pitchFamily="34" charset="-128"/>
                        </a:rPr>
                        <a:t>Heart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accent2"/>
                          </a:solidFill>
                          <a:effectLst/>
                          <a:latin typeface="Arial" charset="0"/>
                          <a:ea typeface="ＭＳ Ｐゴシック" pitchFamily="34" charset="-128"/>
                        </a:rPr>
                        <a:t>Hands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blip>
          <a:stretch>
            <a:fillRect/>
          </a:stretch>
        </p:blipFill>
        <p:spPr>
          <a:xfrm>
            <a:off x="1524000" y="357188"/>
            <a:ext cx="5867400" cy="3911599"/>
          </a:xfrm>
          <a:prstGeom prst="rect">
            <a:avLst/>
          </a:prstGeom>
          <a:effectLst>
            <a:softEdge rad="317500"/>
          </a:effectLst>
        </p:spPr>
      </p:pic>
      <p:pic>
        <p:nvPicPr>
          <p:cNvPr id="74755" name="Content Placeholder 6"/>
          <p:cNvPicPr>
            <a:picLocks noGrp="1" noChangeAspect="1"/>
          </p:cNvPicPr>
          <p:nvPr>
            <p:ph sz="quarter" idx="4294967295"/>
          </p:nvPr>
        </p:nvPicPr>
        <p:blipFill>
          <a:blip r:embed="rId3"/>
          <a:srcRect/>
          <a:stretch>
            <a:fillRect/>
          </a:stretch>
        </p:blipFill>
        <p:spPr>
          <a:xfrm>
            <a:off x="1905000" y="4038600"/>
            <a:ext cx="5372100" cy="2713038"/>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1" y="506259"/>
            <a:ext cx="7772400" cy="1470025"/>
          </a:xfrm>
          <a:extLst>
            <a:ext uri="{909E8E84-426E-40DD-AFC4-6F175D3DCCD1}"/>
            <a:ext uri="{91240B29-F687-4F45-9708-019B960494DF}"/>
          </a:extLst>
        </p:spPr>
        <p:txBody>
          <a:bodyPr/>
          <a:lstStyle/>
          <a:p>
            <a:pPr eaLnBrk="1" fontAlgn="auto" hangingPunct="1">
              <a:spcAft>
                <a:spcPts val="0"/>
              </a:spcAft>
              <a:defRPr/>
            </a:pPr>
            <a:r>
              <a:rPr lang="en-US" dirty="0"/>
              <a:t>WHAT IS AN……………?</a:t>
            </a:r>
          </a:p>
        </p:txBody>
      </p:sp>
      <p:sp>
        <p:nvSpPr>
          <p:cNvPr id="18435" name="Subtitle 2"/>
          <p:cNvSpPr>
            <a:spLocks noGrp="1"/>
          </p:cNvSpPr>
          <p:nvPr>
            <p:ph type="subTitle" idx="1"/>
          </p:nvPr>
        </p:nvSpPr>
        <p:spPr>
          <a:xfrm>
            <a:off x="533400" y="3228975"/>
            <a:ext cx="7854950" cy="1752600"/>
          </a:xfrm>
        </p:spPr>
        <p:txBody>
          <a:bodyPr/>
          <a:lstStyle/>
          <a:p>
            <a:pPr marR="0" eaLnBrk="1" hangingPunct="1"/>
            <a:endParaRPr lang="en-US" smtClean="0"/>
          </a:p>
        </p:txBody>
      </p:sp>
      <p:pic>
        <p:nvPicPr>
          <p:cNvPr id="18436" name="Picture 2"/>
          <p:cNvPicPr>
            <a:picLocks noChangeAspect="1" noChangeArrowheads="1"/>
          </p:cNvPicPr>
          <p:nvPr/>
        </p:nvPicPr>
        <p:blipFill>
          <a:blip r:embed="rId2"/>
          <a:srcRect/>
          <a:stretch>
            <a:fillRect/>
          </a:stretch>
        </p:blipFill>
        <p:spPr bwMode="auto">
          <a:xfrm>
            <a:off x="228600" y="1976438"/>
            <a:ext cx="8610600" cy="488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Objectives</a:t>
            </a:r>
            <a:endParaRPr lang="en-US" dirty="0"/>
          </a:p>
        </p:txBody>
      </p:sp>
      <p:sp>
        <p:nvSpPr>
          <p:cNvPr id="3" name="Content Placeholder 2"/>
          <p:cNvSpPr>
            <a:spLocks noGrp="1"/>
          </p:cNvSpPr>
          <p:nvPr>
            <p:ph idx="1"/>
          </p:nvPr>
        </p:nvSpPr>
        <p:spPr>
          <a:xfrm>
            <a:off x="457200" y="1066800"/>
            <a:ext cx="8229600" cy="5059363"/>
          </a:xfrm>
        </p:spPr>
        <p:txBody>
          <a:bodyPr>
            <a:noAutofit/>
          </a:bodyPr>
          <a:lstStyle/>
          <a:p>
            <a:r>
              <a:rPr lang="en-US" sz="4000" dirty="0" smtClean="0"/>
              <a:t>Objectives are activities carried out to bring aims and goals to function. Objectives are statements about what is to be achieved in concrete term. </a:t>
            </a:r>
          </a:p>
          <a:p>
            <a:r>
              <a:rPr lang="en-US" sz="4000" dirty="0" smtClean="0"/>
              <a:t>In education objectives are specific statement about what a learner will be able to do or do better.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(Cont…)</a:t>
            </a:r>
            <a:endParaRPr lang="en-US" dirty="0"/>
          </a:p>
        </p:txBody>
      </p:sp>
      <p:sp>
        <p:nvSpPr>
          <p:cNvPr id="3" name="Content Placeholder 2"/>
          <p:cNvSpPr>
            <a:spLocks noGrp="1"/>
          </p:cNvSpPr>
          <p:nvPr>
            <p:ph idx="1"/>
          </p:nvPr>
        </p:nvSpPr>
        <p:spPr/>
        <p:txBody>
          <a:bodyPr/>
          <a:lstStyle/>
          <a:p>
            <a:r>
              <a:rPr lang="en-US" dirty="0" smtClean="0"/>
              <a:t>These can be </a:t>
            </a:r>
            <a:r>
              <a:rPr lang="en-US" sz="4400" b="1" u="sng" dirty="0" smtClean="0"/>
              <a:t>smart</a:t>
            </a:r>
            <a:r>
              <a:rPr lang="en-US" b="1" dirty="0" smtClean="0"/>
              <a:t> </a:t>
            </a:r>
            <a:r>
              <a:rPr lang="en-US" dirty="0" smtClean="0"/>
              <a:t>that is </a:t>
            </a:r>
          </a:p>
          <a:p>
            <a:r>
              <a:rPr lang="en-US" b="1" dirty="0" smtClean="0"/>
              <a:t>Specific,</a:t>
            </a:r>
          </a:p>
          <a:p>
            <a:r>
              <a:rPr lang="en-US" b="1" dirty="0" smtClean="0"/>
              <a:t>Measureable, </a:t>
            </a:r>
          </a:p>
          <a:p>
            <a:r>
              <a:rPr lang="en-US" b="1" dirty="0" smtClean="0"/>
              <a:t>Achievable, </a:t>
            </a:r>
          </a:p>
          <a:p>
            <a:r>
              <a:rPr lang="en-US" b="1" dirty="0" smtClean="0"/>
              <a:t>Realistic And </a:t>
            </a:r>
          </a:p>
          <a:p>
            <a:r>
              <a:rPr lang="en-US" b="1" dirty="0" smtClean="0"/>
              <a:t>Time bound</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219200" y="792163"/>
            <a:ext cx="69342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1445</Words>
  <Application>Microsoft Office PowerPoint</Application>
  <PresentationFormat>On-screen Show (4:3)</PresentationFormat>
  <Paragraphs>251</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Taxonomies of Educational Objectives</vt:lpstr>
      <vt:lpstr>Unit Outline</vt:lpstr>
      <vt:lpstr>Discussion</vt:lpstr>
      <vt:lpstr>1. Aims</vt:lpstr>
      <vt:lpstr>2. Goals </vt:lpstr>
      <vt:lpstr>WHAT IS AN……………?</vt:lpstr>
      <vt:lpstr>3. Objectives</vt:lpstr>
      <vt:lpstr>Objectives (Cont…)</vt:lpstr>
      <vt:lpstr>Slide 9</vt:lpstr>
      <vt:lpstr>Slide 10</vt:lpstr>
      <vt:lpstr>Goals vs Objectives</vt:lpstr>
      <vt:lpstr>Taxonomies of Educational Objectives</vt:lpstr>
      <vt:lpstr>History</vt:lpstr>
      <vt:lpstr>History (Cont…)</vt:lpstr>
      <vt:lpstr> Taxonomy means 'a set of classification principles', or 'structure', and Domain simply means 'category‘.  The most well known description of learning domains was developed by Benjamin Bloom.  It is known as :                                                          “Bloom’s Taxonomy”            </vt:lpstr>
      <vt:lpstr>Slide 16</vt:lpstr>
      <vt:lpstr>The Three DOMAINS</vt:lpstr>
      <vt:lpstr>Three Domains of Learning</vt:lpstr>
      <vt:lpstr>What is it???</vt:lpstr>
      <vt:lpstr> 1.Cognitive domain</vt:lpstr>
      <vt:lpstr>Slide 21</vt:lpstr>
      <vt:lpstr>Bloom’s Taxonomy Levels of Cognitive Domain</vt:lpstr>
      <vt:lpstr>New names??</vt:lpstr>
      <vt:lpstr>Knowledge or Remembering</vt:lpstr>
      <vt:lpstr>Knowledge/Remembering- Do it…</vt:lpstr>
      <vt:lpstr>Comprehension or Understanding</vt:lpstr>
      <vt:lpstr>Comprehension/ Understanding- Do it…</vt:lpstr>
      <vt:lpstr>Application or Applying</vt:lpstr>
      <vt:lpstr>Application/Applying- Do it…</vt:lpstr>
      <vt:lpstr>Analysis or Analyzing</vt:lpstr>
      <vt:lpstr>Analysis/ Analyzing- Do it…</vt:lpstr>
      <vt:lpstr>Synthesis or Creating</vt:lpstr>
      <vt:lpstr>Synthesis/Creating- Do it…</vt:lpstr>
      <vt:lpstr>Evaluation or Evaluating</vt:lpstr>
      <vt:lpstr>Evaluation/Evaluating- Do it…</vt:lpstr>
      <vt:lpstr>Look at the Verbs!</vt:lpstr>
      <vt:lpstr>Slide 37</vt:lpstr>
      <vt:lpstr>Bloom’s Taxonomy and Research</vt:lpstr>
      <vt:lpstr> 2. Affective domain KrathWohl &amp; Compaions</vt:lpstr>
      <vt:lpstr>2. Affective domain</vt:lpstr>
      <vt:lpstr>Slide 41</vt:lpstr>
      <vt:lpstr>Slide 42</vt:lpstr>
      <vt:lpstr>Slide 43</vt:lpstr>
      <vt:lpstr>Affective Domain (Cont…)</vt:lpstr>
      <vt:lpstr>Slide 45</vt:lpstr>
      <vt:lpstr>Slide 46</vt:lpstr>
      <vt:lpstr> 3. Psychomotor domain</vt:lpstr>
      <vt:lpstr>3. Psychomotor domain</vt:lpstr>
      <vt:lpstr>3. Psychomotor Domain </vt:lpstr>
      <vt:lpstr>3. Psychomotor Domain (Cont…) </vt:lpstr>
      <vt:lpstr>3. Psychomotor Domain (Cont…) </vt:lpstr>
      <vt:lpstr>3. Psychomotor Domain (Cont…) </vt:lpstr>
      <vt:lpstr>3. Psychomotor Domain (Cont…) </vt:lpstr>
      <vt:lpstr>Review</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Taxonomies of Educational Objectives</dc:title>
  <dc:creator>uos</dc:creator>
  <cp:lastModifiedBy>uos</cp:lastModifiedBy>
  <cp:revision>105</cp:revision>
  <dcterms:created xsi:type="dcterms:W3CDTF">2006-08-16T00:00:00Z</dcterms:created>
  <dcterms:modified xsi:type="dcterms:W3CDTF">2015-04-18T17:16:00Z</dcterms:modified>
</cp:coreProperties>
</file>