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9" r:id="rId3"/>
    <p:sldId id="260" r:id="rId4"/>
    <p:sldId id="263" r:id="rId5"/>
    <p:sldId id="264" r:id="rId6"/>
    <p:sldId id="265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7" r:id="rId17"/>
    <p:sldId id="274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5516" autoAdjust="0"/>
  </p:normalViewPr>
  <p:slideViewPr>
    <p:cSldViewPr>
      <p:cViewPr varScale="1">
        <p:scale>
          <a:sx n="39" d="100"/>
          <a:sy n="39" d="100"/>
        </p:scale>
        <p:origin x="-22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CEDE6-4147-44D6-8879-3ED4654C4FF6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4B13E-E42F-4A5A-B34F-218497009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1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urnal_of_the_American_Statistical_Association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/index.php?title=Statistical_Theory_and_Method_Abstracts&amp;action=edit&amp;redlink=1" TargetMode="External"/><Relationship Id="rId5" Type="http://schemas.openxmlformats.org/officeDocument/2006/relationships/hyperlink" Target="https://en.wikipedia.org/wiki/Journal_of_Business_&amp;_Economic_Statistics" TargetMode="External"/><Relationship Id="rId4" Type="http://schemas.openxmlformats.org/officeDocument/2006/relationships/hyperlink" Target="https://en.wikipedia.org/wiki/The_American_Statistician" TargetMode="Externa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Meaning “council of state”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Meaning</a:t>
            </a:r>
            <a:r>
              <a:rPr lang="en-US" baseline="0" dirty="0" smtClean="0"/>
              <a:t> “politician”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“Science of state” data about the state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In early 19</a:t>
            </a:r>
            <a:r>
              <a:rPr lang="en-US" baseline="30000" dirty="0" smtClean="0"/>
              <a:t>th</a:t>
            </a:r>
            <a:r>
              <a:rPr lang="en-US" dirty="0" smtClean="0"/>
              <a:t> century, it was taken to mean classification and</a:t>
            </a:r>
            <a:r>
              <a:rPr lang="en-US" baseline="0" dirty="0" smtClean="0"/>
              <a:t> collection of general data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In 1971, Sir John Sinclair introduced it in</a:t>
            </a:r>
            <a:r>
              <a:rPr lang="en-US" baseline="0" dirty="0" smtClean="0"/>
              <a:t> English with his </a:t>
            </a:r>
            <a:r>
              <a:rPr lang="en-US" baseline="0" dirty="0" smtClean="0"/>
              <a:t>21-volume </a:t>
            </a:r>
            <a:r>
              <a:rPr lang="en-US" baseline="0" dirty="0" smtClean="0"/>
              <a:t>work as Statistical Account of </a:t>
            </a:r>
            <a:r>
              <a:rPr lang="en-US" baseline="0" dirty="0" smtClean="0"/>
              <a:t>Scotland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53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Published by Free</a:t>
            </a:r>
            <a:r>
              <a:rPr lang="en-US" baseline="0" dirty="0" smtClean="0"/>
              <a:t> press, 1</a:t>
            </a:r>
            <a:r>
              <a:rPr lang="en-US" baseline="30000" dirty="0" smtClean="0"/>
              <a:t>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1978</a:t>
            </a:r>
            <a:r>
              <a:rPr lang="en-US" baseline="0" dirty="0" smtClean="0"/>
              <a:t>, editors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H.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Kruskal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Judith M.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Tanur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2014, Nicolas </a:t>
            </a:r>
            <a:r>
              <a:rPr lang="en-US" dirty="0" err="1" smtClean="0"/>
              <a:t>Holford</a:t>
            </a:r>
            <a:r>
              <a:rPr lang="en-US" dirty="0" smtClean="0"/>
              <a:t>, 16 </a:t>
            </a:r>
            <a:r>
              <a:rPr lang="en-US" dirty="0" smtClean="0"/>
              <a:t>volumes</a:t>
            </a:r>
            <a:r>
              <a:rPr lang="en-US" dirty="0" smtClean="0"/>
              <a:t>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articles in statistics, probability theory, biostatistics, quality control, and economics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Publisher: Springer</a:t>
            </a:r>
            <a:r>
              <a:rPr lang="en-US" dirty="0" smtClean="0"/>
              <a:t>, online available , NY 2008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Neil </a:t>
            </a:r>
            <a:r>
              <a:rPr lang="en-US" dirty="0" err="1" smtClean="0"/>
              <a:t>Salkind</a:t>
            </a:r>
            <a:r>
              <a:rPr lang="en-US" dirty="0" smtClean="0"/>
              <a:t>, 2006, 3 volumes, online Sage pub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Elsevier </a:t>
            </a:r>
            <a:r>
              <a:rPr lang="en-US" dirty="0" err="1" smtClean="0"/>
              <a:t>Inc</a:t>
            </a:r>
            <a:r>
              <a:rPr lang="en-US" dirty="0" smtClean="0"/>
              <a:t>, 2005, 300 pages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63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It</a:t>
            </a:r>
            <a:r>
              <a:rPr lang="en-US" baseline="0" dirty="0" smtClean="0"/>
              <a:t> is a membership </a:t>
            </a:r>
            <a:r>
              <a:rPr lang="en-US" dirty="0" smtClean="0"/>
              <a:t>directory of ASA, advance </a:t>
            </a:r>
            <a:r>
              <a:rPr lang="en-US" dirty="0" smtClean="0"/>
              <a:t>search </a:t>
            </a:r>
            <a:r>
              <a:rPr lang="en-US" dirty="0" smtClean="0"/>
              <a:t>is available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Lists</a:t>
            </a:r>
            <a:r>
              <a:rPr lang="en-US" baseline="0" dirty="0" smtClean="0"/>
              <a:t> current members of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American Mathematical Society (AMS) and other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institutions,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weekly updated</a:t>
            </a:r>
          </a:p>
          <a:p>
            <a:pPr marL="171450" indent="-171450">
              <a:buFont typeface="Arial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Published by UN, have info on UN bodies, other </a:t>
            </a:r>
            <a:r>
              <a:rPr lang="en-US" dirty="0" err="1" smtClean="0"/>
              <a:t>govt</a:t>
            </a:r>
            <a:r>
              <a:rPr lang="en-US" dirty="0" smtClean="0"/>
              <a:t> </a:t>
            </a:r>
            <a:r>
              <a:rPr lang="en-US" dirty="0" smtClean="0"/>
              <a:t>and non </a:t>
            </a:r>
            <a:r>
              <a:rPr lang="en-US" dirty="0" err="1" smtClean="0"/>
              <a:t>govt</a:t>
            </a:r>
            <a:r>
              <a:rPr lang="en-US" dirty="0" smtClean="0"/>
              <a:t> institutions </a:t>
            </a:r>
            <a:r>
              <a:rPr lang="en-US" dirty="0" smtClean="0"/>
              <a:t>, published annually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Organization of </a:t>
            </a:r>
            <a:r>
              <a:rPr lang="en-US" dirty="0" smtClean="0"/>
              <a:t>Islamic </a:t>
            </a:r>
            <a:r>
              <a:rPr lang="en-US" dirty="0" smtClean="0"/>
              <a:t>countries,</a:t>
            </a:r>
            <a:r>
              <a:rPr lang="en-US" baseline="0" dirty="0" smtClean="0"/>
              <a:t> in pub since 1980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91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2000, IN PRINT, key author Daniel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Zwillinger</a:t>
            </a:r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11 volumes, </a:t>
            </a:r>
            <a:r>
              <a:rPr lang="en-US" dirty="0" err="1" smtClean="0"/>
              <a:t>pubished</a:t>
            </a:r>
            <a:r>
              <a:rPr lang="en-US" dirty="0" smtClean="0"/>
              <a:t> by American </a:t>
            </a:r>
            <a:r>
              <a:rPr lang="en-US" dirty="0" smtClean="0"/>
              <a:t>Mathematical</a:t>
            </a:r>
            <a:r>
              <a:rPr lang="en-US" baseline="0" dirty="0" smtClean="0"/>
              <a:t> society, 1970-88 </a:t>
            </a:r>
            <a:r>
              <a:rPr lang="en-US" baseline="0" dirty="0" smtClean="0"/>
              <a:t>different </a:t>
            </a:r>
            <a:r>
              <a:rPr lang="en-US" baseline="0" dirty="0" smtClean="0"/>
              <a:t>editions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A handbook Designed for advanced research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55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Aims at Advancing global statistical system</a:t>
            </a:r>
            <a:r>
              <a:rPr lang="en-US" dirty="0" smtClean="0"/>
              <a:t>, </a:t>
            </a:r>
            <a:r>
              <a:rPr lang="en-US" dirty="0" smtClean="0"/>
              <a:t>Director:</a:t>
            </a:r>
            <a:r>
              <a:rPr lang="en-US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Stefan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Schweinfest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agency of US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federal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statistical system,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Maryland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HQ, founded by US congress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Organization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statisticians and professional, annual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fellowship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grant, key publications are 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Journal of the American Statistical Association"/>
              </a:rPr>
              <a:t>Journal 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Journal of the American Statistical Association"/>
              </a:rPr>
              <a:t>of the American Statistical Association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(JASA)</a:t>
            </a:r>
          </a:p>
          <a:p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The American Statistician"/>
              </a:rPr>
              <a:t>The American Statistician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(TAS),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Journal of Business &amp; Economic Statistics"/>
              </a:rPr>
              <a:t>Journal 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Journal of Business &amp; Economic Statistics"/>
              </a:rPr>
              <a:t>of Business &amp; Economic Statistics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(JBES)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Founded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1885, publications include  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 Statistical Review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Statistical Theory and Method Abstracts (page does not exist)"/>
              </a:rPr>
              <a:t>Statistical Theory and Method Abstracts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 president: </a:t>
            </a: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John Bailer ,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Netherlands HQ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itchFamily="34" charset="0"/>
              <a:buNone/>
            </a:pP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77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German,</a:t>
            </a:r>
            <a:r>
              <a:rPr lang="en-US" baseline="0" dirty="0" smtClean="0"/>
              <a:t> mathematician, probability theory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English, </a:t>
            </a:r>
            <a:r>
              <a:rPr lang="en-US" baseline="0" dirty="0" smtClean="0"/>
              <a:t>Pioneer of </a:t>
            </a:r>
            <a:r>
              <a:rPr lang="en-US" baseline="0" dirty="0" smtClean="0"/>
              <a:t>statistical graphics</a:t>
            </a:r>
            <a:r>
              <a:rPr lang="en-US" baseline="0" dirty="0" smtClean="0"/>
              <a:t>, worked as a nurse in Crimean war </a:t>
            </a:r>
            <a:r>
              <a:rPr lang="en-US" baseline="0" dirty="0" smtClean="0"/>
              <a:t>in 1854 </a:t>
            </a:r>
            <a:r>
              <a:rPr lang="en-US" baseline="0" dirty="0" smtClean="0"/>
              <a:t>and depicted how external conditions were more damaging for the </a:t>
            </a:r>
            <a:r>
              <a:rPr lang="en-US" baseline="0" dirty="0" smtClean="0"/>
              <a:t>soldiers that wounds</a:t>
            </a:r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British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statistician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professor, worked for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experimental design, statistical inference, and the procedure known as Analysis of Variance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American engineer,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professor, lecturer,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developed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concept of quality control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helped Japan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rise after 2</a:t>
            </a:r>
            <a:r>
              <a:rPr lang="en-US" sz="120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85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word has widely been defined, in different times by different authors</a:t>
            </a:r>
          </a:p>
          <a:p>
            <a:r>
              <a:rPr lang="en-US" dirty="0" smtClean="0"/>
              <a:t>Because: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/>
              <a:t>The subject has steeply </a:t>
            </a:r>
            <a:r>
              <a:rPr lang="en-US" b="1" dirty="0" smtClean="0"/>
              <a:t>expanding </a:t>
            </a:r>
            <a:r>
              <a:rPr lang="en-US" dirty="0" smtClean="0"/>
              <a:t>and</a:t>
            </a:r>
            <a:r>
              <a:rPr lang="en-US" baseline="0" dirty="0" smtClean="0"/>
              <a:t> </a:t>
            </a:r>
            <a:r>
              <a:rPr lang="en-US" baseline="0" dirty="0" smtClean="0"/>
              <a:t>the word originally has </a:t>
            </a:r>
            <a:r>
              <a:rPr lang="en-US" baseline="0" dirty="0" smtClean="0"/>
              <a:t>two different </a:t>
            </a:r>
            <a:r>
              <a:rPr lang="en-US" baseline="0" dirty="0" smtClean="0"/>
              <a:t>meanings: </a:t>
            </a:r>
            <a:r>
              <a:rPr lang="en-US" b="1" baseline="0" dirty="0" smtClean="0"/>
              <a:t>numerical data </a:t>
            </a:r>
            <a:r>
              <a:rPr lang="en-US" baseline="0" dirty="0" smtClean="0"/>
              <a:t>&amp; </a:t>
            </a:r>
            <a:r>
              <a:rPr lang="en-US" b="1" baseline="0" dirty="0" smtClean="0"/>
              <a:t>Statistical methods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="0" dirty="0" smtClean="0"/>
              <a:t>Collection: </a:t>
            </a:r>
            <a:r>
              <a:rPr lang="en-US" b="1" dirty="0" smtClean="0"/>
              <a:t>gathering through survey , interviews etc.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="0" dirty="0" smtClean="0"/>
              <a:t>Presentation: </a:t>
            </a:r>
            <a:r>
              <a:rPr lang="en-US" b="1" dirty="0" smtClean="0"/>
              <a:t>graphs, charts, tables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="0" dirty="0" smtClean="0"/>
              <a:t>Interpretation: </a:t>
            </a:r>
            <a:r>
              <a:rPr lang="en-US" b="1" dirty="0" smtClean="0"/>
              <a:t>statistical </a:t>
            </a:r>
            <a:r>
              <a:rPr lang="en-US" b="1" dirty="0" smtClean="0"/>
              <a:t>analysis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43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sample may be equal to population : census</a:t>
            </a:r>
          </a:p>
          <a:p>
            <a:r>
              <a:rPr lang="en-US" dirty="0" smtClean="0"/>
              <a:t>Parameters are derived from whole population these may be mean, median, mode, </a:t>
            </a:r>
            <a:r>
              <a:rPr lang="en-US" dirty="0" err="1" smtClean="0"/>
              <a:t>st</a:t>
            </a:r>
            <a:r>
              <a:rPr lang="en-US" dirty="0" smtClean="0"/>
              <a:t> deviation</a:t>
            </a:r>
            <a:r>
              <a:rPr lang="en-US" baseline="0" dirty="0" smtClean="0"/>
              <a:t> etc. </a:t>
            </a:r>
          </a:p>
          <a:p>
            <a:r>
              <a:rPr lang="en-US" baseline="0" dirty="0" smtClean="0"/>
              <a:t>A measurement is more of an individual data</a:t>
            </a:r>
          </a:p>
          <a:p>
            <a:r>
              <a:rPr lang="en-US" baseline="0" dirty="0" smtClean="0"/>
              <a:t>Statistic applies to a sample only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65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Descriptive statistics</a:t>
            </a:r>
            <a:r>
              <a:rPr lang="en-US" baseline="0" dirty="0" smtClean="0"/>
              <a:t> </a:t>
            </a:r>
            <a:r>
              <a:rPr lang="en-US" dirty="0" smtClean="0"/>
              <a:t>Qualitatively</a:t>
            </a:r>
            <a:r>
              <a:rPr lang="en-US" baseline="0" dirty="0" smtClean="0"/>
              <a:t> summarizes main features of the data</a:t>
            </a:r>
          </a:p>
          <a:p>
            <a:r>
              <a:rPr lang="en-US" baseline="0" dirty="0" smtClean="0"/>
              <a:t>It uses tables, charts, histograms and other graphs, presents data in a meaningful way</a:t>
            </a:r>
          </a:p>
          <a:p>
            <a:r>
              <a:rPr lang="en-US" baseline="0" dirty="0" smtClean="0"/>
              <a:t>Inferential statistics employs descriptive data and draw inferences from it</a:t>
            </a:r>
          </a:p>
          <a:p>
            <a:r>
              <a:rPr lang="en-US" baseline="0" dirty="0" smtClean="0"/>
              <a:t>Example, you find 15 kids paying in 3 grounds in your area, you infer that all grounds in your town have 15 kids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86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Applied in real world </a:t>
            </a:r>
            <a:r>
              <a:rPr lang="en-US" dirty="0" smtClean="0"/>
              <a:t>problems </a:t>
            </a:r>
            <a:r>
              <a:rPr lang="en-US" dirty="0" smtClean="0"/>
              <a:t>to get solution to practical examples, widely </a:t>
            </a:r>
            <a:r>
              <a:rPr lang="en-US" dirty="0" smtClean="0"/>
              <a:t>used today due </a:t>
            </a:r>
            <a:r>
              <a:rPr lang="en-US" dirty="0" smtClean="0"/>
              <a:t>to the concept of a welfare state.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previously: it was applied only </a:t>
            </a:r>
            <a:r>
              <a:rPr lang="en-US" dirty="0" smtClean="0"/>
              <a:t>for crimes, </a:t>
            </a:r>
            <a:r>
              <a:rPr lang="en-US" dirty="0" smtClean="0"/>
              <a:t>military strength, wealth etc.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Every sector,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govt</a:t>
            </a:r>
            <a:r>
              <a:rPr lang="en-US" baseline="0" dirty="0" smtClean="0"/>
              <a:t>, economics, managers use it for </a:t>
            </a:r>
            <a:r>
              <a:rPr lang="en-US" baseline="0" dirty="0" smtClean="0"/>
              <a:t>planning and policy </a:t>
            </a:r>
            <a:r>
              <a:rPr lang="en-US" baseline="0" dirty="0" smtClean="0"/>
              <a:t>making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aseline="0" dirty="0" smtClean="0"/>
              <a:t>even in daily </a:t>
            </a:r>
            <a:r>
              <a:rPr lang="en-US" baseline="0" dirty="0" smtClean="0"/>
              <a:t>life we come across statistical data, </a:t>
            </a:r>
            <a:r>
              <a:rPr lang="en-US" baseline="0" dirty="0" smtClean="0"/>
              <a:t>like 49% liked this answer,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50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Stats is related to every subject, lets discuss</a:t>
            </a:r>
            <a:r>
              <a:rPr lang="en-US" baseline="0" dirty="0" smtClean="0"/>
              <a:t> a few</a:t>
            </a:r>
            <a:endParaRPr lang="en-US" dirty="0" smtClean="0"/>
          </a:p>
          <a:p>
            <a:r>
              <a:rPr lang="en-US" dirty="0" smtClean="0"/>
              <a:t>Earlier, only</a:t>
            </a:r>
            <a:r>
              <a:rPr lang="en-US" baseline="0" dirty="0" smtClean="0"/>
              <a:t> </a:t>
            </a:r>
            <a:r>
              <a:rPr lang="en-US" baseline="0" dirty="0" smtClean="0"/>
              <a:t>deductive logic (example of wheat crop) derived economical decisions</a:t>
            </a:r>
          </a:p>
          <a:p>
            <a:r>
              <a:rPr lang="en-US" baseline="0" dirty="0" smtClean="0"/>
              <a:t>But now statistical analysis is employed for verification</a:t>
            </a:r>
            <a:endParaRPr lang="en-US" baseline="0" dirty="0" smtClean="0"/>
          </a:p>
          <a:p>
            <a:r>
              <a:rPr lang="en-US" dirty="0" smtClean="0"/>
              <a:t>aspects like Production</a:t>
            </a:r>
            <a:r>
              <a:rPr lang="en-US" dirty="0" smtClean="0"/>
              <a:t>, consumption,</a:t>
            </a:r>
            <a:r>
              <a:rPr lang="en-US" baseline="0" dirty="0" smtClean="0"/>
              <a:t> distribution of income, wealth, wages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 and Prices</a:t>
            </a:r>
            <a:r>
              <a:rPr lang="en-US" baseline="0" dirty="0" smtClean="0"/>
              <a:t>, expenditures, unemployment </a:t>
            </a:r>
            <a:r>
              <a:rPr lang="en-US" baseline="0" dirty="0" smtClean="0"/>
              <a:t>poverty require statistical applications</a:t>
            </a:r>
            <a:endParaRPr lang="en-US" baseline="0" dirty="0" smtClean="0"/>
          </a:p>
          <a:p>
            <a:r>
              <a:rPr lang="en-US" baseline="0" dirty="0" smtClean="0"/>
              <a:t>Help draw </a:t>
            </a:r>
            <a:r>
              <a:rPr lang="en-US" baseline="0" dirty="0" smtClean="0"/>
              <a:t>conclusions </a:t>
            </a:r>
            <a:r>
              <a:rPr lang="en-US" baseline="0" dirty="0" smtClean="0"/>
              <a:t>like consumption of a nation tells about their purchasing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7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century industrial</a:t>
            </a:r>
            <a:r>
              <a:rPr lang="en-US" baseline="0" dirty="0" smtClean="0"/>
              <a:t> </a:t>
            </a:r>
            <a:r>
              <a:rPr lang="en-US" baseline="0" dirty="0" smtClean="0"/>
              <a:t>revolution shifted the management of businesses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Size</a:t>
            </a:r>
            <a:r>
              <a:rPr lang="en-US" baseline="0" dirty="0" smtClean="0"/>
              <a:t> a</a:t>
            </a:r>
            <a:r>
              <a:rPr lang="en-US" dirty="0" smtClean="0"/>
              <a:t>nd competition in market has </a:t>
            </a:r>
            <a:r>
              <a:rPr lang="en-US" dirty="0" smtClean="0"/>
              <a:t>expanded</a:t>
            </a:r>
            <a:endParaRPr lang="en-US" dirty="0" smtClean="0"/>
          </a:p>
          <a:p>
            <a:r>
              <a:rPr lang="en-US" dirty="0" smtClean="0"/>
              <a:t>For example according to data collected, if</a:t>
            </a:r>
            <a:r>
              <a:rPr lang="en-US" baseline="0" dirty="0" smtClean="0"/>
              <a:t> a cash cow becomes a dog, it must not be produced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75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Compulsory paper in chartered accountancy</a:t>
            </a:r>
          </a:p>
          <a:p>
            <a:r>
              <a:rPr lang="en-US" dirty="0" smtClean="0"/>
              <a:t>Help predict dividends in future </a:t>
            </a:r>
          </a:p>
          <a:p>
            <a:r>
              <a:rPr lang="en-US" dirty="0" smtClean="0"/>
              <a:t>Records on</a:t>
            </a:r>
            <a:r>
              <a:rPr lang="en-US" baseline="0" dirty="0" smtClean="0"/>
              <a:t> balance sheets are enormous, all values cannot be examined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2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Oxford university</a:t>
            </a:r>
            <a:r>
              <a:rPr lang="en-US" baseline="0" dirty="0" smtClean="0"/>
              <a:t> press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smtClean="0"/>
              <a:t>1</a:t>
            </a:r>
            <a:r>
              <a:rPr lang="en-US" baseline="30000" dirty="0" smtClean="0"/>
              <a:t>st</a:t>
            </a:r>
            <a:r>
              <a:rPr lang="en-US" baseline="0" dirty="0" smtClean="0"/>
              <a:t> ed. 2008, 2</a:t>
            </a:r>
            <a:r>
              <a:rPr lang="en-US" baseline="30000" dirty="0" smtClean="0"/>
              <a:t>nd</a:t>
            </a:r>
            <a:r>
              <a:rPr lang="en-US" baseline="0" dirty="0" smtClean="0"/>
              <a:t> </a:t>
            </a:r>
            <a:r>
              <a:rPr lang="en-US" baseline="0" dirty="0" smtClean="0"/>
              <a:t>ed. 2014</a:t>
            </a:r>
            <a:r>
              <a:rPr lang="en-US" baseline="0" dirty="0" smtClean="0"/>
              <a:t>, available online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OUP, 2003 </a:t>
            </a:r>
            <a:r>
              <a:rPr lang="en-US" baseline="0" dirty="0" smtClean="0"/>
              <a:t>in print</a:t>
            </a:r>
            <a:r>
              <a:rPr lang="en-US" baseline="0" dirty="0" smtClean="0"/>
              <a:t>, 3500 terms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Cambridge, currently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smtClean="0"/>
              <a:t>that was published in </a:t>
            </a:r>
            <a:r>
              <a:rPr lang="en-US" dirty="0" smtClean="0"/>
              <a:t>2010, award of A choice outstanding </a:t>
            </a:r>
            <a:r>
              <a:rPr lang="en-US" dirty="0" smtClean="0"/>
              <a:t>academic </a:t>
            </a:r>
            <a:r>
              <a:rPr lang="en-US" dirty="0" smtClean="0"/>
              <a:t>title, </a:t>
            </a:r>
            <a:r>
              <a:rPr lang="en-US" baseline="0" dirty="0" smtClean="0"/>
              <a:t>Choice is a sub branch of </a:t>
            </a:r>
            <a:r>
              <a:rPr lang="en-US" dirty="0" smtClean="0"/>
              <a:t>ALA</a:t>
            </a:r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Sage publication, 1993 copyright</a:t>
            </a:r>
            <a:r>
              <a:rPr lang="en-US" baseline="0" dirty="0" smtClean="0"/>
              <a:t> </a:t>
            </a:r>
            <a:r>
              <a:rPr lang="en-US" baseline="0" dirty="0" smtClean="0"/>
              <a:t>,editor: V </a:t>
            </a:r>
            <a:r>
              <a:rPr lang="en-US" baseline="0" dirty="0" smtClean="0"/>
              <a:t>Vogt Paul</a:t>
            </a:r>
          </a:p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4B13E-E42F-4A5A-B34F-2184970094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47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0841414-7F84-422E-939D-67105044B953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731978-785A-433A-B59C-C6CEFCBE03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STATISTICS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4114800"/>
            <a:ext cx="5114778" cy="1524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Syeda</a:t>
            </a:r>
            <a:r>
              <a:rPr lang="en-US" dirty="0" smtClean="0"/>
              <a:t> </a:t>
            </a:r>
            <a:r>
              <a:rPr lang="en-US" dirty="0" err="1" smtClean="0"/>
              <a:t>Samra</a:t>
            </a:r>
            <a:endParaRPr lang="en-US" dirty="0" smtClean="0"/>
          </a:p>
          <a:p>
            <a:r>
              <a:rPr lang="en-US" dirty="0" smtClean="0"/>
              <a:t>MLIF19M005</a:t>
            </a:r>
          </a:p>
          <a:p>
            <a:r>
              <a:rPr lang="en-US" dirty="0" smtClean="0"/>
              <a:t>Literature on Social Sciences and Islam</a:t>
            </a:r>
          </a:p>
          <a:p>
            <a:r>
              <a:rPr lang="en-US" dirty="0" smtClean="0"/>
              <a:t>Instructor: Tariq </a:t>
            </a:r>
            <a:r>
              <a:rPr lang="en-US" dirty="0" err="1" smtClean="0"/>
              <a:t>Rasheed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01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Accounting/ PHYSICAL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in courses</a:t>
            </a:r>
          </a:p>
          <a:p>
            <a:r>
              <a:rPr lang="en-US" dirty="0" smtClean="0"/>
              <a:t>Dividend analysis </a:t>
            </a:r>
          </a:p>
          <a:p>
            <a:r>
              <a:rPr lang="en-US" dirty="0" smtClean="0"/>
              <a:t>Sampling techniques in auditing</a:t>
            </a:r>
          </a:p>
          <a:p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Study of physical objects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Has application in Astronomy, Chemistry, Physics, Geology, Engineering etc.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4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STATISTICS-BIOLOGY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0000"/>
            <a:ext cx="7391400" cy="19050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7242048" cy="1828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Sir Francis Galton first used Statistics in medicine</a:t>
            </a:r>
          </a:p>
          <a:p>
            <a:r>
              <a:rPr lang="en-US" dirty="0" smtClean="0"/>
              <a:t>Helps in disease diagnosis, control, and treatment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19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4008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DICTIONARIES</a:t>
            </a:r>
          </a:p>
          <a:p>
            <a:r>
              <a:rPr lang="en-US" dirty="0" smtClean="0"/>
              <a:t>Oxford Dictionary of Statistics</a:t>
            </a:r>
          </a:p>
          <a:p>
            <a:r>
              <a:rPr lang="en-US" dirty="0"/>
              <a:t>Oxford Dictionary of </a:t>
            </a:r>
            <a:r>
              <a:rPr lang="en-US" dirty="0" smtClean="0"/>
              <a:t>Statistical Terms</a:t>
            </a:r>
          </a:p>
          <a:p>
            <a:r>
              <a:rPr lang="en-US" dirty="0" smtClean="0"/>
              <a:t>The Cambridge dictionary of Statistics</a:t>
            </a:r>
          </a:p>
          <a:p>
            <a:r>
              <a:rPr lang="en-US" dirty="0"/>
              <a:t>Dictionary of statistics and </a:t>
            </a:r>
            <a:r>
              <a:rPr lang="en-US" dirty="0" smtClean="0"/>
              <a:t>methodology</a:t>
            </a: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49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MATERIALS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u="sng" dirty="0" smtClean="0"/>
              <a:t>ENCYCLOPEDIAS</a:t>
            </a:r>
          </a:p>
          <a:p>
            <a:r>
              <a:rPr lang="en-US" sz="2800" dirty="0"/>
              <a:t>International encyclopedia of </a:t>
            </a:r>
            <a:r>
              <a:rPr lang="en-US" sz="2800" dirty="0" smtClean="0"/>
              <a:t>statistics</a:t>
            </a:r>
          </a:p>
          <a:p>
            <a:r>
              <a:rPr lang="en-US" sz="2800" dirty="0"/>
              <a:t>Encyclopedia of Statistical Sciences</a:t>
            </a:r>
          </a:p>
          <a:p>
            <a:r>
              <a:rPr lang="en-US" sz="2800" dirty="0" smtClean="0"/>
              <a:t>The Concise Encyclopedia of </a:t>
            </a:r>
            <a:r>
              <a:rPr lang="en-US" sz="2800" dirty="0"/>
              <a:t>Statistics</a:t>
            </a:r>
          </a:p>
          <a:p>
            <a:r>
              <a:rPr lang="en-US" sz="2800" dirty="0" smtClean="0"/>
              <a:t>Encyclopedia of measurement and </a:t>
            </a:r>
            <a:r>
              <a:rPr lang="en-US" sz="2800" dirty="0"/>
              <a:t>Statistics</a:t>
            </a:r>
            <a:endParaRPr lang="en-US" sz="2800" dirty="0" smtClean="0"/>
          </a:p>
          <a:p>
            <a:r>
              <a:rPr lang="en-US" sz="2800" dirty="0" smtClean="0"/>
              <a:t>Encyclopedia of Social Measurement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781800" y="4572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2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/>
              <a:t>DIRECTORIES</a:t>
            </a:r>
          </a:p>
          <a:p>
            <a:r>
              <a:rPr lang="en-US" sz="2800" dirty="0"/>
              <a:t>American Statistical Association (ASA</a:t>
            </a:r>
            <a:r>
              <a:rPr lang="en-US" sz="2800" dirty="0" smtClean="0"/>
              <a:t>) </a:t>
            </a:r>
            <a:r>
              <a:rPr lang="en-US" sz="2800" dirty="0"/>
              <a:t>Membership Directory</a:t>
            </a:r>
          </a:p>
          <a:p>
            <a:r>
              <a:rPr lang="en-US" sz="2800" dirty="0"/>
              <a:t>Combined Membership </a:t>
            </a:r>
            <a:r>
              <a:rPr lang="en-US" sz="2800" dirty="0" smtClean="0"/>
              <a:t>List</a:t>
            </a:r>
          </a:p>
          <a:p>
            <a:pPr marL="0" indent="0">
              <a:buNone/>
            </a:pPr>
            <a:r>
              <a:rPr lang="en-US" sz="2800" b="1" u="sng" dirty="0" smtClean="0"/>
              <a:t>YEARBOOKS</a:t>
            </a:r>
          </a:p>
          <a:p>
            <a:r>
              <a:rPr lang="en-US" sz="2800" dirty="0"/>
              <a:t>Statistical Yearbook </a:t>
            </a:r>
            <a:endParaRPr lang="en-US" sz="2800" dirty="0" smtClean="0"/>
          </a:p>
          <a:p>
            <a:r>
              <a:rPr lang="en-US" sz="2800" dirty="0"/>
              <a:t>Statistical Yearbook on OIC Member Countries</a:t>
            </a: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781800" y="-37338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27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/>
              <a:t>HANDBOOKS AND TABLES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CRC Standard Probability and Statistics Tables and </a:t>
            </a:r>
            <a:r>
              <a:rPr lang="en-US" sz="2800" dirty="0" smtClean="0"/>
              <a:t>Formula</a:t>
            </a:r>
          </a:p>
          <a:p>
            <a:r>
              <a:rPr lang="en-US" sz="2800" dirty="0"/>
              <a:t>Selected Tables in Mathematical </a:t>
            </a:r>
            <a:r>
              <a:rPr lang="en-US" sz="2800" dirty="0" smtClean="0"/>
              <a:t>Statistics</a:t>
            </a:r>
          </a:p>
          <a:p>
            <a:r>
              <a:rPr lang="en-US" sz="2800" dirty="0"/>
              <a:t>A comprehensive collection of tables organized into subject volumes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91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6705600" cy="3992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United nation Statistics Division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United States Census bureau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American Statistical Association</a:t>
            </a:r>
          </a:p>
          <a:p>
            <a:pPr>
              <a:lnSpc>
                <a:spcPct val="150000"/>
              </a:lnSpc>
            </a:pPr>
            <a:r>
              <a:rPr lang="en-US" dirty="0"/>
              <a:t>International Statistical Institute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1800" y="4572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52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PERSONALITIES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239000" cy="4322136"/>
          </a:xfrm>
        </p:spPr>
        <p:txBody>
          <a:bodyPr/>
          <a:lstStyle/>
          <a:p>
            <a:r>
              <a:rPr lang="en-US" b="1" dirty="0"/>
              <a:t>Johann Carl Friedrich Gauss</a:t>
            </a:r>
            <a:r>
              <a:rPr lang="en-US" dirty="0"/>
              <a:t> (1777-1855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Florence </a:t>
            </a:r>
            <a:r>
              <a:rPr lang="en-US" b="1" dirty="0"/>
              <a:t>Nightingale</a:t>
            </a:r>
            <a:r>
              <a:rPr lang="en-US" dirty="0"/>
              <a:t> (1820-1910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Ronald A. Fisher</a:t>
            </a:r>
            <a:r>
              <a:rPr lang="en-US" dirty="0"/>
              <a:t> (1890-1962)</a:t>
            </a:r>
          </a:p>
          <a:p>
            <a:endParaRPr lang="en-US" dirty="0" smtClean="0"/>
          </a:p>
          <a:p>
            <a:r>
              <a:rPr lang="en-US" b="1" dirty="0"/>
              <a:t>Edwards Deming</a:t>
            </a:r>
            <a:r>
              <a:rPr lang="en-US" dirty="0"/>
              <a:t> (1900-1993) </a:t>
            </a:r>
          </a:p>
        </p:txBody>
      </p:sp>
      <p:sp>
        <p:nvSpPr>
          <p:cNvPr id="4" name="Rectangle 3"/>
          <p:cNvSpPr/>
          <p:nvPr/>
        </p:nvSpPr>
        <p:spPr>
          <a:xfrm>
            <a:off x="6781800" y="4572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59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THANK YOU!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37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WORD ‘STATISTICS’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239000" cy="44745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i="1" dirty="0" smtClean="0"/>
              <a:t>From</a:t>
            </a:r>
            <a:r>
              <a:rPr lang="en-US" dirty="0" smtClean="0"/>
              <a:t> Latin</a:t>
            </a:r>
            <a:r>
              <a:rPr lang="en-US" i="1" dirty="0" smtClean="0"/>
              <a:t>, </a:t>
            </a:r>
            <a:r>
              <a:rPr lang="en-US" i="1" dirty="0" err="1" smtClean="0"/>
              <a:t>statisticum</a:t>
            </a:r>
            <a:r>
              <a:rPr lang="en-US" i="1" dirty="0" smtClean="0"/>
              <a:t> </a:t>
            </a:r>
            <a:r>
              <a:rPr lang="en-US" i="1" dirty="0"/>
              <a:t>collegium</a:t>
            </a:r>
            <a:r>
              <a:rPr lang="en-US" dirty="0"/>
              <a:t> 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From Italian, </a:t>
            </a:r>
            <a:r>
              <a:rPr lang="en-US" i="1" dirty="0" err="1" smtClean="0"/>
              <a:t>statista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From German, </a:t>
            </a:r>
            <a:r>
              <a:rPr lang="en-US" i="1" dirty="0" err="1" smtClean="0"/>
              <a:t>statistik</a:t>
            </a:r>
            <a:r>
              <a:rPr lang="en-US" i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Concept shifted in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i="1" dirty="0"/>
          </a:p>
          <a:p>
            <a:pPr>
              <a:lnSpc>
                <a:spcPct val="150000"/>
              </a:lnSpc>
            </a:pPr>
            <a:r>
              <a:rPr lang="en-US" dirty="0" smtClean="0"/>
              <a:t>Introduced in English in 1971 </a:t>
            </a:r>
          </a:p>
        </p:txBody>
      </p:sp>
      <p:sp>
        <p:nvSpPr>
          <p:cNvPr id="4" name="Rectangle 3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2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The science of counting - </a:t>
            </a:r>
            <a:r>
              <a:rPr lang="en-US" i="1" dirty="0" err="1" smtClean="0"/>
              <a:t>Bowley</a:t>
            </a:r>
            <a:endParaRPr lang="en-US" i="1" dirty="0" smtClean="0"/>
          </a:p>
          <a:p>
            <a:pPr>
              <a:lnSpc>
                <a:spcPct val="150000"/>
              </a:lnSpc>
            </a:pPr>
            <a:r>
              <a:rPr lang="en-US" dirty="0"/>
              <a:t>The s</a:t>
            </a:r>
            <a:r>
              <a:rPr lang="en-US" dirty="0" smtClean="0"/>
              <a:t>cience of averages - </a:t>
            </a:r>
            <a:r>
              <a:rPr lang="en-US" i="1" dirty="0" err="1"/>
              <a:t>Bowley</a:t>
            </a:r>
            <a:endParaRPr lang="en-US" i="1" dirty="0"/>
          </a:p>
          <a:p>
            <a:pPr>
              <a:lnSpc>
                <a:spcPct val="150000"/>
              </a:lnSpc>
            </a:pPr>
            <a:r>
              <a:rPr lang="en-US" dirty="0"/>
              <a:t>The s</a:t>
            </a:r>
            <a:r>
              <a:rPr lang="en-US" dirty="0" smtClean="0"/>
              <a:t>cience of estimates and probabilities – </a:t>
            </a:r>
            <a:r>
              <a:rPr lang="en-US" i="1" dirty="0" err="1" smtClean="0"/>
              <a:t>Buddington</a:t>
            </a:r>
            <a:endParaRPr lang="en-US" i="1" dirty="0" smtClean="0"/>
          </a:p>
          <a:p>
            <a:pPr>
              <a:lnSpc>
                <a:spcPct val="150000"/>
              </a:lnSpc>
            </a:pPr>
            <a:r>
              <a:rPr lang="en-US" dirty="0"/>
              <a:t>The </a:t>
            </a:r>
            <a:r>
              <a:rPr lang="en-US" dirty="0" smtClean="0"/>
              <a:t>science of collection, presentation, and interpretation of numerical data – </a:t>
            </a:r>
            <a:r>
              <a:rPr lang="en-US" i="1" dirty="0" err="1" smtClean="0"/>
              <a:t>Croxton</a:t>
            </a:r>
            <a:r>
              <a:rPr lang="en-US" i="1" dirty="0" smtClean="0"/>
              <a:t> &amp; Cowden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7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Population</a:t>
            </a:r>
            <a:r>
              <a:rPr lang="en-US" b="1" dirty="0" smtClean="0"/>
              <a:t>: </a:t>
            </a:r>
            <a:r>
              <a:rPr lang="en-US" dirty="0" smtClean="0"/>
              <a:t>a set of objects of interest</a:t>
            </a:r>
          </a:p>
          <a:p>
            <a:r>
              <a:rPr lang="en-US" b="1" u="sng" dirty="0" smtClean="0"/>
              <a:t>Sample</a:t>
            </a:r>
            <a:r>
              <a:rPr lang="en-US" b="1" dirty="0" smtClean="0"/>
              <a:t>: </a:t>
            </a:r>
            <a:r>
              <a:rPr lang="en-US" dirty="0" smtClean="0"/>
              <a:t>a segment of the population</a:t>
            </a:r>
          </a:p>
          <a:p>
            <a:r>
              <a:rPr lang="en-US" b="1" u="sng" dirty="0" smtClean="0"/>
              <a:t>Measurement</a:t>
            </a:r>
            <a:r>
              <a:rPr lang="en-US" b="1" dirty="0" smtClean="0"/>
              <a:t>: </a:t>
            </a:r>
            <a:r>
              <a:rPr lang="en-US" dirty="0" smtClean="0"/>
              <a:t>a number calculated for each member</a:t>
            </a:r>
          </a:p>
          <a:p>
            <a:r>
              <a:rPr lang="en-US" b="1" u="sng" dirty="0" smtClean="0"/>
              <a:t>Parameter</a:t>
            </a:r>
            <a:r>
              <a:rPr lang="en-US" dirty="0" smtClean="0"/>
              <a:t>: an attribute of a population</a:t>
            </a:r>
          </a:p>
          <a:p>
            <a:r>
              <a:rPr lang="en-US" b="1" u="sng" dirty="0" smtClean="0"/>
              <a:t>Statistic</a:t>
            </a:r>
            <a:r>
              <a:rPr lang="en-US" b="1" dirty="0" smtClean="0"/>
              <a:t>: an </a:t>
            </a:r>
            <a:r>
              <a:rPr lang="en-US" dirty="0" smtClean="0"/>
              <a:t>attribute of a sample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286000" y="4800600"/>
            <a:ext cx="4572000" cy="1600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84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Mean</a:t>
            </a:r>
            <a:r>
              <a:rPr lang="en-US" b="1" dirty="0"/>
              <a:t>: </a:t>
            </a:r>
            <a:r>
              <a:rPr lang="en-US" dirty="0"/>
              <a:t>average, a central number among values </a:t>
            </a:r>
            <a:endParaRPr lang="en-US" dirty="0" smtClean="0"/>
          </a:p>
          <a:p>
            <a:r>
              <a:rPr lang="en-US" b="1" u="sng" dirty="0" smtClean="0"/>
              <a:t>Median</a:t>
            </a:r>
            <a:r>
              <a:rPr lang="en-US" b="1" dirty="0" smtClean="0"/>
              <a:t>: </a:t>
            </a:r>
            <a:r>
              <a:rPr lang="en-US" dirty="0" smtClean="0"/>
              <a:t>the middle measurement</a:t>
            </a:r>
          </a:p>
          <a:p>
            <a:r>
              <a:rPr lang="en-US" b="1" u="sng" dirty="0" smtClean="0"/>
              <a:t>Mode:</a:t>
            </a:r>
            <a:r>
              <a:rPr lang="en-US" dirty="0" smtClean="0"/>
              <a:t> most frequent value from the sample data </a:t>
            </a:r>
          </a:p>
          <a:p>
            <a:r>
              <a:rPr lang="en-US" b="1" u="sng" dirty="0" smtClean="0"/>
              <a:t>Range</a:t>
            </a:r>
            <a:r>
              <a:rPr lang="en-US" dirty="0" smtClean="0"/>
              <a:t>: difference between the largest and the smallest value</a:t>
            </a:r>
          </a:p>
          <a:p>
            <a:r>
              <a:rPr lang="en-US" b="1" u="sng" dirty="0" smtClean="0"/>
              <a:t>Standard deviation</a:t>
            </a:r>
            <a:r>
              <a:rPr lang="en-US" dirty="0" smtClean="0"/>
              <a:t>: deviance from the mean value </a:t>
            </a:r>
          </a:p>
        </p:txBody>
      </p:sp>
      <p:sp>
        <p:nvSpPr>
          <p:cNvPr id="4" name="Rectangle 3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7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STATISTICS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28" y="1609725"/>
            <a:ext cx="6468344" cy="4846638"/>
          </a:xfrm>
        </p:spPr>
      </p:pic>
      <p:sp>
        <p:nvSpPr>
          <p:cNvPr id="5" name="Rectangle 4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1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Applied subject </a:t>
            </a:r>
            <a:endParaRPr lang="en-US" dirty="0" smtClean="0"/>
          </a:p>
          <a:p>
            <a:r>
              <a:rPr lang="en-US" dirty="0" smtClean="0"/>
              <a:t>Is linked with planning </a:t>
            </a:r>
          </a:p>
          <a:p>
            <a:r>
              <a:rPr lang="en-US" dirty="0" smtClean="0"/>
              <a:t>Helps in decision-making</a:t>
            </a:r>
          </a:p>
          <a:p>
            <a:r>
              <a:rPr lang="en-US" dirty="0" smtClean="0"/>
              <a:t>Has application in Quality control in industry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3600" y="3810000"/>
            <a:ext cx="3810000" cy="25146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9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STATISTICS-ECONOMICS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905000"/>
            <a:ext cx="6343650" cy="3524250"/>
          </a:xfrm>
        </p:spPr>
      </p:pic>
      <p:sp>
        <p:nvSpPr>
          <p:cNvPr id="5" name="Rectangle 4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79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STATISTICS-BUSINESS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00" cy="4846320"/>
          </a:xfrm>
        </p:spPr>
        <p:txBody>
          <a:bodyPr/>
          <a:lstStyle/>
          <a:p>
            <a:r>
              <a:rPr lang="en-US" dirty="0" smtClean="0"/>
              <a:t>Business activities were confined earlier</a:t>
            </a:r>
          </a:p>
          <a:p>
            <a:r>
              <a:rPr lang="en-US" dirty="0" smtClean="0"/>
              <a:t>Industrial revolution turned the tables </a:t>
            </a:r>
          </a:p>
          <a:p>
            <a:r>
              <a:rPr lang="en-US" dirty="0" smtClean="0"/>
              <a:t>These departments require statistical analysis:</a:t>
            </a:r>
          </a:p>
          <a:p>
            <a:pPr marL="589788" lvl="1" indent="-342900">
              <a:buFont typeface="Wingdings" pitchFamily="2" charset="2"/>
              <a:buChar char="v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Sales</a:t>
            </a:r>
          </a:p>
          <a:p>
            <a:pPr marL="589788" lvl="1" indent="-342900">
              <a:buFont typeface="Wingdings" pitchFamily="2" charset="2"/>
              <a:buChar char="v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Purchase</a:t>
            </a:r>
          </a:p>
          <a:p>
            <a:pPr marL="589788" lvl="1" indent="-342900">
              <a:buFont typeface="Wingdings" pitchFamily="2" charset="2"/>
              <a:buChar char="v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Production </a:t>
            </a:r>
          </a:p>
          <a:p>
            <a:pPr marL="589788" lvl="1" indent="-342900">
              <a:buFont typeface="Wingdings" pitchFamily="2" charset="2"/>
              <a:buChar char="v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Marketing </a:t>
            </a:r>
          </a:p>
          <a:p>
            <a:pPr marL="589788" lvl="1" indent="-342900">
              <a:buFont typeface="Wingdings" pitchFamily="2" charset="2"/>
              <a:buChar char="v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Finance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81800" y="381000"/>
            <a:ext cx="1143000" cy="12192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07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375</TotalTime>
  <Words>989</Words>
  <Application>Microsoft Office PowerPoint</Application>
  <PresentationFormat>On-screen Show (4:3)</PresentationFormat>
  <Paragraphs>173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STATISTICS</vt:lpstr>
      <vt:lpstr>THE WORD ‘STATISTICS’</vt:lpstr>
      <vt:lpstr>DEFINITION</vt:lpstr>
      <vt:lpstr>CONCEPTS</vt:lpstr>
      <vt:lpstr>CONCEPTS</vt:lpstr>
      <vt:lpstr>TYPES OF STATISTICS</vt:lpstr>
      <vt:lpstr>SCOPE</vt:lpstr>
      <vt:lpstr>STATISTICS-ECONOMICS</vt:lpstr>
      <vt:lpstr>STATISTICS-BUSINESS</vt:lpstr>
      <vt:lpstr>Accounting/ PHYSICAL SCIENCE</vt:lpstr>
      <vt:lpstr>STATISTICS-BIOLOGY</vt:lpstr>
      <vt:lpstr>REFERENCE MATERIALS</vt:lpstr>
      <vt:lpstr>REFERENCE MATERIALS</vt:lpstr>
      <vt:lpstr>REFERENCE MATERIALS</vt:lpstr>
      <vt:lpstr>REFERENCE MATERIALS</vt:lpstr>
      <vt:lpstr>ORGANIZATIONS</vt:lpstr>
      <vt:lpstr>NOTABLE PERSONALITIES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36</cp:revision>
  <dcterms:created xsi:type="dcterms:W3CDTF">2020-11-20T06:43:40Z</dcterms:created>
  <dcterms:modified xsi:type="dcterms:W3CDTF">2020-12-02T17:40:18Z</dcterms:modified>
</cp:coreProperties>
</file>