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79" r:id="rId9"/>
    <p:sldId id="266" r:id="rId10"/>
    <p:sldId id="280" r:id="rId11"/>
    <p:sldId id="267" r:id="rId12"/>
    <p:sldId id="268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5D128-4FC4-4D00-9586-DBB334F38008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576A-32D0-4EF6-836B-00968BA0E1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6747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5D128-4FC4-4D00-9586-DBB334F38008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576A-32D0-4EF6-836B-00968BA0E1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0061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5D128-4FC4-4D00-9586-DBB334F38008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576A-32D0-4EF6-836B-00968BA0E1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616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F39B6AB3-B032-48F7-BD26-7B19C60330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78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5D128-4FC4-4D00-9586-DBB334F38008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576A-32D0-4EF6-836B-00968BA0E1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4062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5D128-4FC4-4D00-9586-DBB334F38008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576A-32D0-4EF6-836B-00968BA0E1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607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5D128-4FC4-4D00-9586-DBB334F38008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576A-32D0-4EF6-836B-00968BA0E1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5148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5D128-4FC4-4D00-9586-DBB334F38008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576A-32D0-4EF6-836B-00968BA0E1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558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5D128-4FC4-4D00-9586-DBB334F38008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576A-32D0-4EF6-836B-00968BA0E1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982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5D128-4FC4-4D00-9586-DBB334F38008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576A-32D0-4EF6-836B-00968BA0E1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9644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5D128-4FC4-4D00-9586-DBB334F38008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576A-32D0-4EF6-836B-00968BA0E1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963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5D128-4FC4-4D00-9586-DBB334F38008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576A-32D0-4EF6-836B-00968BA0E1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17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5D128-4FC4-4D00-9586-DBB334F38008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1576A-32D0-4EF6-836B-00968BA0E1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359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KB2fOF_gYBg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>
                <a:latin typeface="Calibri" pitchFamily="34" charset="0"/>
              </a:rPr>
              <a:t>Leadership theories</a:t>
            </a:r>
            <a:br>
              <a:rPr lang="en-GB" b="1" dirty="0" smtClean="0">
                <a:latin typeface="Calibri" pitchFamily="34" charset="0"/>
              </a:rPr>
            </a:b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Miss </a:t>
            </a:r>
            <a:r>
              <a:rPr lang="en-GB" dirty="0" err="1" smtClean="0"/>
              <a:t>naseem</a:t>
            </a:r>
            <a:r>
              <a:rPr lang="en-GB" dirty="0" smtClean="0"/>
              <a:t> </a:t>
            </a:r>
            <a:r>
              <a:rPr lang="en-GB" dirty="0" err="1" smtClean="0"/>
              <a:t>kousar</a:t>
            </a:r>
            <a:endParaRPr lang="en-GB" dirty="0" smtClean="0"/>
          </a:p>
          <a:p>
            <a:r>
              <a:rPr lang="en-GB" dirty="0" err="1" smtClean="0"/>
              <a:t>Dept</a:t>
            </a:r>
            <a:r>
              <a:rPr lang="en-GB" dirty="0" smtClean="0"/>
              <a:t> of education </a:t>
            </a:r>
            <a:r>
              <a:rPr lang="en-GB" dirty="0" err="1" smtClean="0"/>
              <a:t>uos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42417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4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453793273"/>
              </p:ext>
            </p:extLst>
          </p:nvPr>
        </p:nvGraphicFramePr>
        <p:xfrm>
          <a:off x="-1" y="908720"/>
          <a:ext cx="9036498" cy="4752528"/>
        </p:xfrm>
        <a:graphic>
          <a:graphicData uri="http://schemas.openxmlformats.org/drawingml/2006/table">
            <a:tbl>
              <a:tblPr/>
              <a:tblGrid>
                <a:gridCol w="1807649"/>
                <a:gridCol w="1807648"/>
                <a:gridCol w="1805904"/>
                <a:gridCol w="1807649"/>
                <a:gridCol w="1807648"/>
              </a:tblGrid>
              <a:tr h="171490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Competency</a:t>
                      </a: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Low competence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Some competence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High competence</a:t>
                      </a: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High competence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0709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Motivation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Low commitment/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Unable and unwilling or insecure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Variable commitment/</a:t>
                      </a: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Unable but willing or motivated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Variable commitment/ Able but unwilling or insecure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High commitment/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Able and willing or motivated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05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Leadership style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DIRECTIVE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(Telling)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COACHING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(Selling)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SUPPORTIVE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(Participating)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DELEGATORY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(Observing)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68803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/>
          </p:cNvSpPr>
          <p:nvPr>
            <p:ph type="body" idx="1"/>
          </p:nvPr>
        </p:nvSpPr>
        <p:spPr>
          <a:xfrm>
            <a:off x="323529" y="980728"/>
            <a:ext cx="8496622" cy="5256584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Arial" pitchFamily="34" charset="0"/>
              <a:buNone/>
            </a:pPr>
            <a:endParaRPr lang="en-GB" sz="2800" dirty="0"/>
          </a:p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en-GB" sz="3600" b="1" dirty="0"/>
              <a:t>Transformational Theory  </a:t>
            </a:r>
            <a:r>
              <a:rPr lang="en-GB" sz="3600" dirty="0"/>
              <a:t>(Bass and </a:t>
            </a:r>
            <a:r>
              <a:rPr lang="en-GB" sz="3600" dirty="0" err="1"/>
              <a:t>Avolio</a:t>
            </a:r>
            <a:r>
              <a:rPr lang="en-GB" sz="3600" dirty="0"/>
              <a:t>, 1994)</a:t>
            </a:r>
            <a:br>
              <a:rPr lang="en-GB" sz="3600" dirty="0"/>
            </a:br>
            <a:endParaRPr lang="en-GB" sz="1800" dirty="0"/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GB" sz="3600" dirty="0"/>
              <a:t>Leaders inspire individuals, develop trust, and encourage creativity and personal growth</a:t>
            </a:r>
            <a:br>
              <a:rPr lang="en-GB" sz="3600" dirty="0"/>
            </a:br>
            <a:endParaRPr lang="en-GB" sz="3600" dirty="0"/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GB" sz="3600" dirty="0"/>
              <a:t>Individuals develop a sense of purpose to benefit the group, organisation or society. This goes beyond their own self-interests and an exchange of rewards or recognition for effort or loyalty. </a:t>
            </a:r>
            <a:endParaRPr lang="en-GB" sz="3600" b="1" dirty="0"/>
          </a:p>
          <a:p>
            <a:pPr algn="just">
              <a:lnSpc>
                <a:spcPct val="80000"/>
              </a:lnSpc>
              <a:spcBef>
                <a:spcPct val="0"/>
              </a:spcBef>
              <a:buFont typeface="Arial" pitchFamily="34" charset="0"/>
              <a:buNone/>
            </a:pPr>
            <a:endParaRPr lang="en-GB" sz="2400" dirty="0"/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0" y="260648"/>
            <a:ext cx="9144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>
                <a:latin typeface="Calibri" pitchFamily="34" charset="0"/>
              </a:rPr>
              <a:t>New Leadership Theory</a:t>
            </a:r>
          </a:p>
        </p:txBody>
      </p:sp>
    </p:spTree>
    <p:extLst>
      <p:ext uri="{BB962C8B-B14F-4D97-AF65-F5344CB8AC3E}">
        <p14:creationId xmlns:p14="http://schemas.microsoft.com/office/powerpoint/2010/main" val="12689449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/>
          </p:cNvSpPr>
          <p:nvPr>
            <p:ph type="body" idx="1"/>
          </p:nvPr>
        </p:nvSpPr>
        <p:spPr>
          <a:xfrm>
            <a:off x="323528" y="1124745"/>
            <a:ext cx="8496622" cy="4968080"/>
          </a:xfrm>
        </p:spPr>
        <p:txBody>
          <a:bodyPr/>
          <a:lstStyle/>
          <a:p>
            <a:pPr>
              <a:lnSpc>
                <a:spcPct val="80000"/>
              </a:lnSpc>
              <a:buFont typeface="Arial" pitchFamily="34" charset="0"/>
              <a:buNone/>
            </a:pPr>
            <a:endParaRPr lang="en-GB" sz="2000" dirty="0"/>
          </a:p>
          <a:p>
            <a:pPr algn="just">
              <a:lnSpc>
                <a:spcPct val="80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en-GB" sz="2400" b="1" dirty="0"/>
              <a:t>Ethical Leadership</a:t>
            </a:r>
          </a:p>
          <a:p>
            <a:pPr>
              <a:lnSpc>
                <a:spcPct val="80000"/>
              </a:lnSpc>
            </a:pPr>
            <a:r>
              <a:rPr lang="en-GB" dirty="0"/>
              <a:t>CSR, sustainability, equality, humanitarianism</a:t>
            </a:r>
          </a:p>
          <a:p>
            <a:pPr>
              <a:lnSpc>
                <a:spcPct val="80000"/>
              </a:lnSpc>
            </a:pPr>
            <a:r>
              <a:rPr lang="en-GB" dirty="0"/>
              <a:t>Four P</a:t>
            </a:r>
            <a:r>
              <a:rPr lang="en-GB" dirty="0">
                <a:latin typeface="Arial"/>
              </a:rPr>
              <a:t>’</a:t>
            </a:r>
            <a:r>
              <a:rPr lang="en-GB" dirty="0"/>
              <a:t>s - Purpose, People, Planet, Probity</a:t>
            </a:r>
          </a:p>
          <a:p>
            <a:pPr algn="just">
              <a:lnSpc>
                <a:spcPct val="80000"/>
              </a:lnSpc>
              <a:spcBef>
                <a:spcPct val="0"/>
              </a:spcBef>
              <a:buFont typeface="Arial" pitchFamily="34" charset="0"/>
              <a:buNone/>
            </a:pPr>
            <a:endParaRPr lang="en-GB" sz="1800" dirty="0"/>
          </a:p>
        </p:txBody>
      </p:sp>
      <p:pic>
        <p:nvPicPr>
          <p:cNvPr id="82947" name="Picture 3" descr="businessballs_management_diagra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852936"/>
            <a:ext cx="3744416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3419475" y="6092825"/>
            <a:ext cx="1943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>
                <a:solidFill>
                  <a:schemeClr val="accent2"/>
                </a:solidFill>
                <a:latin typeface="Arial" pitchFamily="34" charset="0"/>
              </a:rPr>
              <a:t>Alan Chapman, 2006</a:t>
            </a:r>
          </a:p>
        </p:txBody>
      </p:sp>
      <p:sp>
        <p:nvSpPr>
          <p:cNvPr id="82950" name="Text Box 6"/>
          <p:cNvSpPr txBox="1">
            <a:spLocks noChangeArrowheads="1"/>
          </p:cNvSpPr>
          <p:nvPr/>
        </p:nvSpPr>
        <p:spPr bwMode="auto">
          <a:xfrm>
            <a:off x="-22448" y="332656"/>
            <a:ext cx="9144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 b="1" dirty="0">
                <a:latin typeface="Calibri" pitchFamily="34" charset="0"/>
              </a:rPr>
              <a:t>Leadership Philosophies</a:t>
            </a:r>
          </a:p>
        </p:txBody>
      </p:sp>
    </p:spTree>
    <p:extLst>
      <p:ext uri="{BB962C8B-B14F-4D97-AF65-F5344CB8AC3E}">
        <p14:creationId xmlns:p14="http://schemas.microsoft.com/office/powerpoint/2010/main" val="38802214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/>
          </p:cNvSpPr>
          <p:nvPr>
            <p:ph type="body" idx="1"/>
          </p:nvPr>
        </p:nvSpPr>
        <p:spPr>
          <a:xfrm>
            <a:off x="684213" y="2276475"/>
            <a:ext cx="7705725" cy="41656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 typeface="Arial" pitchFamily="34" charset="0"/>
              <a:buAutoNum type="arabicPeriod"/>
            </a:pPr>
            <a:r>
              <a:rPr lang="en-GB" sz="2400" b="1"/>
              <a:t>Guide/coordinate team</a:t>
            </a:r>
            <a:r>
              <a:rPr lang="en-GB" sz="2400"/>
              <a:t> members – encourage teamwork and motivate individuals</a:t>
            </a:r>
            <a:br>
              <a:rPr lang="en-GB" sz="2400"/>
            </a:br>
            <a:endParaRPr lang="en-GB" sz="2400"/>
          </a:p>
          <a:p>
            <a:pPr marL="533400" indent="-533400">
              <a:lnSpc>
                <a:spcPct val="90000"/>
              </a:lnSpc>
              <a:buFont typeface="Arial" pitchFamily="34" charset="0"/>
              <a:buAutoNum type="arabicPeriod"/>
            </a:pPr>
            <a:r>
              <a:rPr lang="en-GB" sz="2400" b="1"/>
              <a:t>Provide structure</a:t>
            </a:r>
            <a:r>
              <a:rPr lang="en-GB" sz="2400"/>
              <a:t> for team – set mission and purpose, clarify roles and responsibilities, allocate tasks and set objectives</a:t>
            </a:r>
            <a:br>
              <a:rPr lang="en-GB" sz="2400"/>
            </a:br>
            <a:endParaRPr lang="en-GB" sz="2400"/>
          </a:p>
          <a:p>
            <a:pPr marL="533400" indent="-533400">
              <a:lnSpc>
                <a:spcPct val="90000"/>
              </a:lnSpc>
              <a:buFont typeface="Arial" pitchFamily="34" charset="0"/>
              <a:buAutoNum type="arabicPeriod"/>
            </a:pPr>
            <a:r>
              <a:rPr lang="en-GB" sz="2400" b="1"/>
              <a:t>Clarify working methods</a:t>
            </a:r>
            <a:r>
              <a:rPr lang="en-GB" sz="2400"/>
              <a:t>, practises and protocol</a:t>
            </a:r>
            <a:br>
              <a:rPr lang="en-GB" sz="2400"/>
            </a:br>
            <a:endParaRPr lang="en-GB" sz="2400"/>
          </a:p>
          <a:p>
            <a:pPr marL="533400" indent="-533400">
              <a:lnSpc>
                <a:spcPct val="90000"/>
              </a:lnSpc>
              <a:buFont typeface="Arial" pitchFamily="34" charset="0"/>
              <a:buAutoNum type="arabicPeriod"/>
            </a:pPr>
            <a:r>
              <a:rPr lang="en-GB" sz="2400" b="1"/>
              <a:t>Focus on performance</a:t>
            </a:r>
            <a:r>
              <a:rPr lang="en-GB" sz="2400"/>
              <a:t> – anticipate challenges, monitor performance, delegate and provide CPD support</a:t>
            </a:r>
            <a:r>
              <a:rPr lang="en-GB" sz="2800"/>
              <a:t>  </a:t>
            </a:r>
          </a:p>
          <a:p>
            <a:pPr marL="533400" indent="-533400">
              <a:lnSpc>
                <a:spcPct val="90000"/>
              </a:lnSpc>
            </a:pPr>
            <a:endParaRPr lang="en-GB" sz="2800"/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6516688" y="917575"/>
            <a:ext cx="22717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>
                <a:latin typeface="Calibri" pitchFamily="34" charset="0"/>
              </a:rPr>
              <a:t>Leadership Skills</a:t>
            </a:r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1116013" y="1341438"/>
            <a:ext cx="6551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4519" name="Text Box 7"/>
          <p:cNvSpPr txBox="1">
            <a:spLocks noChangeArrowheads="1"/>
          </p:cNvSpPr>
          <p:nvPr/>
        </p:nvSpPr>
        <p:spPr bwMode="auto">
          <a:xfrm>
            <a:off x="0" y="1484313"/>
            <a:ext cx="9144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>
                <a:latin typeface="Calibri" pitchFamily="34" charset="0"/>
              </a:rPr>
              <a:t>Key Team Leader Responsibilities</a:t>
            </a:r>
          </a:p>
        </p:txBody>
      </p:sp>
    </p:spTree>
    <p:extLst>
      <p:ext uri="{BB962C8B-B14F-4D97-AF65-F5344CB8AC3E}">
        <p14:creationId xmlns:p14="http://schemas.microsoft.com/office/powerpoint/2010/main" val="13232778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/>
          </p:cNvSpPr>
          <p:nvPr>
            <p:ph type="body" idx="1"/>
          </p:nvPr>
        </p:nvSpPr>
        <p:spPr>
          <a:xfrm>
            <a:off x="1547813" y="2349500"/>
            <a:ext cx="6608762" cy="4103688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en-GB" b="1"/>
              <a:t>	Responsibility Vs Accountability?</a:t>
            </a:r>
          </a:p>
          <a:p>
            <a:pPr>
              <a:buFont typeface="Arial" pitchFamily="34" charset="0"/>
              <a:buNone/>
            </a:pPr>
            <a:endParaRPr lang="en-GB" sz="2000" b="1"/>
          </a:p>
          <a:p>
            <a:pPr>
              <a:buFont typeface="Arial" pitchFamily="34" charset="0"/>
              <a:buNone/>
            </a:pPr>
            <a:r>
              <a:rPr lang="en-GB" b="1"/>
              <a:t>	What does having authority mean? </a:t>
            </a:r>
          </a:p>
          <a:p>
            <a:pPr>
              <a:buFont typeface="Arial" pitchFamily="34" charset="0"/>
              <a:buNone/>
            </a:pPr>
            <a:endParaRPr lang="en-GB" b="1"/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6516688" y="917575"/>
            <a:ext cx="22717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>
                <a:latin typeface="Calibri" pitchFamily="34" charset="0"/>
              </a:rPr>
              <a:t>Leadership Skills</a:t>
            </a:r>
          </a:p>
        </p:txBody>
      </p:sp>
      <p:sp>
        <p:nvSpPr>
          <p:cNvPr id="90117" name="Rectangle 5"/>
          <p:cNvSpPr>
            <a:spLocks noChangeArrowheads="1"/>
          </p:cNvSpPr>
          <p:nvPr/>
        </p:nvSpPr>
        <p:spPr bwMode="auto">
          <a:xfrm>
            <a:off x="8189913" y="4960938"/>
            <a:ext cx="1841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 typeface="Arial" pitchFamily="34" charset="0"/>
              <a:buNone/>
            </a:pPr>
            <a:endParaRPr lang="en-US" sz="3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9524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/>
          </p:cNvSpPr>
          <p:nvPr>
            <p:ph type="body" idx="1"/>
          </p:nvPr>
        </p:nvSpPr>
        <p:spPr>
          <a:xfrm>
            <a:off x="550044" y="624012"/>
            <a:ext cx="8064500" cy="597334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GB" sz="2400" b="1" dirty="0"/>
              <a:t>Accountability the state of being accountable, liable, or answerable</a:t>
            </a:r>
          </a:p>
          <a:p>
            <a:pPr>
              <a:lnSpc>
                <a:spcPct val="80000"/>
              </a:lnSpc>
            </a:pPr>
            <a:endParaRPr lang="en-GB" sz="1400" b="1" dirty="0"/>
          </a:p>
          <a:p>
            <a:pPr>
              <a:lnSpc>
                <a:spcPct val="80000"/>
              </a:lnSpc>
            </a:pPr>
            <a:r>
              <a:rPr lang="en-GB" sz="2400" b="1" dirty="0"/>
              <a:t>Responsibility (for objects, tasks or people)  can be delegated but accountability can not </a:t>
            </a:r>
            <a:r>
              <a:rPr lang="en-GB" sz="2400" b="1" dirty="0">
                <a:latin typeface="Arial"/>
              </a:rPr>
              <a:t>–</a:t>
            </a:r>
            <a:r>
              <a:rPr lang="en-GB" sz="2400" b="1" dirty="0"/>
              <a:t> buck stops with you! </a:t>
            </a:r>
          </a:p>
          <a:p>
            <a:pPr>
              <a:lnSpc>
                <a:spcPct val="80000"/>
              </a:lnSpc>
            </a:pPr>
            <a:endParaRPr lang="en-GB" sz="1400" b="1" dirty="0"/>
          </a:p>
          <a:p>
            <a:pPr>
              <a:lnSpc>
                <a:spcPct val="80000"/>
              </a:lnSpc>
            </a:pPr>
            <a:r>
              <a:rPr lang="en-GB" sz="2400" b="1" dirty="0"/>
              <a:t>A good leader accepts ultimate responsibility: </a:t>
            </a:r>
          </a:p>
          <a:p>
            <a:pPr lvl="1">
              <a:lnSpc>
                <a:spcPct val="80000"/>
              </a:lnSpc>
            </a:pPr>
            <a:r>
              <a:rPr lang="en-GB" sz="2400" b="1" dirty="0"/>
              <a:t>will give credit to others when delegated responsibilities succeed</a:t>
            </a:r>
          </a:p>
          <a:p>
            <a:pPr lvl="1">
              <a:lnSpc>
                <a:spcPct val="80000"/>
              </a:lnSpc>
            </a:pPr>
            <a:r>
              <a:rPr lang="en-GB" sz="2400" b="1" dirty="0"/>
              <a:t>will accept blame when delegated responsibilities fail</a:t>
            </a:r>
          </a:p>
          <a:p>
            <a:pPr lvl="1">
              <a:lnSpc>
                <a:spcPct val="80000"/>
              </a:lnSpc>
            </a:pPr>
            <a:endParaRPr lang="en-GB" sz="1400" b="1" dirty="0"/>
          </a:p>
          <a:p>
            <a:pPr>
              <a:lnSpc>
                <a:spcPct val="80000"/>
              </a:lnSpc>
            </a:pPr>
            <a:r>
              <a:rPr lang="en-GB" sz="2400" b="1" dirty="0"/>
              <a:t>Accountability can not operate fairly without the leader being given full authority for the responsibilities concerned</a:t>
            </a:r>
          </a:p>
          <a:p>
            <a:pPr>
              <a:lnSpc>
                <a:spcPct val="80000"/>
              </a:lnSpc>
            </a:pPr>
            <a:endParaRPr lang="en-GB" sz="1400" b="1" dirty="0"/>
          </a:p>
          <a:p>
            <a:pPr>
              <a:lnSpc>
                <a:spcPct val="80000"/>
              </a:lnSpc>
            </a:pPr>
            <a:r>
              <a:rPr lang="en-GB" sz="2400" b="1" dirty="0"/>
              <a:t>Authority is the power to influence or command thought, opinion or behaviour</a:t>
            </a:r>
          </a:p>
          <a:p>
            <a:pPr>
              <a:lnSpc>
                <a:spcPct val="80000"/>
              </a:lnSpc>
              <a:buFont typeface="Arial" pitchFamily="34" charset="0"/>
              <a:buNone/>
            </a:pPr>
            <a:endParaRPr lang="en-GB" sz="1400" b="1" dirty="0"/>
          </a:p>
          <a:p>
            <a:pPr>
              <a:lnSpc>
                <a:spcPct val="80000"/>
              </a:lnSpc>
            </a:pPr>
            <a:r>
              <a:rPr lang="en-GB" sz="2400" b="1" dirty="0"/>
              <a:t>Cross-functional team – less authority - more difficult to manage</a:t>
            </a:r>
          </a:p>
        </p:txBody>
      </p:sp>
      <p:sp>
        <p:nvSpPr>
          <p:cNvPr id="76805" name="Rectangle 5"/>
          <p:cNvSpPr>
            <a:spLocks noChangeArrowheads="1"/>
          </p:cNvSpPr>
          <p:nvPr/>
        </p:nvSpPr>
        <p:spPr bwMode="auto">
          <a:xfrm>
            <a:off x="10294" y="116632"/>
            <a:ext cx="91440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en-GB" sz="3200" dirty="0">
                <a:latin typeface="Calibri" pitchFamily="34" charset="0"/>
              </a:rPr>
              <a:t>Accountability, Responsibility, and Authority</a:t>
            </a:r>
          </a:p>
        </p:txBody>
      </p:sp>
    </p:spTree>
    <p:extLst>
      <p:ext uri="{BB962C8B-B14F-4D97-AF65-F5344CB8AC3E}">
        <p14:creationId xmlns:p14="http://schemas.microsoft.com/office/powerpoint/2010/main" val="33282370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3"/>
          <p:cNvSpPr>
            <a:spLocks noGrp="1"/>
          </p:cNvSpPr>
          <p:nvPr>
            <p:ph type="body" idx="1"/>
          </p:nvPr>
        </p:nvSpPr>
        <p:spPr>
          <a:xfrm>
            <a:off x="755650" y="404664"/>
            <a:ext cx="7689850" cy="5218261"/>
          </a:xfrm>
        </p:spPr>
        <p:txBody>
          <a:bodyPr>
            <a:normAutofit/>
          </a:bodyPr>
          <a:lstStyle/>
          <a:p>
            <a:pPr algn="ctr">
              <a:buFont typeface="Arial" pitchFamily="34" charset="0"/>
              <a:buNone/>
            </a:pPr>
            <a:r>
              <a:rPr lang="en-GB" sz="3600" b="1" dirty="0"/>
              <a:t>Group Exercise</a:t>
            </a:r>
            <a:br>
              <a:rPr lang="en-GB" sz="3600" b="1" dirty="0"/>
            </a:br>
            <a:endParaRPr lang="en-GB" sz="1200" b="1" dirty="0"/>
          </a:p>
          <a:p>
            <a:pPr algn="ctr">
              <a:buFont typeface="Arial" pitchFamily="34" charset="0"/>
              <a:buNone/>
            </a:pPr>
            <a:r>
              <a:rPr lang="en-GB" sz="2800" b="1" dirty="0"/>
              <a:t>When have you experienced an issue as a leader that you did not have the authority to resolve? </a:t>
            </a:r>
            <a:br>
              <a:rPr lang="en-GB" sz="2800" b="1" dirty="0"/>
            </a:br>
            <a:endParaRPr lang="en-GB" sz="1000" b="1" dirty="0"/>
          </a:p>
          <a:p>
            <a:pPr algn="ctr">
              <a:buFont typeface="Arial" pitchFamily="34" charset="0"/>
              <a:buNone/>
            </a:pPr>
            <a:r>
              <a:rPr lang="en-GB" sz="2800" dirty="0"/>
              <a:t>How did you know you did not have the authority?</a:t>
            </a:r>
          </a:p>
          <a:p>
            <a:pPr algn="ctr">
              <a:buFont typeface="Arial" pitchFamily="34" charset="0"/>
              <a:buNone/>
            </a:pPr>
            <a:r>
              <a:rPr lang="en-GB" sz="2800" dirty="0"/>
              <a:t>Who did you refer to for help?</a:t>
            </a:r>
          </a:p>
          <a:p>
            <a:pPr algn="ctr">
              <a:buFont typeface="Arial" pitchFamily="34" charset="0"/>
              <a:buNone/>
            </a:pPr>
            <a:endParaRPr lang="en-GB" sz="2800" dirty="0"/>
          </a:p>
          <a:p>
            <a:pPr algn="ctr">
              <a:buFont typeface="Arial" pitchFamily="34" charset="0"/>
              <a:buNone/>
            </a:pPr>
            <a:r>
              <a:rPr lang="en-GB" sz="2800" dirty="0"/>
              <a:t>Use examples from your own current experience </a:t>
            </a:r>
            <a:r>
              <a:rPr lang="en-GB" sz="2800" dirty="0">
                <a:latin typeface="Arial"/>
              </a:rPr>
              <a:t>–</a:t>
            </a:r>
            <a:r>
              <a:rPr lang="en-GB" sz="2800" dirty="0"/>
              <a:t> work, volunteer, club /society</a:t>
            </a:r>
          </a:p>
        </p:txBody>
      </p:sp>
    </p:spTree>
    <p:extLst>
      <p:ext uri="{BB962C8B-B14F-4D97-AF65-F5344CB8AC3E}">
        <p14:creationId xmlns:p14="http://schemas.microsoft.com/office/powerpoint/2010/main" val="28746990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/>
          <p:cNvSpPr>
            <a:spLocks noGrp="1"/>
          </p:cNvSpPr>
          <p:nvPr>
            <p:ph type="body" idx="1"/>
          </p:nvPr>
        </p:nvSpPr>
        <p:spPr>
          <a:xfrm>
            <a:off x="251520" y="1118022"/>
            <a:ext cx="8748463" cy="547933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en-GB" sz="2800" b="1" dirty="0"/>
              <a:t>Team Leader authority will vary from role to role dependent </a:t>
            </a:r>
            <a:r>
              <a:rPr lang="en-GB" sz="2800" b="1" dirty="0" smtClean="0"/>
              <a:t>on the scope of duties and organisational structure</a:t>
            </a:r>
            <a:br>
              <a:rPr lang="en-GB" sz="2800" b="1" dirty="0" smtClean="0"/>
            </a:br>
            <a:endParaRPr lang="en-GB" sz="1400" b="1" dirty="0" smtClean="0"/>
          </a:p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en-GB" sz="2800" dirty="0" smtClean="0"/>
              <a:t>A Team Leader may refer to line management or other</a:t>
            </a:r>
          </a:p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en-GB" sz="2800" dirty="0" smtClean="0"/>
              <a:t>authorities for the following:</a:t>
            </a:r>
            <a:br>
              <a:rPr lang="en-GB" sz="2800" dirty="0" smtClean="0"/>
            </a:br>
            <a:r>
              <a:rPr lang="en-GB" sz="1400" dirty="0" smtClean="0"/>
              <a:t>  </a:t>
            </a:r>
          </a:p>
          <a:p>
            <a:pPr>
              <a:lnSpc>
                <a:spcPct val="80000"/>
              </a:lnSpc>
            </a:pPr>
            <a:r>
              <a:rPr lang="en-GB" sz="2800" b="1" dirty="0" smtClean="0"/>
              <a:t>HR (</a:t>
            </a:r>
            <a:r>
              <a:rPr lang="en-GB" sz="2800" dirty="0" smtClean="0"/>
              <a:t>staff recruitment  and training, performance and discipline, racism or bullying)</a:t>
            </a:r>
          </a:p>
          <a:p>
            <a:pPr>
              <a:lnSpc>
                <a:spcPct val="80000"/>
              </a:lnSpc>
            </a:pPr>
            <a:r>
              <a:rPr lang="en-GB" sz="2800" b="1" dirty="0" smtClean="0"/>
              <a:t>Policy </a:t>
            </a:r>
            <a:r>
              <a:rPr lang="en-GB" sz="2800" b="1" dirty="0"/>
              <a:t>and procedures</a:t>
            </a:r>
            <a:r>
              <a:rPr lang="en-GB" sz="1800" b="1" dirty="0"/>
              <a:t> (</a:t>
            </a:r>
            <a:r>
              <a:rPr lang="en-GB" sz="2800" dirty="0"/>
              <a:t>Health and Safety, changes to working practises)</a:t>
            </a:r>
          </a:p>
          <a:p>
            <a:pPr>
              <a:lnSpc>
                <a:spcPct val="80000"/>
              </a:lnSpc>
            </a:pPr>
            <a:r>
              <a:rPr lang="en-GB" sz="2800" b="1" dirty="0"/>
              <a:t>Budget &amp; resources </a:t>
            </a:r>
            <a:r>
              <a:rPr lang="en-GB" sz="2800" dirty="0"/>
              <a:t>(allocation and management)</a:t>
            </a:r>
          </a:p>
          <a:p>
            <a:pPr>
              <a:lnSpc>
                <a:spcPct val="80000"/>
              </a:lnSpc>
            </a:pPr>
            <a:r>
              <a:rPr lang="en-GB" sz="2800" b="1" dirty="0"/>
              <a:t>Organisational objectives</a:t>
            </a:r>
            <a:r>
              <a:rPr lang="en-GB" sz="2800" dirty="0"/>
              <a:t> (strategy, targets)</a:t>
            </a:r>
          </a:p>
          <a:p>
            <a:pPr>
              <a:lnSpc>
                <a:spcPct val="80000"/>
              </a:lnSpc>
            </a:pPr>
            <a:r>
              <a:rPr lang="en-GB" sz="2800" b="1" dirty="0" smtClean="0"/>
              <a:t>Managing change</a:t>
            </a:r>
            <a:r>
              <a:rPr lang="en-GB" sz="2800" dirty="0" smtClean="0"/>
              <a:t> (department restructure, office move)</a:t>
            </a:r>
          </a:p>
          <a:p>
            <a:pPr>
              <a:lnSpc>
                <a:spcPct val="80000"/>
              </a:lnSpc>
            </a:pPr>
            <a:r>
              <a:rPr lang="en-GB" sz="2800" b="1" dirty="0" smtClean="0"/>
              <a:t>Line </a:t>
            </a:r>
            <a:r>
              <a:rPr lang="en-GB" sz="2800" b="1" dirty="0"/>
              <a:t>management</a:t>
            </a:r>
            <a:r>
              <a:rPr lang="en-GB" sz="2800" dirty="0"/>
              <a:t> (support and advice, own CPD)</a:t>
            </a:r>
          </a:p>
          <a:p>
            <a:pPr>
              <a:lnSpc>
                <a:spcPct val="80000"/>
              </a:lnSpc>
              <a:buFont typeface="Arial" pitchFamily="34" charset="0"/>
              <a:buNone/>
            </a:pPr>
            <a:endParaRPr lang="en-GB" sz="2400" dirty="0"/>
          </a:p>
          <a:p>
            <a:pPr>
              <a:lnSpc>
                <a:spcPct val="80000"/>
              </a:lnSpc>
              <a:buFont typeface="Arial" pitchFamily="34" charset="0"/>
              <a:buNone/>
            </a:pPr>
            <a:endParaRPr lang="en-GB" sz="1800" dirty="0"/>
          </a:p>
        </p:txBody>
      </p:sp>
      <p:sp>
        <p:nvSpPr>
          <p:cNvPr id="89093" name="Rectangle 5"/>
          <p:cNvSpPr>
            <a:spLocks noChangeArrowheads="1"/>
          </p:cNvSpPr>
          <p:nvPr/>
        </p:nvSpPr>
        <p:spPr bwMode="auto">
          <a:xfrm>
            <a:off x="1907704" y="476672"/>
            <a:ext cx="45561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3600" dirty="0">
                <a:latin typeface="Calibri" pitchFamily="34" charset="0"/>
              </a:rPr>
              <a:t>Team Leader Authority</a:t>
            </a:r>
          </a:p>
        </p:txBody>
      </p:sp>
    </p:spTree>
    <p:extLst>
      <p:ext uri="{BB962C8B-B14F-4D97-AF65-F5344CB8AC3E}">
        <p14:creationId xmlns:p14="http://schemas.microsoft.com/office/powerpoint/2010/main" val="7887246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>
          <a:xfrm>
            <a:off x="107950" y="44624"/>
            <a:ext cx="9144000" cy="1143000"/>
          </a:xfrm>
        </p:spPr>
        <p:txBody>
          <a:bodyPr/>
          <a:lstStyle/>
          <a:p>
            <a:r>
              <a:rPr lang="en-GB" sz="3600" b="1"/>
              <a:t>How to improve your leadership skills</a:t>
            </a:r>
            <a:endParaRPr lang="en-US" sz="3600" b="1"/>
          </a:p>
        </p:txBody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>
          <a:xfrm>
            <a:off x="179512" y="1268760"/>
            <a:ext cx="8784976" cy="525658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GB" sz="2800" b="1" dirty="0"/>
              <a:t>Reflect and identify the skills YOU need to lead effectively and create your action plan to develop them</a:t>
            </a:r>
            <a:br>
              <a:rPr lang="en-GB" sz="2800" b="1" dirty="0"/>
            </a:br>
            <a:endParaRPr lang="en-GB" sz="1400" b="1" dirty="0"/>
          </a:p>
          <a:p>
            <a:pPr>
              <a:lnSpc>
                <a:spcPct val="80000"/>
              </a:lnSpc>
            </a:pPr>
            <a:r>
              <a:rPr lang="en-GB" sz="2800" b="1" dirty="0"/>
              <a:t>Ask for feedback from work colleagues, line managers, tutors, your ‘followers’</a:t>
            </a:r>
            <a:br>
              <a:rPr lang="en-GB" sz="2800" b="1" dirty="0"/>
            </a:br>
            <a:endParaRPr lang="en-GB" sz="1400" b="1" dirty="0"/>
          </a:p>
          <a:p>
            <a:pPr>
              <a:lnSpc>
                <a:spcPct val="80000"/>
              </a:lnSpc>
            </a:pPr>
            <a:r>
              <a:rPr lang="en-GB" sz="2800" b="1" dirty="0"/>
              <a:t>Practise! Take on responsibility (work, volunteering, clubs &amp; Societies) and reflect on your performance</a:t>
            </a:r>
            <a:br>
              <a:rPr lang="en-GB" sz="2800" b="1" dirty="0"/>
            </a:br>
            <a:r>
              <a:rPr lang="en-GB" sz="2800" b="1" dirty="0"/>
              <a:t>SIFE - </a:t>
            </a:r>
            <a:r>
              <a:rPr lang="en-GB" sz="2800" b="1" dirty="0">
                <a:hlinkClick r:id="rId2"/>
              </a:rPr>
              <a:t>www.youtube.com/watch?v=KB2fOF_gYBg</a:t>
            </a:r>
            <a:r>
              <a:rPr lang="en-GB" sz="2800" b="1" dirty="0"/>
              <a:t/>
            </a:r>
            <a:br>
              <a:rPr lang="en-GB" sz="2800" b="1" dirty="0"/>
            </a:br>
            <a:endParaRPr lang="en-GB" sz="1400" b="1" dirty="0"/>
          </a:p>
          <a:p>
            <a:pPr>
              <a:lnSpc>
                <a:spcPct val="80000"/>
              </a:lnSpc>
            </a:pPr>
            <a:r>
              <a:rPr lang="en-GB" sz="2800" b="1" dirty="0"/>
              <a:t>Find a mentor – learn from positive leadership role-models</a:t>
            </a:r>
          </a:p>
          <a:p>
            <a:pPr>
              <a:lnSpc>
                <a:spcPct val="80000"/>
              </a:lnSpc>
              <a:buFont typeface="Arial" pitchFamily="34" charset="0"/>
              <a:buNone/>
            </a:pPr>
            <a:endParaRPr lang="en-GB" sz="1400" b="1" dirty="0"/>
          </a:p>
          <a:p>
            <a:pPr>
              <a:lnSpc>
                <a:spcPct val="80000"/>
              </a:lnSpc>
            </a:pPr>
            <a:r>
              <a:rPr lang="en-GB" sz="2800" b="1" dirty="0"/>
              <a:t>Attend further leadership and management training</a:t>
            </a:r>
          </a:p>
          <a:p>
            <a:pPr>
              <a:lnSpc>
                <a:spcPct val="80000"/>
              </a:lnSpc>
              <a:buFont typeface="Arial" pitchFamily="34" charset="0"/>
              <a:buNone/>
            </a:pPr>
            <a:endParaRPr lang="en-GB" sz="1400" b="1" dirty="0"/>
          </a:p>
          <a:p>
            <a:pPr>
              <a:lnSpc>
                <a:spcPct val="80000"/>
              </a:lnSpc>
            </a:pPr>
            <a:r>
              <a:rPr lang="en-GB" sz="2800" b="1" dirty="0"/>
              <a:t>Use the resources on Exeter Leaders Award ELE pages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4731216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GB" sz="3600" b="1" dirty="0"/>
              <a:t>Review your performance as a Leader </a:t>
            </a:r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179512" y="1035049"/>
            <a:ext cx="8784976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 algn="ctr"/>
            <a:r>
              <a:rPr lang="en-GB" sz="4000" dirty="0">
                <a:latin typeface="Calibri" pitchFamily="34" charset="0"/>
              </a:rPr>
              <a:t>Individual Exercise</a:t>
            </a:r>
            <a:r>
              <a:rPr lang="en-GB" sz="4000" dirty="0" smtClean="0">
                <a:latin typeface="Calibri" pitchFamily="34" charset="0"/>
              </a:rPr>
              <a:t>:</a:t>
            </a:r>
            <a:endParaRPr lang="en-GB" dirty="0">
              <a:latin typeface="Calibri" pitchFamily="34" charset="0"/>
            </a:endParaRPr>
          </a:p>
          <a:p>
            <a:pPr marL="457200" indent="-457200">
              <a:buFontTx/>
              <a:buAutoNum type="arabicPeriod"/>
            </a:pPr>
            <a:r>
              <a:rPr lang="en-GB" sz="2800" dirty="0">
                <a:latin typeface="Calibri" pitchFamily="34" charset="0"/>
              </a:rPr>
              <a:t>Assess yourself as a Leader </a:t>
            </a:r>
          </a:p>
          <a:p>
            <a:pPr marL="914400" lvl="1" indent="-457200">
              <a:buFontTx/>
              <a:buChar char="•"/>
            </a:pPr>
            <a:r>
              <a:rPr lang="en-GB" sz="2800" dirty="0">
                <a:latin typeface="Calibri" pitchFamily="34" charset="0"/>
              </a:rPr>
              <a:t>Conduct a SWOT analysis - Strengths, Weaknesses, Opportunities, Threats</a:t>
            </a:r>
          </a:p>
          <a:p>
            <a:pPr marL="457200" indent="-457200"/>
            <a:r>
              <a:rPr lang="en-GB" sz="3200" dirty="0">
                <a:latin typeface="Calibri" pitchFamily="34" charset="0"/>
              </a:rPr>
              <a:t>	(Use the Results of Leadership Questionnaire you have been completed prior to attending the session</a:t>
            </a:r>
            <a:r>
              <a:rPr lang="en-GB" sz="3200" dirty="0" smtClean="0">
                <a:latin typeface="Calibri" pitchFamily="34" charset="0"/>
              </a:rPr>
              <a:t>)</a:t>
            </a:r>
            <a:endParaRPr lang="en-GB" sz="3200" dirty="0">
              <a:latin typeface="Calibri" pitchFamily="34" charset="0"/>
            </a:endParaRPr>
          </a:p>
          <a:p>
            <a:pPr marL="457200" indent="-457200">
              <a:buFontTx/>
              <a:buAutoNum type="arabicPeriod" startAt="2"/>
            </a:pPr>
            <a:r>
              <a:rPr lang="en-GB" sz="2800" dirty="0">
                <a:latin typeface="Calibri" pitchFamily="34" charset="0"/>
              </a:rPr>
              <a:t>Develop an Action Plan to improve as a leader</a:t>
            </a:r>
          </a:p>
          <a:p>
            <a:pPr marL="914400" lvl="1" indent="-457200">
              <a:buFontTx/>
              <a:buChar char="•"/>
            </a:pPr>
            <a:r>
              <a:rPr lang="en-GB" sz="2800" dirty="0">
                <a:latin typeface="Calibri" pitchFamily="34" charset="0"/>
              </a:rPr>
              <a:t>list 2 actions you will undertake to address Weaknesses or capitalise on Opportunities identified</a:t>
            </a:r>
          </a:p>
          <a:p>
            <a:pPr marL="914400" lvl="1" indent="-457200">
              <a:buFontTx/>
              <a:buChar char="•"/>
            </a:pPr>
            <a:r>
              <a:rPr lang="en-GB" sz="2800" dirty="0">
                <a:latin typeface="Calibri" pitchFamily="34" charset="0"/>
              </a:rPr>
              <a:t>Apply SMART targets to your actions – Specific,</a:t>
            </a:r>
          </a:p>
          <a:p>
            <a:pPr marL="457200" indent="-457200"/>
            <a:r>
              <a:rPr lang="en-GB" sz="2800" dirty="0">
                <a:latin typeface="Calibri" pitchFamily="34" charset="0"/>
              </a:rPr>
              <a:t>		Measurable, Achievable, Realistic, </a:t>
            </a:r>
            <a:r>
              <a:rPr lang="en-GB" sz="2800" dirty="0" smtClean="0">
                <a:latin typeface="Calibri" pitchFamily="34" charset="0"/>
              </a:rPr>
              <a:t>Time-bound</a:t>
            </a:r>
            <a:endParaRPr lang="en-GB" sz="2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517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3"/>
          <p:cNvSpPr>
            <a:spLocks noGrp="1"/>
          </p:cNvSpPr>
          <p:nvPr>
            <p:ph type="body" idx="1"/>
          </p:nvPr>
        </p:nvSpPr>
        <p:spPr>
          <a:xfrm>
            <a:off x="755650" y="260648"/>
            <a:ext cx="7561263" cy="5865515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None/>
            </a:pPr>
            <a:r>
              <a:rPr lang="en-GB" sz="3600" dirty="0"/>
              <a:t> </a:t>
            </a:r>
            <a:endParaRPr lang="en-GB" dirty="0"/>
          </a:p>
          <a:p>
            <a:pPr>
              <a:buFont typeface="Arial" pitchFamily="34" charset="0"/>
              <a:buNone/>
            </a:pPr>
            <a:r>
              <a:rPr lang="en-GB" sz="4400" i="1" dirty="0"/>
              <a:t>"Leadership is a function of knowing yourself, having a </a:t>
            </a:r>
            <a:r>
              <a:rPr lang="en-GB" sz="4400" b="1" i="1" dirty="0"/>
              <a:t>vision</a:t>
            </a:r>
            <a:r>
              <a:rPr lang="en-GB" sz="4400" i="1" dirty="0"/>
              <a:t> that is well communicated, </a:t>
            </a:r>
            <a:r>
              <a:rPr lang="en-GB" sz="4400" b="1" i="1" dirty="0"/>
              <a:t>building trust</a:t>
            </a:r>
            <a:r>
              <a:rPr lang="en-GB" sz="4400" i="1" dirty="0"/>
              <a:t> among colleagues, and </a:t>
            </a:r>
            <a:r>
              <a:rPr lang="en-GB" sz="4400" b="1" i="1" dirty="0"/>
              <a:t>taking effective action</a:t>
            </a:r>
            <a:r>
              <a:rPr lang="en-GB" sz="4400" i="1" dirty="0"/>
              <a:t> to realize your own leadership potential."</a:t>
            </a:r>
            <a:r>
              <a:rPr lang="en-GB" sz="4400" dirty="0"/>
              <a:t> </a:t>
            </a:r>
          </a:p>
          <a:p>
            <a:pPr algn="r">
              <a:buFont typeface="Arial" pitchFamily="34" charset="0"/>
              <a:buNone/>
            </a:pPr>
            <a:r>
              <a:rPr lang="en-GB" sz="2400" dirty="0"/>
              <a:t>Prof. Warren </a:t>
            </a:r>
            <a:r>
              <a:rPr lang="en-GB" sz="2400" dirty="0" err="1"/>
              <a:t>Bennis</a:t>
            </a:r>
            <a:endParaRPr lang="en-GB" sz="2400" dirty="0"/>
          </a:p>
          <a:p>
            <a:pPr algn="r">
              <a:buFont typeface="Arial" pitchFamily="34" charset="0"/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888172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3"/>
          <p:cNvSpPr>
            <a:spLocks noGrp="1"/>
          </p:cNvSpPr>
          <p:nvPr>
            <p:ph type="body" idx="1"/>
          </p:nvPr>
        </p:nvSpPr>
        <p:spPr>
          <a:xfrm>
            <a:off x="900113" y="404664"/>
            <a:ext cx="7343775" cy="6110436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en-GB" sz="2800" b="1" dirty="0"/>
              <a:t>Exercise In pairs</a:t>
            </a:r>
            <a:r>
              <a:rPr lang="en-GB" sz="2800" dirty="0"/>
              <a:t> </a:t>
            </a:r>
            <a:endParaRPr lang="en-GB" sz="2800" b="1" dirty="0"/>
          </a:p>
          <a:p>
            <a:r>
              <a:rPr lang="en-GB" sz="2800" dirty="0"/>
              <a:t>Discuss examples you have come across of strong and weak leadership</a:t>
            </a:r>
          </a:p>
          <a:p>
            <a:pPr>
              <a:buFont typeface="Arial" pitchFamily="34" charset="0"/>
              <a:buNone/>
            </a:pPr>
            <a:endParaRPr lang="en-GB" sz="2800" dirty="0"/>
          </a:p>
          <a:p>
            <a:r>
              <a:rPr lang="en-GB" sz="2800" dirty="0"/>
              <a:t>You can use examples from employment, academic studies or participation in sports clubs and societies (keep anonymous)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689391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Grp="1"/>
          </p:cNvSpPr>
          <p:nvPr>
            <p:ph type="body" idx="1"/>
          </p:nvPr>
        </p:nvSpPr>
        <p:spPr>
          <a:xfrm>
            <a:off x="684213" y="908720"/>
            <a:ext cx="8135937" cy="561662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en-GB" b="1" dirty="0"/>
              <a:t>Early Theories: </a:t>
            </a:r>
          </a:p>
          <a:p>
            <a:pPr>
              <a:lnSpc>
                <a:spcPct val="80000"/>
              </a:lnSpc>
              <a:buFont typeface="Arial" pitchFamily="34" charset="0"/>
              <a:buNone/>
            </a:pPr>
            <a:endParaRPr lang="en-GB" sz="1100" b="1" dirty="0"/>
          </a:p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en-GB" b="1" dirty="0"/>
              <a:t>Great </a:t>
            </a:r>
            <a:r>
              <a:rPr lang="en-GB" b="1"/>
              <a:t>Man </a:t>
            </a:r>
            <a:r>
              <a:rPr lang="en-GB" b="1" smtClean="0"/>
              <a:t>Theory</a:t>
            </a:r>
          </a:p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en-GB" b="1" smtClean="0"/>
              <a:t> </a:t>
            </a:r>
            <a:r>
              <a:rPr lang="en-GB" dirty="0"/>
              <a:t>	</a:t>
            </a:r>
          </a:p>
          <a:p>
            <a:pPr>
              <a:lnSpc>
                <a:spcPct val="80000"/>
              </a:lnSpc>
            </a:pPr>
            <a:r>
              <a:rPr lang="en-GB" dirty="0"/>
              <a:t>Leaders are exceptional people, born with innate qualities, destined to lead </a:t>
            </a:r>
          </a:p>
          <a:p>
            <a:pPr>
              <a:lnSpc>
                <a:spcPct val="80000"/>
              </a:lnSpc>
            </a:pPr>
            <a:r>
              <a:rPr lang="en-GB" dirty="0"/>
              <a:t>Term 'man' was intentional - concept was primarily male, military and Western </a:t>
            </a:r>
            <a:br>
              <a:rPr lang="en-GB" dirty="0"/>
            </a:br>
            <a:endParaRPr lang="en-GB" dirty="0"/>
          </a:p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en-GB" b="1" dirty="0"/>
              <a:t>Trait Theories </a:t>
            </a:r>
            <a:r>
              <a:rPr lang="en-GB" dirty="0"/>
              <a:t>	</a:t>
            </a:r>
          </a:p>
          <a:p>
            <a:pPr>
              <a:lnSpc>
                <a:spcPct val="80000"/>
              </a:lnSpc>
            </a:pPr>
            <a:r>
              <a:rPr lang="en-GB" dirty="0"/>
              <a:t>Research on traits or qualities associated with leadership are numerous </a:t>
            </a:r>
          </a:p>
          <a:p>
            <a:pPr>
              <a:lnSpc>
                <a:spcPct val="80000"/>
              </a:lnSpc>
            </a:pPr>
            <a:r>
              <a:rPr lang="en-GB" dirty="0"/>
              <a:t>Traits are hard to measure. For example, how do we measure honesty or integrity?</a:t>
            </a:r>
            <a:r>
              <a:rPr lang="en-GB" sz="2400" dirty="0"/>
              <a:t/>
            </a:r>
            <a:br>
              <a:rPr lang="en-GB" sz="2400" dirty="0"/>
            </a:br>
            <a:endParaRPr lang="en-GB" sz="2400" dirty="0"/>
          </a:p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en-GB" sz="2000" dirty="0"/>
              <a:t>	</a:t>
            </a:r>
          </a:p>
        </p:txBody>
      </p:sp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179512" y="188640"/>
            <a:ext cx="9144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dirty="0">
                <a:latin typeface="Arial" pitchFamily="34" charset="0"/>
              </a:rPr>
              <a:t>Leadership Theory</a:t>
            </a:r>
          </a:p>
        </p:txBody>
      </p:sp>
    </p:spTree>
    <p:extLst>
      <p:ext uri="{BB962C8B-B14F-4D97-AF65-F5344CB8AC3E}">
        <p14:creationId xmlns:p14="http://schemas.microsoft.com/office/powerpoint/2010/main" val="4129859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/>
          </p:cNvSpPr>
          <p:nvPr>
            <p:ph type="title"/>
          </p:nvPr>
        </p:nvSpPr>
        <p:spPr>
          <a:xfrm>
            <a:off x="827584" y="279400"/>
            <a:ext cx="6738938" cy="1143000"/>
          </a:xfrm>
        </p:spPr>
        <p:txBody>
          <a:bodyPr/>
          <a:lstStyle/>
          <a:p>
            <a:r>
              <a:rPr lang="en-GB" sz="3600" b="1" dirty="0"/>
              <a:t>Leadership Traits</a:t>
            </a:r>
            <a:endParaRPr lang="en-US" sz="3600" b="1" dirty="0"/>
          </a:p>
        </p:txBody>
      </p:sp>
      <p:sp>
        <p:nvSpPr>
          <p:cNvPr id="71683" name="Rectangle 3"/>
          <p:cNvSpPr>
            <a:spLocks noGrp="1"/>
          </p:cNvSpPr>
          <p:nvPr>
            <p:ph type="body" idx="1"/>
          </p:nvPr>
        </p:nvSpPr>
        <p:spPr>
          <a:xfrm>
            <a:off x="467544" y="1268760"/>
            <a:ext cx="8090669" cy="4320828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en-GB" sz="4400" b="1" dirty="0"/>
              <a:t>Group Exercise:</a:t>
            </a:r>
          </a:p>
          <a:p>
            <a:r>
              <a:rPr lang="en-GB" sz="4400" dirty="0"/>
              <a:t>Choose leaders YOU admire</a:t>
            </a:r>
          </a:p>
          <a:p>
            <a:r>
              <a:rPr lang="en-GB" sz="4400" dirty="0"/>
              <a:t>What personality traits and skills do they have?</a:t>
            </a:r>
          </a:p>
          <a:p>
            <a:endParaRPr lang="en-GB" dirty="0"/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6872288" y="50800"/>
            <a:ext cx="22717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dirty="0">
                <a:latin typeface="Calibri" pitchFamily="34" charset="0"/>
              </a:rPr>
              <a:t>Leadership Skills</a:t>
            </a:r>
          </a:p>
        </p:txBody>
      </p:sp>
    </p:spTree>
    <p:extLst>
      <p:ext uri="{BB962C8B-B14F-4D97-AF65-F5344CB8AC3E}">
        <p14:creationId xmlns:p14="http://schemas.microsoft.com/office/powerpoint/2010/main" val="1161867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/>
          </p:cNvSpPr>
          <p:nvPr>
            <p:ph type="body" idx="1"/>
          </p:nvPr>
        </p:nvSpPr>
        <p:spPr>
          <a:xfrm>
            <a:off x="251520" y="620689"/>
            <a:ext cx="4608512" cy="623731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en-GB" b="1" dirty="0"/>
              <a:t>Traits </a:t>
            </a:r>
            <a:endParaRPr lang="en-GB" dirty="0"/>
          </a:p>
          <a:p>
            <a:pPr>
              <a:lnSpc>
                <a:spcPct val="80000"/>
              </a:lnSpc>
            </a:pPr>
            <a:r>
              <a:rPr lang="en-GB" sz="2800" dirty="0"/>
              <a:t>Adaptable to situations </a:t>
            </a:r>
          </a:p>
          <a:p>
            <a:pPr>
              <a:lnSpc>
                <a:spcPct val="80000"/>
              </a:lnSpc>
            </a:pPr>
            <a:r>
              <a:rPr lang="en-GB" sz="2800" dirty="0"/>
              <a:t>Alert to social environment </a:t>
            </a:r>
          </a:p>
          <a:p>
            <a:pPr>
              <a:lnSpc>
                <a:spcPct val="80000"/>
              </a:lnSpc>
            </a:pPr>
            <a:r>
              <a:rPr lang="en-GB" sz="2800" dirty="0"/>
              <a:t>Ambitious and achievement orientated </a:t>
            </a:r>
          </a:p>
          <a:p>
            <a:pPr>
              <a:lnSpc>
                <a:spcPct val="80000"/>
              </a:lnSpc>
            </a:pPr>
            <a:r>
              <a:rPr lang="en-GB" sz="2800" dirty="0"/>
              <a:t>Assertive </a:t>
            </a:r>
          </a:p>
          <a:p>
            <a:pPr>
              <a:lnSpc>
                <a:spcPct val="80000"/>
              </a:lnSpc>
            </a:pPr>
            <a:r>
              <a:rPr lang="en-GB" sz="2800" dirty="0"/>
              <a:t>Cooperative </a:t>
            </a:r>
          </a:p>
          <a:p>
            <a:pPr>
              <a:lnSpc>
                <a:spcPct val="80000"/>
              </a:lnSpc>
            </a:pPr>
            <a:r>
              <a:rPr lang="en-GB" sz="2800" dirty="0"/>
              <a:t>Decisive </a:t>
            </a:r>
          </a:p>
          <a:p>
            <a:pPr>
              <a:lnSpc>
                <a:spcPct val="80000"/>
              </a:lnSpc>
            </a:pPr>
            <a:r>
              <a:rPr lang="en-GB" sz="2800" dirty="0"/>
              <a:t>Dependable </a:t>
            </a:r>
          </a:p>
          <a:p>
            <a:pPr>
              <a:lnSpc>
                <a:spcPct val="80000"/>
              </a:lnSpc>
            </a:pPr>
            <a:r>
              <a:rPr lang="en-GB" sz="2800" dirty="0"/>
              <a:t>Dominant (desire to influence others) </a:t>
            </a:r>
          </a:p>
          <a:p>
            <a:pPr>
              <a:lnSpc>
                <a:spcPct val="80000"/>
              </a:lnSpc>
            </a:pPr>
            <a:r>
              <a:rPr lang="en-GB" sz="2800" dirty="0"/>
              <a:t>Energetic (high activity level) </a:t>
            </a:r>
          </a:p>
          <a:p>
            <a:pPr>
              <a:lnSpc>
                <a:spcPct val="80000"/>
              </a:lnSpc>
            </a:pPr>
            <a:r>
              <a:rPr lang="en-GB" sz="2800" dirty="0"/>
              <a:t>Persistent </a:t>
            </a:r>
          </a:p>
          <a:p>
            <a:pPr>
              <a:lnSpc>
                <a:spcPct val="80000"/>
              </a:lnSpc>
            </a:pPr>
            <a:r>
              <a:rPr lang="en-GB" sz="2800" dirty="0"/>
              <a:t>Self-confident </a:t>
            </a:r>
          </a:p>
          <a:p>
            <a:pPr>
              <a:lnSpc>
                <a:spcPct val="80000"/>
              </a:lnSpc>
            </a:pPr>
            <a:r>
              <a:rPr lang="en-GB" sz="2800" dirty="0"/>
              <a:t>Tolerant of stress </a:t>
            </a:r>
          </a:p>
          <a:p>
            <a:pPr>
              <a:lnSpc>
                <a:spcPct val="80000"/>
              </a:lnSpc>
            </a:pPr>
            <a:r>
              <a:rPr lang="en-GB" sz="2800" dirty="0"/>
              <a:t>Willing to assume responsibility </a:t>
            </a:r>
          </a:p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en-GB" sz="900" dirty="0"/>
              <a:t>	</a:t>
            </a:r>
          </a:p>
          <a:p>
            <a:pPr>
              <a:lnSpc>
                <a:spcPct val="80000"/>
              </a:lnSpc>
            </a:pPr>
            <a:endParaRPr lang="en-GB" sz="900" dirty="0"/>
          </a:p>
        </p:txBody>
      </p:sp>
      <p:sp>
        <p:nvSpPr>
          <p:cNvPr id="67589" name="Rectangle 5"/>
          <p:cNvSpPr>
            <a:spLocks/>
          </p:cNvSpPr>
          <p:nvPr/>
        </p:nvSpPr>
        <p:spPr bwMode="auto">
          <a:xfrm>
            <a:off x="4968875" y="466726"/>
            <a:ext cx="4067175" cy="649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defTabSz="457200">
              <a:lnSpc>
                <a:spcPct val="8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en-GB" sz="2400" b="1" dirty="0">
                <a:latin typeface="Calibri" pitchFamily="34" charset="0"/>
              </a:rPr>
              <a:t>Skills </a:t>
            </a:r>
          </a:p>
          <a:p>
            <a:pPr marL="342900" indent="-342900" defTabSz="4572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800" b="0" dirty="0">
                <a:latin typeface="Calibri" pitchFamily="34" charset="0"/>
              </a:rPr>
              <a:t>Clever (intelligent) </a:t>
            </a:r>
          </a:p>
          <a:p>
            <a:pPr marL="342900" indent="-342900" defTabSz="4572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800" b="0" dirty="0">
                <a:latin typeface="Calibri" pitchFamily="34" charset="0"/>
              </a:rPr>
              <a:t>Conceptually skilled </a:t>
            </a:r>
          </a:p>
          <a:p>
            <a:pPr marL="342900" indent="-342900" defTabSz="4572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800" b="0" dirty="0">
                <a:latin typeface="Calibri" pitchFamily="34" charset="0"/>
              </a:rPr>
              <a:t>Creative </a:t>
            </a:r>
          </a:p>
          <a:p>
            <a:pPr marL="342900" indent="-342900" defTabSz="4572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800" b="0" dirty="0">
                <a:latin typeface="Calibri" pitchFamily="34" charset="0"/>
              </a:rPr>
              <a:t>Diplomatic and tactful </a:t>
            </a:r>
          </a:p>
          <a:p>
            <a:pPr marL="342900" indent="-342900" defTabSz="4572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800" b="0" dirty="0">
                <a:latin typeface="Calibri" pitchFamily="34" charset="0"/>
              </a:rPr>
              <a:t>Fluent in speaking </a:t>
            </a:r>
          </a:p>
          <a:p>
            <a:pPr marL="342900" indent="-342900" defTabSz="4572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800" b="0" dirty="0">
                <a:latin typeface="Calibri" pitchFamily="34" charset="0"/>
              </a:rPr>
              <a:t>Knowledgeable about group task </a:t>
            </a:r>
          </a:p>
          <a:p>
            <a:pPr marL="342900" indent="-342900" defTabSz="4572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800" b="0" dirty="0">
                <a:latin typeface="Calibri" pitchFamily="34" charset="0"/>
              </a:rPr>
              <a:t>Organised (administrative ability) </a:t>
            </a:r>
          </a:p>
          <a:p>
            <a:pPr marL="342900" indent="-342900" defTabSz="4572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800" b="0" dirty="0">
                <a:latin typeface="Calibri" pitchFamily="34" charset="0"/>
              </a:rPr>
              <a:t>Persuasive </a:t>
            </a:r>
          </a:p>
          <a:p>
            <a:pPr marL="342900" indent="-342900" defTabSz="4572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800" b="0" dirty="0">
                <a:latin typeface="Calibri" pitchFamily="34" charset="0"/>
              </a:rPr>
              <a:t>Socially skilled </a:t>
            </a:r>
          </a:p>
          <a:p>
            <a:pPr marL="342900" indent="-342900" algn="r" defTabSz="457200">
              <a:lnSpc>
                <a:spcPct val="8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en-GB" sz="2000" b="0" dirty="0">
                <a:latin typeface="Calibri" pitchFamily="34" charset="0"/>
              </a:rPr>
              <a:t>	</a:t>
            </a:r>
            <a:r>
              <a:rPr lang="en-GB" sz="2000" b="0" dirty="0" err="1">
                <a:latin typeface="Calibri" pitchFamily="34" charset="0"/>
              </a:rPr>
              <a:t>Stogdill</a:t>
            </a:r>
            <a:r>
              <a:rPr lang="en-GB" sz="2000" b="0" dirty="0">
                <a:latin typeface="Calibri" pitchFamily="34" charset="0"/>
              </a:rPr>
              <a:t>, 1974</a:t>
            </a:r>
          </a:p>
        </p:txBody>
      </p:sp>
      <p:sp>
        <p:nvSpPr>
          <p:cNvPr id="67591" name="Text Box 7"/>
          <p:cNvSpPr txBox="1">
            <a:spLocks noChangeArrowheads="1"/>
          </p:cNvSpPr>
          <p:nvPr/>
        </p:nvSpPr>
        <p:spPr bwMode="auto">
          <a:xfrm>
            <a:off x="-117475" y="33338"/>
            <a:ext cx="914400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en-GB" sz="2800" dirty="0">
                <a:latin typeface="Arial" pitchFamily="34" charset="0"/>
              </a:rPr>
              <a:t>Leadership Traits and Skills </a:t>
            </a:r>
          </a:p>
        </p:txBody>
      </p:sp>
      <p:sp>
        <p:nvSpPr>
          <p:cNvPr id="67593" name="Rectangle 9"/>
          <p:cNvSpPr>
            <a:spLocks noChangeArrowheads="1"/>
          </p:cNvSpPr>
          <p:nvPr/>
        </p:nvSpPr>
        <p:spPr bwMode="auto">
          <a:xfrm>
            <a:off x="5036542" y="5836146"/>
            <a:ext cx="40322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2000" dirty="0">
                <a:latin typeface="Calibri" pitchFamily="34" charset="0"/>
              </a:rPr>
              <a:t>Leaders will also use: </a:t>
            </a:r>
          </a:p>
          <a:p>
            <a:r>
              <a:rPr lang="en-GB" sz="2000" b="0" dirty="0">
                <a:latin typeface="Calibri" pitchFamily="34" charset="0"/>
              </a:rPr>
              <a:t>Integrity, Honesty, Compassion, Humility </a:t>
            </a:r>
          </a:p>
        </p:txBody>
      </p:sp>
    </p:spTree>
    <p:extLst>
      <p:ext uri="{BB962C8B-B14F-4D97-AF65-F5344CB8AC3E}">
        <p14:creationId xmlns:p14="http://schemas.microsoft.com/office/powerpoint/2010/main" val="450329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/>
          </p:cNvSpPr>
          <p:nvPr>
            <p:ph type="body" idx="1"/>
          </p:nvPr>
        </p:nvSpPr>
        <p:spPr>
          <a:xfrm>
            <a:off x="611188" y="692473"/>
            <a:ext cx="7129462" cy="3024559"/>
          </a:xfrm>
        </p:spPr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None/>
            </a:pPr>
            <a:r>
              <a:rPr lang="en-GB" sz="2800" b="1" dirty="0"/>
              <a:t>Functional Theories </a:t>
            </a:r>
            <a:r>
              <a:rPr lang="en-GB" sz="2800" dirty="0"/>
              <a:t>(John Adair, Action Centred Leadership, 1970) </a:t>
            </a:r>
          </a:p>
          <a:p>
            <a:pPr>
              <a:buFont typeface="Arial" pitchFamily="34" charset="0"/>
              <a:buNone/>
            </a:pPr>
            <a:r>
              <a:rPr lang="en-GB" sz="2800" dirty="0"/>
              <a:t>Leader is concerned with the interaction of 3 areas:</a:t>
            </a:r>
          </a:p>
          <a:p>
            <a:r>
              <a:rPr lang="en-GB" sz="2800" b="1" dirty="0"/>
              <a:t>Task </a:t>
            </a:r>
            <a:r>
              <a:rPr lang="en-GB" sz="2800" dirty="0"/>
              <a:t>– goal setting, methods and process</a:t>
            </a:r>
          </a:p>
          <a:p>
            <a:r>
              <a:rPr lang="en-GB" sz="2800" b="1" dirty="0"/>
              <a:t>Team </a:t>
            </a:r>
            <a:r>
              <a:rPr lang="en-GB" sz="2800" dirty="0"/>
              <a:t>– effective interaction/communication, </a:t>
            </a:r>
            <a:br>
              <a:rPr lang="en-GB" sz="2800" dirty="0"/>
            </a:br>
            <a:r>
              <a:rPr lang="en-GB" sz="2800" dirty="0"/>
              <a:t>clarify roles, team morale</a:t>
            </a:r>
          </a:p>
          <a:p>
            <a:r>
              <a:rPr lang="en-GB" sz="2800" b="1" dirty="0"/>
              <a:t>Individual </a:t>
            </a:r>
            <a:r>
              <a:rPr lang="en-GB" sz="2800" dirty="0"/>
              <a:t>– attention to behaviour,  feelings, </a:t>
            </a:r>
            <a:br>
              <a:rPr lang="en-GB" sz="2800" dirty="0"/>
            </a:br>
            <a:r>
              <a:rPr lang="en-GB" sz="2800" dirty="0"/>
              <a:t>coaching, CPD</a:t>
            </a:r>
            <a:endParaRPr lang="en-GB" sz="2800" b="1" dirty="0"/>
          </a:p>
          <a:p>
            <a:pPr>
              <a:buFont typeface="Arial" pitchFamily="34" charset="0"/>
              <a:buNone/>
            </a:pPr>
            <a:endParaRPr lang="en-GB" sz="1800" dirty="0"/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0" y="116632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dirty="0">
                <a:latin typeface="Arial" pitchFamily="34" charset="0"/>
              </a:rPr>
              <a:t>Leadership Theory</a:t>
            </a:r>
          </a:p>
        </p:txBody>
      </p:sp>
      <p:pic>
        <p:nvPicPr>
          <p:cNvPr id="70661" name="Picture 5" descr="adair_circ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295" y="2420938"/>
            <a:ext cx="1800225" cy="176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8266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Calibri" pitchFamily="34" charset="0"/>
              </a:rPr>
              <a:t>Behaviourist Theories</a:t>
            </a:r>
            <a:r>
              <a:rPr lang="en-GB" b="0" dirty="0" smtClean="0">
                <a:latin typeface="Calibri" pitchFamily="34" charset="0"/>
              </a:rPr>
              <a:t> (Blake and Mouton, Managerial grid, 1964)</a:t>
            </a:r>
            <a:endParaRPr lang="en-GB" dirty="0"/>
          </a:p>
        </p:txBody>
      </p:sp>
      <p:sp>
        <p:nvSpPr>
          <p:cNvPr id="4" name="Text Box 6"/>
          <p:cNvSpPr txBox="1">
            <a:spLocks noGrp="1" noChangeArrowheads="1"/>
          </p:cNvSpPr>
          <p:nvPr>
            <p:ph idx="1"/>
          </p:nvPr>
        </p:nvSpPr>
        <p:spPr bwMode="auto">
          <a:xfrm>
            <a:off x="179512" y="1484784"/>
            <a:ext cx="8964488" cy="5207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Char char="•"/>
            </a:pPr>
            <a:r>
              <a:rPr lang="en-GB" sz="3600" b="0" dirty="0" smtClean="0">
                <a:latin typeface="Calibri" pitchFamily="34" charset="0"/>
              </a:rPr>
              <a:t>Leaders </a:t>
            </a:r>
            <a:r>
              <a:rPr lang="en-GB" sz="3600" b="0" dirty="0">
                <a:latin typeface="Calibri" pitchFamily="34" charset="0"/>
              </a:rPr>
              <a:t>behaviour and actions, rather than their traits and skills e.g. production orientated or people orientated </a:t>
            </a:r>
          </a:p>
          <a:p>
            <a:pPr>
              <a:buFontTx/>
              <a:buChar char="•"/>
            </a:pPr>
            <a:r>
              <a:rPr lang="en-GB" sz="3600" b="0" dirty="0">
                <a:latin typeface="Calibri" pitchFamily="34" charset="0"/>
              </a:rPr>
              <a:t>Different leadership behaviours categorised as ‘leadership styles’ e.g. autocratic, persuasive, consultative, democratic</a:t>
            </a:r>
          </a:p>
          <a:p>
            <a:pPr>
              <a:buFontTx/>
              <a:buChar char="•"/>
            </a:pPr>
            <a:r>
              <a:rPr lang="en-GB" sz="3600" b="0" dirty="0">
                <a:latin typeface="Calibri" pitchFamily="34" charset="0"/>
              </a:rPr>
              <a:t>Doesn’t provide guide to effective leadership in different situations </a:t>
            </a:r>
          </a:p>
          <a:p>
            <a:pPr>
              <a:spcBef>
                <a:spcPct val="50000"/>
              </a:spcBef>
            </a:pPr>
            <a:endParaRPr lang="en-GB" sz="2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59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10" name="Rectangle 6"/>
          <p:cNvSpPr>
            <a:spLocks noChangeArrowheads="1"/>
          </p:cNvSpPr>
          <p:nvPr/>
        </p:nvSpPr>
        <p:spPr bwMode="auto">
          <a:xfrm>
            <a:off x="395288" y="548680"/>
            <a:ext cx="8497887" cy="2923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2800" dirty="0">
                <a:latin typeface="Calibri" pitchFamily="34" charset="0"/>
              </a:rPr>
              <a:t>Situational/contingency Leadership </a:t>
            </a:r>
            <a:r>
              <a:rPr lang="en-GB" sz="2800" b="0" dirty="0">
                <a:latin typeface="Calibri" pitchFamily="34" charset="0"/>
              </a:rPr>
              <a:t> (</a:t>
            </a:r>
            <a:r>
              <a:rPr lang="en-GB" sz="2800" b="0" i="1" dirty="0">
                <a:latin typeface="Calibri" pitchFamily="34" charset="0"/>
              </a:rPr>
              <a:t>Hersey-Blanchard, </a:t>
            </a:r>
            <a:r>
              <a:rPr lang="en-GB" sz="2800" b="0" dirty="0">
                <a:latin typeface="Calibri" pitchFamily="34" charset="0"/>
              </a:rPr>
              <a:t>1970/80)</a:t>
            </a:r>
            <a:br>
              <a:rPr lang="en-GB" sz="2800" b="0" dirty="0">
                <a:latin typeface="Calibri" pitchFamily="34" charset="0"/>
              </a:rPr>
            </a:br>
            <a:r>
              <a:rPr lang="en-GB" sz="3200" b="0" dirty="0">
                <a:latin typeface="Calibri" pitchFamily="34" charset="0"/>
              </a:rPr>
              <a:t>Leadership style changes according to the 'situation‘ and in  response to the individuals being managed – their competency and motivation</a:t>
            </a:r>
          </a:p>
        </p:txBody>
      </p:sp>
      <p:sp>
        <p:nvSpPr>
          <p:cNvPr id="72711" name="Rectangle 7"/>
          <p:cNvSpPr>
            <a:spLocks noChangeArrowheads="1"/>
          </p:cNvSpPr>
          <p:nvPr/>
        </p:nvSpPr>
        <p:spPr bwMode="auto">
          <a:xfrm>
            <a:off x="4936" y="6985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 dirty="0">
                <a:latin typeface="Calibri" pitchFamily="34" charset="0"/>
              </a:rPr>
              <a:t>Leadership Theory</a:t>
            </a:r>
          </a:p>
        </p:txBody>
      </p:sp>
    </p:spTree>
    <p:extLst>
      <p:ext uri="{BB962C8B-B14F-4D97-AF65-F5344CB8AC3E}">
        <p14:creationId xmlns:p14="http://schemas.microsoft.com/office/powerpoint/2010/main" val="4180097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582</Words>
  <Application>Microsoft Office PowerPoint</Application>
  <PresentationFormat>On-screen Show (4:3)</PresentationFormat>
  <Paragraphs>164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Leadership theories </vt:lpstr>
      <vt:lpstr>PowerPoint Presentation</vt:lpstr>
      <vt:lpstr>PowerPoint Presentation</vt:lpstr>
      <vt:lpstr>PowerPoint Presentation</vt:lpstr>
      <vt:lpstr>Leadership Traits</vt:lpstr>
      <vt:lpstr>PowerPoint Presentation</vt:lpstr>
      <vt:lpstr>PowerPoint Presentation</vt:lpstr>
      <vt:lpstr>Behaviourist Theories (Blake and Mouton, Managerial grid, 1964)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to improve your leadership skills</vt:lpstr>
      <vt:lpstr>Review your performance as a Leader 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Leadership Skills</dc:title>
  <dc:creator>Dr MAMALIK</dc:creator>
  <cp:lastModifiedBy>miss naseem</cp:lastModifiedBy>
  <cp:revision>7</cp:revision>
  <dcterms:created xsi:type="dcterms:W3CDTF">2019-03-18T09:04:01Z</dcterms:created>
  <dcterms:modified xsi:type="dcterms:W3CDTF">2020-05-09T06:52:47Z</dcterms:modified>
</cp:coreProperties>
</file>