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404" r:id="rId2"/>
    <p:sldId id="484" r:id="rId3"/>
    <p:sldId id="485" r:id="rId4"/>
    <p:sldId id="489" r:id="rId5"/>
    <p:sldId id="493" r:id="rId6"/>
    <p:sldId id="463" r:id="rId7"/>
    <p:sldId id="492" r:id="rId8"/>
    <p:sldId id="478" r:id="rId9"/>
    <p:sldId id="464" r:id="rId10"/>
    <p:sldId id="482" r:id="rId11"/>
    <p:sldId id="465" r:id="rId12"/>
    <p:sldId id="495" r:id="rId13"/>
    <p:sldId id="4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FEAB7-FB0F-4703-8E6B-0BE0C19D43FD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CC509-F6EE-4B0C-81F5-F8C9622E6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7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174C4F7-756E-4133-AEF8-E0AEBA031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53CAC5-4318-4E87-B0D9-B8A87B923E3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51618" name="Rectangle 2">
            <a:extLst>
              <a:ext uri="{FF2B5EF4-FFF2-40B4-BE49-F238E27FC236}">
                <a16:creationId xmlns:a16="http://schemas.microsoft.com/office/drawing/2014/main" xmlns="" id="{BE385A8A-B455-4242-8476-668D5C9F0E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>
            <a:extLst>
              <a:ext uri="{FF2B5EF4-FFF2-40B4-BE49-F238E27FC236}">
                <a16:creationId xmlns:a16="http://schemas.microsoft.com/office/drawing/2014/main" xmlns="" id="{31FA787C-C14F-45A4-BF3D-016E4B09A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 </a:t>
            </a:r>
          </a:p>
          <a:p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278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272662F-AA14-4DFE-AAA6-BDC4F92D3C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82777C-BF4A-43AB-B81A-D0F445ECAEF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53666" name="Rectangle 2">
            <a:extLst>
              <a:ext uri="{FF2B5EF4-FFF2-40B4-BE49-F238E27FC236}">
                <a16:creationId xmlns:a16="http://schemas.microsoft.com/office/drawing/2014/main" xmlns="" id="{3D7FA1F1-061A-45D9-ABC0-C2BDEA8296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>
            <a:extLst>
              <a:ext uri="{FF2B5EF4-FFF2-40B4-BE49-F238E27FC236}">
                <a16:creationId xmlns:a16="http://schemas.microsoft.com/office/drawing/2014/main" xmlns="" id="{D55C3B82-F366-4660-A15F-7857EBFC1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 altLang="en-US" sz="1000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480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3B6468B4-1600-4C0C-8A21-311D749769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9A0C8A-4B7A-4667-B2A8-1D111F9AB3F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68002" name="Rectangle 2">
            <a:extLst>
              <a:ext uri="{FF2B5EF4-FFF2-40B4-BE49-F238E27FC236}">
                <a16:creationId xmlns:a16="http://schemas.microsoft.com/office/drawing/2014/main" xmlns="" id="{90642741-543A-4F7A-B4AE-816668F48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>
            <a:extLst>
              <a:ext uri="{FF2B5EF4-FFF2-40B4-BE49-F238E27FC236}">
                <a16:creationId xmlns:a16="http://schemas.microsoft.com/office/drawing/2014/main" xmlns="" id="{1384EB02-BC22-48E9-B42E-C63418891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057400" lvl="4" indent="-228600"/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337620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47420CEA-D4AB-4DD7-A004-B27CDAE59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5C2522-B7C7-448D-B7BD-7CEB0A872F5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72098" name="Rectangle 2">
            <a:extLst>
              <a:ext uri="{FF2B5EF4-FFF2-40B4-BE49-F238E27FC236}">
                <a16:creationId xmlns:a16="http://schemas.microsoft.com/office/drawing/2014/main" xmlns="" id="{8B4E2C34-3B9A-43C5-8551-3A39CEBB5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>
            <a:extLst>
              <a:ext uri="{FF2B5EF4-FFF2-40B4-BE49-F238E27FC236}">
                <a16:creationId xmlns:a16="http://schemas.microsoft.com/office/drawing/2014/main" xmlns="" id="{47735CED-F173-49B0-A4B5-3C006624F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2194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744B3EDF-B5AF-46DF-AAEB-D806F90F3C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1ABED9-FB5F-4557-8421-D68A8C6EAFB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71074" name="Rectangle 2">
            <a:extLst>
              <a:ext uri="{FF2B5EF4-FFF2-40B4-BE49-F238E27FC236}">
                <a16:creationId xmlns:a16="http://schemas.microsoft.com/office/drawing/2014/main" xmlns="" id="{514A3B62-7135-4BCB-AC6D-E12D8F71B4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>
            <a:extLst>
              <a:ext uri="{FF2B5EF4-FFF2-40B4-BE49-F238E27FC236}">
                <a16:creationId xmlns:a16="http://schemas.microsoft.com/office/drawing/2014/main" xmlns="" id="{F35081CB-9EE5-416B-B5DF-0B3AA91AE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/>
              <a:t> </a:t>
            </a:r>
          </a:p>
          <a:p>
            <a:pPr marL="228600" indent="-228600">
              <a:buFontTx/>
              <a:buAutoNum type="arabicPeriod"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58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42892B88-A055-4711-B9CA-D57D9B3C31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DE43D8-3C1E-4377-8EAE-628913C4309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74146" name="Rectangle 2">
            <a:extLst>
              <a:ext uri="{FF2B5EF4-FFF2-40B4-BE49-F238E27FC236}">
                <a16:creationId xmlns:a16="http://schemas.microsoft.com/office/drawing/2014/main" xmlns="" id="{05C078D6-6BEE-4DCE-9430-07D74904D1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4147" name="Rectangle 3">
            <a:extLst>
              <a:ext uri="{FF2B5EF4-FFF2-40B4-BE49-F238E27FC236}">
                <a16:creationId xmlns:a16="http://schemas.microsoft.com/office/drawing/2014/main" xmlns="" id="{164A9095-F30D-4EBB-A8B1-143EC7B49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/>
              <a:t> </a:t>
            </a:r>
          </a:p>
          <a:p>
            <a:pPr marL="228600" indent="-228600">
              <a:buFontTx/>
              <a:buAutoNum type="arabicPeriod"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771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840E9555-3798-4151-B56D-7044D0A3D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1C1393-A749-4828-8AFC-9DA63E215CB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75170" name="Rectangle 2">
            <a:extLst>
              <a:ext uri="{FF2B5EF4-FFF2-40B4-BE49-F238E27FC236}">
                <a16:creationId xmlns:a16="http://schemas.microsoft.com/office/drawing/2014/main" xmlns="" id="{926558CB-1DEC-4834-A417-17FD3A4CE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>
            <a:extLst>
              <a:ext uri="{FF2B5EF4-FFF2-40B4-BE49-F238E27FC236}">
                <a16:creationId xmlns:a16="http://schemas.microsoft.com/office/drawing/2014/main" xmlns="" id="{CD2E0B58-91D2-4B69-9899-1A6F3B8148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/>
              <a:t> </a:t>
            </a:r>
          </a:p>
          <a:p>
            <a:pPr marL="228600" indent="-228600">
              <a:buFontTx/>
              <a:buAutoNum type="arabicPeriod"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832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556ACD79-7076-47C2-8350-0CD23C37AD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1FF082-40BE-46E9-94FC-2B9EEC156E6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69026" name="Rectangle 2">
            <a:extLst>
              <a:ext uri="{FF2B5EF4-FFF2-40B4-BE49-F238E27FC236}">
                <a16:creationId xmlns:a16="http://schemas.microsoft.com/office/drawing/2014/main" xmlns="" id="{2184B868-FA8C-4E45-B0A7-2B7957EE69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7" name="Rectangle 3">
            <a:extLst>
              <a:ext uri="{FF2B5EF4-FFF2-40B4-BE49-F238E27FC236}">
                <a16:creationId xmlns:a16="http://schemas.microsoft.com/office/drawing/2014/main" xmlns="" id="{137C34AD-F631-4CC9-A867-93587B470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 b="1"/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251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9369-1FAC-42D1-840C-521030DDF89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65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A64FD-6AA5-495D-A7D4-26E2D8600CD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68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1056-B422-4CC7-89FB-04A26A5E749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D3189-B732-405E-B86F-8B578CFA55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91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1AC-70D1-4B34-8CA8-20709829617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20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DD964-3D0C-400E-A22A-4816B747A69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2240-AFEC-442E-85A9-9CD365180F7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21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74A-5433-45C7-BB15-73DD51273F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74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A827-78AC-4246-BB00-E2DA80A129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24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37F48C-F01F-4F47-9517-2C6970BD7D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22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5A2E-BE36-41EB-81E1-02DE2BE5EB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31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CDC677A-9716-489B-8518-98ED59AAE11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19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xmlns="" id="{23A9ED1F-5AE5-4ED8-AB6B-4DFE8703B1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4600" y="2363788"/>
            <a:ext cx="7772400" cy="6080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latin typeface="Arial" panose="020B0604020202020204" pitchFamily="34" charset="0"/>
              </a:rPr>
              <a:t>Psychoanalytic </a:t>
            </a:r>
            <a:r>
              <a:rPr lang="en-US" altLang="en-US" dirty="0">
                <a:latin typeface="Arial" panose="020B0604020202020204" pitchFamily="34" charset="0"/>
              </a:rPr>
              <a:t>Approach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xmlns="" id="{26FAAADA-3FD1-4310-9F33-76064469798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419600"/>
            <a:ext cx="7086600" cy="1371600"/>
          </a:xfrm>
        </p:spPr>
        <p:txBody>
          <a:bodyPr/>
          <a:lstStyle/>
          <a:p>
            <a:r>
              <a:rPr lang="en-US" sz="2000"/>
              <a:t>DR. SUMAYA BATOOL</a:t>
            </a:r>
          </a:p>
          <a:p>
            <a:r>
              <a:rPr lang="en-US" sz="2000"/>
              <a:t>DEPARTMENT OF PSYCHOLOGY, SU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0503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>
            <a:extLst>
              <a:ext uri="{FF2B5EF4-FFF2-40B4-BE49-F238E27FC236}">
                <a16:creationId xmlns:a16="http://schemas.microsoft.com/office/drawing/2014/main" xmlns="" id="{E5FA47D3-5253-4890-8575-65F4DF476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</a:rPr>
              <a:t>Counter-transference</a:t>
            </a:r>
          </a:p>
        </p:txBody>
      </p:sp>
      <p:sp>
        <p:nvSpPr>
          <p:cNvPr id="748547" name="Rectangle 3">
            <a:extLst>
              <a:ext uri="{FF2B5EF4-FFF2-40B4-BE49-F238E27FC236}">
                <a16:creationId xmlns:a16="http://schemas.microsoft.com/office/drawing/2014/main" xmlns="" id="{1509312E-F0CA-4D7A-96AE-05878623BC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06688" y="2017713"/>
            <a:ext cx="7275512" cy="4114800"/>
          </a:xfrm>
        </p:spPr>
        <p:txBody>
          <a:bodyPr/>
          <a:lstStyle/>
          <a:p>
            <a:pPr marL="609600" indent="-609600"/>
            <a:r>
              <a:rPr lang="en-US" altLang="en-US" sz="2800">
                <a:latin typeface="Arial" panose="020B0604020202020204" pitchFamily="34" charset="0"/>
              </a:rPr>
              <a:t>The reaction of the therapist toward the client that may interfere with objectivity</a:t>
            </a:r>
          </a:p>
          <a:p>
            <a:pPr marL="1752600" lvl="3" indent="-381000"/>
            <a:endParaRPr lang="en-US" altLang="en-US" sz="1800">
              <a:latin typeface="Arial" panose="020B0604020202020204" pitchFamily="34" charset="0"/>
            </a:endParaRPr>
          </a:p>
          <a:p>
            <a:pPr marL="609600" indent="-609600"/>
            <a:r>
              <a:rPr lang="en-US" altLang="en-US" sz="2800">
                <a:latin typeface="Arial" panose="020B0604020202020204" pitchFamily="34" charset="0"/>
              </a:rPr>
              <a:t>Different kinds of counter-transference</a:t>
            </a:r>
          </a:p>
          <a:p>
            <a:pPr marL="990600" lvl="1" indent="-533400"/>
            <a:r>
              <a:rPr lang="en-US" altLang="en-US"/>
              <a:t>The irrational reactions of therapists toward the patients</a:t>
            </a:r>
          </a:p>
          <a:p>
            <a:pPr marL="990600" lvl="1" indent="-533400"/>
            <a:r>
              <a:rPr lang="en-US" altLang="en-US"/>
              <a:t>Therapists’ reactions</a:t>
            </a:r>
            <a:endParaRPr lang="en-US" altLang="en-US" sz="2400">
              <a:latin typeface="Arial" panose="020B0604020202020204" pitchFamily="34" charset="0"/>
            </a:endParaRPr>
          </a:p>
          <a:p>
            <a:pPr marL="609600" indent="-6096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76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>
            <a:extLst>
              <a:ext uri="{FF2B5EF4-FFF2-40B4-BE49-F238E27FC236}">
                <a16:creationId xmlns:a16="http://schemas.microsoft.com/office/drawing/2014/main" xmlns="" id="{E881AE9F-EC75-419A-BE0C-14D968EB2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4939" y="1152526"/>
            <a:ext cx="7793037" cy="608013"/>
          </a:xfrm>
        </p:spPr>
        <p:txBody>
          <a:bodyPr>
            <a:normAutofit fontScale="90000"/>
          </a:bodyPr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Resistance</a:t>
            </a:r>
          </a:p>
        </p:txBody>
      </p:sp>
      <p:sp>
        <p:nvSpPr>
          <p:cNvPr id="716803" name="Rectangle 3">
            <a:extLst>
              <a:ext uri="{FF2B5EF4-FFF2-40B4-BE49-F238E27FC236}">
                <a16:creationId xmlns:a16="http://schemas.microsoft.com/office/drawing/2014/main" xmlns="" id="{6B636EA0-33D7-45FE-AC02-2640FD8FFC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2200" y="2017713"/>
            <a:ext cx="7696200" cy="4114800"/>
          </a:xfrm>
        </p:spPr>
        <p:txBody>
          <a:bodyPr/>
          <a:lstStyle/>
          <a:p>
            <a:r>
              <a:rPr lang="en-US" altLang="en-US" sz="2800">
                <a:latin typeface="Arial" panose="020B0604020202020204" pitchFamily="34" charset="0"/>
              </a:rPr>
              <a:t>Anything that works against the progress of therapy and prevents the production of unconscious material</a:t>
            </a:r>
          </a:p>
          <a:p>
            <a:pPr lvl="4"/>
            <a:endParaRPr lang="en-US" altLang="en-US" sz="1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 Working alliance increased when resistance decreased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 sz="2000">
                <a:latin typeface="Arial" panose="020B0604020202020204" pitchFamily="34" charset="0"/>
              </a:rPr>
              <a:t>(Patton, Kivlighan, &amp; Multon, 1997)</a:t>
            </a:r>
            <a:r>
              <a:rPr lang="en-US" altLang="en-US">
                <a:latin typeface="Arial" panose="020B0604020202020204" pitchFamily="34" charset="0"/>
              </a:rPr>
              <a:t>	</a:t>
            </a:r>
            <a:r>
              <a:rPr lang="en-US" altLang="en-US" sz="900">
                <a:latin typeface="Arial" panose="020B0604020202020204" pitchFamily="34" charset="0"/>
              </a:rPr>
              <a:t>	</a:t>
            </a:r>
            <a:r>
              <a:rPr lang="en-US" altLang="en-US" sz="1600">
                <a:latin typeface="Arial" panose="020B0604020202020204" pitchFamily="34" charset="0"/>
              </a:rPr>
              <a:t>		</a:t>
            </a:r>
          </a:p>
          <a:p>
            <a:r>
              <a:rPr lang="en-US" altLang="en-US" sz="2800">
                <a:latin typeface="Arial" panose="020B0604020202020204" pitchFamily="34" charset="0"/>
              </a:rPr>
              <a:t>Examples?</a:t>
            </a:r>
          </a:p>
        </p:txBody>
      </p:sp>
    </p:spTree>
    <p:extLst>
      <p:ext uri="{BB962C8B-B14F-4D97-AF65-F5344CB8AC3E}">
        <p14:creationId xmlns:p14="http://schemas.microsoft.com/office/powerpoint/2010/main" val="445871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>
            <a:extLst>
              <a:ext uri="{FF2B5EF4-FFF2-40B4-BE49-F238E27FC236}">
                <a16:creationId xmlns:a16="http://schemas.microsoft.com/office/drawing/2014/main" xmlns="" id="{0E7BC460-3764-4188-9914-5FB4831DCC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Analysis of resistance</a:t>
            </a:r>
          </a:p>
        </p:txBody>
      </p:sp>
      <p:sp>
        <p:nvSpPr>
          <p:cNvPr id="776195" name="Rectangle 3">
            <a:extLst>
              <a:ext uri="{FF2B5EF4-FFF2-40B4-BE49-F238E27FC236}">
                <a16:creationId xmlns:a16="http://schemas.microsoft.com/office/drawing/2014/main" xmlns="" id="{A98A456B-208A-4FFA-93D7-363A911DB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latin typeface="Arial" panose="020B0604020202020204" pitchFamily="34" charset="0"/>
              </a:rPr>
              <a:t>Helps client become aware of the reasons for the resistance (e.g., avoiding pain or anxiety)</a:t>
            </a:r>
          </a:p>
          <a:p>
            <a:pPr lvl="4"/>
            <a:endParaRPr lang="en-US" altLang="en-US" sz="1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Helps the client to see that resistance (e.g., canceling appointments) is a way of defending against anxiety</a:t>
            </a:r>
          </a:p>
          <a:p>
            <a:pPr lvl="3"/>
            <a:endParaRPr lang="en-US" altLang="en-US" sz="1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Resistance interferes with the ability to accept changes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906374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>
            <a:extLst>
              <a:ext uri="{FF2B5EF4-FFF2-40B4-BE49-F238E27FC236}">
                <a16:creationId xmlns:a16="http://schemas.microsoft.com/office/drawing/2014/main" xmlns="" id="{47ECA761-157F-4AC3-91FE-A97E515EB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3200" y="457200"/>
            <a:ext cx="7467600" cy="1371600"/>
          </a:xfrm>
        </p:spPr>
        <p:txBody>
          <a:bodyPr/>
          <a:lstStyle/>
          <a:p>
            <a:r>
              <a:rPr lang="en-US" altLang="en-US" sz="4000">
                <a:latin typeface="Arial" panose="020B0604020202020204" pitchFamily="34" charset="0"/>
              </a:rPr>
              <a:t>From a multicultural perspective</a:t>
            </a:r>
          </a:p>
        </p:txBody>
      </p:sp>
      <p:sp>
        <p:nvSpPr>
          <p:cNvPr id="734211" name="Rectangle 3">
            <a:extLst>
              <a:ext uri="{FF2B5EF4-FFF2-40B4-BE49-F238E27FC236}">
                <a16:creationId xmlns:a16="http://schemas.microsoft.com/office/drawing/2014/main" xmlns="" id="{A384D7EC-D1F6-4C48-9C75-D38A582EBB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Contribution to multicultural counseling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Help clients to build ego and cultural identity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Help therapists become aware their own source of contertransference, bias, prejudices, and stereotypes.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Limitations for multicultural counseling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Cost, Upper- and middle-class values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Ambigurity (vs. Asian prefers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structured and concrete solution)</a:t>
            </a:r>
          </a:p>
          <a:p>
            <a:pPr lvl="1">
              <a:lnSpc>
                <a:spcPct val="90000"/>
              </a:lnSpc>
            </a:pPr>
            <a:r>
              <a:rPr lang="en-US" altLang="en-US" sz="2400" u="sng">
                <a:latin typeface="Arial" panose="020B0604020202020204" pitchFamily="34" charset="0"/>
                <a:sym typeface="Wingdings" panose="05000000000000000000" pitchFamily="2" charset="2"/>
              </a:rPr>
              <a:t>Blame clients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vs. </a:t>
            </a:r>
            <a:r>
              <a:rPr lang="en-US" altLang="en-US" sz="2400" u="sng">
                <a:latin typeface="Arial" panose="020B0604020202020204" pitchFamily="34" charset="0"/>
                <a:sym typeface="Wingdings" panose="05000000000000000000" pitchFamily="2" charset="2"/>
              </a:rPr>
              <a:t>blame external factors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 (social, cultural, or political factors)</a:t>
            </a:r>
          </a:p>
          <a:p>
            <a:pPr lvl="3">
              <a:lnSpc>
                <a:spcPct val="90000"/>
              </a:lnSpc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en-US" altLang="en-US" sz="800">
              <a:latin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8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>
            <a:extLst>
              <a:ext uri="{FF2B5EF4-FFF2-40B4-BE49-F238E27FC236}">
                <a16:creationId xmlns:a16="http://schemas.microsoft.com/office/drawing/2014/main" xmlns="" id="{58FFDF52-4313-4441-9306-EE4991E6C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Levels of Consciousness</a:t>
            </a:r>
          </a:p>
        </p:txBody>
      </p:sp>
      <p:sp>
        <p:nvSpPr>
          <p:cNvPr id="750595" name="Rectangle 3">
            <a:extLst>
              <a:ext uri="{FF2B5EF4-FFF2-40B4-BE49-F238E27FC236}">
                <a16:creationId xmlns:a16="http://schemas.microsoft.com/office/drawing/2014/main" xmlns="" id="{C4A451C7-0541-4A14-8E85-60D30D951D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Conscious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>
                <a:latin typeface="Arial" panose="020B0604020202020204" pitchFamily="34" charset="0"/>
              </a:rPr>
              <a:t>Sensations and experiences</a:t>
            </a:r>
            <a:r>
              <a:rPr lang="en-US" altLang="en-US" sz="2400">
                <a:latin typeface="Arial" panose="020B0604020202020204" pitchFamily="34" charset="0"/>
              </a:rPr>
              <a:t> that the person is aware of any point in time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Preconscious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>
                <a:latin typeface="Arial" panose="020B0604020202020204" pitchFamily="34" charset="0"/>
              </a:rPr>
              <a:t>Memories</a:t>
            </a:r>
            <a:r>
              <a:rPr lang="en-US" altLang="en-US" sz="2400">
                <a:latin typeface="Arial" panose="020B0604020202020204" pitchFamily="34" charset="0"/>
              </a:rPr>
              <a:t> of events and experiences that can easily be recalled with little effort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Unconscious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The container for memories and emotions that are threatening to the conscious mind and must be pushed away </a:t>
            </a:r>
            <a:r>
              <a:rPr lang="en-US" altLang="en-US" sz="1600">
                <a:latin typeface="Arial" panose="020B0604020202020204" pitchFamily="34" charset="0"/>
              </a:rPr>
              <a:t>(Sharf, 2004)</a:t>
            </a:r>
          </a:p>
        </p:txBody>
      </p:sp>
    </p:spTree>
    <p:extLst>
      <p:ext uri="{BB962C8B-B14F-4D97-AF65-F5344CB8AC3E}">
        <p14:creationId xmlns:p14="http://schemas.microsoft.com/office/powerpoint/2010/main" val="14690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>
            <a:extLst>
              <a:ext uri="{FF2B5EF4-FFF2-40B4-BE49-F238E27FC236}">
                <a16:creationId xmlns:a16="http://schemas.microsoft.com/office/drawing/2014/main" xmlns="" id="{46E50E02-D9F9-44EC-8370-D517CA031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4939" y="1152526"/>
            <a:ext cx="7793037" cy="608013"/>
          </a:xfrm>
        </p:spPr>
        <p:txBody>
          <a:bodyPr>
            <a:normAutofit fontScale="90000"/>
          </a:bodyPr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The Structure of Personality</a:t>
            </a:r>
          </a:p>
        </p:txBody>
      </p:sp>
      <p:sp>
        <p:nvSpPr>
          <p:cNvPr id="752643" name="Rectangle 3">
            <a:extLst>
              <a:ext uri="{FF2B5EF4-FFF2-40B4-BE49-F238E27FC236}">
                <a16:creationId xmlns:a16="http://schemas.microsoft.com/office/drawing/2014/main" xmlns="" id="{B9857053-FB90-4745-90F1-6C6B988522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2200" y="2133600"/>
            <a:ext cx="8001000" cy="4114800"/>
          </a:xfrm>
          <a:noFill/>
          <a:ln/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Id — (biological  and unconscious component)</a:t>
            </a:r>
            <a:endParaRPr lang="en-US" altLang="en-US" sz="3600">
              <a:latin typeface="Arial" panose="020B0604020202020204" pitchFamily="34" charset="0"/>
            </a:endParaRPr>
          </a:p>
          <a:p>
            <a:pPr lvl="4"/>
            <a:endParaRPr lang="en-US" altLang="en-US" sz="2400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Ego — (psychological component) </a:t>
            </a:r>
            <a:r>
              <a:rPr lang="en-US" altLang="en-US" sz="3600">
                <a:latin typeface="Arial" panose="020B0604020202020204" pitchFamily="34" charset="0"/>
              </a:rPr>
              <a:t> </a:t>
            </a:r>
          </a:p>
          <a:p>
            <a:pPr lvl="4"/>
            <a:endParaRPr lang="en-US" altLang="en-US" sz="2400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Superego — (social component)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3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27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>
            <a:extLst>
              <a:ext uri="{FF2B5EF4-FFF2-40B4-BE49-F238E27FC236}">
                <a16:creationId xmlns:a16="http://schemas.microsoft.com/office/drawing/2014/main" xmlns="" id="{E3A1CCD6-6813-4308-A729-8FA4D84FE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4939" y="1152526"/>
            <a:ext cx="7793037" cy="608013"/>
          </a:xfrm>
        </p:spPr>
        <p:txBody>
          <a:bodyPr>
            <a:normAutofit fontScale="90000"/>
          </a:bodyPr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Ego-Defense Mechanisms</a:t>
            </a:r>
          </a:p>
        </p:txBody>
      </p:sp>
      <p:sp>
        <p:nvSpPr>
          <p:cNvPr id="758787" name="Rectangle 3">
            <a:extLst>
              <a:ext uri="{FF2B5EF4-FFF2-40B4-BE49-F238E27FC236}">
                <a16:creationId xmlns:a16="http://schemas.microsoft.com/office/drawing/2014/main" xmlns="" id="{26CEEB00-2733-4D11-ACF6-A9C9CF9187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981200"/>
            <a:ext cx="7772400" cy="41148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Are </a:t>
            </a:r>
            <a:r>
              <a:rPr lang="en-US" altLang="en-US" sz="2800" u="sng">
                <a:latin typeface="Arial" panose="020B0604020202020204" pitchFamily="34" charset="0"/>
              </a:rPr>
              <a:t>normal behaviors</a:t>
            </a:r>
          </a:p>
          <a:p>
            <a:pPr lvl="4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Help the individual </a:t>
            </a:r>
            <a:r>
              <a:rPr lang="en-US" altLang="en-US" sz="2800" u="sng">
                <a:latin typeface="Arial" panose="020B0604020202020204" pitchFamily="34" charset="0"/>
              </a:rPr>
              <a:t>cope with anxiety</a:t>
            </a:r>
            <a:r>
              <a:rPr lang="en-US" altLang="en-US" sz="2800">
                <a:latin typeface="Arial" panose="020B0604020202020204" pitchFamily="34" charset="0"/>
              </a:rPr>
              <a:t> and prevent the ego from being overwhelmed</a:t>
            </a:r>
          </a:p>
          <a:p>
            <a:pPr lvl="4">
              <a:lnSpc>
                <a:spcPct val="9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u="sng">
                <a:latin typeface="Arial" panose="020B0604020202020204" pitchFamily="34" charset="0"/>
              </a:rPr>
              <a:t>Deny or distort reality</a:t>
            </a:r>
            <a:r>
              <a:rPr lang="en-US" altLang="en-US" sz="2800">
                <a:latin typeface="Arial" panose="020B0604020202020204" pitchFamily="34" charset="0"/>
              </a:rPr>
              <a:t> while operating on an unconscious level</a:t>
            </a:r>
          </a:p>
          <a:p>
            <a:pPr lvl="4">
              <a:lnSpc>
                <a:spcPct val="9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Have </a:t>
            </a:r>
            <a:r>
              <a:rPr lang="en-US" altLang="en-US" sz="2800" u="sng">
                <a:latin typeface="Arial" panose="020B0604020202020204" pitchFamily="34" charset="0"/>
              </a:rPr>
              <a:t>adaptive</a:t>
            </a:r>
            <a:r>
              <a:rPr lang="en-US" altLang="en-US" sz="2800">
                <a:latin typeface="Arial" panose="020B0604020202020204" pitchFamily="34" charset="0"/>
              </a:rPr>
              <a:t> value if they do not become a style of life to avoid facing reality</a:t>
            </a:r>
          </a:p>
        </p:txBody>
      </p:sp>
    </p:spTree>
    <p:extLst>
      <p:ext uri="{BB962C8B-B14F-4D97-AF65-F5344CB8AC3E}">
        <p14:creationId xmlns:p14="http://schemas.microsoft.com/office/powerpoint/2010/main" val="254364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5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5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75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75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75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75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5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75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75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>
            <a:extLst>
              <a:ext uri="{FF2B5EF4-FFF2-40B4-BE49-F238E27FC236}">
                <a16:creationId xmlns:a16="http://schemas.microsoft.com/office/drawing/2014/main" xmlns="" id="{07921EBF-55EF-41BB-864E-370228470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Psychoanalytic Techniques</a:t>
            </a:r>
            <a:endParaRPr lang="en-US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70051" name="Rectangle 3">
            <a:extLst>
              <a:ext uri="{FF2B5EF4-FFF2-40B4-BE49-F238E27FC236}">
                <a16:creationId xmlns:a16="http://schemas.microsoft.com/office/drawing/2014/main" xmlns="" id="{0A256A75-FC2C-4EAF-95EC-C84DA915C3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00400" y="2017713"/>
            <a:ext cx="7278688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800">
                <a:latin typeface="Arial" panose="020B0604020202020204" pitchFamily="34" charset="0"/>
              </a:rPr>
              <a:t>Free Association</a:t>
            </a:r>
          </a:p>
          <a:p>
            <a:pPr lvl="4"/>
            <a:endParaRPr lang="en-US" altLang="en-US" sz="16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Dream Analysis</a:t>
            </a:r>
          </a:p>
          <a:p>
            <a:pPr lvl="4"/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Interpretation</a:t>
            </a:r>
          </a:p>
          <a:p>
            <a:pPr lvl="4"/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Transference</a:t>
            </a:r>
          </a:p>
          <a:p>
            <a:pPr lvl="4"/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Counter-transference</a:t>
            </a:r>
          </a:p>
          <a:p>
            <a:pPr lvl="4"/>
            <a:endParaRPr lang="en-US" altLang="en-US" sz="10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Resistance</a:t>
            </a:r>
          </a:p>
          <a:p>
            <a:endParaRPr lang="en-US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1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>
            <a:extLst>
              <a:ext uri="{FF2B5EF4-FFF2-40B4-BE49-F238E27FC236}">
                <a16:creationId xmlns:a16="http://schemas.microsoft.com/office/drawing/2014/main" xmlns="" id="{39852C79-D619-45B6-B1E0-E1380B666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9144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Free Association</a:t>
            </a:r>
          </a:p>
        </p:txBody>
      </p:sp>
      <p:sp>
        <p:nvSpPr>
          <p:cNvPr id="714755" name="Rectangle 3">
            <a:extLst>
              <a:ext uri="{FF2B5EF4-FFF2-40B4-BE49-F238E27FC236}">
                <a16:creationId xmlns:a16="http://schemas.microsoft.com/office/drawing/2014/main" xmlns="" id="{616831AF-0390-4FA8-9BB5-25F5F0C4B5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90800" y="2057400"/>
            <a:ext cx="7772400" cy="4114800"/>
          </a:xfrm>
        </p:spPr>
        <p:txBody>
          <a:bodyPr/>
          <a:lstStyle/>
          <a:p>
            <a:r>
              <a:rPr lang="en-US" altLang="en-US" sz="2800">
                <a:latin typeface="Arial" panose="020B0604020202020204" pitchFamily="34" charset="0"/>
              </a:rPr>
              <a:t>Client reports whatever comes to mind</a:t>
            </a:r>
          </a:p>
          <a:p>
            <a:pPr lvl="3"/>
            <a:endParaRPr lang="en-US" altLang="en-US" sz="1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It opens doors to unconscious wishes, fantasies, conflicts, and motivation.</a:t>
            </a:r>
          </a:p>
          <a:p>
            <a:pPr lvl="3"/>
            <a:endParaRPr lang="en-US" altLang="en-US" sz="1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Content may be bodily sensations, feelings, fantasies, thoughts, memories, recent events, and the therapist.</a:t>
            </a:r>
          </a:p>
        </p:txBody>
      </p:sp>
    </p:spTree>
    <p:extLst>
      <p:ext uri="{BB962C8B-B14F-4D97-AF65-F5344CB8AC3E}">
        <p14:creationId xmlns:p14="http://schemas.microsoft.com/office/powerpoint/2010/main" val="376909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>
            <a:extLst>
              <a:ext uri="{FF2B5EF4-FFF2-40B4-BE49-F238E27FC236}">
                <a16:creationId xmlns:a16="http://schemas.microsoft.com/office/drawing/2014/main" xmlns="" id="{F53AEE55-D1C4-4D56-BEFF-63CDD7CCC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</a:rPr>
              <a:t>Dream Analysis </a:t>
            </a:r>
          </a:p>
        </p:txBody>
      </p:sp>
      <p:sp>
        <p:nvSpPr>
          <p:cNvPr id="766979" name="Rectangle 3">
            <a:extLst>
              <a:ext uri="{FF2B5EF4-FFF2-40B4-BE49-F238E27FC236}">
                <a16:creationId xmlns:a16="http://schemas.microsoft.com/office/drawing/2014/main" xmlns="" id="{1FCC845F-A7DD-4A12-A73F-4625C1DEE9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981200"/>
            <a:ext cx="8382000" cy="4114800"/>
          </a:xfrm>
        </p:spPr>
        <p:txBody>
          <a:bodyPr/>
          <a:lstStyle/>
          <a:p>
            <a:pPr marL="609600" indent="-609600" eaLnBrk="0" hangingPunct="0">
              <a:spcBef>
                <a:spcPct val="0"/>
              </a:spcBef>
            </a:pPr>
            <a:r>
              <a:rPr lang="en-US" altLang="en-US" sz="2800"/>
              <a:t>Dreams provide insights for unresolved issues  </a:t>
            </a:r>
          </a:p>
          <a:p>
            <a:pPr marL="2209800" lvl="4" indent="-381000" eaLnBrk="0" hangingPunct="0">
              <a:spcBef>
                <a:spcPct val="0"/>
              </a:spcBef>
            </a:pPr>
            <a:endParaRPr lang="en-US" altLang="en-US" sz="1800"/>
          </a:p>
          <a:p>
            <a:pPr marL="609600" indent="-609600" eaLnBrk="0" hangingPunct="0">
              <a:spcBef>
                <a:spcPct val="0"/>
              </a:spcBef>
            </a:pPr>
            <a:r>
              <a:rPr lang="en-US" altLang="en-US" sz="2800"/>
              <a:t>Wishes and fears can be revealed in dream</a:t>
            </a:r>
          </a:p>
          <a:p>
            <a:pPr marL="2209800" lvl="4" indent="-381000" eaLnBrk="0" hangingPunct="0">
              <a:spcBef>
                <a:spcPct val="0"/>
              </a:spcBef>
            </a:pPr>
            <a:endParaRPr lang="en-US" altLang="en-US" sz="2800"/>
          </a:p>
          <a:p>
            <a:pPr marL="609600" indent="-609600" eaLnBrk="0" hangingPunct="0">
              <a:spcBef>
                <a:spcPct val="0"/>
              </a:spcBef>
            </a:pPr>
            <a:r>
              <a:rPr lang="en-US" altLang="en-US" sz="2800"/>
              <a:t>Unacceptable wishes or memories are often expressed in dreams</a:t>
            </a:r>
          </a:p>
          <a:p>
            <a:pPr marL="2209800" lvl="4" indent="-381000" eaLnBrk="0" hangingPunct="0">
              <a:spcBef>
                <a:spcPct val="0"/>
              </a:spcBef>
            </a:pPr>
            <a:endParaRPr lang="en-US" altLang="en-US" sz="2400"/>
          </a:p>
          <a:p>
            <a:pPr marL="609600" indent="-609600" eaLnBrk="0" hangingPunct="0">
              <a:spcBef>
                <a:spcPct val="0"/>
              </a:spcBef>
            </a:pPr>
            <a:r>
              <a:rPr lang="en-US" altLang="en-US" sz="2800"/>
              <a:t>Dream is a compromise between repressed id and the ego defenses</a:t>
            </a:r>
          </a:p>
          <a:p>
            <a:pPr marL="609600" indent="-609600" eaLnBrk="0" hangingPunct="0">
              <a:spcBef>
                <a:spcPct val="0"/>
              </a:spcBef>
            </a:pPr>
            <a:endParaRPr lang="en-US" altLang="en-US" sz="2400"/>
          </a:p>
          <a:p>
            <a:pPr marL="609600" indent="-609600" eaLnBrk="0" hangingPunct="0">
              <a:spcBef>
                <a:spcPct val="0"/>
              </a:spcBef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67426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>
            <a:extLst>
              <a:ext uri="{FF2B5EF4-FFF2-40B4-BE49-F238E27FC236}">
                <a16:creationId xmlns:a16="http://schemas.microsoft.com/office/drawing/2014/main" xmlns="" id="{62006349-0417-4554-A7C3-B37B18D5C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74939" y="1152526"/>
            <a:ext cx="7793037" cy="608013"/>
          </a:xfrm>
        </p:spPr>
        <p:txBody>
          <a:bodyPr>
            <a:normAutofit fontScale="90000"/>
          </a:bodyPr>
          <a:lstStyle/>
          <a:p>
            <a:r>
              <a:rPr lang="en-US" altLang="en-US">
                <a:latin typeface="Arial" panose="020B0604020202020204" pitchFamily="34" charset="0"/>
              </a:rPr>
              <a:t>Interpretation</a:t>
            </a:r>
          </a:p>
        </p:txBody>
      </p:sp>
      <p:sp>
        <p:nvSpPr>
          <p:cNvPr id="731139" name="Rectangle 3">
            <a:extLst>
              <a:ext uri="{FF2B5EF4-FFF2-40B4-BE49-F238E27FC236}">
                <a16:creationId xmlns:a16="http://schemas.microsoft.com/office/drawing/2014/main" xmlns="" id="{4BEECE32-D33D-4DCB-88FD-6D13F753E1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9050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Therapist points out, explains, and teaches the meanings of whatever is revealed</a:t>
            </a:r>
          </a:p>
          <a:p>
            <a:pPr lvl="4">
              <a:lnSpc>
                <a:spcPct val="9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Guidelines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Close to conscious awareness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Consider clients’ readiness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Go only as deep as the client is able to go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Point out resistance or defense before interpreting the emotion or conflict that lies beneath it</a:t>
            </a:r>
            <a:endParaRPr lang="en-US" altLang="en-US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panose="020B0604020202020204" pitchFamily="34" charset="0"/>
              </a:rPr>
              <a:t> </a:t>
            </a:r>
            <a:endParaRPr lang="en-US" altLang="en-US" sz="2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1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3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3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>
            <a:extLst>
              <a:ext uri="{FF2B5EF4-FFF2-40B4-BE49-F238E27FC236}">
                <a16:creationId xmlns:a16="http://schemas.microsoft.com/office/drawing/2014/main" xmlns="" id="{E9274FA4-9F3C-4CEE-85F5-BF531890A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396876"/>
            <a:ext cx="7848600" cy="1431925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n-US" altLang="en-US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</a:rPr>
              <a:t>Transference</a:t>
            </a:r>
          </a:p>
        </p:txBody>
      </p:sp>
      <p:sp>
        <p:nvSpPr>
          <p:cNvPr id="715779" name="Rectangle 3">
            <a:extLst>
              <a:ext uri="{FF2B5EF4-FFF2-40B4-BE49-F238E27FC236}">
                <a16:creationId xmlns:a16="http://schemas.microsoft.com/office/drawing/2014/main" xmlns="" id="{AE6ED119-8053-4E1E-AD22-6D75075D60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>
                <a:latin typeface="Arial" panose="020B0604020202020204" pitchFamily="34" charset="0"/>
              </a:rPr>
              <a:t>The client reacts to the therapist as he did to an earlier significant other</a:t>
            </a:r>
          </a:p>
          <a:p>
            <a:pPr lvl="3"/>
            <a:endParaRPr lang="en-US" altLang="en-US" sz="1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This allows the client to experience feelings that would otherwise be inaccessible</a:t>
            </a:r>
          </a:p>
          <a:p>
            <a:pPr lvl="4"/>
            <a:endParaRPr lang="en-US" altLang="en-US" sz="1800">
              <a:latin typeface="Arial" panose="020B0604020202020204" pitchFamily="34" charset="0"/>
            </a:endParaRPr>
          </a:p>
          <a:p>
            <a:r>
              <a:rPr lang="en-US" altLang="en-US" sz="2800">
                <a:latin typeface="Arial" panose="020B0604020202020204" pitchFamily="34" charset="0"/>
              </a:rPr>
              <a:t>Analysis of transference allows the client to achieve insight into the influence of the past</a:t>
            </a:r>
          </a:p>
        </p:txBody>
      </p:sp>
    </p:spTree>
    <p:extLst>
      <p:ext uri="{BB962C8B-B14F-4D97-AF65-F5344CB8AC3E}">
        <p14:creationId xmlns:p14="http://schemas.microsoft.com/office/powerpoint/2010/main" val="197696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779" grpId="0" build="p" autoUpdateAnimBg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515</Words>
  <Application>Microsoft Office PowerPoint</Application>
  <PresentationFormat>Widescreen</PresentationFormat>
  <Paragraphs>107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Retrospect</vt:lpstr>
      <vt:lpstr>Psychoanalytic Approach</vt:lpstr>
      <vt:lpstr>Levels of Consciousness</vt:lpstr>
      <vt:lpstr>The Structure of Personality</vt:lpstr>
      <vt:lpstr>Ego-Defense Mechanisms</vt:lpstr>
      <vt:lpstr>Psychoanalytic Techniques</vt:lpstr>
      <vt:lpstr> Free Association</vt:lpstr>
      <vt:lpstr> Dream Analysis </vt:lpstr>
      <vt:lpstr>Interpretation</vt:lpstr>
      <vt:lpstr>   Transference</vt:lpstr>
      <vt:lpstr> Counter-transference</vt:lpstr>
      <vt:lpstr>Resistance</vt:lpstr>
      <vt:lpstr>Analysis of resistance</vt:lpstr>
      <vt:lpstr>From a multicultural perspective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SHAYAN ALI</dc:creator>
  <cp:lastModifiedBy>Base Line</cp:lastModifiedBy>
  <cp:revision>3</cp:revision>
  <dcterms:created xsi:type="dcterms:W3CDTF">2020-05-03T07:42:13Z</dcterms:created>
  <dcterms:modified xsi:type="dcterms:W3CDTF">2020-05-04T03:56:12Z</dcterms:modified>
</cp:coreProperties>
</file>