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sldIdLst>
    <p:sldId id="302" r:id="rId2"/>
    <p:sldId id="303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321" r:id="rId21"/>
    <p:sldId id="322" r:id="rId22"/>
    <p:sldId id="323" r:id="rId23"/>
    <p:sldId id="324" r:id="rId24"/>
    <p:sldId id="325" r:id="rId25"/>
    <p:sldId id="326" r:id="rId26"/>
    <p:sldId id="327" r:id="rId27"/>
    <p:sldId id="328" r:id="rId28"/>
    <p:sldId id="331" r:id="rId29"/>
    <p:sldId id="338" r:id="rId30"/>
    <p:sldId id="339" r:id="rId31"/>
    <p:sldId id="347" r:id="rId32"/>
    <p:sldId id="348" r:id="rId33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4822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0962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1173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325131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3478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56176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29724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39067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0662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1585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2032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0219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6219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4080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5529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8515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0617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40637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jpe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334" y="30480"/>
            <a:ext cx="1739264" cy="1493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35020" y="482930"/>
            <a:ext cx="347662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i="0" dirty="0">
                <a:solidFill>
                  <a:srgbClr val="C00000"/>
                </a:solidFill>
                <a:latin typeface="Arial"/>
                <a:cs typeface="Arial"/>
              </a:rPr>
              <a:t>TREATMENT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47467" y="1144142"/>
            <a:ext cx="3449320" cy="0"/>
          </a:xfrm>
          <a:custGeom>
            <a:avLst/>
            <a:gdLst/>
            <a:ahLst/>
            <a:cxnLst/>
            <a:rect l="l" t="t" r="r" b="b"/>
            <a:pathLst>
              <a:path w="3449320">
                <a:moveTo>
                  <a:pt x="0" y="0"/>
                </a:moveTo>
                <a:lnTo>
                  <a:pt x="3448811" y="0"/>
                </a:lnTo>
              </a:path>
            </a:pathLst>
          </a:custGeom>
          <a:ln w="59436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59740" y="2009965"/>
            <a:ext cx="7517130" cy="324485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No </a:t>
            </a:r>
            <a:r>
              <a:rPr sz="2400" spc="-5" dirty="0">
                <a:latin typeface="Arial"/>
                <a:cs typeface="Arial"/>
              </a:rPr>
              <a:t>established </a:t>
            </a:r>
            <a:r>
              <a:rPr sz="2400" dirty="0">
                <a:latin typeface="Arial"/>
                <a:cs typeface="Arial"/>
              </a:rPr>
              <a:t>treatment for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rabies.</a:t>
            </a:r>
            <a:endParaRPr sz="2400">
              <a:latin typeface="Arial"/>
              <a:cs typeface="Arial"/>
            </a:endParaRPr>
          </a:p>
          <a:p>
            <a:pPr marL="355600" marR="68580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Recent </a:t>
            </a:r>
            <a:r>
              <a:rPr sz="2400" dirty="0">
                <a:latin typeface="Arial"/>
                <a:cs typeface="Arial"/>
              </a:rPr>
              <a:t>treatment </a:t>
            </a:r>
            <a:r>
              <a:rPr sz="2400" spc="-5" dirty="0">
                <a:latin typeface="Arial"/>
                <a:cs typeface="Arial"/>
              </a:rPr>
              <a:t>failures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antiviral  therapy,ketamine, and therapeutic coma-</a:t>
            </a:r>
            <a:r>
              <a:rPr sz="2400" b="1" i="1" spc="-5" dirty="0">
                <a:latin typeface="Arial"/>
                <a:cs typeface="Arial"/>
              </a:rPr>
              <a:t>milwaukee  protocol</a:t>
            </a:r>
            <a:endParaRPr sz="2400">
              <a:latin typeface="Arial"/>
              <a:cs typeface="Arial"/>
            </a:endParaRPr>
          </a:p>
          <a:p>
            <a:pPr marL="437515" indent="-425450">
              <a:lnSpc>
                <a:spcPct val="100000"/>
              </a:lnSpc>
              <a:spcBef>
                <a:spcPts val="575"/>
              </a:spcBef>
              <a:buChar char="•"/>
              <a:tabLst>
                <a:tab pos="437515" algn="l"/>
                <a:tab pos="438150" algn="l"/>
              </a:tabLst>
            </a:pPr>
            <a:r>
              <a:rPr sz="2400" spc="-5" dirty="0">
                <a:latin typeface="Arial"/>
                <a:cs typeface="Arial"/>
              </a:rPr>
              <a:t>Expert opinion </a:t>
            </a:r>
            <a:r>
              <a:rPr sz="2400" dirty="0">
                <a:latin typeface="Arial"/>
                <a:cs typeface="Arial"/>
              </a:rPr>
              <a:t>to be </a:t>
            </a:r>
            <a:r>
              <a:rPr sz="2400" spc="-5" dirty="0">
                <a:latin typeface="Arial"/>
                <a:cs typeface="Arial"/>
              </a:rPr>
              <a:t>sought </a:t>
            </a:r>
            <a:r>
              <a:rPr sz="2400" dirty="0">
                <a:latin typeface="Arial"/>
                <a:cs typeface="Arial"/>
              </a:rPr>
              <a:t>before any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experimental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therapy</a:t>
            </a:r>
            <a:endParaRPr sz="2400">
              <a:latin typeface="Arial"/>
              <a:cs typeface="Arial"/>
            </a:endParaRPr>
          </a:p>
          <a:p>
            <a:pPr marL="355600" marR="34036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palliative approach </a:t>
            </a:r>
            <a:r>
              <a:rPr sz="2400" dirty="0">
                <a:latin typeface="Arial"/>
                <a:cs typeface="Arial"/>
              </a:rPr>
              <a:t>may </a:t>
            </a:r>
            <a:r>
              <a:rPr sz="2400" spc="-5" dirty="0">
                <a:latin typeface="Arial"/>
                <a:cs typeface="Arial"/>
              </a:rPr>
              <a:t>be appropriate </a:t>
            </a:r>
            <a:r>
              <a:rPr sz="2400" dirty="0">
                <a:latin typeface="Arial"/>
                <a:cs typeface="Arial"/>
              </a:rPr>
              <a:t>for </a:t>
            </a:r>
            <a:r>
              <a:rPr sz="2400" spc="-5" dirty="0">
                <a:latin typeface="Arial"/>
                <a:cs typeface="Arial"/>
              </a:rPr>
              <a:t>some  patients.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71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7242175" cy="1981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68579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71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7242175" cy="1981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1749"/>
            <a:ext cx="9144000" cy="68262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6965" y="607517"/>
            <a:ext cx="5378450" cy="514350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i="0" dirty="0">
                <a:solidFill>
                  <a:schemeClr val="tx1"/>
                </a:solidFill>
                <a:latin typeface="Arial"/>
                <a:cs typeface="Arial"/>
              </a:rPr>
              <a:t>OBSERVATION</a:t>
            </a:r>
            <a:r>
              <a:rPr sz="3200" i="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3200" i="0" dirty="0">
                <a:solidFill>
                  <a:schemeClr val="tx1"/>
                </a:solidFill>
                <a:latin typeface="Arial"/>
                <a:cs typeface="Arial"/>
              </a:rPr>
              <a:t>OF</a:t>
            </a:r>
            <a:r>
              <a:rPr sz="3200" i="0" spc="-1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3200" i="0" dirty="0">
                <a:solidFill>
                  <a:schemeClr val="tx1"/>
                </a:solidFill>
                <a:latin typeface="Arial"/>
                <a:cs typeface="Arial"/>
              </a:rPr>
              <a:t>ANIMAL</a:t>
            </a:r>
            <a:endParaRPr sz="32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476501"/>
            <a:ext cx="7555865" cy="309880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determine the risk of infection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For </a:t>
            </a:r>
            <a:r>
              <a:rPr sz="2400" spc="-5" dirty="0">
                <a:latin typeface="Arial"/>
                <a:cs typeface="Arial"/>
              </a:rPr>
              <a:t>10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days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Look </a:t>
            </a:r>
            <a:r>
              <a:rPr sz="2400" dirty="0">
                <a:latin typeface="Arial"/>
                <a:cs typeface="Arial"/>
              </a:rPr>
              <a:t>for </a:t>
            </a:r>
            <a:r>
              <a:rPr sz="2400" spc="-5" dirty="0">
                <a:latin typeface="Arial"/>
                <a:cs typeface="Arial"/>
              </a:rPr>
              <a:t>any abnormal behavior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animal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If </a:t>
            </a:r>
            <a:r>
              <a:rPr sz="2400" spc="-5" dirty="0">
                <a:latin typeface="Arial"/>
                <a:cs typeface="Arial"/>
              </a:rPr>
              <a:t>animal died, look </a:t>
            </a:r>
            <a:r>
              <a:rPr sz="2400" dirty="0">
                <a:latin typeface="Arial"/>
                <a:cs typeface="Arial"/>
              </a:rPr>
              <a:t>for </a:t>
            </a:r>
            <a:r>
              <a:rPr sz="2400" spc="-5" dirty="0">
                <a:latin typeface="Arial"/>
                <a:cs typeface="Arial"/>
              </a:rPr>
              <a:t>negri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bodies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If </a:t>
            </a:r>
            <a:r>
              <a:rPr sz="2400" spc="-5" dirty="0">
                <a:latin typeface="Arial"/>
                <a:cs typeface="Arial"/>
              </a:rPr>
              <a:t>possible do FRA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test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If </a:t>
            </a:r>
            <a:r>
              <a:rPr sz="2400" spc="-5" dirty="0">
                <a:latin typeface="Arial"/>
                <a:cs typeface="Arial"/>
              </a:rPr>
              <a:t>animal healthy and alive </a:t>
            </a:r>
            <a:r>
              <a:rPr sz="2400" dirty="0">
                <a:latin typeface="Arial"/>
                <a:cs typeface="Arial"/>
              </a:rPr>
              <a:t>after </a:t>
            </a:r>
            <a:r>
              <a:rPr sz="2400" spc="-5" dirty="0">
                <a:latin typeface="Arial"/>
                <a:cs typeface="Arial"/>
              </a:rPr>
              <a:t>10 days-no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treatment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If </a:t>
            </a:r>
            <a:r>
              <a:rPr sz="2400" spc="-5" dirty="0">
                <a:latin typeface="Arial"/>
                <a:cs typeface="Arial"/>
              </a:rPr>
              <a:t>animal cannot be observed-suspected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10" dirty="0">
                <a:latin typeface="Arial"/>
                <a:cs typeface="Arial"/>
              </a:rPr>
              <a:t>be</a:t>
            </a:r>
            <a:r>
              <a:rPr sz="2400" spc="8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rabid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58967" y="0"/>
            <a:ext cx="3685032" cy="22844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56382" y="577418"/>
            <a:ext cx="3032125" cy="514350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i="0" dirty="0">
                <a:solidFill>
                  <a:schemeClr val="tx1"/>
                </a:solidFill>
                <a:latin typeface="Arial"/>
                <a:cs typeface="Arial"/>
              </a:rPr>
              <a:t>IM</a:t>
            </a:r>
            <a:r>
              <a:rPr sz="3200" i="0" spc="-10" dirty="0">
                <a:solidFill>
                  <a:schemeClr val="tx1"/>
                </a:solidFill>
                <a:latin typeface="Arial"/>
                <a:cs typeface="Arial"/>
              </a:rPr>
              <a:t>M</a:t>
            </a:r>
            <a:r>
              <a:rPr sz="3200" i="0" dirty="0">
                <a:solidFill>
                  <a:schemeClr val="tx1"/>
                </a:solidFill>
                <a:latin typeface="Arial"/>
                <a:cs typeface="Arial"/>
              </a:rPr>
              <a:t>UNIZATION</a:t>
            </a:r>
            <a:endParaRPr sz="32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36620"/>
            <a:ext cx="7821930" cy="3980179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5"/>
              </a:spcBef>
            </a:pP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INDICATIONS</a:t>
            </a:r>
            <a:endParaRPr sz="28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59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spc="-5" dirty="0">
                <a:latin typeface="Arial"/>
                <a:cs typeface="Arial"/>
              </a:rPr>
              <a:t>Immediately </a:t>
            </a:r>
            <a:r>
              <a:rPr sz="2400" dirty="0">
                <a:latin typeface="Arial"/>
                <a:cs typeface="Arial"/>
              </a:rPr>
              <a:t>started </a:t>
            </a:r>
            <a:r>
              <a:rPr sz="2400" spc="-5" dirty="0">
                <a:latin typeface="Arial"/>
                <a:cs typeface="Arial"/>
              </a:rPr>
              <a:t>when 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person bitten,scratched</a:t>
            </a:r>
            <a:r>
              <a:rPr sz="2400" spc="9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or</a:t>
            </a:r>
          </a:p>
          <a:p>
            <a:pPr marL="4699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licked by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animal</a:t>
            </a:r>
            <a:endParaRPr sz="24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575"/>
              </a:spcBef>
              <a:buAutoNum type="arabicPeriod" startAt="2"/>
              <a:tabLst>
                <a:tab pos="469265" algn="l"/>
                <a:tab pos="469900" algn="l"/>
              </a:tabLst>
            </a:pPr>
            <a:r>
              <a:rPr sz="2400" dirty="0">
                <a:latin typeface="Arial"/>
                <a:cs typeface="Arial"/>
              </a:rPr>
              <a:t>If </a:t>
            </a:r>
            <a:r>
              <a:rPr sz="2400" spc="-5" dirty="0">
                <a:latin typeface="Arial"/>
                <a:cs typeface="Arial"/>
              </a:rPr>
              <a:t>animal </a:t>
            </a:r>
            <a:r>
              <a:rPr sz="2400" dirty="0">
                <a:latin typeface="Arial"/>
                <a:cs typeface="Arial"/>
              </a:rPr>
              <a:t>not </a:t>
            </a:r>
            <a:r>
              <a:rPr sz="2400" spc="-5" dirty="0">
                <a:latin typeface="Arial"/>
                <a:cs typeface="Arial"/>
              </a:rPr>
              <a:t>available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observation</a:t>
            </a:r>
            <a:endParaRPr sz="24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575"/>
              </a:spcBef>
              <a:buAutoNum type="arabicPeriod" startAt="2"/>
              <a:tabLst>
                <a:tab pos="469265" algn="l"/>
                <a:tab pos="469900" algn="l"/>
              </a:tabLst>
            </a:pPr>
            <a:r>
              <a:rPr sz="2400" spc="-5" dirty="0">
                <a:latin typeface="Arial"/>
                <a:cs typeface="Arial"/>
              </a:rPr>
              <a:t>Bites</a:t>
            </a:r>
            <a:endParaRPr sz="24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580"/>
              </a:spcBef>
              <a:buAutoNum type="arabicPeriod" startAt="2"/>
              <a:tabLst>
                <a:tab pos="469265" algn="l"/>
                <a:tab pos="469900" algn="l"/>
              </a:tabLst>
            </a:pPr>
            <a:r>
              <a:rPr sz="2400" dirty="0">
                <a:latin typeface="Arial"/>
                <a:cs typeface="Arial"/>
              </a:rPr>
              <a:t>If </a:t>
            </a:r>
            <a:r>
              <a:rPr sz="2400" spc="-5" dirty="0">
                <a:latin typeface="Arial"/>
                <a:cs typeface="Arial"/>
              </a:rPr>
              <a:t>animal </a:t>
            </a:r>
            <a:r>
              <a:rPr sz="2400" dirty="0">
                <a:latin typeface="Arial"/>
                <a:cs typeface="Arial"/>
              </a:rPr>
              <a:t>is </a:t>
            </a:r>
            <a:r>
              <a:rPr sz="2400" spc="-5" dirty="0">
                <a:latin typeface="Arial"/>
                <a:cs typeface="Arial"/>
              </a:rPr>
              <a:t>suspected </a:t>
            </a:r>
            <a:r>
              <a:rPr sz="2400" dirty="0">
                <a:latin typeface="Arial"/>
                <a:cs typeface="Arial"/>
              </a:rPr>
              <a:t>to be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rabid</a:t>
            </a:r>
            <a:endParaRPr sz="24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575"/>
              </a:spcBef>
              <a:buAutoNum type="arabicPeriod" startAt="2"/>
              <a:tabLst>
                <a:tab pos="469265" algn="l"/>
                <a:tab pos="469900" algn="l"/>
              </a:tabLst>
            </a:pPr>
            <a:r>
              <a:rPr sz="2400" dirty="0">
                <a:latin typeface="Arial"/>
                <a:cs typeface="Arial"/>
              </a:rPr>
              <a:t>If the </a:t>
            </a:r>
            <a:r>
              <a:rPr sz="2400" spc="-5" dirty="0">
                <a:latin typeface="Arial"/>
                <a:cs typeface="Arial"/>
              </a:rPr>
              <a:t>animal is confirmed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rabid</a:t>
            </a:r>
            <a:endParaRPr sz="24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575"/>
              </a:spcBef>
              <a:buAutoNum type="arabicPeriod" startAt="2"/>
              <a:tabLst>
                <a:tab pos="469265" algn="l"/>
                <a:tab pos="469900" algn="l"/>
              </a:tabLst>
            </a:pPr>
            <a:r>
              <a:rPr sz="2400" spc="-5" dirty="0">
                <a:latin typeface="Arial"/>
                <a:cs typeface="Arial"/>
              </a:rPr>
              <a:t>Person drinking raw milk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rabid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animal</a:t>
            </a:r>
            <a:endParaRPr sz="24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580"/>
              </a:spcBef>
              <a:buAutoNum type="arabicPeriod" startAt="2"/>
              <a:tabLst>
                <a:tab pos="469265" algn="l"/>
                <a:tab pos="469900" algn="l"/>
              </a:tabLst>
            </a:pPr>
            <a:r>
              <a:rPr sz="2400" dirty="0">
                <a:latin typeface="Arial"/>
                <a:cs typeface="Arial"/>
              </a:rPr>
              <a:t>If </a:t>
            </a:r>
            <a:r>
              <a:rPr sz="2400" spc="-5" dirty="0">
                <a:latin typeface="Arial"/>
                <a:cs typeface="Arial"/>
              </a:rPr>
              <a:t>patient comes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late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00900" y="0"/>
            <a:ext cx="1943099" cy="1943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503173"/>
            <a:ext cx="8229600" cy="1217295"/>
          </a:xfrm>
          <a:custGeom>
            <a:avLst/>
            <a:gdLst/>
            <a:ahLst/>
            <a:cxnLst/>
            <a:rect l="l" t="t" r="r" b="b"/>
            <a:pathLst>
              <a:path w="8229600" h="1217295">
                <a:moveTo>
                  <a:pt x="8026781" y="0"/>
                </a:moveTo>
                <a:lnTo>
                  <a:pt x="202806" y="0"/>
                </a:lnTo>
                <a:lnTo>
                  <a:pt x="156302" y="5356"/>
                </a:lnTo>
                <a:lnTo>
                  <a:pt x="113614" y="20614"/>
                </a:lnTo>
                <a:lnTo>
                  <a:pt x="75958" y="44557"/>
                </a:lnTo>
                <a:lnTo>
                  <a:pt x="44552" y="75965"/>
                </a:lnTo>
                <a:lnTo>
                  <a:pt x="20612" y="113624"/>
                </a:lnTo>
                <a:lnTo>
                  <a:pt x="5355" y="156314"/>
                </a:lnTo>
                <a:lnTo>
                  <a:pt x="0" y="202818"/>
                </a:lnTo>
                <a:lnTo>
                  <a:pt x="0" y="1013967"/>
                </a:lnTo>
                <a:lnTo>
                  <a:pt x="5355" y="1060472"/>
                </a:lnTo>
                <a:lnTo>
                  <a:pt x="20612" y="1103162"/>
                </a:lnTo>
                <a:lnTo>
                  <a:pt x="44552" y="1140821"/>
                </a:lnTo>
                <a:lnTo>
                  <a:pt x="75958" y="1172229"/>
                </a:lnTo>
                <a:lnTo>
                  <a:pt x="113614" y="1196172"/>
                </a:lnTo>
                <a:lnTo>
                  <a:pt x="156302" y="1211430"/>
                </a:lnTo>
                <a:lnTo>
                  <a:pt x="202806" y="1216787"/>
                </a:lnTo>
                <a:lnTo>
                  <a:pt x="8026781" y="1216787"/>
                </a:lnTo>
                <a:lnTo>
                  <a:pt x="8073285" y="1211430"/>
                </a:lnTo>
                <a:lnTo>
                  <a:pt x="8115975" y="1196172"/>
                </a:lnTo>
                <a:lnTo>
                  <a:pt x="8153634" y="1172229"/>
                </a:lnTo>
                <a:lnTo>
                  <a:pt x="8185042" y="1140821"/>
                </a:lnTo>
                <a:lnTo>
                  <a:pt x="8208985" y="1103162"/>
                </a:lnTo>
                <a:lnTo>
                  <a:pt x="8224243" y="1060472"/>
                </a:lnTo>
                <a:lnTo>
                  <a:pt x="8229600" y="1013967"/>
                </a:lnTo>
                <a:lnTo>
                  <a:pt x="8229600" y="202818"/>
                </a:lnTo>
                <a:lnTo>
                  <a:pt x="8224243" y="156314"/>
                </a:lnTo>
                <a:lnTo>
                  <a:pt x="8208985" y="113624"/>
                </a:lnTo>
                <a:lnTo>
                  <a:pt x="8185042" y="75965"/>
                </a:lnTo>
                <a:lnTo>
                  <a:pt x="8153634" y="44557"/>
                </a:lnTo>
                <a:lnTo>
                  <a:pt x="8115975" y="20614"/>
                </a:lnTo>
                <a:lnTo>
                  <a:pt x="8073285" y="5356"/>
                </a:lnTo>
                <a:lnTo>
                  <a:pt x="8026781" y="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503173"/>
            <a:ext cx="8229600" cy="1217295"/>
          </a:xfrm>
          <a:custGeom>
            <a:avLst/>
            <a:gdLst/>
            <a:ahLst/>
            <a:cxnLst/>
            <a:rect l="l" t="t" r="r" b="b"/>
            <a:pathLst>
              <a:path w="8229600" h="1217295">
                <a:moveTo>
                  <a:pt x="0" y="202818"/>
                </a:moveTo>
                <a:lnTo>
                  <a:pt x="5355" y="156314"/>
                </a:lnTo>
                <a:lnTo>
                  <a:pt x="20612" y="113624"/>
                </a:lnTo>
                <a:lnTo>
                  <a:pt x="44552" y="75965"/>
                </a:lnTo>
                <a:lnTo>
                  <a:pt x="75958" y="44557"/>
                </a:lnTo>
                <a:lnTo>
                  <a:pt x="113614" y="20614"/>
                </a:lnTo>
                <a:lnTo>
                  <a:pt x="156302" y="5356"/>
                </a:lnTo>
                <a:lnTo>
                  <a:pt x="202806" y="0"/>
                </a:lnTo>
                <a:lnTo>
                  <a:pt x="8026781" y="0"/>
                </a:lnTo>
                <a:lnTo>
                  <a:pt x="8073285" y="5356"/>
                </a:lnTo>
                <a:lnTo>
                  <a:pt x="8115975" y="20614"/>
                </a:lnTo>
                <a:lnTo>
                  <a:pt x="8153634" y="44557"/>
                </a:lnTo>
                <a:lnTo>
                  <a:pt x="8185042" y="75965"/>
                </a:lnTo>
                <a:lnTo>
                  <a:pt x="8208985" y="113624"/>
                </a:lnTo>
                <a:lnTo>
                  <a:pt x="8224243" y="156314"/>
                </a:lnTo>
                <a:lnTo>
                  <a:pt x="8229600" y="202818"/>
                </a:lnTo>
                <a:lnTo>
                  <a:pt x="8229600" y="1013967"/>
                </a:lnTo>
                <a:lnTo>
                  <a:pt x="8224243" y="1060472"/>
                </a:lnTo>
                <a:lnTo>
                  <a:pt x="8208985" y="1103162"/>
                </a:lnTo>
                <a:lnTo>
                  <a:pt x="8185042" y="1140821"/>
                </a:lnTo>
                <a:lnTo>
                  <a:pt x="8153634" y="1172229"/>
                </a:lnTo>
                <a:lnTo>
                  <a:pt x="8115975" y="1196172"/>
                </a:lnTo>
                <a:lnTo>
                  <a:pt x="8073285" y="1211430"/>
                </a:lnTo>
                <a:lnTo>
                  <a:pt x="8026781" y="1216787"/>
                </a:lnTo>
                <a:lnTo>
                  <a:pt x="202806" y="1216787"/>
                </a:lnTo>
                <a:lnTo>
                  <a:pt x="156302" y="1211430"/>
                </a:lnTo>
                <a:lnTo>
                  <a:pt x="113614" y="1196172"/>
                </a:lnTo>
                <a:lnTo>
                  <a:pt x="75958" y="1172229"/>
                </a:lnTo>
                <a:lnTo>
                  <a:pt x="44552" y="1140821"/>
                </a:lnTo>
                <a:lnTo>
                  <a:pt x="20612" y="1103162"/>
                </a:lnTo>
                <a:lnTo>
                  <a:pt x="5355" y="1060472"/>
                </a:lnTo>
                <a:lnTo>
                  <a:pt x="0" y="1013967"/>
                </a:lnTo>
                <a:lnTo>
                  <a:pt x="0" y="202818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2796413"/>
            <a:ext cx="8229600" cy="1217295"/>
          </a:xfrm>
          <a:custGeom>
            <a:avLst/>
            <a:gdLst/>
            <a:ahLst/>
            <a:cxnLst/>
            <a:rect l="l" t="t" r="r" b="b"/>
            <a:pathLst>
              <a:path w="8229600" h="1217295">
                <a:moveTo>
                  <a:pt x="8026781" y="0"/>
                </a:moveTo>
                <a:lnTo>
                  <a:pt x="202806" y="0"/>
                </a:lnTo>
                <a:lnTo>
                  <a:pt x="156302" y="5356"/>
                </a:lnTo>
                <a:lnTo>
                  <a:pt x="113614" y="20614"/>
                </a:lnTo>
                <a:lnTo>
                  <a:pt x="75958" y="44557"/>
                </a:lnTo>
                <a:lnTo>
                  <a:pt x="44552" y="75965"/>
                </a:lnTo>
                <a:lnTo>
                  <a:pt x="20612" y="113624"/>
                </a:lnTo>
                <a:lnTo>
                  <a:pt x="5355" y="156314"/>
                </a:lnTo>
                <a:lnTo>
                  <a:pt x="0" y="202819"/>
                </a:lnTo>
                <a:lnTo>
                  <a:pt x="0" y="1013968"/>
                </a:lnTo>
                <a:lnTo>
                  <a:pt x="5355" y="1060472"/>
                </a:lnTo>
                <a:lnTo>
                  <a:pt x="20612" y="1103162"/>
                </a:lnTo>
                <a:lnTo>
                  <a:pt x="44552" y="1140821"/>
                </a:lnTo>
                <a:lnTo>
                  <a:pt x="75958" y="1172229"/>
                </a:lnTo>
                <a:lnTo>
                  <a:pt x="113614" y="1196172"/>
                </a:lnTo>
                <a:lnTo>
                  <a:pt x="156302" y="1211430"/>
                </a:lnTo>
                <a:lnTo>
                  <a:pt x="202806" y="1216787"/>
                </a:lnTo>
                <a:lnTo>
                  <a:pt x="8026781" y="1216787"/>
                </a:lnTo>
                <a:lnTo>
                  <a:pt x="8073285" y="1211430"/>
                </a:lnTo>
                <a:lnTo>
                  <a:pt x="8115975" y="1196172"/>
                </a:lnTo>
                <a:lnTo>
                  <a:pt x="8153634" y="1172229"/>
                </a:lnTo>
                <a:lnTo>
                  <a:pt x="8185042" y="1140821"/>
                </a:lnTo>
                <a:lnTo>
                  <a:pt x="8208985" y="1103162"/>
                </a:lnTo>
                <a:lnTo>
                  <a:pt x="8224243" y="1060472"/>
                </a:lnTo>
                <a:lnTo>
                  <a:pt x="8229600" y="1013968"/>
                </a:lnTo>
                <a:lnTo>
                  <a:pt x="8229600" y="202819"/>
                </a:lnTo>
                <a:lnTo>
                  <a:pt x="8224243" y="156314"/>
                </a:lnTo>
                <a:lnTo>
                  <a:pt x="8208985" y="113624"/>
                </a:lnTo>
                <a:lnTo>
                  <a:pt x="8185042" y="75965"/>
                </a:lnTo>
                <a:lnTo>
                  <a:pt x="8153634" y="44557"/>
                </a:lnTo>
                <a:lnTo>
                  <a:pt x="8115975" y="20614"/>
                </a:lnTo>
                <a:lnTo>
                  <a:pt x="8073285" y="5356"/>
                </a:lnTo>
                <a:lnTo>
                  <a:pt x="8026781" y="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" y="2796413"/>
            <a:ext cx="8229600" cy="1217295"/>
          </a:xfrm>
          <a:custGeom>
            <a:avLst/>
            <a:gdLst/>
            <a:ahLst/>
            <a:cxnLst/>
            <a:rect l="l" t="t" r="r" b="b"/>
            <a:pathLst>
              <a:path w="8229600" h="1217295">
                <a:moveTo>
                  <a:pt x="0" y="202819"/>
                </a:moveTo>
                <a:lnTo>
                  <a:pt x="5355" y="156314"/>
                </a:lnTo>
                <a:lnTo>
                  <a:pt x="20612" y="113624"/>
                </a:lnTo>
                <a:lnTo>
                  <a:pt x="44552" y="75965"/>
                </a:lnTo>
                <a:lnTo>
                  <a:pt x="75958" y="44557"/>
                </a:lnTo>
                <a:lnTo>
                  <a:pt x="113614" y="20614"/>
                </a:lnTo>
                <a:lnTo>
                  <a:pt x="156302" y="5356"/>
                </a:lnTo>
                <a:lnTo>
                  <a:pt x="202806" y="0"/>
                </a:lnTo>
                <a:lnTo>
                  <a:pt x="8026781" y="0"/>
                </a:lnTo>
                <a:lnTo>
                  <a:pt x="8073285" y="5356"/>
                </a:lnTo>
                <a:lnTo>
                  <a:pt x="8115975" y="20614"/>
                </a:lnTo>
                <a:lnTo>
                  <a:pt x="8153634" y="44557"/>
                </a:lnTo>
                <a:lnTo>
                  <a:pt x="8185042" y="75965"/>
                </a:lnTo>
                <a:lnTo>
                  <a:pt x="8208985" y="113624"/>
                </a:lnTo>
                <a:lnTo>
                  <a:pt x="8224243" y="156314"/>
                </a:lnTo>
                <a:lnTo>
                  <a:pt x="8229600" y="202819"/>
                </a:lnTo>
                <a:lnTo>
                  <a:pt x="8229600" y="1013968"/>
                </a:lnTo>
                <a:lnTo>
                  <a:pt x="8224243" y="1060472"/>
                </a:lnTo>
                <a:lnTo>
                  <a:pt x="8208985" y="1103162"/>
                </a:lnTo>
                <a:lnTo>
                  <a:pt x="8185042" y="1140821"/>
                </a:lnTo>
                <a:lnTo>
                  <a:pt x="8153634" y="1172229"/>
                </a:lnTo>
                <a:lnTo>
                  <a:pt x="8115975" y="1196172"/>
                </a:lnTo>
                <a:lnTo>
                  <a:pt x="8073285" y="1211430"/>
                </a:lnTo>
                <a:lnTo>
                  <a:pt x="8026781" y="1216787"/>
                </a:lnTo>
                <a:lnTo>
                  <a:pt x="202806" y="1216787"/>
                </a:lnTo>
                <a:lnTo>
                  <a:pt x="156302" y="1211430"/>
                </a:lnTo>
                <a:lnTo>
                  <a:pt x="113614" y="1196172"/>
                </a:lnTo>
                <a:lnTo>
                  <a:pt x="75958" y="1172229"/>
                </a:lnTo>
                <a:lnTo>
                  <a:pt x="44552" y="1140821"/>
                </a:lnTo>
                <a:lnTo>
                  <a:pt x="20612" y="1103162"/>
                </a:lnTo>
                <a:lnTo>
                  <a:pt x="5355" y="1060472"/>
                </a:lnTo>
                <a:lnTo>
                  <a:pt x="0" y="1013968"/>
                </a:lnTo>
                <a:lnTo>
                  <a:pt x="0" y="202819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25855" y="815720"/>
            <a:ext cx="5045075" cy="4182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ACTIVE</a:t>
            </a:r>
            <a:r>
              <a:rPr sz="32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20" dirty="0">
                <a:solidFill>
                  <a:srgbClr val="FFFFFF"/>
                </a:solidFill>
                <a:latin typeface="Arial"/>
                <a:cs typeface="Arial"/>
              </a:rPr>
              <a:t>IMMUNIZATION</a:t>
            </a:r>
            <a:endParaRPr sz="3200">
              <a:latin typeface="Arial"/>
              <a:cs typeface="Arial"/>
            </a:endParaRPr>
          </a:p>
          <a:p>
            <a:pPr marL="379095" indent="-287020">
              <a:lnSpc>
                <a:spcPct val="100000"/>
              </a:lnSpc>
              <a:spcBef>
                <a:spcPts val="2925"/>
              </a:spcBef>
              <a:buChar char="•"/>
              <a:tabLst>
                <a:tab pos="379730" algn="l"/>
              </a:tabLst>
            </a:pPr>
            <a:r>
              <a:rPr sz="3200" spc="-5" dirty="0">
                <a:latin typeface="Arial"/>
                <a:cs typeface="Arial"/>
              </a:rPr>
              <a:t>Antirabies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vaccination</a:t>
            </a:r>
            <a:endParaRPr sz="3200">
              <a:latin typeface="Arial"/>
              <a:cs typeface="Arial"/>
            </a:endParaRPr>
          </a:p>
          <a:p>
            <a:pPr marL="379095" indent="-287020">
              <a:lnSpc>
                <a:spcPct val="100000"/>
              </a:lnSpc>
              <a:spcBef>
                <a:spcPts val="215"/>
              </a:spcBef>
              <a:buChar char="•"/>
              <a:tabLst>
                <a:tab pos="379730" algn="l"/>
              </a:tabLst>
            </a:pPr>
            <a:r>
              <a:rPr sz="3200" dirty="0">
                <a:latin typeface="Arial"/>
                <a:cs typeface="Arial"/>
              </a:rPr>
              <a:t>For </a:t>
            </a:r>
            <a:r>
              <a:rPr sz="3200" spc="-5" dirty="0">
                <a:latin typeface="Arial"/>
                <a:cs typeface="Arial"/>
              </a:rPr>
              <a:t>both category </a:t>
            </a:r>
            <a:r>
              <a:rPr sz="3200" dirty="0">
                <a:latin typeface="Arial"/>
                <a:cs typeface="Arial"/>
              </a:rPr>
              <a:t>2 </a:t>
            </a:r>
            <a:r>
              <a:rPr sz="3200" spc="-5" dirty="0">
                <a:latin typeface="Arial"/>
                <a:cs typeface="Arial"/>
              </a:rPr>
              <a:t>and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3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200" b="1" spc="-35" dirty="0">
                <a:solidFill>
                  <a:srgbClr val="FFFFFF"/>
                </a:solidFill>
                <a:latin typeface="Arial"/>
                <a:cs typeface="Arial"/>
              </a:rPr>
              <a:t>PASSIVE</a:t>
            </a:r>
            <a:r>
              <a:rPr sz="32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20" dirty="0">
                <a:solidFill>
                  <a:srgbClr val="FFFFFF"/>
                </a:solidFill>
                <a:latin typeface="Arial"/>
                <a:cs typeface="Arial"/>
              </a:rPr>
              <a:t>IMMUNIZATION</a:t>
            </a:r>
            <a:endParaRPr sz="3200">
              <a:latin typeface="Arial"/>
              <a:cs typeface="Arial"/>
            </a:endParaRPr>
          </a:p>
          <a:p>
            <a:pPr marL="379095" indent="-287020">
              <a:lnSpc>
                <a:spcPct val="100000"/>
              </a:lnSpc>
              <a:spcBef>
                <a:spcPts val="2930"/>
              </a:spcBef>
              <a:buChar char="•"/>
              <a:tabLst>
                <a:tab pos="379730" algn="l"/>
              </a:tabLst>
            </a:pPr>
            <a:r>
              <a:rPr sz="3200" spc="-5" dirty="0">
                <a:latin typeface="Arial"/>
                <a:cs typeface="Arial"/>
              </a:rPr>
              <a:t>Rabies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immunoglobilins</a:t>
            </a:r>
            <a:endParaRPr sz="3200">
              <a:latin typeface="Arial"/>
              <a:cs typeface="Arial"/>
            </a:endParaRPr>
          </a:p>
          <a:p>
            <a:pPr marL="379095" indent="-287020">
              <a:lnSpc>
                <a:spcPct val="100000"/>
              </a:lnSpc>
              <a:spcBef>
                <a:spcPts val="215"/>
              </a:spcBef>
              <a:buChar char="•"/>
              <a:tabLst>
                <a:tab pos="379730" algn="l"/>
              </a:tabLst>
            </a:pPr>
            <a:r>
              <a:rPr sz="3200" dirty="0">
                <a:latin typeface="Arial"/>
                <a:cs typeface="Arial"/>
              </a:rPr>
              <a:t>For </a:t>
            </a:r>
            <a:r>
              <a:rPr sz="3200" spc="-5" dirty="0">
                <a:latin typeface="Arial"/>
                <a:cs typeface="Arial"/>
              </a:rPr>
              <a:t>category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3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26538" y="401777"/>
            <a:ext cx="4090670" cy="514350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i="0" dirty="0">
                <a:solidFill>
                  <a:schemeClr val="tx1"/>
                </a:solidFill>
                <a:latin typeface="Arial"/>
                <a:cs typeface="Arial"/>
              </a:rPr>
              <a:t>ADVICE TO</a:t>
            </a:r>
            <a:r>
              <a:rPr sz="3200" i="0" spc="-9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3200" i="0" dirty="0">
                <a:solidFill>
                  <a:schemeClr val="tx1"/>
                </a:solidFill>
                <a:latin typeface="Arial"/>
                <a:cs typeface="Arial"/>
              </a:rPr>
              <a:t>PATIENT</a:t>
            </a:r>
            <a:endParaRPr sz="32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72513"/>
            <a:ext cx="7923530" cy="2562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Treatment-correctly and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completely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40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Avoid steroids,spicy  </a:t>
            </a:r>
            <a:r>
              <a:rPr sz="3200" spc="-5" dirty="0">
                <a:latin typeface="Arial"/>
                <a:cs typeface="Arial"/>
              </a:rPr>
              <a:t>food,spirit,smoking,strain during treatment  period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6874" y="100076"/>
            <a:ext cx="77584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i="0" spc="-5" dirty="0">
                <a:solidFill>
                  <a:srgbClr val="C00000"/>
                </a:solidFill>
                <a:latin typeface="Arial"/>
                <a:cs typeface="Arial"/>
              </a:rPr>
              <a:t>Vaccines for</a:t>
            </a:r>
            <a:r>
              <a:rPr sz="4800" i="0" spc="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4800" i="0" dirty="0">
                <a:solidFill>
                  <a:srgbClr val="C00000"/>
                </a:solidFill>
                <a:latin typeface="Arial"/>
                <a:cs typeface="Arial"/>
              </a:rPr>
              <a:t>immunization</a:t>
            </a:r>
            <a:endParaRPr sz="4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09320" y="818388"/>
            <a:ext cx="7725409" cy="0"/>
          </a:xfrm>
          <a:custGeom>
            <a:avLst/>
            <a:gdLst/>
            <a:ahLst/>
            <a:cxnLst/>
            <a:rect l="l" t="t" r="r" b="b"/>
            <a:pathLst>
              <a:path w="7725409">
                <a:moveTo>
                  <a:pt x="0" y="0"/>
                </a:moveTo>
                <a:lnTo>
                  <a:pt x="7725156" y="0"/>
                </a:lnTo>
              </a:path>
            </a:pathLst>
          </a:custGeom>
          <a:ln w="64008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423162"/>
            <a:ext cx="7856855" cy="417258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55600" marR="5080">
              <a:lnSpc>
                <a:spcPts val="3460"/>
              </a:lnSpc>
              <a:spcBef>
                <a:spcPts val="535"/>
              </a:spcBef>
            </a:pPr>
            <a:r>
              <a:rPr sz="3200" spc="-5" dirty="0">
                <a:latin typeface="Arial"/>
                <a:cs typeface="Arial"/>
              </a:rPr>
              <a:t>It </a:t>
            </a:r>
            <a:r>
              <a:rPr sz="3200" dirty="0">
                <a:latin typeface="Arial"/>
                <a:cs typeface="Arial"/>
              </a:rPr>
              <a:t>is </a:t>
            </a:r>
            <a:r>
              <a:rPr sz="3200" spc="-5" dirty="0">
                <a:latin typeface="Arial"/>
                <a:cs typeface="Arial"/>
              </a:rPr>
              <a:t>fluid </a:t>
            </a:r>
            <a:r>
              <a:rPr sz="3200" dirty="0">
                <a:latin typeface="Arial"/>
                <a:cs typeface="Arial"/>
              </a:rPr>
              <a:t>or </a:t>
            </a:r>
            <a:r>
              <a:rPr sz="3200" spc="-5" dirty="0">
                <a:latin typeface="Arial"/>
                <a:cs typeface="Arial"/>
              </a:rPr>
              <a:t>dried preparation </a:t>
            </a:r>
            <a:r>
              <a:rPr sz="3200" dirty="0">
                <a:latin typeface="Arial"/>
                <a:cs typeface="Arial"/>
              </a:rPr>
              <a:t>of </a:t>
            </a:r>
            <a:r>
              <a:rPr sz="3200" spc="-5" dirty="0">
                <a:latin typeface="Arial"/>
                <a:cs typeface="Arial"/>
              </a:rPr>
              <a:t>Rabies  </a:t>
            </a:r>
            <a:r>
              <a:rPr sz="3200" dirty="0">
                <a:latin typeface="Arial"/>
                <a:cs typeface="Arial"/>
              </a:rPr>
              <a:t>“Fixed” virus </a:t>
            </a:r>
            <a:r>
              <a:rPr sz="3200" spc="-5" dirty="0">
                <a:latin typeface="Arial"/>
                <a:cs typeface="Arial"/>
              </a:rPr>
              <a:t>grown </a:t>
            </a:r>
            <a:r>
              <a:rPr sz="3200" dirty="0">
                <a:latin typeface="Arial"/>
                <a:cs typeface="Arial"/>
              </a:rPr>
              <a:t>in </a:t>
            </a:r>
            <a:r>
              <a:rPr sz="3200" spc="-5" dirty="0">
                <a:latin typeface="Arial"/>
                <a:cs typeface="Arial"/>
              </a:rPr>
              <a:t>the Neural </a:t>
            </a:r>
            <a:r>
              <a:rPr sz="3200" dirty="0">
                <a:latin typeface="Arial"/>
                <a:cs typeface="Arial"/>
              </a:rPr>
              <a:t>tissue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of</a:t>
            </a:r>
            <a:endParaRPr sz="3200">
              <a:latin typeface="Arial"/>
              <a:cs typeface="Arial"/>
            </a:endParaRPr>
          </a:p>
          <a:p>
            <a:pPr marL="2941955" marR="3415029">
              <a:lnSpc>
                <a:spcPts val="4220"/>
              </a:lnSpc>
              <a:spcBef>
                <a:spcPts val="155"/>
              </a:spcBef>
            </a:pPr>
            <a:r>
              <a:rPr sz="3200" dirty="0">
                <a:latin typeface="Arial"/>
                <a:cs typeface="Arial"/>
              </a:rPr>
              <a:t>Rab</a:t>
            </a:r>
            <a:r>
              <a:rPr sz="3200" spc="-15" dirty="0">
                <a:latin typeface="Arial"/>
                <a:cs typeface="Arial"/>
              </a:rPr>
              <a:t>b</a:t>
            </a:r>
            <a:r>
              <a:rPr sz="3200" dirty="0">
                <a:latin typeface="Arial"/>
                <a:cs typeface="Arial"/>
              </a:rPr>
              <a:t>its,  </a:t>
            </a:r>
            <a:r>
              <a:rPr sz="3200" spc="-5" dirty="0">
                <a:latin typeface="Arial"/>
                <a:cs typeface="Arial"/>
              </a:rPr>
              <a:t>Sheep,  </a:t>
            </a:r>
            <a:r>
              <a:rPr sz="3200" dirty="0">
                <a:latin typeface="Arial"/>
                <a:cs typeface="Arial"/>
              </a:rPr>
              <a:t>Goats,</a:t>
            </a:r>
            <a:endParaRPr sz="3200">
              <a:latin typeface="Arial"/>
              <a:cs typeface="Arial"/>
            </a:endParaRPr>
          </a:p>
          <a:p>
            <a:pPr marL="2941955">
              <a:lnSpc>
                <a:spcPct val="100000"/>
              </a:lnSpc>
              <a:spcBef>
                <a:spcPts val="190"/>
              </a:spcBef>
            </a:pPr>
            <a:r>
              <a:rPr sz="3200" dirty="0">
                <a:latin typeface="Arial"/>
                <a:cs typeface="Arial"/>
              </a:rPr>
              <a:t>Mice or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Rats</a:t>
            </a:r>
            <a:endParaRPr sz="3200">
              <a:latin typeface="Arial"/>
              <a:cs typeface="Arial"/>
            </a:endParaRPr>
          </a:p>
          <a:p>
            <a:pPr marL="123825" marR="1791335" indent="-111760">
              <a:lnSpc>
                <a:spcPts val="4230"/>
              </a:lnSpc>
              <a:spcBef>
                <a:spcPts val="200"/>
              </a:spcBef>
              <a:tabLst>
                <a:tab pos="1297305" algn="l"/>
              </a:tabLst>
            </a:pPr>
            <a:r>
              <a:rPr sz="3200" dirty="0">
                <a:latin typeface="Arial"/>
                <a:cs typeface="Arial"/>
              </a:rPr>
              <a:t>OR	in </a:t>
            </a:r>
            <a:r>
              <a:rPr sz="3200" spc="-5" dirty="0">
                <a:latin typeface="Arial"/>
                <a:cs typeface="Arial"/>
              </a:rPr>
              <a:t>embryonated duck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eggs  </a:t>
            </a:r>
            <a:r>
              <a:rPr sz="3200" dirty="0">
                <a:latin typeface="Arial"/>
                <a:cs typeface="Arial"/>
              </a:rPr>
              <a:t>OR	in cell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culture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819900" y="4533900"/>
            <a:ext cx="2324099" cy="23240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49220" y="482930"/>
            <a:ext cx="48450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i="0" dirty="0">
                <a:solidFill>
                  <a:srgbClr val="C00000"/>
                </a:solidFill>
                <a:latin typeface="Arial"/>
                <a:cs typeface="Arial"/>
              </a:rPr>
              <a:t>Antirabies</a:t>
            </a:r>
            <a:r>
              <a:rPr sz="4400" b="0" i="0" spc="-7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4400" b="0" i="0" dirty="0">
                <a:solidFill>
                  <a:srgbClr val="C00000"/>
                </a:solidFill>
                <a:latin typeface="Arial"/>
                <a:cs typeface="Arial"/>
              </a:rPr>
              <a:t>vaccines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566417"/>
            <a:ext cx="7491730" cy="2988945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12700" rIns="0" bIns="0" rtlCol="0">
            <a:spAutoFit/>
          </a:bodyPr>
          <a:lstStyle/>
          <a:p>
            <a:pPr marL="622300" indent="-61023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622300" algn="l"/>
                <a:tab pos="622935" algn="l"/>
              </a:tabLst>
            </a:pPr>
            <a:r>
              <a:rPr sz="3600" spc="-5" dirty="0">
                <a:latin typeface="Arial"/>
                <a:cs typeface="Arial"/>
              </a:rPr>
              <a:t>Nerve tissue</a:t>
            </a:r>
            <a:r>
              <a:rPr sz="3600" spc="-2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vaccines</a:t>
            </a: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AutoNum type="arabicPeriod"/>
            </a:pPr>
            <a:endParaRPr sz="4500" dirty="0">
              <a:latin typeface="Times New Roman"/>
              <a:cs typeface="Times New Roman"/>
            </a:endParaRPr>
          </a:p>
          <a:p>
            <a:pPr marL="622300" indent="-610235">
              <a:lnSpc>
                <a:spcPct val="100000"/>
              </a:lnSpc>
              <a:buAutoNum type="arabicPeriod"/>
              <a:tabLst>
                <a:tab pos="622300" algn="l"/>
                <a:tab pos="622935" algn="l"/>
              </a:tabLst>
            </a:pPr>
            <a:r>
              <a:rPr sz="3600" spc="-5" dirty="0">
                <a:latin typeface="Arial"/>
                <a:cs typeface="Arial"/>
              </a:rPr>
              <a:t>Duck embryo</a:t>
            </a:r>
            <a:r>
              <a:rPr sz="3600" spc="-20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vaccine</a:t>
            </a:r>
            <a:endParaRPr sz="3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AutoNum type="arabicPeriod"/>
            </a:pPr>
            <a:endParaRPr sz="4500" dirty="0">
              <a:latin typeface="Times New Roman"/>
              <a:cs typeface="Times New Roman"/>
            </a:endParaRPr>
          </a:p>
          <a:p>
            <a:pPr marL="622300" indent="-610235">
              <a:lnSpc>
                <a:spcPct val="100000"/>
              </a:lnSpc>
              <a:buAutoNum type="arabicPeriod"/>
              <a:tabLst>
                <a:tab pos="622300" algn="l"/>
                <a:tab pos="622935" algn="l"/>
              </a:tabLst>
            </a:pPr>
            <a:r>
              <a:rPr sz="3600" spc="-5" dirty="0">
                <a:latin typeface="Arial"/>
                <a:cs typeface="Arial"/>
              </a:rPr>
              <a:t>Modern tissue/cell culture</a:t>
            </a:r>
            <a:r>
              <a:rPr sz="3600" spc="15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vaccine</a:t>
            </a:r>
            <a:endParaRPr sz="3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31873" y="89408"/>
            <a:ext cx="49282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i="0" u="heavy" spc="-5" dirty="0">
                <a:solidFill>
                  <a:srgbClr val="002060"/>
                </a:solidFill>
                <a:uFill>
                  <a:solidFill>
                    <a:srgbClr val="CC0000"/>
                  </a:solidFill>
                </a:uFill>
                <a:latin typeface="Arial"/>
                <a:cs typeface="Arial"/>
              </a:rPr>
              <a:t>1.Nerve tissue</a:t>
            </a:r>
            <a:r>
              <a:rPr sz="3600" i="0" u="heavy" spc="-30" dirty="0">
                <a:solidFill>
                  <a:srgbClr val="002060"/>
                </a:solidFill>
                <a:uFill>
                  <a:solidFill>
                    <a:srgbClr val="CC0000"/>
                  </a:solidFill>
                </a:uFill>
                <a:latin typeface="Arial"/>
                <a:cs typeface="Arial"/>
              </a:rPr>
              <a:t> </a:t>
            </a:r>
            <a:r>
              <a:rPr sz="3600" i="0" u="heavy" spc="-5" dirty="0">
                <a:solidFill>
                  <a:srgbClr val="002060"/>
                </a:solidFill>
                <a:uFill>
                  <a:solidFill>
                    <a:srgbClr val="CC0000"/>
                  </a:solidFill>
                </a:uFill>
                <a:latin typeface="Arial"/>
                <a:cs typeface="Arial"/>
              </a:rPr>
              <a:t>vaccine</a:t>
            </a:r>
            <a:endParaRPr sz="360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240" y="603934"/>
            <a:ext cx="9172575" cy="5815965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116205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915"/>
              </a:spcBef>
            </a:pPr>
            <a:r>
              <a:rPr sz="3200" b="1" i="1" spc="-5" dirty="0">
                <a:latin typeface="Arial"/>
                <a:cs typeface="Arial"/>
              </a:rPr>
              <a:t>a)</a:t>
            </a:r>
            <a:r>
              <a:rPr sz="3200" b="1" i="1" spc="315" dirty="0">
                <a:latin typeface="Arial"/>
                <a:cs typeface="Arial"/>
              </a:rPr>
              <a:t> </a:t>
            </a:r>
            <a:r>
              <a:rPr sz="3200" b="1" i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BPL-vaccine</a:t>
            </a:r>
            <a:endParaRPr sz="3200" dirty="0">
              <a:latin typeface="Arial"/>
              <a:cs typeface="Arial"/>
            </a:endParaRPr>
          </a:p>
          <a:p>
            <a:pPr marL="419100" marR="949960" indent="-342900">
              <a:lnSpc>
                <a:spcPct val="100000"/>
              </a:lnSpc>
              <a:spcBef>
                <a:spcPts val="605"/>
              </a:spcBef>
              <a:buChar char="•"/>
              <a:tabLst>
                <a:tab pos="418465" algn="l"/>
                <a:tab pos="419100" algn="l"/>
              </a:tabLst>
            </a:pPr>
            <a:r>
              <a:rPr sz="2400" spc="-5" dirty="0">
                <a:latin typeface="Arial"/>
                <a:cs typeface="Arial"/>
              </a:rPr>
              <a:t>Prepared by inoculating fixed virus into nervous system of  sheep,goat,rabbit,mice</a:t>
            </a:r>
            <a:endParaRPr sz="2400" dirty="0">
              <a:latin typeface="Arial"/>
              <a:cs typeface="Arial"/>
            </a:endParaRPr>
          </a:p>
          <a:p>
            <a:pPr marL="419100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418465" algn="l"/>
                <a:tab pos="419100" algn="l"/>
              </a:tabLst>
            </a:pPr>
            <a:r>
              <a:rPr sz="2400" spc="-5" dirty="0">
                <a:latin typeface="Arial"/>
                <a:cs typeface="Arial"/>
              </a:rPr>
              <a:t>Killed </a:t>
            </a:r>
            <a:r>
              <a:rPr sz="2400" dirty="0">
                <a:latin typeface="Arial"/>
                <a:cs typeface="Arial"/>
              </a:rPr>
              <a:t>on </a:t>
            </a:r>
            <a:r>
              <a:rPr sz="2400" spc="-5" dirty="0">
                <a:latin typeface="Arial"/>
                <a:cs typeface="Arial"/>
              </a:rPr>
              <a:t>7</a:t>
            </a:r>
            <a:r>
              <a:rPr sz="2400" spc="-7" baseline="24305" dirty="0">
                <a:latin typeface="Arial"/>
                <a:cs typeface="Arial"/>
              </a:rPr>
              <a:t>th </a:t>
            </a:r>
            <a:r>
              <a:rPr sz="2400" dirty="0">
                <a:latin typeface="Arial"/>
                <a:cs typeface="Arial"/>
              </a:rPr>
              <a:t>or </a:t>
            </a:r>
            <a:r>
              <a:rPr sz="2400" spc="-5" dirty="0">
                <a:latin typeface="Arial"/>
                <a:cs typeface="Arial"/>
              </a:rPr>
              <a:t>8</a:t>
            </a:r>
            <a:r>
              <a:rPr sz="2400" spc="-7" baseline="24305" dirty="0">
                <a:latin typeface="Arial"/>
                <a:cs typeface="Arial"/>
              </a:rPr>
              <a:t>th </a:t>
            </a:r>
            <a:r>
              <a:rPr sz="2400" spc="-5" dirty="0">
                <a:latin typeface="Arial"/>
                <a:cs typeface="Arial"/>
              </a:rPr>
              <a:t>day, brain</a:t>
            </a:r>
            <a:r>
              <a:rPr sz="2400" spc="-3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removed</a:t>
            </a:r>
          </a:p>
          <a:p>
            <a:pPr marL="4191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418465" algn="l"/>
                <a:tab pos="419100" algn="l"/>
              </a:tabLst>
            </a:pPr>
            <a:r>
              <a:rPr sz="2400" spc="-5" dirty="0">
                <a:latin typeface="Arial"/>
                <a:cs typeface="Arial"/>
              </a:rPr>
              <a:t>5% emulsion prepared with</a:t>
            </a:r>
            <a:r>
              <a:rPr sz="2400" spc="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saline</a:t>
            </a:r>
            <a:endParaRPr sz="2400" dirty="0">
              <a:latin typeface="Arial"/>
              <a:cs typeface="Arial"/>
            </a:endParaRPr>
          </a:p>
          <a:p>
            <a:pPr marL="4191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418465" algn="l"/>
                <a:tab pos="419100" algn="l"/>
              </a:tabLst>
            </a:pPr>
            <a:r>
              <a:rPr sz="2400" spc="-5" dirty="0">
                <a:latin typeface="Arial"/>
                <a:cs typeface="Arial"/>
              </a:rPr>
              <a:t>Virus killed by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BPL</a:t>
            </a:r>
            <a:endParaRPr sz="2400" dirty="0">
              <a:latin typeface="Arial"/>
              <a:cs typeface="Arial"/>
            </a:endParaRPr>
          </a:p>
          <a:p>
            <a:pPr marL="419100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418465" algn="l"/>
                <a:tab pos="419100" algn="l"/>
              </a:tabLst>
            </a:pPr>
            <a:r>
              <a:rPr sz="2400" dirty="0">
                <a:latin typeface="Arial"/>
                <a:cs typeface="Arial"/>
              </a:rPr>
              <a:t>If </a:t>
            </a:r>
            <a:r>
              <a:rPr sz="2400" spc="-5" dirty="0">
                <a:latin typeface="Arial"/>
                <a:cs typeface="Arial"/>
              </a:rPr>
              <a:t>sheep is employed-semple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vaccine</a:t>
            </a:r>
            <a:endParaRPr sz="2400" dirty="0">
              <a:latin typeface="Arial"/>
              <a:cs typeface="Arial"/>
            </a:endParaRPr>
          </a:p>
          <a:p>
            <a:pPr marL="4191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418465" algn="l"/>
                <a:tab pos="419100" algn="l"/>
              </a:tabLst>
            </a:pPr>
            <a:r>
              <a:rPr sz="2400" spc="-5" dirty="0">
                <a:latin typeface="Arial"/>
                <a:cs typeface="Arial"/>
              </a:rPr>
              <a:t>Dosage schedule-1ml </a:t>
            </a:r>
            <a:r>
              <a:rPr sz="2400" dirty="0">
                <a:latin typeface="Arial"/>
                <a:cs typeface="Arial"/>
              </a:rPr>
              <a:t>to 5ml,s/c </a:t>
            </a:r>
            <a:r>
              <a:rPr sz="2400" spc="-5" dirty="0">
                <a:latin typeface="Arial"/>
                <a:cs typeface="Arial"/>
              </a:rPr>
              <a:t>around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umbilicus,7-10</a:t>
            </a:r>
            <a:r>
              <a:rPr sz="2400" spc="1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days</a:t>
            </a:r>
            <a:endParaRPr sz="2400" dirty="0">
              <a:latin typeface="Arial"/>
              <a:cs typeface="Arial"/>
            </a:endParaRPr>
          </a:p>
          <a:p>
            <a:pPr marL="4191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418465" algn="l"/>
                <a:tab pos="419100" algn="l"/>
              </a:tabLst>
            </a:pPr>
            <a:r>
              <a:rPr sz="2400" spc="-5" dirty="0">
                <a:latin typeface="Arial"/>
                <a:cs typeface="Arial"/>
              </a:rPr>
              <a:t>Demerits-killed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vaccine</a:t>
            </a:r>
            <a:endParaRPr sz="2400" dirty="0">
              <a:latin typeface="Arial"/>
              <a:cs typeface="Arial"/>
            </a:endParaRPr>
          </a:p>
          <a:p>
            <a:pPr marL="1758950">
              <a:lnSpc>
                <a:spcPct val="100000"/>
              </a:lnSpc>
              <a:spcBef>
                <a:spcPts val="580"/>
              </a:spcBef>
            </a:pPr>
            <a:r>
              <a:rPr sz="2400" spc="-5" dirty="0">
                <a:latin typeface="Arial"/>
                <a:cs typeface="Arial"/>
              </a:rPr>
              <a:t>only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50%effective</a:t>
            </a:r>
            <a:endParaRPr sz="2400" dirty="0">
              <a:latin typeface="Arial"/>
              <a:cs typeface="Arial"/>
            </a:endParaRPr>
          </a:p>
          <a:p>
            <a:pPr marL="1758950" marR="1407795">
              <a:lnSpc>
                <a:spcPts val="3460"/>
              </a:lnSpc>
              <a:spcBef>
                <a:spcPts val="204"/>
              </a:spcBef>
            </a:pPr>
            <a:r>
              <a:rPr sz="2400" spc="-5" dirty="0">
                <a:latin typeface="Arial"/>
                <a:cs typeface="Arial"/>
              </a:rPr>
              <a:t>slow </a:t>
            </a:r>
            <a:r>
              <a:rPr sz="2400" dirty="0">
                <a:latin typeface="Arial"/>
                <a:cs typeface="Arial"/>
              </a:rPr>
              <a:t>immunity, </a:t>
            </a:r>
            <a:r>
              <a:rPr sz="2400" spc="-5" dirty="0">
                <a:latin typeface="Arial"/>
                <a:cs typeface="Arial"/>
              </a:rPr>
              <a:t>which lasts </a:t>
            </a:r>
            <a:r>
              <a:rPr sz="2400" dirty="0">
                <a:latin typeface="Arial"/>
                <a:cs typeface="Arial"/>
              </a:rPr>
              <a:t>for </a:t>
            </a:r>
            <a:r>
              <a:rPr sz="2400" spc="-5" dirty="0">
                <a:latin typeface="Arial"/>
                <a:cs typeface="Arial"/>
              </a:rPr>
              <a:t>only 6 </a:t>
            </a:r>
            <a:r>
              <a:rPr sz="2400" dirty="0">
                <a:latin typeface="Arial"/>
                <a:cs typeface="Arial"/>
              </a:rPr>
              <a:t>months  </a:t>
            </a:r>
            <a:r>
              <a:rPr sz="2400" spc="-5" dirty="0">
                <a:latin typeface="Arial"/>
                <a:cs typeface="Arial"/>
              </a:rPr>
              <a:t>neuroparalytic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reactions</a:t>
            </a:r>
            <a:endParaRPr sz="2400" dirty="0">
              <a:latin typeface="Arial"/>
              <a:cs typeface="Arial"/>
            </a:endParaRPr>
          </a:p>
          <a:p>
            <a:pPr marL="419100" indent="-342900">
              <a:lnSpc>
                <a:spcPct val="100000"/>
              </a:lnSpc>
              <a:spcBef>
                <a:spcPts val="365"/>
              </a:spcBef>
              <a:buChar char="•"/>
              <a:tabLst>
                <a:tab pos="418465" algn="l"/>
                <a:tab pos="419100" algn="l"/>
              </a:tabLst>
            </a:pPr>
            <a:r>
              <a:rPr sz="2400" spc="-5" dirty="0">
                <a:latin typeface="Arial"/>
                <a:cs typeface="Arial"/>
              </a:rPr>
              <a:t>Not recommended by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WHO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249427"/>
            <a:ext cx="523430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000000"/>
                </a:solidFill>
              </a:rPr>
              <a:t>b) </a:t>
            </a:r>
            <a:r>
              <a:rPr sz="3200" u="heavy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Suckling </a:t>
            </a:r>
            <a:r>
              <a:rPr sz="3200" u="heavy" spc="-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mouse</a:t>
            </a:r>
            <a:r>
              <a:rPr sz="3200" u="heavy" spc="-12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3200" u="heavy" spc="-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vaccine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35940" y="815085"/>
            <a:ext cx="7893684" cy="3075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276225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Prepared by inoculating fixed virus into brain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young  suckling mice less than 9 days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old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Safer than semple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vaccine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No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neuroparalysis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Extensive use in latin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america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Not recommended by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WHO</a:t>
            </a: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10250" y="4276725"/>
            <a:ext cx="3333750" cy="25812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97989" y="482930"/>
            <a:ext cx="47510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i="0" dirty="0">
                <a:solidFill>
                  <a:srgbClr val="FF0000"/>
                </a:solidFill>
                <a:latin typeface="Arial"/>
                <a:cs typeface="Arial"/>
              </a:rPr>
              <a:t>Case</a:t>
            </a:r>
            <a:r>
              <a:rPr sz="4400" b="0" i="0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400" b="0" i="0" dirty="0">
                <a:solidFill>
                  <a:srgbClr val="FF0000"/>
                </a:solidFill>
                <a:latin typeface="Arial"/>
                <a:cs typeface="Arial"/>
              </a:rPr>
              <a:t>management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24352"/>
            <a:ext cx="7428865" cy="353758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Isolation </a:t>
            </a:r>
            <a:r>
              <a:rPr sz="3200" dirty="0">
                <a:latin typeface="Arial"/>
                <a:cs typeface="Arial"/>
              </a:rPr>
              <a:t>of the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patient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Post-exposure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prophylaxis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Antianxiety drugs and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sedatives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Muscle </a:t>
            </a:r>
            <a:r>
              <a:rPr sz="3200" spc="-5" dirty="0">
                <a:latin typeface="Arial"/>
                <a:cs typeface="Arial"/>
              </a:rPr>
              <a:t>relaxants </a:t>
            </a:r>
            <a:r>
              <a:rPr sz="3200" dirty="0">
                <a:latin typeface="Arial"/>
                <a:cs typeface="Arial"/>
              </a:rPr>
              <a:t>with curare like</a:t>
            </a:r>
            <a:r>
              <a:rPr sz="3200" spc="-114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action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Ensure </a:t>
            </a:r>
            <a:r>
              <a:rPr sz="3200" spc="-5" dirty="0">
                <a:latin typeface="Arial"/>
                <a:cs typeface="Arial"/>
              </a:rPr>
              <a:t>hydration and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diuresis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Cardiac </a:t>
            </a:r>
            <a:r>
              <a:rPr sz="3200" spc="-5" dirty="0">
                <a:latin typeface="Arial"/>
                <a:cs typeface="Arial"/>
              </a:rPr>
              <a:t>and </a:t>
            </a:r>
            <a:r>
              <a:rPr sz="3200" dirty="0">
                <a:latin typeface="Arial"/>
                <a:cs typeface="Arial"/>
              </a:rPr>
              <a:t>respiratory</a:t>
            </a:r>
            <a:r>
              <a:rPr sz="3200" spc="-9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support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95880" y="272288"/>
            <a:ext cx="51060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i="0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2.Duck </a:t>
            </a:r>
            <a:r>
              <a:rPr sz="3600" i="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embryo</a:t>
            </a:r>
            <a:r>
              <a:rPr sz="3600" i="0" u="heavy" spc="-6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3600" i="0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vaccine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2140" y="1167129"/>
            <a:ext cx="6600190" cy="363112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Flury’s </a:t>
            </a:r>
            <a:r>
              <a:rPr sz="2800" dirty="0">
                <a:latin typeface="Arial"/>
                <a:cs typeface="Arial"/>
              </a:rPr>
              <a:t>vaccine</a:t>
            </a: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405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Vaccine </a:t>
            </a:r>
            <a:r>
              <a:rPr sz="2800" dirty="0">
                <a:latin typeface="Arial"/>
                <a:cs typeface="Arial"/>
              </a:rPr>
              <a:t>free of neuroparalytic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disorder</a:t>
            </a: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4050" dirty="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Causes </a:t>
            </a:r>
            <a:r>
              <a:rPr sz="2800" dirty="0">
                <a:latin typeface="Arial"/>
                <a:cs typeface="Arial"/>
              </a:rPr>
              <a:t>allergic </a:t>
            </a:r>
            <a:r>
              <a:rPr sz="2800" spc="-5" dirty="0">
                <a:latin typeface="Arial"/>
                <a:cs typeface="Arial"/>
              </a:rPr>
              <a:t>reactions in </a:t>
            </a:r>
            <a:r>
              <a:rPr sz="2800" dirty="0">
                <a:latin typeface="Arial"/>
                <a:cs typeface="Arial"/>
              </a:rPr>
              <a:t>egg protein  sensitive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individual</a:t>
            </a: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405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62800" y="152400"/>
            <a:ext cx="1981199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852576"/>
            <a:ext cx="8044180" cy="454977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34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Great advance </a:t>
            </a:r>
            <a:r>
              <a:rPr sz="2800" dirty="0">
                <a:latin typeface="Arial"/>
                <a:cs typeface="Arial"/>
              </a:rPr>
              <a:t>in rabies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prophylaxis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More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potent,safer,stable,effective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Less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reactogenic</a:t>
            </a:r>
            <a:endParaRPr sz="2800">
              <a:latin typeface="Arial"/>
              <a:cs typeface="Arial"/>
            </a:endParaRPr>
          </a:p>
          <a:p>
            <a:pPr marL="355600" marR="1925320" indent="-342900">
              <a:lnSpc>
                <a:spcPts val="3020"/>
              </a:lnSpc>
              <a:spcBef>
                <a:spcPts val="72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Less dose required, painless  injection, irrespective of </a:t>
            </a:r>
            <a:r>
              <a:rPr sz="2800" spc="-5" dirty="0">
                <a:latin typeface="Arial"/>
                <a:cs typeface="Arial"/>
              </a:rPr>
              <a:t>age and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sex</a:t>
            </a:r>
            <a:endParaRPr sz="2800">
              <a:latin typeface="Arial"/>
              <a:cs typeface="Arial"/>
            </a:endParaRPr>
          </a:p>
          <a:p>
            <a:pPr marL="355600" marR="202565" indent="-342900">
              <a:lnSpc>
                <a:spcPts val="3030"/>
              </a:lnSpc>
              <a:spcBef>
                <a:spcPts val="67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Freeze </a:t>
            </a:r>
            <a:r>
              <a:rPr sz="2800" dirty="0">
                <a:latin typeface="Arial"/>
                <a:cs typeface="Arial"/>
              </a:rPr>
              <a:t>dried vaccines supplied </a:t>
            </a:r>
            <a:r>
              <a:rPr sz="2800" spc="-5" dirty="0">
                <a:latin typeface="Arial"/>
                <a:cs typeface="Arial"/>
              </a:rPr>
              <a:t>with </a:t>
            </a:r>
            <a:r>
              <a:rPr sz="2800" dirty="0">
                <a:latin typeface="Arial"/>
                <a:cs typeface="Arial"/>
              </a:rPr>
              <a:t>diluent </a:t>
            </a:r>
            <a:r>
              <a:rPr sz="2800" spc="-5" dirty="0">
                <a:latin typeface="Arial"/>
                <a:cs typeface="Arial"/>
              </a:rPr>
              <a:t>and  </a:t>
            </a:r>
            <a:r>
              <a:rPr sz="2800" dirty="0">
                <a:latin typeface="Arial"/>
                <a:cs typeface="Arial"/>
              </a:rPr>
              <a:t>syringe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Includes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HDCV</a:t>
            </a:r>
            <a:endParaRPr sz="2800">
              <a:latin typeface="Arial"/>
              <a:cs typeface="Arial"/>
            </a:endParaRPr>
          </a:p>
          <a:p>
            <a:pPr marL="1783714" marR="5080">
              <a:lnSpc>
                <a:spcPct val="110000"/>
              </a:lnSpc>
              <a:tabLst>
                <a:tab pos="3618229" algn="l"/>
              </a:tabLst>
            </a:pPr>
            <a:r>
              <a:rPr sz="2800" spc="-10" dirty="0">
                <a:latin typeface="Arial"/>
                <a:cs typeface="Arial"/>
              </a:rPr>
              <a:t>PCEC-V	</a:t>
            </a:r>
            <a:r>
              <a:rPr sz="2800" spc="-5" dirty="0">
                <a:latin typeface="Arial"/>
                <a:cs typeface="Arial"/>
              </a:rPr>
              <a:t>second generation vaccines  </a:t>
            </a:r>
            <a:r>
              <a:rPr sz="2800" spc="-10" dirty="0">
                <a:latin typeface="Arial"/>
                <a:cs typeface="Arial"/>
              </a:rPr>
              <a:t>PVRV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84501" y="150368"/>
            <a:ext cx="41783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i="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3.Cell culture</a:t>
            </a:r>
            <a:r>
              <a:rPr sz="3200" i="0" u="heavy" spc="-9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3200" i="0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vaccine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57600" y="4495800"/>
            <a:ext cx="228600" cy="762000"/>
          </a:xfrm>
          <a:custGeom>
            <a:avLst/>
            <a:gdLst/>
            <a:ahLst/>
            <a:cxnLst/>
            <a:rect l="l" t="t" r="r" b="b"/>
            <a:pathLst>
              <a:path w="228600" h="762000">
                <a:moveTo>
                  <a:pt x="0" y="0"/>
                </a:moveTo>
                <a:lnTo>
                  <a:pt x="44487" y="2095"/>
                </a:lnTo>
                <a:lnTo>
                  <a:pt x="80819" y="7810"/>
                </a:lnTo>
                <a:lnTo>
                  <a:pt x="105316" y="16287"/>
                </a:lnTo>
                <a:lnTo>
                  <a:pt x="114300" y="26669"/>
                </a:lnTo>
                <a:lnTo>
                  <a:pt x="114300" y="354330"/>
                </a:lnTo>
                <a:lnTo>
                  <a:pt x="123283" y="364712"/>
                </a:lnTo>
                <a:lnTo>
                  <a:pt x="147780" y="373189"/>
                </a:lnTo>
                <a:lnTo>
                  <a:pt x="184112" y="378904"/>
                </a:lnTo>
                <a:lnTo>
                  <a:pt x="228600" y="381000"/>
                </a:lnTo>
                <a:lnTo>
                  <a:pt x="184112" y="383095"/>
                </a:lnTo>
                <a:lnTo>
                  <a:pt x="147780" y="388810"/>
                </a:lnTo>
                <a:lnTo>
                  <a:pt x="123283" y="397287"/>
                </a:lnTo>
                <a:lnTo>
                  <a:pt x="114300" y="407669"/>
                </a:lnTo>
                <a:lnTo>
                  <a:pt x="114300" y="735330"/>
                </a:lnTo>
                <a:lnTo>
                  <a:pt x="105316" y="745712"/>
                </a:lnTo>
                <a:lnTo>
                  <a:pt x="80819" y="754189"/>
                </a:lnTo>
                <a:lnTo>
                  <a:pt x="44487" y="759904"/>
                </a:lnTo>
                <a:lnTo>
                  <a:pt x="0" y="7620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25577"/>
            <a:ext cx="6415405" cy="514350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593590" algn="l"/>
              </a:tabLst>
            </a:pPr>
            <a:r>
              <a:rPr sz="3200" b="0" i="0" u="heavy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HUMAN</a:t>
            </a:r>
            <a:r>
              <a:rPr sz="3200" b="0" i="0" u="heavy" spc="-35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3200" b="0" i="0" u="heavy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DIP</a:t>
            </a:r>
            <a:r>
              <a:rPr sz="3200" b="0" i="0" u="heavy" spc="-15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</a:t>
            </a:r>
            <a:r>
              <a:rPr sz="3200" b="0" i="0" u="heavy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OID</a:t>
            </a:r>
            <a:r>
              <a:rPr sz="3200" b="0" i="0" u="heavy" spc="-15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3200" b="0" i="0" u="heavy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CELL	VACC</a:t>
            </a:r>
            <a:r>
              <a:rPr sz="3200" b="0" i="0" u="heavy" spc="-10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</a:t>
            </a:r>
            <a:r>
              <a:rPr sz="3200" b="0" i="0" u="heavy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NE</a:t>
            </a:r>
            <a:endParaRPr sz="320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901954"/>
            <a:ext cx="7095490" cy="4975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By </a:t>
            </a:r>
            <a:r>
              <a:rPr sz="2800" dirty="0">
                <a:latin typeface="Arial"/>
                <a:cs typeface="Arial"/>
              </a:rPr>
              <a:t>propogating </a:t>
            </a:r>
            <a:r>
              <a:rPr sz="2800" spc="-5" dirty="0">
                <a:latin typeface="Arial"/>
                <a:cs typeface="Arial"/>
              </a:rPr>
              <a:t>fixed rabies </a:t>
            </a:r>
            <a:r>
              <a:rPr sz="2800" dirty="0">
                <a:latin typeface="Arial"/>
                <a:cs typeface="Arial"/>
              </a:rPr>
              <a:t>virus </a:t>
            </a:r>
            <a:r>
              <a:rPr sz="2800" spc="-5" dirty="0">
                <a:latin typeface="Arial"/>
                <a:cs typeface="Arial"/>
              </a:rPr>
              <a:t>in </a:t>
            </a:r>
            <a:r>
              <a:rPr sz="2800" dirty="0">
                <a:latin typeface="Arial"/>
                <a:cs typeface="Arial"/>
              </a:rPr>
              <a:t>human  diploid fibroblast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cells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40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Generally safe and </a:t>
            </a:r>
            <a:r>
              <a:rPr sz="2800" dirty="0">
                <a:latin typeface="Arial"/>
                <a:cs typeface="Arial"/>
              </a:rPr>
              <a:t>highly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potent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40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Available </a:t>
            </a:r>
            <a:r>
              <a:rPr sz="2800" dirty="0">
                <a:latin typeface="Arial"/>
                <a:cs typeface="Arial"/>
              </a:rPr>
              <a:t>as </a:t>
            </a:r>
            <a:r>
              <a:rPr sz="2800" spc="-5" dirty="0">
                <a:latin typeface="Arial"/>
                <a:cs typeface="Arial"/>
              </a:rPr>
              <a:t>liquid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vaccine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40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Gold standard </a:t>
            </a:r>
            <a:r>
              <a:rPr sz="2800" dirty="0">
                <a:latin typeface="Arial"/>
                <a:cs typeface="Arial"/>
              </a:rPr>
              <a:t>anti </a:t>
            </a:r>
            <a:r>
              <a:rPr sz="2800" spc="-5" dirty="0">
                <a:latin typeface="Arial"/>
                <a:cs typeface="Arial"/>
              </a:rPr>
              <a:t>rabies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vaccine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40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Costly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324600" y="4038600"/>
            <a:ext cx="2788920" cy="28193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477977"/>
            <a:ext cx="6759575" cy="514350"/>
          </a:xfrm>
          <a:prstGeom prst="rect">
            <a:avLst/>
          </a:prstGeom>
          <a:solidFill>
            <a:srgbClr val="002060"/>
          </a:solidFill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i="0" u="heavy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SECOND GENERATION</a:t>
            </a:r>
            <a:r>
              <a:rPr sz="3200" b="0" i="0" u="heavy" spc="-70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3200" b="0" i="0" u="heavy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VACCINES</a:t>
            </a:r>
            <a:endParaRPr sz="32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054354"/>
            <a:ext cx="7832725" cy="4890770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12065" rIns="0" bIns="0" rtlCol="0">
            <a:spAutoFit/>
          </a:bodyPr>
          <a:lstStyle/>
          <a:p>
            <a:pPr marL="355600" marR="382905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Purified chick embryo cell </a:t>
            </a:r>
            <a:r>
              <a:rPr sz="2800" dirty="0">
                <a:latin typeface="Arial"/>
                <a:cs typeface="Arial"/>
              </a:rPr>
              <a:t>vaccine-from chick  </a:t>
            </a:r>
            <a:r>
              <a:rPr sz="2800" spc="-5" dirty="0">
                <a:latin typeface="Arial"/>
                <a:cs typeface="Arial"/>
              </a:rPr>
              <a:t>embryo </a:t>
            </a:r>
            <a:r>
              <a:rPr sz="2800" dirty="0">
                <a:latin typeface="Arial"/>
                <a:cs typeface="Arial"/>
              </a:rPr>
              <a:t>fibroblast </a:t>
            </a:r>
            <a:r>
              <a:rPr sz="2800" spc="-5" dirty="0">
                <a:latin typeface="Arial"/>
                <a:cs typeface="Arial"/>
              </a:rPr>
              <a:t>with </a:t>
            </a:r>
            <a:r>
              <a:rPr sz="2800" dirty="0">
                <a:latin typeface="Arial"/>
                <a:cs typeface="Arial"/>
              </a:rPr>
              <a:t>diluent-sterile </a:t>
            </a:r>
            <a:r>
              <a:rPr sz="2800" spc="-5" dirty="0">
                <a:latin typeface="Arial"/>
                <a:cs typeface="Arial"/>
              </a:rPr>
              <a:t>distilled  water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3500" dirty="0">
              <a:latin typeface="Times New Roman"/>
              <a:cs typeface="Times New Roman"/>
            </a:endParaRPr>
          </a:p>
          <a:p>
            <a:pPr marL="354965" marR="5080" indent="-354965">
              <a:lnSpc>
                <a:spcPct val="12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Purified </a:t>
            </a:r>
            <a:r>
              <a:rPr sz="2800" dirty="0">
                <a:latin typeface="Arial"/>
                <a:cs typeface="Arial"/>
              </a:rPr>
              <a:t>vero-cell </a:t>
            </a:r>
            <a:r>
              <a:rPr sz="2800" spc="-5" dirty="0">
                <a:latin typeface="Arial"/>
                <a:cs typeface="Arial"/>
              </a:rPr>
              <a:t>rabies </a:t>
            </a:r>
            <a:r>
              <a:rPr sz="2800" dirty="0">
                <a:latin typeface="Arial"/>
                <a:cs typeface="Arial"/>
              </a:rPr>
              <a:t>vaccine-from </a:t>
            </a:r>
            <a:r>
              <a:rPr sz="2800" spc="-5" dirty="0">
                <a:latin typeface="Arial"/>
                <a:cs typeface="Arial"/>
              </a:rPr>
              <a:t>vero cells  with </a:t>
            </a:r>
            <a:r>
              <a:rPr sz="2800" dirty="0">
                <a:latin typeface="Arial"/>
                <a:cs typeface="Arial"/>
              </a:rPr>
              <a:t>sterile </a:t>
            </a:r>
            <a:r>
              <a:rPr sz="2800" spc="-5" dirty="0">
                <a:latin typeface="Arial"/>
                <a:cs typeface="Arial"/>
              </a:rPr>
              <a:t>normal saline </a:t>
            </a:r>
            <a:r>
              <a:rPr sz="2800" dirty="0">
                <a:latin typeface="Arial"/>
                <a:cs typeface="Arial"/>
              </a:rPr>
              <a:t>as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diluent</a:t>
            </a: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405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Less </a:t>
            </a:r>
            <a:r>
              <a:rPr sz="2800" spc="-5" dirty="0">
                <a:latin typeface="Arial"/>
                <a:cs typeface="Arial"/>
              </a:rPr>
              <a:t>cost,highly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potent</a:t>
            </a: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405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WHO </a:t>
            </a:r>
            <a:r>
              <a:rPr sz="2800" dirty="0">
                <a:latin typeface="Arial"/>
                <a:cs typeface="Arial"/>
              </a:rPr>
              <a:t>reference vaccine</a:t>
            </a:r>
          </a:p>
        </p:txBody>
      </p:sp>
      <p:sp>
        <p:nvSpPr>
          <p:cNvPr id="5" name="object 5"/>
          <p:cNvSpPr/>
          <p:nvPr/>
        </p:nvSpPr>
        <p:spPr>
          <a:xfrm>
            <a:off x="5791200" y="4038523"/>
            <a:ext cx="2789174" cy="20924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41746" y="4038475"/>
            <a:ext cx="3802253" cy="28195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76197" y="482930"/>
            <a:ext cx="599630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i="0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DOSAGE</a:t>
            </a:r>
            <a:r>
              <a:rPr sz="4400" b="0" i="0" u="heavy" spc="-3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4400" b="0" i="0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SCHEDULES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20689"/>
            <a:ext cx="6457950" cy="4315924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94"/>
              </a:spcBef>
              <a:tabLst>
                <a:tab pos="527685" algn="l"/>
              </a:tabLst>
            </a:pPr>
            <a:r>
              <a:rPr sz="3200" b="1" spc="-5" dirty="0">
                <a:latin typeface="Arial"/>
                <a:cs typeface="Arial"/>
              </a:rPr>
              <a:t>1.	</a:t>
            </a:r>
            <a:r>
              <a:rPr sz="3200" b="1" dirty="0">
                <a:latin typeface="Arial"/>
                <a:cs typeface="Arial"/>
              </a:rPr>
              <a:t>INTRAMUSCULAR</a:t>
            </a:r>
            <a:r>
              <a:rPr sz="3200" b="1" spc="-9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SCHEDULE</a:t>
            </a:r>
            <a:endParaRPr sz="3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latin typeface="Arial"/>
                <a:cs typeface="Arial"/>
              </a:rPr>
              <a:t>2 </a:t>
            </a:r>
            <a:r>
              <a:rPr sz="2800" b="1" spc="-10" dirty="0">
                <a:latin typeface="Arial"/>
                <a:cs typeface="Arial"/>
              </a:rPr>
              <a:t>types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405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latin typeface="Arial"/>
                <a:cs typeface="Arial"/>
              </a:rPr>
              <a:t>Essen</a:t>
            </a:r>
            <a:r>
              <a:rPr sz="2800" b="1" spc="-1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schedule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405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latin typeface="Arial"/>
                <a:cs typeface="Arial"/>
              </a:rPr>
              <a:t>Zagreb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schedule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405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latin typeface="Arial"/>
                <a:cs typeface="Arial"/>
              </a:rPr>
              <a:t>Site-intramusclarly-deltoid/thigh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630377"/>
            <a:ext cx="323596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Essen</a:t>
            </a:r>
            <a:r>
              <a:rPr sz="3200" u="heavy" spc="-1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32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schedule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8640" y="3521183"/>
            <a:ext cx="7405370" cy="1847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90"/>
              </a:lnSpc>
              <a:tabLst>
                <a:tab pos="342265" algn="l"/>
              </a:tabLst>
            </a:pPr>
            <a:r>
              <a:rPr sz="2800" spc="-5" dirty="0">
                <a:latin typeface="Arial"/>
                <a:cs typeface="Arial"/>
              </a:rPr>
              <a:t>•	First 3 doses to be given </a:t>
            </a:r>
            <a:r>
              <a:rPr sz="2800" dirty="0">
                <a:latin typeface="Arial"/>
                <a:cs typeface="Arial"/>
              </a:rPr>
              <a:t>at correct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date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70"/>
              </a:spcBef>
              <a:tabLst>
                <a:tab pos="342265" algn="l"/>
              </a:tabLst>
            </a:pPr>
            <a:r>
              <a:rPr sz="2800" spc="-5" dirty="0">
                <a:latin typeface="Arial"/>
                <a:cs typeface="Arial"/>
              </a:rPr>
              <a:t>•	</a:t>
            </a:r>
            <a:r>
              <a:rPr sz="2800" dirty="0">
                <a:latin typeface="Arial"/>
                <a:cs typeface="Arial"/>
              </a:rPr>
              <a:t>Dose-1/0.5 </a:t>
            </a:r>
            <a:r>
              <a:rPr sz="2800" spc="-5" dirty="0">
                <a:latin typeface="Arial"/>
                <a:cs typeface="Arial"/>
              </a:rPr>
              <a:t>ml in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deltoid</a:t>
            </a:r>
            <a:endParaRPr sz="2800">
              <a:latin typeface="Arial"/>
              <a:cs typeface="Arial"/>
            </a:endParaRPr>
          </a:p>
          <a:p>
            <a:pPr marL="342900" indent="-342900">
              <a:lnSpc>
                <a:spcPct val="100000"/>
              </a:lnSpc>
              <a:spcBef>
                <a:spcPts val="675"/>
              </a:spcBef>
              <a:tabLst>
                <a:tab pos="342265" algn="l"/>
              </a:tabLst>
            </a:pPr>
            <a:r>
              <a:rPr sz="2800" spc="-5" dirty="0">
                <a:latin typeface="Arial"/>
                <a:cs typeface="Arial"/>
              </a:rPr>
              <a:t>•	Stopped after 3 doses if bitten </a:t>
            </a:r>
            <a:r>
              <a:rPr sz="2800" dirty="0">
                <a:latin typeface="Arial"/>
                <a:cs typeface="Arial"/>
              </a:rPr>
              <a:t>animal </a:t>
            </a:r>
            <a:r>
              <a:rPr sz="2800" spc="-5" dirty="0">
                <a:latin typeface="Arial"/>
                <a:cs typeface="Arial"/>
              </a:rPr>
              <a:t>remain  asymptomatic after 10</a:t>
            </a:r>
            <a:r>
              <a:rPr sz="2800" spc="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days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9079" y="1508828"/>
            <a:ext cx="6814751" cy="19381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62800" y="1444497"/>
            <a:ext cx="1981200" cy="2002789"/>
          </a:xfrm>
          <a:custGeom>
            <a:avLst/>
            <a:gdLst/>
            <a:ahLst/>
            <a:cxnLst/>
            <a:rect l="l" t="t" r="r" b="b"/>
            <a:pathLst>
              <a:path w="1981200" h="2002789">
                <a:moveTo>
                  <a:pt x="1784984" y="396621"/>
                </a:moveTo>
                <a:lnTo>
                  <a:pt x="196215" y="396621"/>
                </a:lnTo>
                <a:lnTo>
                  <a:pt x="305053" y="891286"/>
                </a:lnTo>
                <a:lnTo>
                  <a:pt x="0" y="1287906"/>
                </a:lnTo>
                <a:lnTo>
                  <a:pt x="440817" y="1507998"/>
                </a:lnTo>
                <a:lnTo>
                  <a:pt x="549782" y="2002663"/>
                </a:lnTo>
                <a:lnTo>
                  <a:pt x="990600" y="1782444"/>
                </a:lnTo>
                <a:lnTo>
                  <a:pt x="1479927" y="1782444"/>
                </a:lnTo>
                <a:lnTo>
                  <a:pt x="1540382" y="1507998"/>
                </a:lnTo>
                <a:lnTo>
                  <a:pt x="1981200" y="1287906"/>
                </a:lnTo>
                <a:lnTo>
                  <a:pt x="1676146" y="891286"/>
                </a:lnTo>
                <a:lnTo>
                  <a:pt x="1784984" y="396621"/>
                </a:lnTo>
                <a:close/>
              </a:path>
              <a:path w="1981200" h="2002789">
                <a:moveTo>
                  <a:pt x="1479927" y="1782444"/>
                </a:moveTo>
                <a:lnTo>
                  <a:pt x="990600" y="1782444"/>
                </a:lnTo>
                <a:lnTo>
                  <a:pt x="1431417" y="2002663"/>
                </a:lnTo>
                <a:lnTo>
                  <a:pt x="1479927" y="1782444"/>
                </a:lnTo>
                <a:close/>
              </a:path>
              <a:path w="1981200" h="2002789">
                <a:moveTo>
                  <a:pt x="990600" y="0"/>
                </a:moveTo>
                <a:lnTo>
                  <a:pt x="685546" y="396621"/>
                </a:lnTo>
                <a:lnTo>
                  <a:pt x="1295653" y="396621"/>
                </a:lnTo>
                <a:lnTo>
                  <a:pt x="990600" y="0"/>
                </a:lnTo>
                <a:close/>
              </a:path>
            </a:pathLst>
          </a:custGeom>
          <a:solidFill>
            <a:srgbClr val="DAEC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62800" y="1444497"/>
            <a:ext cx="1981200" cy="2002789"/>
          </a:xfrm>
          <a:custGeom>
            <a:avLst/>
            <a:gdLst/>
            <a:ahLst/>
            <a:cxnLst/>
            <a:rect l="l" t="t" r="r" b="b"/>
            <a:pathLst>
              <a:path w="1981200" h="2002789">
                <a:moveTo>
                  <a:pt x="0" y="1287906"/>
                </a:moveTo>
                <a:lnTo>
                  <a:pt x="305053" y="891286"/>
                </a:lnTo>
                <a:lnTo>
                  <a:pt x="196215" y="396621"/>
                </a:lnTo>
                <a:lnTo>
                  <a:pt x="685546" y="396621"/>
                </a:lnTo>
                <a:lnTo>
                  <a:pt x="990600" y="0"/>
                </a:lnTo>
                <a:lnTo>
                  <a:pt x="1295653" y="396621"/>
                </a:lnTo>
                <a:lnTo>
                  <a:pt x="1784984" y="396621"/>
                </a:lnTo>
                <a:lnTo>
                  <a:pt x="1676146" y="891286"/>
                </a:lnTo>
                <a:lnTo>
                  <a:pt x="1981200" y="1287906"/>
                </a:lnTo>
                <a:lnTo>
                  <a:pt x="1540382" y="1507998"/>
                </a:lnTo>
                <a:lnTo>
                  <a:pt x="1431417" y="2002663"/>
                </a:lnTo>
                <a:lnTo>
                  <a:pt x="990600" y="1782444"/>
                </a:lnTo>
                <a:lnTo>
                  <a:pt x="549782" y="2002663"/>
                </a:lnTo>
                <a:lnTo>
                  <a:pt x="440817" y="1507998"/>
                </a:lnTo>
                <a:lnTo>
                  <a:pt x="0" y="1287906"/>
                </a:lnTo>
                <a:close/>
              </a:path>
            </a:pathLst>
          </a:custGeom>
          <a:ln w="25400">
            <a:solidFill>
              <a:srgbClr val="9FAD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72756" y="1901951"/>
            <a:ext cx="1239011" cy="3825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35240" y="2176272"/>
            <a:ext cx="908303" cy="3825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275319" y="2203704"/>
            <a:ext cx="365759" cy="3550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808976" y="2450592"/>
            <a:ext cx="705612" cy="3825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731759" y="2038095"/>
            <a:ext cx="861568" cy="17856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786751" y="2298319"/>
            <a:ext cx="730503" cy="19278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966768" y="2592832"/>
            <a:ext cx="381000" cy="212090"/>
          </a:xfrm>
          <a:custGeom>
            <a:avLst/>
            <a:gdLst/>
            <a:ahLst/>
            <a:cxnLst/>
            <a:rect l="l" t="t" r="r" b="b"/>
            <a:pathLst>
              <a:path w="381000" h="212089">
                <a:moveTo>
                  <a:pt x="241422" y="66420"/>
                </a:moveTo>
                <a:lnTo>
                  <a:pt x="199585" y="66420"/>
                </a:lnTo>
                <a:lnTo>
                  <a:pt x="205173" y="67690"/>
                </a:lnTo>
                <a:lnTo>
                  <a:pt x="208221" y="70230"/>
                </a:lnTo>
                <a:lnTo>
                  <a:pt x="211142" y="72770"/>
                </a:lnTo>
                <a:lnTo>
                  <a:pt x="212666" y="77088"/>
                </a:lnTo>
                <a:lnTo>
                  <a:pt x="212666" y="86232"/>
                </a:lnTo>
                <a:lnTo>
                  <a:pt x="207546" y="88068"/>
                </a:lnTo>
                <a:lnTo>
                  <a:pt x="200759" y="89963"/>
                </a:lnTo>
                <a:lnTo>
                  <a:pt x="192306" y="91930"/>
                </a:lnTo>
                <a:lnTo>
                  <a:pt x="174490" y="95595"/>
                </a:lnTo>
                <a:lnTo>
                  <a:pt x="167771" y="97377"/>
                </a:lnTo>
                <a:lnTo>
                  <a:pt x="139006" y="124587"/>
                </a:lnTo>
                <a:lnTo>
                  <a:pt x="139108" y="132460"/>
                </a:lnTo>
                <a:lnTo>
                  <a:pt x="162008" y="163829"/>
                </a:lnTo>
                <a:lnTo>
                  <a:pt x="178376" y="166369"/>
                </a:lnTo>
                <a:lnTo>
                  <a:pt x="185234" y="166369"/>
                </a:lnTo>
                <a:lnTo>
                  <a:pt x="215079" y="150748"/>
                </a:lnTo>
                <a:lnTo>
                  <a:pt x="245217" y="150748"/>
                </a:lnTo>
                <a:lnTo>
                  <a:pt x="244670" y="147700"/>
                </a:lnTo>
                <a:lnTo>
                  <a:pt x="243966" y="144271"/>
                </a:lnTo>
                <a:lnTo>
                  <a:pt x="182694" y="144271"/>
                </a:lnTo>
                <a:lnTo>
                  <a:pt x="178503" y="142620"/>
                </a:lnTo>
                <a:lnTo>
                  <a:pt x="175201" y="139445"/>
                </a:lnTo>
                <a:lnTo>
                  <a:pt x="172026" y="136270"/>
                </a:lnTo>
                <a:lnTo>
                  <a:pt x="170375" y="132460"/>
                </a:lnTo>
                <a:lnTo>
                  <a:pt x="170375" y="123570"/>
                </a:lnTo>
                <a:lnTo>
                  <a:pt x="202252" y="109600"/>
                </a:lnTo>
                <a:lnTo>
                  <a:pt x="208602" y="108076"/>
                </a:lnTo>
                <a:lnTo>
                  <a:pt x="212666" y="106679"/>
                </a:lnTo>
                <a:lnTo>
                  <a:pt x="243270" y="106679"/>
                </a:lnTo>
                <a:lnTo>
                  <a:pt x="243386" y="89963"/>
                </a:lnTo>
                <a:lnTo>
                  <a:pt x="243350" y="86232"/>
                </a:lnTo>
                <a:lnTo>
                  <a:pt x="243138" y="78624"/>
                </a:lnTo>
                <a:lnTo>
                  <a:pt x="242352" y="70834"/>
                </a:lnTo>
                <a:lnTo>
                  <a:pt x="241422" y="66420"/>
                </a:lnTo>
                <a:close/>
              </a:path>
              <a:path w="381000" h="212089">
                <a:moveTo>
                  <a:pt x="245217" y="150748"/>
                </a:moveTo>
                <a:lnTo>
                  <a:pt x="215079" y="150748"/>
                </a:lnTo>
                <a:lnTo>
                  <a:pt x="215333" y="151256"/>
                </a:lnTo>
                <a:lnTo>
                  <a:pt x="215747" y="152653"/>
                </a:lnTo>
                <a:lnTo>
                  <a:pt x="217365" y="158495"/>
                </a:lnTo>
                <a:lnTo>
                  <a:pt x="218381" y="161543"/>
                </a:lnTo>
                <a:lnTo>
                  <a:pt x="219270" y="163575"/>
                </a:lnTo>
                <a:lnTo>
                  <a:pt x="250258" y="163575"/>
                </a:lnTo>
                <a:lnTo>
                  <a:pt x="247464" y="157987"/>
                </a:lnTo>
                <a:lnTo>
                  <a:pt x="245559" y="152653"/>
                </a:lnTo>
                <a:lnTo>
                  <a:pt x="245217" y="150748"/>
                </a:lnTo>
                <a:close/>
              </a:path>
              <a:path w="381000" h="212089">
                <a:moveTo>
                  <a:pt x="243270" y="106679"/>
                </a:moveTo>
                <a:lnTo>
                  <a:pt x="212666" y="106679"/>
                </a:lnTo>
                <a:lnTo>
                  <a:pt x="212666" y="120522"/>
                </a:lnTo>
                <a:lnTo>
                  <a:pt x="212285" y="125602"/>
                </a:lnTo>
                <a:lnTo>
                  <a:pt x="211396" y="128269"/>
                </a:lnTo>
                <a:lnTo>
                  <a:pt x="210253" y="132333"/>
                </a:lnTo>
                <a:lnTo>
                  <a:pt x="207713" y="135762"/>
                </a:lnTo>
                <a:lnTo>
                  <a:pt x="203903" y="138683"/>
                </a:lnTo>
                <a:lnTo>
                  <a:pt x="198823" y="142366"/>
                </a:lnTo>
                <a:lnTo>
                  <a:pt x="193362" y="144271"/>
                </a:lnTo>
                <a:lnTo>
                  <a:pt x="243966" y="144271"/>
                </a:lnTo>
                <a:lnTo>
                  <a:pt x="243654" y="142747"/>
                </a:lnTo>
                <a:lnTo>
                  <a:pt x="243222" y="136270"/>
                </a:lnTo>
                <a:lnTo>
                  <a:pt x="243270" y="106679"/>
                </a:lnTo>
                <a:close/>
              </a:path>
              <a:path w="381000" h="212089">
                <a:moveTo>
                  <a:pt x="193489" y="42417"/>
                </a:moveTo>
                <a:lnTo>
                  <a:pt x="153289" y="55338"/>
                </a:lnTo>
                <a:lnTo>
                  <a:pt x="142181" y="76072"/>
                </a:lnTo>
                <a:lnTo>
                  <a:pt x="170629" y="81279"/>
                </a:lnTo>
                <a:lnTo>
                  <a:pt x="172534" y="75691"/>
                </a:lnTo>
                <a:lnTo>
                  <a:pt x="175074" y="71881"/>
                </a:lnTo>
                <a:lnTo>
                  <a:pt x="181424" y="67563"/>
                </a:lnTo>
                <a:lnTo>
                  <a:pt x="185742" y="66420"/>
                </a:lnTo>
                <a:lnTo>
                  <a:pt x="241422" y="66420"/>
                </a:lnTo>
                <a:lnTo>
                  <a:pt x="241042" y="64615"/>
                </a:lnTo>
                <a:lnTo>
                  <a:pt x="203373" y="42727"/>
                </a:lnTo>
                <a:lnTo>
                  <a:pt x="193489" y="42417"/>
                </a:lnTo>
                <a:close/>
              </a:path>
              <a:path w="381000" h="212089">
                <a:moveTo>
                  <a:pt x="49979" y="42417"/>
                </a:moveTo>
                <a:lnTo>
                  <a:pt x="14165" y="58038"/>
                </a:lnTo>
                <a:lnTo>
                  <a:pt x="70" y="101853"/>
                </a:lnTo>
                <a:lnTo>
                  <a:pt x="0" y="104775"/>
                </a:lnTo>
                <a:lnTo>
                  <a:pt x="865" y="117838"/>
                </a:lnTo>
                <a:lnTo>
                  <a:pt x="22166" y="157047"/>
                </a:lnTo>
                <a:lnTo>
                  <a:pt x="49598" y="166369"/>
                </a:lnTo>
                <a:lnTo>
                  <a:pt x="56202" y="166369"/>
                </a:lnTo>
                <a:lnTo>
                  <a:pt x="62933" y="164718"/>
                </a:lnTo>
                <a:lnTo>
                  <a:pt x="69410" y="161289"/>
                </a:lnTo>
                <a:lnTo>
                  <a:pt x="76014" y="157987"/>
                </a:lnTo>
                <a:lnTo>
                  <a:pt x="81729" y="153034"/>
                </a:lnTo>
                <a:lnTo>
                  <a:pt x="86555" y="146176"/>
                </a:lnTo>
                <a:lnTo>
                  <a:pt x="115765" y="146176"/>
                </a:lnTo>
                <a:lnTo>
                  <a:pt x="115765" y="141477"/>
                </a:lnTo>
                <a:lnTo>
                  <a:pt x="49344" y="141477"/>
                </a:lnTo>
                <a:lnTo>
                  <a:pt x="42359" y="137413"/>
                </a:lnTo>
                <a:lnTo>
                  <a:pt x="32072" y="101853"/>
                </a:lnTo>
                <a:lnTo>
                  <a:pt x="32528" y="93545"/>
                </a:lnTo>
                <a:lnTo>
                  <a:pt x="50868" y="66420"/>
                </a:lnTo>
                <a:lnTo>
                  <a:pt x="115765" y="66420"/>
                </a:lnTo>
                <a:lnTo>
                  <a:pt x="115765" y="58927"/>
                </a:lnTo>
                <a:lnTo>
                  <a:pt x="84396" y="58927"/>
                </a:lnTo>
                <a:lnTo>
                  <a:pt x="76803" y="51687"/>
                </a:lnTo>
                <a:lnTo>
                  <a:pt x="68521" y="46529"/>
                </a:lnTo>
                <a:lnTo>
                  <a:pt x="59571" y="43443"/>
                </a:lnTo>
                <a:lnTo>
                  <a:pt x="49979" y="42417"/>
                </a:lnTo>
                <a:close/>
              </a:path>
              <a:path w="381000" h="212089">
                <a:moveTo>
                  <a:pt x="115765" y="146176"/>
                </a:moveTo>
                <a:lnTo>
                  <a:pt x="86555" y="146176"/>
                </a:lnTo>
                <a:lnTo>
                  <a:pt x="86555" y="163575"/>
                </a:lnTo>
                <a:lnTo>
                  <a:pt x="115765" y="163575"/>
                </a:lnTo>
                <a:lnTo>
                  <a:pt x="115765" y="146176"/>
                </a:lnTo>
                <a:close/>
              </a:path>
              <a:path w="381000" h="212089">
                <a:moveTo>
                  <a:pt x="115765" y="66420"/>
                </a:moveTo>
                <a:lnTo>
                  <a:pt x="65854" y="66420"/>
                </a:lnTo>
                <a:lnTo>
                  <a:pt x="72204" y="69468"/>
                </a:lnTo>
                <a:lnTo>
                  <a:pt x="77157" y="75437"/>
                </a:lnTo>
                <a:lnTo>
                  <a:pt x="80343" y="80629"/>
                </a:lnTo>
                <a:lnTo>
                  <a:pt x="82649" y="87248"/>
                </a:lnTo>
                <a:lnTo>
                  <a:pt x="84050" y="95297"/>
                </a:lnTo>
                <a:lnTo>
                  <a:pt x="84523" y="104775"/>
                </a:lnTo>
                <a:lnTo>
                  <a:pt x="84046" y="113367"/>
                </a:lnTo>
                <a:lnTo>
                  <a:pt x="65727" y="141477"/>
                </a:lnTo>
                <a:lnTo>
                  <a:pt x="115765" y="141477"/>
                </a:lnTo>
                <a:lnTo>
                  <a:pt x="115765" y="66420"/>
                </a:lnTo>
                <a:close/>
              </a:path>
              <a:path w="381000" h="212089">
                <a:moveTo>
                  <a:pt x="115765" y="0"/>
                </a:moveTo>
                <a:lnTo>
                  <a:pt x="84396" y="0"/>
                </a:lnTo>
                <a:lnTo>
                  <a:pt x="84396" y="58927"/>
                </a:lnTo>
                <a:lnTo>
                  <a:pt x="115765" y="58927"/>
                </a:lnTo>
                <a:lnTo>
                  <a:pt x="115765" y="0"/>
                </a:lnTo>
                <a:close/>
              </a:path>
              <a:path w="381000" h="212089">
                <a:moveTo>
                  <a:pt x="266514" y="185292"/>
                </a:moveTo>
                <a:lnTo>
                  <a:pt x="269308" y="209803"/>
                </a:lnTo>
                <a:lnTo>
                  <a:pt x="275023" y="211073"/>
                </a:lnTo>
                <a:lnTo>
                  <a:pt x="280992" y="211708"/>
                </a:lnTo>
                <a:lnTo>
                  <a:pt x="292930" y="211708"/>
                </a:lnTo>
                <a:lnTo>
                  <a:pt x="326077" y="192023"/>
                </a:lnTo>
                <a:lnTo>
                  <a:pt x="328617" y="186689"/>
                </a:lnTo>
                <a:lnTo>
                  <a:pt x="275785" y="186689"/>
                </a:lnTo>
                <a:lnTo>
                  <a:pt x="271340" y="186308"/>
                </a:lnTo>
                <a:lnTo>
                  <a:pt x="266514" y="185292"/>
                </a:lnTo>
                <a:close/>
              </a:path>
              <a:path w="381000" h="212089">
                <a:moveTo>
                  <a:pt x="292295" y="45084"/>
                </a:moveTo>
                <a:lnTo>
                  <a:pt x="258894" y="45084"/>
                </a:lnTo>
                <a:lnTo>
                  <a:pt x="303979" y="163956"/>
                </a:lnTo>
                <a:lnTo>
                  <a:pt x="302074" y="170560"/>
                </a:lnTo>
                <a:lnTo>
                  <a:pt x="299407" y="176021"/>
                </a:lnTo>
                <a:lnTo>
                  <a:pt x="295978" y="180339"/>
                </a:lnTo>
                <a:lnTo>
                  <a:pt x="292422" y="184657"/>
                </a:lnTo>
                <a:lnTo>
                  <a:pt x="287088" y="186689"/>
                </a:lnTo>
                <a:lnTo>
                  <a:pt x="328617" y="186689"/>
                </a:lnTo>
                <a:lnTo>
                  <a:pt x="331411" y="179831"/>
                </a:lnTo>
                <a:lnTo>
                  <a:pt x="338904" y="159130"/>
                </a:lnTo>
                <a:lnTo>
                  <a:pt x="349871" y="129285"/>
                </a:lnTo>
                <a:lnTo>
                  <a:pt x="320616" y="129285"/>
                </a:lnTo>
                <a:lnTo>
                  <a:pt x="292295" y="45084"/>
                </a:lnTo>
                <a:close/>
              </a:path>
              <a:path w="381000" h="212089">
                <a:moveTo>
                  <a:pt x="380814" y="45084"/>
                </a:moveTo>
                <a:lnTo>
                  <a:pt x="348302" y="45084"/>
                </a:lnTo>
                <a:lnTo>
                  <a:pt x="320616" y="129285"/>
                </a:lnTo>
                <a:lnTo>
                  <a:pt x="349871" y="129285"/>
                </a:lnTo>
                <a:lnTo>
                  <a:pt x="380814" y="45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960614" y="2586735"/>
            <a:ext cx="393065" cy="2239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444523"/>
            <a:ext cx="9144000" cy="501167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01777"/>
            <a:ext cx="339153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Zagreb</a:t>
            </a:r>
            <a:r>
              <a:rPr sz="3200" u="heavy" spc="-10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32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schedule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4819" y="1371555"/>
            <a:ext cx="8001061" cy="49530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7944" y="249427"/>
            <a:ext cx="6078855" cy="513715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i="0" dirty="0">
                <a:solidFill>
                  <a:schemeClr val="tx1"/>
                </a:solidFill>
                <a:latin typeface="Arial"/>
                <a:cs typeface="Arial"/>
              </a:rPr>
              <a:t>2. INTRADERMAL</a:t>
            </a:r>
            <a:r>
              <a:rPr sz="3200" i="0" spc="-9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3200" i="0" dirty="0">
                <a:solidFill>
                  <a:schemeClr val="tx1"/>
                </a:solidFill>
                <a:latin typeface="Arial"/>
                <a:cs typeface="Arial"/>
              </a:rPr>
              <a:t>SCHEDULES</a:t>
            </a:r>
            <a:endParaRPr sz="32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1140" y="834897"/>
            <a:ext cx="32004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Arial"/>
                <a:cs typeface="Arial"/>
              </a:rPr>
              <a:t>A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1140" y="3761308"/>
            <a:ext cx="3200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Arial"/>
                <a:cs typeface="Arial"/>
              </a:rPr>
              <a:t>B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7971" y="886143"/>
            <a:ext cx="135890" cy="3381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40"/>
              </a:lnSpc>
            </a:pPr>
            <a:r>
              <a:rPr sz="3200" b="1" dirty="0">
                <a:latin typeface="Arial"/>
                <a:cs typeface="Arial"/>
              </a:rPr>
              <a:t>)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645"/>
              </a:spcBef>
            </a:pPr>
            <a:r>
              <a:rPr sz="3200" b="1" dirty="0">
                <a:latin typeface="Arial"/>
                <a:cs typeface="Arial"/>
              </a:rPr>
              <a:t>)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19200" y="960119"/>
            <a:ext cx="7848600" cy="2514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50619" y="3962444"/>
            <a:ext cx="7902036" cy="25905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7191" y="325577"/>
            <a:ext cx="74434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i="0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/>
                <a:cs typeface="Arial"/>
              </a:rPr>
              <a:t>2.PRE-EXPOSURE</a:t>
            </a:r>
            <a:r>
              <a:rPr sz="3600" i="0" u="heavy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/>
                <a:cs typeface="Arial"/>
              </a:rPr>
              <a:t> </a:t>
            </a:r>
            <a:r>
              <a:rPr sz="3600" i="0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/>
                <a:cs typeface="Arial"/>
              </a:rPr>
              <a:t>PROPHYLAXIS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10614"/>
            <a:ext cx="6824980" cy="3830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Done in persons who have high risk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repeated  exposures.</a:t>
            </a:r>
            <a:endParaRPr sz="2400">
              <a:latin typeface="Arial"/>
              <a:cs typeface="Arial"/>
            </a:endParaRPr>
          </a:p>
          <a:p>
            <a:pPr marL="2032000" marR="2550795">
              <a:lnSpc>
                <a:spcPct val="120000"/>
              </a:lnSpc>
            </a:pPr>
            <a:r>
              <a:rPr sz="2400" spc="-5" dirty="0">
                <a:latin typeface="Arial"/>
                <a:cs typeface="Arial"/>
              </a:rPr>
              <a:t>Animal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Handlers  Wildlife officers  Veterinarians</a:t>
            </a:r>
            <a:endParaRPr sz="2400">
              <a:latin typeface="Arial"/>
              <a:cs typeface="Arial"/>
            </a:endParaRPr>
          </a:p>
          <a:p>
            <a:pPr marL="2032000">
              <a:lnSpc>
                <a:spcPct val="100000"/>
              </a:lnSpc>
              <a:spcBef>
                <a:spcPts val="580"/>
              </a:spcBef>
            </a:pPr>
            <a:r>
              <a:rPr sz="2400" spc="-5" dirty="0">
                <a:latin typeface="Arial"/>
                <a:cs typeface="Arial"/>
              </a:rPr>
              <a:t>Lab: </a:t>
            </a:r>
            <a:r>
              <a:rPr sz="2400" dirty="0">
                <a:latin typeface="Arial"/>
                <a:cs typeface="Arial"/>
              </a:rPr>
              <a:t>staff </a:t>
            </a:r>
            <a:r>
              <a:rPr sz="2400" spc="-5" dirty="0">
                <a:latin typeface="Arial"/>
                <a:cs typeface="Arial"/>
              </a:rPr>
              <a:t>working with rabies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virus</a:t>
            </a:r>
            <a:endParaRPr sz="2400">
              <a:latin typeface="Arial"/>
              <a:cs typeface="Arial"/>
            </a:endParaRPr>
          </a:p>
          <a:p>
            <a:pPr marL="437515" indent="-425450">
              <a:lnSpc>
                <a:spcPct val="100000"/>
              </a:lnSpc>
              <a:spcBef>
                <a:spcPts val="575"/>
              </a:spcBef>
              <a:buChar char="•"/>
              <a:tabLst>
                <a:tab pos="437515" algn="l"/>
                <a:tab pos="438150" algn="l"/>
                <a:tab pos="4606290" algn="l"/>
              </a:tabLst>
            </a:pPr>
            <a:r>
              <a:rPr sz="2400" spc="-5" dirty="0">
                <a:latin typeface="Arial"/>
                <a:cs typeface="Arial"/>
              </a:rPr>
              <a:t>Cell-culture vaccine</a:t>
            </a:r>
            <a:r>
              <a:rPr sz="2400" spc="8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1ml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I/M	OR</a:t>
            </a:r>
            <a:endParaRPr sz="2400">
              <a:latin typeface="Arial"/>
              <a:cs typeface="Arial"/>
            </a:endParaRPr>
          </a:p>
          <a:p>
            <a:pPr marL="3210560">
              <a:lnSpc>
                <a:spcPct val="100000"/>
              </a:lnSpc>
              <a:spcBef>
                <a:spcPts val="575"/>
              </a:spcBef>
            </a:pPr>
            <a:r>
              <a:rPr sz="2400" spc="-5" dirty="0">
                <a:latin typeface="Arial"/>
                <a:cs typeface="Arial"/>
              </a:rPr>
              <a:t>0.1ml </a:t>
            </a:r>
            <a:r>
              <a:rPr sz="2400" dirty="0">
                <a:latin typeface="Arial"/>
                <a:cs typeface="Arial"/>
              </a:rPr>
              <a:t>I/D ( </a:t>
            </a:r>
            <a:r>
              <a:rPr sz="2400" spc="-5" dirty="0">
                <a:latin typeface="Arial"/>
                <a:cs typeface="Arial"/>
              </a:rPr>
              <a:t>0,7&amp;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28day)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Booster dose every 2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years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26712"/>
            <a:ext cx="4744720" cy="4430395"/>
          </a:xfrm>
          <a:prstGeom prst="rect">
            <a:avLst/>
          </a:prstGeom>
        </p:spPr>
        <p:txBody>
          <a:bodyPr vert="horz" wrap="square" lIns="0" tIns="15621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230"/>
              </a:spcBef>
              <a:buChar char="•"/>
              <a:tabLst>
                <a:tab pos="355600" algn="l"/>
              </a:tabLst>
            </a:pPr>
            <a:r>
              <a:rPr sz="4400" dirty="0">
                <a:solidFill>
                  <a:srgbClr val="C00000"/>
                </a:solidFill>
                <a:latin typeface="Arial"/>
                <a:cs typeface="Arial"/>
              </a:rPr>
              <a:t>DIAGNOSIS</a:t>
            </a:r>
            <a:endParaRPr sz="4400">
              <a:latin typeface="Arial"/>
              <a:cs typeface="Arial"/>
            </a:endParaRPr>
          </a:p>
          <a:p>
            <a:pPr marL="756285" indent="-744220">
              <a:lnSpc>
                <a:spcPct val="100000"/>
              </a:lnSpc>
              <a:spcBef>
                <a:spcPts val="715"/>
              </a:spcBef>
              <a:buAutoNum type="arabicPeriod"/>
              <a:tabLst>
                <a:tab pos="756285" algn="l"/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Fluorescent antibody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test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AutoNum type="arabicPeriod"/>
            </a:pPr>
            <a:endParaRPr sz="4050">
              <a:latin typeface="Times New Roman"/>
              <a:cs typeface="Times New Roman"/>
            </a:endParaRPr>
          </a:p>
          <a:p>
            <a:pPr marL="756285" indent="-74422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756285" algn="l"/>
                <a:tab pos="756920" algn="l"/>
              </a:tabLst>
            </a:pPr>
            <a:r>
              <a:rPr sz="2800" dirty="0">
                <a:latin typeface="Arial"/>
                <a:cs typeface="Arial"/>
              </a:rPr>
              <a:t>Microscopic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examination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AutoNum type="arabicPeriod"/>
            </a:pPr>
            <a:endParaRPr sz="4050">
              <a:latin typeface="Times New Roman"/>
              <a:cs typeface="Times New Roman"/>
            </a:endParaRPr>
          </a:p>
          <a:p>
            <a:pPr marL="756285" indent="-74422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756285" algn="l"/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Mouse inoculation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test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AutoNum type="arabicPeriod"/>
            </a:pPr>
            <a:endParaRPr sz="4050">
              <a:latin typeface="Times New Roman"/>
              <a:cs typeface="Times New Roman"/>
            </a:endParaRPr>
          </a:p>
          <a:p>
            <a:pPr marL="756285" indent="-744220">
              <a:lnSpc>
                <a:spcPct val="100000"/>
              </a:lnSpc>
              <a:buAutoNum type="arabicPeriod"/>
              <a:tabLst>
                <a:tab pos="756285" algn="l"/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Corneal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test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614159" y="3144011"/>
            <a:ext cx="2403348" cy="3154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629400" y="30480"/>
            <a:ext cx="2373630" cy="3124200"/>
          </a:xfrm>
          <a:custGeom>
            <a:avLst/>
            <a:gdLst/>
            <a:ahLst/>
            <a:cxnLst/>
            <a:rect l="l" t="t" r="r" b="b"/>
            <a:pathLst>
              <a:path w="2373629" h="3124200">
                <a:moveTo>
                  <a:pt x="2169286" y="0"/>
                </a:moveTo>
                <a:lnTo>
                  <a:pt x="203961" y="0"/>
                </a:lnTo>
                <a:lnTo>
                  <a:pt x="157194" y="5386"/>
                </a:lnTo>
                <a:lnTo>
                  <a:pt x="114262" y="20730"/>
                </a:lnTo>
                <a:lnTo>
                  <a:pt x="76392" y="44806"/>
                </a:lnTo>
                <a:lnTo>
                  <a:pt x="44806" y="76392"/>
                </a:lnTo>
                <a:lnTo>
                  <a:pt x="20730" y="114262"/>
                </a:lnTo>
                <a:lnTo>
                  <a:pt x="5386" y="157194"/>
                </a:lnTo>
                <a:lnTo>
                  <a:pt x="0" y="203962"/>
                </a:lnTo>
                <a:lnTo>
                  <a:pt x="0" y="2920238"/>
                </a:lnTo>
                <a:lnTo>
                  <a:pt x="5386" y="2967005"/>
                </a:lnTo>
                <a:lnTo>
                  <a:pt x="20730" y="3009937"/>
                </a:lnTo>
                <a:lnTo>
                  <a:pt x="44806" y="3047807"/>
                </a:lnTo>
                <a:lnTo>
                  <a:pt x="76392" y="3079393"/>
                </a:lnTo>
                <a:lnTo>
                  <a:pt x="114262" y="3103469"/>
                </a:lnTo>
                <a:lnTo>
                  <a:pt x="157194" y="3118813"/>
                </a:lnTo>
                <a:lnTo>
                  <a:pt x="203961" y="3124200"/>
                </a:lnTo>
                <a:lnTo>
                  <a:pt x="2169286" y="3124200"/>
                </a:lnTo>
                <a:lnTo>
                  <a:pt x="2216061" y="3118813"/>
                </a:lnTo>
                <a:lnTo>
                  <a:pt x="2259011" y="3103469"/>
                </a:lnTo>
                <a:lnTo>
                  <a:pt x="2296906" y="3079393"/>
                </a:lnTo>
                <a:lnTo>
                  <a:pt x="2328519" y="3047807"/>
                </a:lnTo>
                <a:lnTo>
                  <a:pt x="2352620" y="3009937"/>
                </a:lnTo>
                <a:lnTo>
                  <a:pt x="2367982" y="2967005"/>
                </a:lnTo>
                <a:lnTo>
                  <a:pt x="2373376" y="2920238"/>
                </a:lnTo>
                <a:lnTo>
                  <a:pt x="2373249" y="203962"/>
                </a:lnTo>
                <a:lnTo>
                  <a:pt x="2367902" y="157194"/>
                </a:lnTo>
                <a:lnTo>
                  <a:pt x="2352574" y="114262"/>
                </a:lnTo>
                <a:lnTo>
                  <a:pt x="2328495" y="76392"/>
                </a:lnTo>
                <a:lnTo>
                  <a:pt x="2296896" y="44806"/>
                </a:lnTo>
                <a:lnTo>
                  <a:pt x="2259008" y="20730"/>
                </a:lnTo>
                <a:lnTo>
                  <a:pt x="2216061" y="5386"/>
                </a:lnTo>
                <a:lnTo>
                  <a:pt x="2169286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29400" y="30480"/>
            <a:ext cx="2373376" cy="3124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752600"/>
            <a:ext cx="4419600" cy="4800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4930" y="482930"/>
            <a:ext cx="685990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i="0" dirty="0">
                <a:solidFill>
                  <a:srgbClr val="CC0000"/>
                </a:solidFill>
                <a:latin typeface="Arial"/>
                <a:cs typeface="Arial"/>
              </a:rPr>
              <a:t>IMMUNIZATION </a:t>
            </a:r>
            <a:r>
              <a:rPr sz="4400" b="0" i="0" spc="5" dirty="0">
                <a:solidFill>
                  <a:srgbClr val="CC0000"/>
                </a:solidFill>
                <a:latin typeface="Arial"/>
                <a:cs typeface="Arial"/>
              </a:rPr>
              <a:t>OF</a:t>
            </a:r>
            <a:r>
              <a:rPr sz="4400" b="0" i="0" spc="-8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4400" b="0" i="0" dirty="0">
                <a:solidFill>
                  <a:srgbClr val="CC0000"/>
                </a:solidFill>
                <a:latin typeface="Arial"/>
                <a:cs typeface="Arial"/>
              </a:rPr>
              <a:t>DOGS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38373"/>
            <a:ext cx="7670800" cy="343979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Most important weapon in </a:t>
            </a:r>
            <a:r>
              <a:rPr sz="2800" dirty="0">
                <a:latin typeface="Arial"/>
                <a:cs typeface="Arial"/>
              </a:rPr>
              <a:t>rabies</a:t>
            </a:r>
            <a:r>
              <a:rPr sz="2800" spc="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control</a:t>
            </a:r>
            <a:endParaRPr sz="2800">
              <a:latin typeface="Arial"/>
              <a:cs typeface="Arial"/>
            </a:endParaRPr>
          </a:p>
          <a:p>
            <a:pPr marL="355600" marR="132461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80-90% dog </a:t>
            </a:r>
            <a:r>
              <a:rPr sz="2800" dirty="0">
                <a:latin typeface="Arial"/>
                <a:cs typeface="Arial"/>
              </a:rPr>
              <a:t>popoulation-accesible </a:t>
            </a:r>
            <a:r>
              <a:rPr sz="2800" spc="-5" dirty="0">
                <a:latin typeface="Arial"/>
                <a:cs typeface="Arial"/>
              </a:rPr>
              <a:t>for  vaccination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Mass </a:t>
            </a:r>
            <a:r>
              <a:rPr sz="2800" dirty="0">
                <a:latin typeface="Arial"/>
                <a:cs typeface="Arial"/>
              </a:rPr>
              <a:t>vaccination-effective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tool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Primary </a:t>
            </a:r>
            <a:r>
              <a:rPr sz="2800" dirty="0">
                <a:latin typeface="Arial"/>
                <a:cs typeface="Arial"/>
              </a:rPr>
              <a:t>immunization-age-3 </a:t>
            </a:r>
            <a:r>
              <a:rPr sz="2800" spc="-5" dirty="0">
                <a:latin typeface="Arial"/>
                <a:cs typeface="Arial"/>
              </a:rPr>
              <a:t>to 4</a:t>
            </a:r>
            <a:r>
              <a:rPr sz="2800" spc="5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months</a:t>
            </a:r>
            <a:endParaRPr sz="28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Booster </a:t>
            </a:r>
            <a:r>
              <a:rPr sz="2800" dirty="0">
                <a:latin typeface="Arial"/>
                <a:cs typeface="Arial"/>
              </a:rPr>
              <a:t>dose-regular interval </a:t>
            </a:r>
            <a:r>
              <a:rPr sz="2800" spc="-5" dirty="0">
                <a:latin typeface="Arial"/>
                <a:cs typeface="Arial"/>
              </a:rPr>
              <a:t>based on type of  </a:t>
            </a:r>
            <a:r>
              <a:rPr sz="2800" dirty="0">
                <a:latin typeface="Arial"/>
                <a:cs typeface="Arial"/>
              </a:rPr>
              <a:t>vaccine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29400" y="4752020"/>
            <a:ext cx="2514599" cy="2047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8926" y="628692"/>
            <a:ext cx="7427595" cy="455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45"/>
              </a:lnSpc>
            </a:pPr>
            <a:r>
              <a:rPr sz="3200" b="1" dirty="0">
                <a:solidFill>
                  <a:srgbClr val="CC0000"/>
                </a:solidFill>
                <a:latin typeface="Arial"/>
                <a:cs typeface="Arial"/>
              </a:rPr>
              <a:t>World's Rabies Day (on September</a:t>
            </a:r>
            <a:r>
              <a:rPr sz="3200" b="1" spc="-18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CC0000"/>
                </a:solidFill>
                <a:latin typeface="Arial"/>
                <a:cs typeface="Arial"/>
              </a:rPr>
              <a:t>28)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495800" y="1295400"/>
            <a:ext cx="4572000" cy="541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354994" y="2904870"/>
            <a:ext cx="2032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439" y="1670666"/>
            <a:ext cx="4276090" cy="2957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90"/>
              </a:lnSpc>
              <a:tabLst>
                <a:tab pos="342265" algn="l"/>
              </a:tabLst>
            </a:pPr>
            <a:r>
              <a:rPr sz="2800" spc="-5" dirty="0">
                <a:latin typeface="Arial"/>
                <a:cs typeface="Arial"/>
              </a:rPr>
              <a:t>•	World Rabies Day is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</a:t>
            </a:r>
            <a:endParaRPr sz="2800">
              <a:latin typeface="Arial"/>
              <a:cs typeface="Arial"/>
            </a:endParaRPr>
          </a:p>
          <a:p>
            <a:pPr marL="342900">
              <a:lnSpc>
                <a:spcPct val="100000"/>
              </a:lnSpc>
            </a:pPr>
            <a:r>
              <a:rPr sz="2800" spc="-5" dirty="0">
                <a:latin typeface="Arial"/>
                <a:cs typeface="Arial"/>
              </a:rPr>
              <a:t>cooperative global event  planned </a:t>
            </a:r>
            <a:r>
              <a:rPr sz="2800" dirty="0">
                <a:latin typeface="Arial"/>
                <a:cs typeface="Arial"/>
              </a:rPr>
              <a:t>to </a:t>
            </a:r>
            <a:r>
              <a:rPr sz="2800" spc="-5" dirty="0">
                <a:latin typeface="Arial"/>
                <a:cs typeface="Arial"/>
              </a:rPr>
              <a:t>reduce the  </a:t>
            </a:r>
            <a:r>
              <a:rPr sz="2800" dirty="0">
                <a:latin typeface="Arial"/>
                <a:cs typeface="Arial"/>
              </a:rPr>
              <a:t>suffering from rabies.</a:t>
            </a:r>
            <a:r>
              <a:rPr sz="2800" spc="-10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Thi  </a:t>
            </a:r>
            <a:r>
              <a:rPr sz="2800" spc="-5" dirty="0">
                <a:latin typeface="Arial"/>
                <a:cs typeface="Arial"/>
              </a:rPr>
              <a:t>day celebrates Dr. Louis  Pasteur’s vision of a  </a:t>
            </a:r>
            <a:r>
              <a:rPr sz="2800" b="1" i="1" spc="-5" dirty="0">
                <a:solidFill>
                  <a:srgbClr val="FF0066"/>
                </a:solidFill>
                <a:latin typeface="Arial"/>
                <a:cs typeface="Arial"/>
              </a:rPr>
              <a:t>rabies free </a:t>
            </a:r>
            <a:r>
              <a:rPr sz="2800" b="1" i="1" dirty="0">
                <a:solidFill>
                  <a:srgbClr val="FF0066"/>
                </a:solidFill>
                <a:latin typeface="Arial"/>
                <a:cs typeface="Arial"/>
              </a:rPr>
              <a:t>world</a:t>
            </a:r>
            <a:r>
              <a:rPr sz="2800" b="1" dirty="0">
                <a:solidFill>
                  <a:srgbClr val="FF0066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152336"/>
            <a:ext cx="9144000" cy="12525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240" y="1684020"/>
            <a:ext cx="4404360" cy="47929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4800" y="228600"/>
            <a:ext cx="8839199" cy="6400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53920" y="482930"/>
            <a:ext cx="58407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C00000"/>
                </a:solidFill>
              </a:rPr>
              <a:t>Ist Vaccine for</a:t>
            </a:r>
            <a:r>
              <a:rPr sz="4400" spc="-50" dirty="0">
                <a:solidFill>
                  <a:srgbClr val="C00000"/>
                </a:solidFill>
              </a:rPr>
              <a:t> </a:t>
            </a:r>
            <a:r>
              <a:rPr sz="4400" dirty="0">
                <a:solidFill>
                  <a:srgbClr val="C00000"/>
                </a:solidFill>
              </a:rPr>
              <a:t>Rabies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48640" y="1627994"/>
            <a:ext cx="3822065" cy="440944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42900" marR="52069" indent="-342900">
              <a:lnSpc>
                <a:spcPct val="90000"/>
              </a:lnSpc>
              <a:spcBef>
                <a:spcPts val="65"/>
              </a:spcBef>
              <a:tabLst>
                <a:tab pos="342265" algn="l"/>
              </a:tabLst>
            </a:pPr>
            <a:r>
              <a:rPr sz="2800" spc="-5" dirty="0">
                <a:latin typeface="Arial"/>
                <a:cs typeface="Arial"/>
              </a:rPr>
              <a:t>•	Prepared by </a:t>
            </a:r>
            <a:r>
              <a:rPr sz="2800" dirty="0">
                <a:latin typeface="Arial"/>
                <a:cs typeface="Arial"/>
              </a:rPr>
              <a:t>Pasteur  </a:t>
            </a:r>
            <a:r>
              <a:rPr sz="2800" spc="-5" dirty="0">
                <a:latin typeface="Arial"/>
                <a:cs typeface="Arial"/>
              </a:rPr>
              <a:t>by </a:t>
            </a:r>
            <a:r>
              <a:rPr sz="2800" dirty="0">
                <a:latin typeface="Arial"/>
                <a:cs typeface="Arial"/>
              </a:rPr>
              <a:t>drying various  periods </a:t>
            </a:r>
            <a:r>
              <a:rPr sz="2800" spc="-5" dirty="0">
                <a:latin typeface="Arial"/>
                <a:cs typeface="Arial"/>
              </a:rPr>
              <a:t>pieces of  spinal cord of Rabbits  </a:t>
            </a:r>
            <a:r>
              <a:rPr sz="2800" dirty="0">
                <a:latin typeface="Arial"/>
                <a:cs typeface="Arial"/>
              </a:rPr>
              <a:t>infected </a:t>
            </a:r>
            <a:r>
              <a:rPr sz="2800" spc="-5" dirty="0">
                <a:latin typeface="Arial"/>
                <a:cs typeface="Arial"/>
              </a:rPr>
              <a:t>with fixed  </a:t>
            </a:r>
            <a:r>
              <a:rPr sz="2800" dirty="0">
                <a:latin typeface="Arial"/>
                <a:cs typeface="Arial"/>
              </a:rPr>
              <a:t>virus</a:t>
            </a:r>
            <a:endParaRPr sz="2800">
              <a:latin typeface="Arial"/>
              <a:cs typeface="Arial"/>
            </a:endParaRPr>
          </a:p>
          <a:p>
            <a:pPr marL="342900" indent="-342900">
              <a:lnSpc>
                <a:spcPct val="90000"/>
              </a:lnSpc>
              <a:spcBef>
                <a:spcPts val="675"/>
              </a:spcBef>
              <a:tabLst>
                <a:tab pos="342265" algn="l"/>
              </a:tabLst>
            </a:pPr>
            <a:r>
              <a:rPr sz="2800" spc="-5" dirty="0">
                <a:latin typeface="Arial"/>
                <a:cs typeface="Arial"/>
              </a:rPr>
              <a:t>•	</a:t>
            </a:r>
            <a:r>
              <a:rPr sz="2800" dirty="0">
                <a:latin typeface="Arial"/>
                <a:cs typeface="Arial"/>
              </a:rPr>
              <a:t>1885 </a:t>
            </a:r>
            <a:r>
              <a:rPr sz="2800" b="1" i="1" spc="-5" dirty="0">
                <a:solidFill>
                  <a:srgbClr val="FF0000"/>
                </a:solidFill>
                <a:latin typeface="Arial"/>
                <a:cs typeface="Arial"/>
              </a:rPr>
              <a:t>Joseph</a:t>
            </a:r>
            <a:r>
              <a:rPr sz="2800" b="1" i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i="1" spc="-5" dirty="0">
                <a:solidFill>
                  <a:srgbClr val="FF0000"/>
                </a:solidFill>
                <a:latin typeface="Arial"/>
                <a:cs typeface="Arial"/>
              </a:rPr>
              <a:t>Meister  </a:t>
            </a:r>
            <a:r>
              <a:rPr sz="2800" spc="-5" dirty="0">
                <a:latin typeface="Arial"/>
                <a:cs typeface="Arial"/>
              </a:rPr>
              <a:t>9 year </a:t>
            </a:r>
            <a:r>
              <a:rPr sz="2800" dirty="0">
                <a:latin typeface="Arial"/>
                <a:cs typeface="Arial"/>
              </a:rPr>
              <a:t>boy </a:t>
            </a:r>
            <a:r>
              <a:rPr sz="2800" spc="-5" dirty="0">
                <a:latin typeface="Arial"/>
                <a:cs typeface="Arial"/>
              </a:rPr>
              <a:t>vaccinated  13 </a:t>
            </a:r>
            <a:r>
              <a:rPr sz="2800" dirty="0">
                <a:latin typeface="Arial"/>
                <a:cs typeface="Arial"/>
              </a:rPr>
              <a:t>injections </a:t>
            </a:r>
            <a:r>
              <a:rPr sz="2800" spc="-5" dirty="0">
                <a:latin typeface="Arial"/>
                <a:cs typeface="Arial"/>
              </a:rPr>
              <a:t>were  given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34"/>
              </a:spcBef>
              <a:tabLst>
                <a:tab pos="342265" algn="l"/>
              </a:tabLst>
            </a:pPr>
            <a:r>
              <a:rPr sz="2800" spc="-5" dirty="0">
                <a:latin typeface="Arial"/>
                <a:cs typeface="Arial"/>
              </a:rPr>
              <a:t>•	Patient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saved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48200" y="1600199"/>
            <a:ext cx="4495799" cy="52577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8600" y="1676400"/>
            <a:ext cx="4267200" cy="4800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5118" y="577418"/>
            <a:ext cx="689927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</a:rPr>
              <a:t>1.POST-EXPOSURE</a:t>
            </a:r>
            <a:r>
              <a:rPr sz="3200" u="heavy" spc="-4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</a:rPr>
              <a:t> </a:t>
            </a:r>
            <a:r>
              <a:rPr sz="3200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</a:rPr>
              <a:t>PROPHYLAXIS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35940" y="1400301"/>
            <a:ext cx="7179309" cy="353758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reduce viral load by elimination </a:t>
            </a:r>
            <a:r>
              <a:rPr sz="2400" dirty="0">
                <a:latin typeface="Arial"/>
                <a:cs typeface="Arial"/>
              </a:rPr>
              <a:t>from the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wound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To neutrilise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virus </a:t>
            </a:r>
            <a:r>
              <a:rPr sz="2400" dirty="0">
                <a:latin typeface="Arial"/>
                <a:cs typeface="Arial"/>
              </a:rPr>
              <a:t>at </a:t>
            </a:r>
            <a:r>
              <a:rPr sz="2400" spc="-5" dirty="0">
                <a:latin typeface="Arial"/>
                <a:cs typeface="Arial"/>
              </a:rPr>
              <a:t>site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entry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prevent nerve infection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induce </a:t>
            </a:r>
            <a:r>
              <a:rPr sz="2400" dirty="0">
                <a:latin typeface="Arial"/>
                <a:cs typeface="Arial"/>
              </a:rPr>
              <a:t>systemic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immunity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Includes -1.wound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treatment</a:t>
            </a:r>
            <a:endParaRPr sz="2400">
              <a:latin typeface="Arial"/>
              <a:cs typeface="Arial"/>
            </a:endParaRPr>
          </a:p>
          <a:p>
            <a:pPr marL="1949450" lvl="1" indent="-254635">
              <a:lnSpc>
                <a:spcPct val="100000"/>
              </a:lnSpc>
              <a:spcBef>
                <a:spcPts val="580"/>
              </a:spcBef>
              <a:buSzPct val="95833"/>
              <a:buAutoNum type="arabicPeriod" startAt="2"/>
              <a:tabLst>
                <a:tab pos="1950085" algn="l"/>
              </a:tabLst>
            </a:pPr>
            <a:r>
              <a:rPr sz="2400" dirty="0">
                <a:latin typeface="Arial"/>
                <a:cs typeface="Arial"/>
              </a:rPr>
              <a:t>observation of the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animal</a:t>
            </a:r>
            <a:endParaRPr sz="2400">
              <a:latin typeface="Arial"/>
              <a:cs typeface="Arial"/>
            </a:endParaRPr>
          </a:p>
          <a:p>
            <a:pPr marL="1695450" marR="3004185" lvl="1">
              <a:lnSpc>
                <a:spcPct val="120000"/>
              </a:lnSpc>
              <a:buSzPct val="95833"/>
              <a:buAutoNum type="arabicPeriod" startAt="2"/>
              <a:tabLst>
                <a:tab pos="1950085" algn="l"/>
              </a:tabLst>
            </a:pPr>
            <a:r>
              <a:rPr sz="2400" spc="-5" dirty="0">
                <a:latin typeface="Arial"/>
                <a:cs typeface="Arial"/>
              </a:rPr>
              <a:t>immunization  4.advice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patient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370320" y="1905000"/>
            <a:ext cx="2773679" cy="28045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99997" y="482930"/>
            <a:ext cx="61512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i="0" dirty="0">
                <a:solidFill>
                  <a:srgbClr val="6F2F9F"/>
                </a:solidFill>
                <a:latin typeface="Arial"/>
                <a:cs typeface="Arial"/>
              </a:rPr>
              <a:t>Category of bites</a:t>
            </a:r>
            <a:r>
              <a:rPr sz="4400" b="0" i="0" spc="-4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4400" b="0" i="0" dirty="0">
                <a:solidFill>
                  <a:srgbClr val="6F2F9F"/>
                </a:solidFill>
                <a:latin typeface="Arial"/>
                <a:cs typeface="Arial"/>
              </a:rPr>
              <a:t>(WHO)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419855" y="1748282"/>
            <a:ext cx="5267325" cy="1167130"/>
          </a:xfrm>
          <a:custGeom>
            <a:avLst/>
            <a:gdLst/>
            <a:ahLst/>
            <a:cxnLst/>
            <a:rect l="l" t="t" r="r" b="b"/>
            <a:pathLst>
              <a:path w="5267325" h="1167130">
                <a:moveTo>
                  <a:pt x="5072507" y="0"/>
                </a:moveTo>
                <a:lnTo>
                  <a:pt x="0" y="0"/>
                </a:lnTo>
                <a:lnTo>
                  <a:pt x="0" y="1166876"/>
                </a:lnTo>
                <a:lnTo>
                  <a:pt x="5072507" y="1166876"/>
                </a:lnTo>
                <a:lnTo>
                  <a:pt x="5117067" y="1161736"/>
                </a:lnTo>
                <a:lnTo>
                  <a:pt x="5157985" y="1147098"/>
                </a:lnTo>
                <a:lnTo>
                  <a:pt x="5194088" y="1124128"/>
                </a:lnTo>
                <a:lnTo>
                  <a:pt x="5224206" y="1093996"/>
                </a:lnTo>
                <a:lnTo>
                  <a:pt x="5247169" y="1057870"/>
                </a:lnTo>
                <a:lnTo>
                  <a:pt x="5261805" y="1016919"/>
                </a:lnTo>
                <a:lnTo>
                  <a:pt x="5266944" y="972312"/>
                </a:lnTo>
                <a:lnTo>
                  <a:pt x="5266944" y="194437"/>
                </a:lnTo>
                <a:lnTo>
                  <a:pt x="5261805" y="149836"/>
                </a:lnTo>
                <a:lnTo>
                  <a:pt x="5247169" y="108903"/>
                </a:lnTo>
                <a:lnTo>
                  <a:pt x="5224206" y="72802"/>
                </a:lnTo>
                <a:lnTo>
                  <a:pt x="5194088" y="42697"/>
                </a:lnTo>
                <a:lnTo>
                  <a:pt x="5157985" y="19752"/>
                </a:lnTo>
                <a:lnTo>
                  <a:pt x="5117067" y="5132"/>
                </a:lnTo>
                <a:lnTo>
                  <a:pt x="5072507" y="0"/>
                </a:lnTo>
                <a:close/>
              </a:path>
            </a:pathLst>
          </a:custGeom>
          <a:solidFill>
            <a:srgbClr val="CCFFCC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19855" y="1748282"/>
            <a:ext cx="5267325" cy="1167130"/>
          </a:xfrm>
          <a:custGeom>
            <a:avLst/>
            <a:gdLst/>
            <a:ahLst/>
            <a:cxnLst/>
            <a:rect l="l" t="t" r="r" b="b"/>
            <a:pathLst>
              <a:path w="5267325" h="1167130">
                <a:moveTo>
                  <a:pt x="5266944" y="194437"/>
                </a:moveTo>
                <a:lnTo>
                  <a:pt x="5266944" y="972312"/>
                </a:lnTo>
                <a:lnTo>
                  <a:pt x="5261805" y="1016919"/>
                </a:lnTo>
                <a:lnTo>
                  <a:pt x="5247169" y="1057870"/>
                </a:lnTo>
                <a:lnTo>
                  <a:pt x="5224206" y="1093996"/>
                </a:lnTo>
                <a:lnTo>
                  <a:pt x="5194088" y="1124128"/>
                </a:lnTo>
                <a:lnTo>
                  <a:pt x="5157985" y="1147098"/>
                </a:lnTo>
                <a:lnTo>
                  <a:pt x="5117067" y="1161736"/>
                </a:lnTo>
                <a:lnTo>
                  <a:pt x="5072507" y="1166876"/>
                </a:lnTo>
                <a:lnTo>
                  <a:pt x="0" y="1166876"/>
                </a:lnTo>
                <a:lnTo>
                  <a:pt x="0" y="0"/>
                </a:lnTo>
                <a:lnTo>
                  <a:pt x="5072507" y="0"/>
                </a:lnTo>
                <a:lnTo>
                  <a:pt x="5117067" y="5132"/>
                </a:lnTo>
                <a:lnTo>
                  <a:pt x="5157985" y="19752"/>
                </a:lnTo>
                <a:lnTo>
                  <a:pt x="5194088" y="42697"/>
                </a:lnTo>
                <a:lnTo>
                  <a:pt x="5224206" y="72802"/>
                </a:lnTo>
                <a:lnTo>
                  <a:pt x="5247169" y="108903"/>
                </a:lnTo>
                <a:lnTo>
                  <a:pt x="5261805" y="149836"/>
                </a:lnTo>
                <a:lnTo>
                  <a:pt x="5266944" y="194437"/>
                </a:lnTo>
                <a:close/>
              </a:path>
            </a:pathLst>
          </a:custGeom>
          <a:ln w="25400">
            <a:solidFill>
              <a:srgbClr val="E7F3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495294" y="1940179"/>
            <a:ext cx="3633470" cy="728980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Char char="•"/>
              <a:tabLst>
                <a:tab pos="241300" algn="l"/>
              </a:tabLst>
            </a:pPr>
            <a:r>
              <a:rPr sz="2300" dirty="0">
                <a:latin typeface="Arial"/>
                <a:cs typeface="Arial"/>
              </a:rPr>
              <a:t>Licks on unbroken</a:t>
            </a:r>
            <a:r>
              <a:rPr sz="2300" spc="-8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skin</a:t>
            </a:r>
          </a:p>
          <a:p>
            <a:pPr marL="241300" indent="-228600">
              <a:lnSpc>
                <a:spcPct val="100000"/>
              </a:lnSpc>
              <a:spcBef>
                <a:spcPts val="10"/>
              </a:spcBef>
              <a:buChar char="•"/>
              <a:tabLst>
                <a:tab pos="241300" algn="l"/>
              </a:tabLst>
            </a:pPr>
            <a:r>
              <a:rPr sz="2300" spc="-30" dirty="0">
                <a:latin typeface="Arial"/>
                <a:cs typeface="Arial"/>
              </a:rPr>
              <a:t>Touching/ </a:t>
            </a:r>
            <a:r>
              <a:rPr sz="2300" dirty="0">
                <a:latin typeface="Arial"/>
                <a:cs typeface="Arial"/>
              </a:rPr>
              <a:t>feeding</a:t>
            </a:r>
            <a:r>
              <a:rPr sz="2300" spc="-6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animals</a:t>
            </a:r>
          </a:p>
        </p:txBody>
      </p:sp>
      <p:sp>
        <p:nvSpPr>
          <p:cNvPr id="7" name="object 7"/>
          <p:cNvSpPr/>
          <p:nvPr/>
        </p:nvSpPr>
        <p:spPr>
          <a:xfrm>
            <a:off x="457200" y="1602358"/>
            <a:ext cx="2962910" cy="1458595"/>
          </a:xfrm>
          <a:custGeom>
            <a:avLst/>
            <a:gdLst/>
            <a:ahLst/>
            <a:cxnLst/>
            <a:rect l="l" t="t" r="r" b="b"/>
            <a:pathLst>
              <a:path w="2962910" h="1458595">
                <a:moveTo>
                  <a:pt x="2719578" y="0"/>
                </a:moveTo>
                <a:lnTo>
                  <a:pt x="243103" y="0"/>
                </a:lnTo>
                <a:lnTo>
                  <a:pt x="194108" y="4939"/>
                </a:lnTo>
                <a:lnTo>
                  <a:pt x="148475" y="19105"/>
                </a:lnTo>
                <a:lnTo>
                  <a:pt x="107181" y="41523"/>
                </a:lnTo>
                <a:lnTo>
                  <a:pt x="71202" y="71215"/>
                </a:lnTo>
                <a:lnTo>
                  <a:pt x="41517" y="107205"/>
                </a:lnTo>
                <a:lnTo>
                  <a:pt x="19103" y="148518"/>
                </a:lnTo>
                <a:lnTo>
                  <a:pt x="4938" y="194177"/>
                </a:lnTo>
                <a:lnTo>
                  <a:pt x="0" y="243204"/>
                </a:lnTo>
                <a:lnTo>
                  <a:pt x="0" y="1215516"/>
                </a:lnTo>
                <a:lnTo>
                  <a:pt x="4938" y="1264503"/>
                </a:lnTo>
                <a:lnTo>
                  <a:pt x="19103" y="1310130"/>
                </a:lnTo>
                <a:lnTo>
                  <a:pt x="41517" y="1351420"/>
                </a:lnTo>
                <a:lnTo>
                  <a:pt x="71202" y="1387395"/>
                </a:lnTo>
                <a:lnTo>
                  <a:pt x="107181" y="1417078"/>
                </a:lnTo>
                <a:lnTo>
                  <a:pt x="148475" y="1439491"/>
                </a:lnTo>
                <a:lnTo>
                  <a:pt x="194108" y="1453656"/>
                </a:lnTo>
                <a:lnTo>
                  <a:pt x="243103" y="1458594"/>
                </a:lnTo>
                <a:lnTo>
                  <a:pt x="2719578" y="1458594"/>
                </a:lnTo>
                <a:lnTo>
                  <a:pt x="2768564" y="1453656"/>
                </a:lnTo>
                <a:lnTo>
                  <a:pt x="2814191" y="1439491"/>
                </a:lnTo>
                <a:lnTo>
                  <a:pt x="2855481" y="1417078"/>
                </a:lnTo>
                <a:lnTo>
                  <a:pt x="2891456" y="1387395"/>
                </a:lnTo>
                <a:lnTo>
                  <a:pt x="2921139" y="1351420"/>
                </a:lnTo>
                <a:lnTo>
                  <a:pt x="2943552" y="1310130"/>
                </a:lnTo>
                <a:lnTo>
                  <a:pt x="2957717" y="1264503"/>
                </a:lnTo>
                <a:lnTo>
                  <a:pt x="2962655" y="1215516"/>
                </a:lnTo>
                <a:lnTo>
                  <a:pt x="2962655" y="243204"/>
                </a:lnTo>
                <a:lnTo>
                  <a:pt x="2957717" y="194177"/>
                </a:lnTo>
                <a:lnTo>
                  <a:pt x="2943552" y="148518"/>
                </a:lnTo>
                <a:lnTo>
                  <a:pt x="2921139" y="107205"/>
                </a:lnTo>
                <a:lnTo>
                  <a:pt x="2891456" y="71215"/>
                </a:lnTo>
                <a:lnTo>
                  <a:pt x="2855481" y="41523"/>
                </a:lnTo>
                <a:lnTo>
                  <a:pt x="2814191" y="19105"/>
                </a:lnTo>
                <a:lnTo>
                  <a:pt x="2768564" y="4939"/>
                </a:lnTo>
                <a:lnTo>
                  <a:pt x="2719578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200" y="1602358"/>
            <a:ext cx="2962910" cy="1458595"/>
          </a:xfrm>
          <a:custGeom>
            <a:avLst/>
            <a:gdLst/>
            <a:ahLst/>
            <a:cxnLst/>
            <a:rect l="l" t="t" r="r" b="b"/>
            <a:pathLst>
              <a:path w="2962910" h="1458595">
                <a:moveTo>
                  <a:pt x="0" y="243204"/>
                </a:moveTo>
                <a:lnTo>
                  <a:pt x="4938" y="194177"/>
                </a:lnTo>
                <a:lnTo>
                  <a:pt x="19103" y="148518"/>
                </a:lnTo>
                <a:lnTo>
                  <a:pt x="41517" y="107205"/>
                </a:lnTo>
                <a:lnTo>
                  <a:pt x="71202" y="71215"/>
                </a:lnTo>
                <a:lnTo>
                  <a:pt x="107181" y="41523"/>
                </a:lnTo>
                <a:lnTo>
                  <a:pt x="148475" y="19105"/>
                </a:lnTo>
                <a:lnTo>
                  <a:pt x="194108" y="4939"/>
                </a:lnTo>
                <a:lnTo>
                  <a:pt x="243103" y="0"/>
                </a:lnTo>
                <a:lnTo>
                  <a:pt x="2719578" y="0"/>
                </a:lnTo>
                <a:lnTo>
                  <a:pt x="2768564" y="4939"/>
                </a:lnTo>
                <a:lnTo>
                  <a:pt x="2814191" y="19105"/>
                </a:lnTo>
                <a:lnTo>
                  <a:pt x="2855481" y="41523"/>
                </a:lnTo>
                <a:lnTo>
                  <a:pt x="2891456" y="71215"/>
                </a:lnTo>
                <a:lnTo>
                  <a:pt x="2921139" y="107205"/>
                </a:lnTo>
                <a:lnTo>
                  <a:pt x="2943552" y="148518"/>
                </a:lnTo>
                <a:lnTo>
                  <a:pt x="2957717" y="194177"/>
                </a:lnTo>
                <a:lnTo>
                  <a:pt x="2962655" y="243204"/>
                </a:lnTo>
                <a:lnTo>
                  <a:pt x="2962655" y="1215516"/>
                </a:lnTo>
                <a:lnTo>
                  <a:pt x="2957717" y="1264503"/>
                </a:lnTo>
                <a:lnTo>
                  <a:pt x="2943552" y="1310130"/>
                </a:lnTo>
                <a:lnTo>
                  <a:pt x="2921139" y="1351420"/>
                </a:lnTo>
                <a:lnTo>
                  <a:pt x="2891456" y="1387395"/>
                </a:lnTo>
                <a:lnTo>
                  <a:pt x="2855481" y="1417078"/>
                </a:lnTo>
                <a:lnTo>
                  <a:pt x="2814191" y="1439491"/>
                </a:lnTo>
                <a:lnTo>
                  <a:pt x="2768564" y="1453656"/>
                </a:lnTo>
                <a:lnTo>
                  <a:pt x="2719578" y="1458594"/>
                </a:lnTo>
                <a:lnTo>
                  <a:pt x="243103" y="1458594"/>
                </a:lnTo>
                <a:lnTo>
                  <a:pt x="194108" y="1453656"/>
                </a:lnTo>
                <a:lnTo>
                  <a:pt x="148475" y="1439491"/>
                </a:lnTo>
                <a:lnTo>
                  <a:pt x="107181" y="1417078"/>
                </a:lnTo>
                <a:lnTo>
                  <a:pt x="71202" y="1387395"/>
                </a:lnTo>
                <a:lnTo>
                  <a:pt x="41517" y="1351420"/>
                </a:lnTo>
                <a:lnTo>
                  <a:pt x="19103" y="1310130"/>
                </a:lnTo>
                <a:lnTo>
                  <a:pt x="4938" y="1264503"/>
                </a:lnTo>
                <a:lnTo>
                  <a:pt x="0" y="1215516"/>
                </a:lnTo>
                <a:lnTo>
                  <a:pt x="0" y="243204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19855" y="3279775"/>
            <a:ext cx="5267325" cy="1167130"/>
          </a:xfrm>
          <a:custGeom>
            <a:avLst/>
            <a:gdLst/>
            <a:ahLst/>
            <a:cxnLst/>
            <a:rect l="l" t="t" r="r" b="b"/>
            <a:pathLst>
              <a:path w="5267325" h="1167129">
                <a:moveTo>
                  <a:pt x="5072507" y="0"/>
                </a:moveTo>
                <a:lnTo>
                  <a:pt x="0" y="0"/>
                </a:lnTo>
                <a:lnTo>
                  <a:pt x="0" y="1166876"/>
                </a:lnTo>
                <a:lnTo>
                  <a:pt x="5072507" y="1166876"/>
                </a:lnTo>
                <a:lnTo>
                  <a:pt x="5117067" y="1161736"/>
                </a:lnTo>
                <a:lnTo>
                  <a:pt x="5157985" y="1147098"/>
                </a:lnTo>
                <a:lnTo>
                  <a:pt x="5194088" y="1124128"/>
                </a:lnTo>
                <a:lnTo>
                  <a:pt x="5224206" y="1093996"/>
                </a:lnTo>
                <a:lnTo>
                  <a:pt x="5247169" y="1057870"/>
                </a:lnTo>
                <a:lnTo>
                  <a:pt x="5261805" y="1016919"/>
                </a:lnTo>
                <a:lnTo>
                  <a:pt x="5266944" y="972312"/>
                </a:lnTo>
                <a:lnTo>
                  <a:pt x="5266944" y="194437"/>
                </a:lnTo>
                <a:lnTo>
                  <a:pt x="5261805" y="149836"/>
                </a:lnTo>
                <a:lnTo>
                  <a:pt x="5247169" y="108903"/>
                </a:lnTo>
                <a:lnTo>
                  <a:pt x="5224206" y="72802"/>
                </a:lnTo>
                <a:lnTo>
                  <a:pt x="5194088" y="42697"/>
                </a:lnTo>
                <a:lnTo>
                  <a:pt x="5157985" y="19752"/>
                </a:lnTo>
                <a:lnTo>
                  <a:pt x="5117067" y="5132"/>
                </a:lnTo>
                <a:lnTo>
                  <a:pt x="5072507" y="0"/>
                </a:lnTo>
                <a:close/>
              </a:path>
            </a:pathLst>
          </a:custGeom>
          <a:solidFill>
            <a:schemeClr val="accent1">
              <a:alpha val="90194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19855" y="3279775"/>
            <a:ext cx="5267325" cy="1167130"/>
          </a:xfrm>
          <a:custGeom>
            <a:avLst/>
            <a:gdLst/>
            <a:ahLst/>
            <a:cxnLst/>
            <a:rect l="l" t="t" r="r" b="b"/>
            <a:pathLst>
              <a:path w="5267325" h="1167129">
                <a:moveTo>
                  <a:pt x="5266944" y="194437"/>
                </a:moveTo>
                <a:lnTo>
                  <a:pt x="5266944" y="972312"/>
                </a:lnTo>
                <a:lnTo>
                  <a:pt x="5261805" y="1016919"/>
                </a:lnTo>
                <a:lnTo>
                  <a:pt x="5247169" y="1057870"/>
                </a:lnTo>
                <a:lnTo>
                  <a:pt x="5224206" y="1093996"/>
                </a:lnTo>
                <a:lnTo>
                  <a:pt x="5194088" y="1124128"/>
                </a:lnTo>
                <a:lnTo>
                  <a:pt x="5157985" y="1147098"/>
                </a:lnTo>
                <a:lnTo>
                  <a:pt x="5117067" y="1161736"/>
                </a:lnTo>
                <a:lnTo>
                  <a:pt x="5072507" y="1166876"/>
                </a:lnTo>
                <a:lnTo>
                  <a:pt x="0" y="1166876"/>
                </a:lnTo>
                <a:lnTo>
                  <a:pt x="0" y="0"/>
                </a:lnTo>
                <a:lnTo>
                  <a:pt x="5072507" y="0"/>
                </a:lnTo>
                <a:lnTo>
                  <a:pt x="5117067" y="5132"/>
                </a:lnTo>
                <a:lnTo>
                  <a:pt x="5157985" y="19752"/>
                </a:lnTo>
                <a:lnTo>
                  <a:pt x="5194088" y="42697"/>
                </a:lnTo>
                <a:lnTo>
                  <a:pt x="5224206" y="72802"/>
                </a:lnTo>
                <a:lnTo>
                  <a:pt x="5247169" y="108903"/>
                </a:lnTo>
                <a:lnTo>
                  <a:pt x="5261805" y="149836"/>
                </a:lnTo>
                <a:lnTo>
                  <a:pt x="5266944" y="194437"/>
                </a:lnTo>
                <a:close/>
              </a:path>
            </a:pathLst>
          </a:custGeom>
          <a:ln w="25400">
            <a:solidFill>
              <a:srgbClr val="E7F3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495294" y="3497071"/>
            <a:ext cx="4199255" cy="6788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ts val="2570"/>
              </a:lnSpc>
              <a:spcBef>
                <a:spcPts val="105"/>
              </a:spcBef>
              <a:buChar char="•"/>
              <a:tabLst>
                <a:tab pos="241300" algn="l"/>
              </a:tabLst>
            </a:pPr>
            <a:r>
              <a:rPr sz="2300" dirty="0">
                <a:latin typeface="Arial"/>
                <a:cs typeface="Arial"/>
              </a:rPr>
              <a:t>Nibble, cuts, scratches</a:t>
            </a:r>
            <a:r>
              <a:rPr sz="2300" spc="-114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without</a:t>
            </a:r>
            <a:endParaRPr sz="2300">
              <a:latin typeface="Arial"/>
              <a:cs typeface="Arial"/>
            </a:endParaRPr>
          </a:p>
          <a:p>
            <a:pPr marL="241300">
              <a:lnSpc>
                <a:spcPts val="2570"/>
              </a:lnSpc>
            </a:pPr>
            <a:r>
              <a:rPr sz="2300" dirty="0">
                <a:latin typeface="Arial"/>
                <a:cs typeface="Arial"/>
              </a:rPr>
              <a:t>oozing of</a:t>
            </a:r>
            <a:r>
              <a:rPr sz="2300" spc="-5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blood</a:t>
            </a:r>
            <a:endParaRPr sz="23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57200" y="3133851"/>
            <a:ext cx="2962910" cy="1458595"/>
          </a:xfrm>
          <a:custGeom>
            <a:avLst/>
            <a:gdLst/>
            <a:ahLst/>
            <a:cxnLst/>
            <a:rect l="l" t="t" r="r" b="b"/>
            <a:pathLst>
              <a:path w="2962910" h="1458595">
                <a:moveTo>
                  <a:pt x="2719578" y="0"/>
                </a:moveTo>
                <a:lnTo>
                  <a:pt x="243103" y="0"/>
                </a:lnTo>
                <a:lnTo>
                  <a:pt x="194108" y="4939"/>
                </a:lnTo>
                <a:lnTo>
                  <a:pt x="148475" y="19105"/>
                </a:lnTo>
                <a:lnTo>
                  <a:pt x="107181" y="41523"/>
                </a:lnTo>
                <a:lnTo>
                  <a:pt x="71202" y="71215"/>
                </a:lnTo>
                <a:lnTo>
                  <a:pt x="41517" y="107205"/>
                </a:lnTo>
                <a:lnTo>
                  <a:pt x="19103" y="148518"/>
                </a:lnTo>
                <a:lnTo>
                  <a:pt x="4938" y="194177"/>
                </a:lnTo>
                <a:lnTo>
                  <a:pt x="0" y="243205"/>
                </a:lnTo>
                <a:lnTo>
                  <a:pt x="0" y="1215517"/>
                </a:lnTo>
                <a:lnTo>
                  <a:pt x="4938" y="1264503"/>
                </a:lnTo>
                <a:lnTo>
                  <a:pt x="19103" y="1310130"/>
                </a:lnTo>
                <a:lnTo>
                  <a:pt x="41517" y="1351420"/>
                </a:lnTo>
                <a:lnTo>
                  <a:pt x="71202" y="1387395"/>
                </a:lnTo>
                <a:lnTo>
                  <a:pt x="107181" y="1417078"/>
                </a:lnTo>
                <a:lnTo>
                  <a:pt x="148475" y="1439491"/>
                </a:lnTo>
                <a:lnTo>
                  <a:pt x="194108" y="1453656"/>
                </a:lnTo>
                <a:lnTo>
                  <a:pt x="243103" y="1458595"/>
                </a:lnTo>
                <a:lnTo>
                  <a:pt x="2719578" y="1458595"/>
                </a:lnTo>
                <a:lnTo>
                  <a:pt x="2768564" y="1453656"/>
                </a:lnTo>
                <a:lnTo>
                  <a:pt x="2814191" y="1439491"/>
                </a:lnTo>
                <a:lnTo>
                  <a:pt x="2855481" y="1417078"/>
                </a:lnTo>
                <a:lnTo>
                  <a:pt x="2891456" y="1387395"/>
                </a:lnTo>
                <a:lnTo>
                  <a:pt x="2921139" y="1351420"/>
                </a:lnTo>
                <a:lnTo>
                  <a:pt x="2943552" y="1310130"/>
                </a:lnTo>
                <a:lnTo>
                  <a:pt x="2957717" y="1264503"/>
                </a:lnTo>
                <a:lnTo>
                  <a:pt x="2962655" y="1215517"/>
                </a:lnTo>
                <a:lnTo>
                  <a:pt x="2962655" y="243205"/>
                </a:lnTo>
                <a:lnTo>
                  <a:pt x="2957717" y="194177"/>
                </a:lnTo>
                <a:lnTo>
                  <a:pt x="2943552" y="148518"/>
                </a:lnTo>
                <a:lnTo>
                  <a:pt x="2921139" y="107205"/>
                </a:lnTo>
                <a:lnTo>
                  <a:pt x="2891456" y="71215"/>
                </a:lnTo>
                <a:lnTo>
                  <a:pt x="2855481" y="41523"/>
                </a:lnTo>
                <a:lnTo>
                  <a:pt x="2814191" y="19105"/>
                </a:lnTo>
                <a:lnTo>
                  <a:pt x="2768564" y="4939"/>
                </a:lnTo>
                <a:lnTo>
                  <a:pt x="2719578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7200" y="3133851"/>
            <a:ext cx="2962910" cy="1458595"/>
          </a:xfrm>
          <a:custGeom>
            <a:avLst/>
            <a:gdLst/>
            <a:ahLst/>
            <a:cxnLst/>
            <a:rect l="l" t="t" r="r" b="b"/>
            <a:pathLst>
              <a:path w="2962910" h="1458595">
                <a:moveTo>
                  <a:pt x="0" y="243205"/>
                </a:moveTo>
                <a:lnTo>
                  <a:pt x="4938" y="194177"/>
                </a:lnTo>
                <a:lnTo>
                  <a:pt x="19103" y="148518"/>
                </a:lnTo>
                <a:lnTo>
                  <a:pt x="41517" y="107205"/>
                </a:lnTo>
                <a:lnTo>
                  <a:pt x="71202" y="71215"/>
                </a:lnTo>
                <a:lnTo>
                  <a:pt x="107181" y="41523"/>
                </a:lnTo>
                <a:lnTo>
                  <a:pt x="148475" y="19105"/>
                </a:lnTo>
                <a:lnTo>
                  <a:pt x="194108" y="4939"/>
                </a:lnTo>
                <a:lnTo>
                  <a:pt x="243103" y="0"/>
                </a:lnTo>
                <a:lnTo>
                  <a:pt x="2719578" y="0"/>
                </a:lnTo>
                <a:lnTo>
                  <a:pt x="2768564" y="4939"/>
                </a:lnTo>
                <a:lnTo>
                  <a:pt x="2814191" y="19105"/>
                </a:lnTo>
                <a:lnTo>
                  <a:pt x="2855481" y="41523"/>
                </a:lnTo>
                <a:lnTo>
                  <a:pt x="2891456" y="71215"/>
                </a:lnTo>
                <a:lnTo>
                  <a:pt x="2921139" y="107205"/>
                </a:lnTo>
                <a:lnTo>
                  <a:pt x="2943552" y="148518"/>
                </a:lnTo>
                <a:lnTo>
                  <a:pt x="2957717" y="194177"/>
                </a:lnTo>
                <a:lnTo>
                  <a:pt x="2962655" y="243205"/>
                </a:lnTo>
                <a:lnTo>
                  <a:pt x="2962655" y="1215517"/>
                </a:lnTo>
                <a:lnTo>
                  <a:pt x="2957717" y="1264503"/>
                </a:lnTo>
                <a:lnTo>
                  <a:pt x="2943552" y="1310130"/>
                </a:lnTo>
                <a:lnTo>
                  <a:pt x="2921139" y="1351420"/>
                </a:lnTo>
                <a:lnTo>
                  <a:pt x="2891456" y="1387395"/>
                </a:lnTo>
                <a:lnTo>
                  <a:pt x="2855481" y="1417078"/>
                </a:lnTo>
                <a:lnTo>
                  <a:pt x="2814191" y="1439491"/>
                </a:lnTo>
                <a:lnTo>
                  <a:pt x="2768564" y="1453656"/>
                </a:lnTo>
                <a:lnTo>
                  <a:pt x="2719578" y="1458595"/>
                </a:lnTo>
                <a:lnTo>
                  <a:pt x="243103" y="1458595"/>
                </a:lnTo>
                <a:lnTo>
                  <a:pt x="194108" y="1453656"/>
                </a:lnTo>
                <a:lnTo>
                  <a:pt x="148475" y="1439491"/>
                </a:lnTo>
                <a:lnTo>
                  <a:pt x="107181" y="1417078"/>
                </a:lnTo>
                <a:lnTo>
                  <a:pt x="71202" y="1387395"/>
                </a:lnTo>
                <a:lnTo>
                  <a:pt x="41517" y="1351420"/>
                </a:lnTo>
                <a:lnTo>
                  <a:pt x="19103" y="1310130"/>
                </a:lnTo>
                <a:lnTo>
                  <a:pt x="4938" y="1264503"/>
                </a:lnTo>
                <a:lnTo>
                  <a:pt x="0" y="1215517"/>
                </a:lnTo>
                <a:lnTo>
                  <a:pt x="0" y="243205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19855" y="4811267"/>
            <a:ext cx="5267325" cy="1167130"/>
          </a:xfrm>
          <a:custGeom>
            <a:avLst/>
            <a:gdLst/>
            <a:ahLst/>
            <a:cxnLst/>
            <a:rect l="l" t="t" r="r" b="b"/>
            <a:pathLst>
              <a:path w="5267325" h="1167129">
                <a:moveTo>
                  <a:pt x="5072507" y="0"/>
                </a:moveTo>
                <a:lnTo>
                  <a:pt x="0" y="0"/>
                </a:lnTo>
                <a:lnTo>
                  <a:pt x="0" y="1166825"/>
                </a:lnTo>
                <a:lnTo>
                  <a:pt x="5072507" y="1166825"/>
                </a:lnTo>
                <a:lnTo>
                  <a:pt x="5117067" y="1161688"/>
                </a:lnTo>
                <a:lnTo>
                  <a:pt x="5157985" y="1147058"/>
                </a:lnTo>
                <a:lnTo>
                  <a:pt x="5194088" y="1124100"/>
                </a:lnTo>
                <a:lnTo>
                  <a:pt x="5224206" y="1093983"/>
                </a:lnTo>
                <a:lnTo>
                  <a:pt x="5247169" y="1057874"/>
                </a:lnTo>
                <a:lnTo>
                  <a:pt x="5261805" y="1016940"/>
                </a:lnTo>
                <a:lnTo>
                  <a:pt x="5266944" y="972350"/>
                </a:lnTo>
                <a:lnTo>
                  <a:pt x="5266944" y="194436"/>
                </a:lnTo>
                <a:lnTo>
                  <a:pt x="5261805" y="149836"/>
                </a:lnTo>
                <a:lnTo>
                  <a:pt x="5247169" y="108903"/>
                </a:lnTo>
                <a:lnTo>
                  <a:pt x="5224206" y="72802"/>
                </a:lnTo>
                <a:lnTo>
                  <a:pt x="5194088" y="42697"/>
                </a:lnTo>
                <a:lnTo>
                  <a:pt x="5157985" y="19752"/>
                </a:lnTo>
                <a:lnTo>
                  <a:pt x="5117067" y="5132"/>
                </a:lnTo>
                <a:lnTo>
                  <a:pt x="5072507" y="0"/>
                </a:lnTo>
                <a:close/>
              </a:path>
            </a:pathLst>
          </a:custGeom>
          <a:solidFill>
            <a:srgbClr val="CCFFCC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19855" y="4811267"/>
            <a:ext cx="5267325" cy="1167130"/>
          </a:xfrm>
          <a:custGeom>
            <a:avLst/>
            <a:gdLst/>
            <a:ahLst/>
            <a:cxnLst/>
            <a:rect l="l" t="t" r="r" b="b"/>
            <a:pathLst>
              <a:path w="5267325" h="1167129">
                <a:moveTo>
                  <a:pt x="5266944" y="194436"/>
                </a:moveTo>
                <a:lnTo>
                  <a:pt x="5266944" y="972350"/>
                </a:lnTo>
                <a:lnTo>
                  <a:pt x="5261805" y="1016940"/>
                </a:lnTo>
                <a:lnTo>
                  <a:pt x="5247169" y="1057874"/>
                </a:lnTo>
                <a:lnTo>
                  <a:pt x="5224206" y="1093983"/>
                </a:lnTo>
                <a:lnTo>
                  <a:pt x="5194088" y="1124100"/>
                </a:lnTo>
                <a:lnTo>
                  <a:pt x="5157985" y="1147058"/>
                </a:lnTo>
                <a:lnTo>
                  <a:pt x="5117067" y="1161688"/>
                </a:lnTo>
                <a:lnTo>
                  <a:pt x="5072507" y="1166825"/>
                </a:lnTo>
                <a:lnTo>
                  <a:pt x="0" y="1166825"/>
                </a:lnTo>
                <a:lnTo>
                  <a:pt x="0" y="0"/>
                </a:lnTo>
                <a:lnTo>
                  <a:pt x="5072507" y="0"/>
                </a:lnTo>
                <a:lnTo>
                  <a:pt x="5117067" y="5132"/>
                </a:lnTo>
                <a:lnTo>
                  <a:pt x="5157985" y="19752"/>
                </a:lnTo>
                <a:lnTo>
                  <a:pt x="5194088" y="42697"/>
                </a:lnTo>
                <a:lnTo>
                  <a:pt x="5224206" y="72802"/>
                </a:lnTo>
                <a:lnTo>
                  <a:pt x="5247169" y="108903"/>
                </a:lnTo>
                <a:lnTo>
                  <a:pt x="5261805" y="149836"/>
                </a:lnTo>
                <a:lnTo>
                  <a:pt x="5266944" y="194436"/>
                </a:lnTo>
                <a:close/>
              </a:path>
            </a:pathLst>
          </a:custGeom>
          <a:ln w="25400">
            <a:solidFill>
              <a:srgbClr val="E7F3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495294" y="4852542"/>
            <a:ext cx="4671695" cy="1030605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ts val="257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sz="2300" dirty="0">
                <a:latin typeface="Arial"/>
                <a:cs typeface="Arial"/>
              </a:rPr>
              <a:t>Licks on mucous membrane</a:t>
            </a:r>
            <a:r>
              <a:rPr sz="2300" spc="-114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or</a:t>
            </a:r>
          </a:p>
          <a:p>
            <a:pPr marL="241300">
              <a:lnSpc>
                <a:spcPts val="2570"/>
              </a:lnSpc>
            </a:pPr>
            <a:r>
              <a:rPr sz="2300" dirty="0">
                <a:latin typeface="Arial"/>
                <a:cs typeface="Arial"/>
              </a:rPr>
              <a:t>broken</a:t>
            </a:r>
            <a:r>
              <a:rPr sz="2300" spc="-4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skin</a:t>
            </a:r>
          </a:p>
          <a:p>
            <a:pPr marL="241300" indent="-228600">
              <a:lnSpc>
                <a:spcPct val="100000"/>
              </a:lnSpc>
              <a:spcBef>
                <a:spcPts val="15"/>
              </a:spcBef>
              <a:buChar char="•"/>
              <a:tabLst>
                <a:tab pos="241300" algn="l"/>
              </a:tabLst>
            </a:pPr>
            <a:r>
              <a:rPr sz="2300" dirty="0">
                <a:latin typeface="Arial"/>
                <a:cs typeface="Arial"/>
              </a:rPr>
              <a:t>Bites with breach of skin,</a:t>
            </a:r>
            <a:r>
              <a:rPr sz="2300" spc="-114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bleeding</a:t>
            </a:r>
          </a:p>
        </p:txBody>
      </p:sp>
      <p:sp>
        <p:nvSpPr>
          <p:cNvPr id="17" name="object 17"/>
          <p:cNvSpPr/>
          <p:nvPr/>
        </p:nvSpPr>
        <p:spPr>
          <a:xfrm>
            <a:off x="457200" y="4665345"/>
            <a:ext cx="2962910" cy="1459230"/>
          </a:xfrm>
          <a:custGeom>
            <a:avLst/>
            <a:gdLst/>
            <a:ahLst/>
            <a:cxnLst/>
            <a:rect l="l" t="t" r="r" b="b"/>
            <a:pathLst>
              <a:path w="2962910" h="1459229">
                <a:moveTo>
                  <a:pt x="2719578" y="0"/>
                </a:moveTo>
                <a:lnTo>
                  <a:pt x="243103" y="0"/>
                </a:lnTo>
                <a:lnTo>
                  <a:pt x="194108" y="4939"/>
                </a:lnTo>
                <a:lnTo>
                  <a:pt x="148475" y="19105"/>
                </a:lnTo>
                <a:lnTo>
                  <a:pt x="107181" y="41523"/>
                </a:lnTo>
                <a:lnTo>
                  <a:pt x="71202" y="71215"/>
                </a:lnTo>
                <a:lnTo>
                  <a:pt x="41517" y="107205"/>
                </a:lnTo>
                <a:lnTo>
                  <a:pt x="19103" y="148518"/>
                </a:lnTo>
                <a:lnTo>
                  <a:pt x="4938" y="194177"/>
                </a:lnTo>
                <a:lnTo>
                  <a:pt x="0" y="243204"/>
                </a:lnTo>
                <a:lnTo>
                  <a:pt x="0" y="1215504"/>
                </a:lnTo>
                <a:lnTo>
                  <a:pt x="4938" y="1264498"/>
                </a:lnTo>
                <a:lnTo>
                  <a:pt x="19103" y="1310131"/>
                </a:lnTo>
                <a:lnTo>
                  <a:pt x="41517" y="1351426"/>
                </a:lnTo>
                <a:lnTo>
                  <a:pt x="71202" y="1387405"/>
                </a:lnTo>
                <a:lnTo>
                  <a:pt x="107181" y="1417090"/>
                </a:lnTo>
                <a:lnTo>
                  <a:pt x="148475" y="1439503"/>
                </a:lnTo>
                <a:lnTo>
                  <a:pt x="194108" y="1453668"/>
                </a:lnTo>
                <a:lnTo>
                  <a:pt x="243103" y="1458607"/>
                </a:lnTo>
                <a:lnTo>
                  <a:pt x="2719578" y="1458607"/>
                </a:lnTo>
                <a:lnTo>
                  <a:pt x="2768564" y="1453668"/>
                </a:lnTo>
                <a:lnTo>
                  <a:pt x="2814191" y="1439503"/>
                </a:lnTo>
                <a:lnTo>
                  <a:pt x="2855481" y="1417090"/>
                </a:lnTo>
                <a:lnTo>
                  <a:pt x="2891456" y="1387405"/>
                </a:lnTo>
                <a:lnTo>
                  <a:pt x="2921139" y="1351426"/>
                </a:lnTo>
                <a:lnTo>
                  <a:pt x="2943552" y="1310131"/>
                </a:lnTo>
                <a:lnTo>
                  <a:pt x="2957717" y="1264498"/>
                </a:lnTo>
                <a:lnTo>
                  <a:pt x="2962655" y="1215504"/>
                </a:lnTo>
                <a:lnTo>
                  <a:pt x="2962655" y="243204"/>
                </a:lnTo>
                <a:lnTo>
                  <a:pt x="2957717" y="194177"/>
                </a:lnTo>
                <a:lnTo>
                  <a:pt x="2943552" y="148518"/>
                </a:lnTo>
                <a:lnTo>
                  <a:pt x="2921139" y="107205"/>
                </a:lnTo>
                <a:lnTo>
                  <a:pt x="2891456" y="71215"/>
                </a:lnTo>
                <a:lnTo>
                  <a:pt x="2855481" y="41523"/>
                </a:lnTo>
                <a:lnTo>
                  <a:pt x="2814191" y="19105"/>
                </a:lnTo>
                <a:lnTo>
                  <a:pt x="2768564" y="4939"/>
                </a:lnTo>
                <a:lnTo>
                  <a:pt x="2719578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7200" y="4665345"/>
            <a:ext cx="2962910" cy="1459230"/>
          </a:xfrm>
          <a:custGeom>
            <a:avLst/>
            <a:gdLst/>
            <a:ahLst/>
            <a:cxnLst/>
            <a:rect l="l" t="t" r="r" b="b"/>
            <a:pathLst>
              <a:path w="2962910" h="1459229">
                <a:moveTo>
                  <a:pt x="0" y="243204"/>
                </a:moveTo>
                <a:lnTo>
                  <a:pt x="4938" y="194177"/>
                </a:lnTo>
                <a:lnTo>
                  <a:pt x="19103" y="148518"/>
                </a:lnTo>
                <a:lnTo>
                  <a:pt x="41517" y="107205"/>
                </a:lnTo>
                <a:lnTo>
                  <a:pt x="71202" y="71215"/>
                </a:lnTo>
                <a:lnTo>
                  <a:pt x="107181" y="41523"/>
                </a:lnTo>
                <a:lnTo>
                  <a:pt x="148475" y="19105"/>
                </a:lnTo>
                <a:lnTo>
                  <a:pt x="194108" y="4939"/>
                </a:lnTo>
                <a:lnTo>
                  <a:pt x="243103" y="0"/>
                </a:lnTo>
                <a:lnTo>
                  <a:pt x="2719578" y="0"/>
                </a:lnTo>
                <a:lnTo>
                  <a:pt x="2768564" y="4939"/>
                </a:lnTo>
                <a:lnTo>
                  <a:pt x="2814191" y="19105"/>
                </a:lnTo>
                <a:lnTo>
                  <a:pt x="2855481" y="41523"/>
                </a:lnTo>
                <a:lnTo>
                  <a:pt x="2891456" y="71215"/>
                </a:lnTo>
                <a:lnTo>
                  <a:pt x="2921139" y="107205"/>
                </a:lnTo>
                <a:lnTo>
                  <a:pt x="2943552" y="148518"/>
                </a:lnTo>
                <a:lnTo>
                  <a:pt x="2957717" y="194177"/>
                </a:lnTo>
                <a:lnTo>
                  <a:pt x="2962655" y="243204"/>
                </a:lnTo>
                <a:lnTo>
                  <a:pt x="2962655" y="1215504"/>
                </a:lnTo>
                <a:lnTo>
                  <a:pt x="2957717" y="1264498"/>
                </a:lnTo>
                <a:lnTo>
                  <a:pt x="2943552" y="1310131"/>
                </a:lnTo>
                <a:lnTo>
                  <a:pt x="2921139" y="1351426"/>
                </a:lnTo>
                <a:lnTo>
                  <a:pt x="2891456" y="1387405"/>
                </a:lnTo>
                <a:lnTo>
                  <a:pt x="2855481" y="1417090"/>
                </a:lnTo>
                <a:lnTo>
                  <a:pt x="2814191" y="1439503"/>
                </a:lnTo>
                <a:lnTo>
                  <a:pt x="2768564" y="1453668"/>
                </a:lnTo>
                <a:lnTo>
                  <a:pt x="2719578" y="1458607"/>
                </a:lnTo>
                <a:lnTo>
                  <a:pt x="243103" y="1458607"/>
                </a:lnTo>
                <a:lnTo>
                  <a:pt x="194108" y="1453668"/>
                </a:lnTo>
                <a:lnTo>
                  <a:pt x="148475" y="1439503"/>
                </a:lnTo>
                <a:lnTo>
                  <a:pt x="107181" y="1417090"/>
                </a:lnTo>
                <a:lnTo>
                  <a:pt x="71202" y="1387405"/>
                </a:lnTo>
                <a:lnTo>
                  <a:pt x="41517" y="1351426"/>
                </a:lnTo>
                <a:lnTo>
                  <a:pt x="19103" y="1310131"/>
                </a:lnTo>
                <a:lnTo>
                  <a:pt x="4938" y="1264498"/>
                </a:lnTo>
                <a:lnTo>
                  <a:pt x="0" y="1215504"/>
                </a:lnTo>
                <a:lnTo>
                  <a:pt x="0" y="243204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818489" y="1658238"/>
            <a:ext cx="2239010" cy="4309745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043940" marR="5080" indent="-1031875">
              <a:lnSpc>
                <a:spcPts val="4450"/>
              </a:lnSpc>
              <a:spcBef>
                <a:spcPts val="835"/>
              </a:spcBef>
            </a:pPr>
            <a:r>
              <a:rPr sz="4300" spc="-5" dirty="0">
                <a:solidFill>
                  <a:srgbClr val="FFFFFF"/>
                </a:solidFill>
                <a:latin typeface="Arial"/>
                <a:cs typeface="Arial"/>
              </a:rPr>
              <a:t>Category  I</a:t>
            </a:r>
            <a:endParaRPr sz="4300">
              <a:latin typeface="Arial"/>
              <a:cs typeface="Arial"/>
            </a:endParaRPr>
          </a:p>
          <a:p>
            <a:pPr marL="967740" marR="5080" indent="-955675">
              <a:lnSpc>
                <a:spcPts val="4450"/>
              </a:lnSpc>
              <a:spcBef>
                <a:spcPts val="3160"/>
              </a:spcBef>
            </a:pPr>
            <a:r>
              <a:rPr sz="4300" spc="-5" dirty="0">
                <a:solidFill>
                  <a:srgbClr val="FFFFFF"/>
                </a:solidFill>
                <a:latin typeface="Arial"/>
                <a:cs typeface="Arial"/>
              </a:rPr>
              <a:t>Category  </a:t>
            </a:r>
            <a:r>
              <a:rPr sz="4300" spc="-15" dirty="0">
                <a:solidFill>
                  <a:srgbClr val="FFFFFF"/>
                </a:solidFill>
                <a:latin typeface="Arial"/>
                <a:cs typeface="Arial"/>
              </a:rPr>
              <a:t>II</a:t>
            </a:r>
            <a:endParaRPr sz="4300">
              <a:latin typeface="Arial"/>
              <a:cs typeface="Arial"/>
            </a:endParaRPr>
          </a:p>
          <a:p>
            <a:pPr marL="893444" marR="5080" indent="-881380">
              <a:lnSpc>
                <a:spcPts val="4450"/>
              </a:lnSpc>
              <a:spcBef>
                <a:spcPts val="3160"/>
              </a:spcBef>
            </a:pPr>
            <a:r>
              <a:rPr sz="4300" spc="-5" dirty="0">
                <a:solidFill>
                  <a:srgbClr val="FFFFFF"/>
                </a:solidFill>
                <a:latin typeface="Arial"/>
                <a:cs typeface="Arial"/>
              </a:rPr>
              <a:t>Catego</a:t>
            </a:r>
            <a:r>
              <a:rPr sz="4300" spc="-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4300" spc="-5" dirty="0">
                <a:solidFill>
                  <a:srgbClr val="FFFFFF"/>
                </a:solidFill>
                <a:latin typeface="Arial"/>
                <a:cs typeface="Arial"/>
              </a:rPr>
              <a:t>y  </a:t>
            </a:r>
            <a:r>
              <a:rPr sz="4300" spc="-15" dirty="0">
                <a:solidFill>
                  <a:srgbClr val="FFFFFF"/>
                </a:solidFill>
                <a:latin typeface="Arial"/>
                <a:cs typeface="Arial"/>
              </a:rPr>
              <a:t>III</a:t>
            </a:r>
            <a:endParaRPr sz="4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12544" y="208280"/>
            <a:ext cx="652399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i="0" dirty="0">
                <a:solidFill>
                  <a:srgbClr val="6F2F9F"/>
                </a:solidFill>
                <a:latin typeface="Arial"/>
                <a:cs typeface="Arial"/>
              </a:rPr>
              <a:t>Recommended</a:t>
            </a:r>
            <a:r>
              <a:rPr sz="4400" b="0" i="0" spc="-6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4400" b="0" i="0" dirty="0">
                <a:solidFill>
                  <a:srgbClr val="6F2F9F"/>
                </a:solidFill>
                <a:latin typeface="Arial"/>
                <a:cs typeface="Arial"/>
              </a:rPr>
              <a:t>Treatment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419855" y="1672082"/>
            <a:ext cx="5267325" cy="1167130"/>
          </a:xfrm>
          <a:custGeom>
            <a:avLst/>
            <a:gdLst/>
            <a:ahLst/>
            <a:cxnLst/>
            <a:rect l="l" t="t" r="r" b="b"/>
            <a:pathLst>
              <a:path w="5267325" h="1167130">
                <a:moveTo>
                  <a:pt x="5072507" y="0"/>
                </a:moveTo>
                <a:lnTo>
                  <a:pt x="0" y="0"/>
                </a:lnTo>
                <a:lnTo>
                  <a:pt x="0" y="1166876"/>
                </a:lnTo>
                <a:lnTo>
                  <a:pt x="5072507" y="1166876"/>
                </a:lnTo>
                <a:lnTo>
                  <a:pt x="5117067" y="1161736"/>
                </a:lnTo>
                <a:lnTo>
                  <a:pt x="5157985" y="1147098"/>
                </a:lnTo>
                <a:lnTo>
                  <a:pt x="5194088" y="1124128"/>
                </a:lnTo>
                <a:lnTo>
                  <a:pt x="5224206" y="1093996"/>
                </a:lnTo>
                <a:lnTo>
                  <a:pt x="5247169" y="1057870"/>
                </a:lnTo>
                <a:lnTo>
                  <a:pt x="5261805" y="1016919"/>
                </a:lnTo>
                <a:lnTo>
                  <a:pt x="5266944" y="972312"/>
                </a:lnTo>
                <a:lnTo>
                  <a:pt x="5266944" y="194437"/>
                </a:lnTo>
                <a:lnTo>
                  <a:pt x="5261805" y="149836"/>
                </a:lnTo>
                <a:lnTo>
                  <a:pt x="5247169" y="108903"/>
                </a:lnTo>
                <a:lnTo>
                  <a:pt x="5224206" y="72802"/>
                </a:lnTo>
                <a:lnTo>
                  <a:pt x="5194088" y="42697"/>
                </a:lnTo>
                <a:lnTo>
                  <a:pt x="5157985" y="19752"/>
                </a:lnTo>
                <a:lnTo>
                  <a:pt x="5117067" y="5132"/>
                </a:lnTo>
                <a:lnTo>
                  <a:pt x="5072507" y="0"/>
                </a:lnTo>
                <a:close/>
              </a:path>
            </a:pathLst>
          </a:custGeom>
          <a:solidFill>
            <a:schemeClr val="accent1">
              <a:alpha val="90194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19855" y="1672082"/>
            <a:ext cx="5267325" cy="1167130"/>
          </a:xfrm>
          <a:custGeom>
            <a:avLst/>
            <a:gdLst/>
            <a:ahLst/>
            <a:cxnLst/>
            <a:rect l="l" t="t" r="r" b="b"/>
            <a:pathLst>
              <a:path w="5267325" h="1167130">
                <a:moveTo>
                  <a:pt x="5266944" y="194437"/>
                </a:moveTo>
                <a:lnTo>
                  <a:pt x="5266944" y="972312"/>
                </a:lnTo>
                <a:lnTo>
                  <a:pt x="5261805" y="1016919"/>
                </a:lnTo>
                <a:lnTo>
                  <a:pt x="5247169" y="1057870"/>
                </a:lnTo>
                <a:lnTo>
                  <a:pt x="5224206" y="1093996"/>
                </a:lnTo>
                <a:lnTo>
                  <a:pt x="5194088" y="1124128"/>
                </a:lnTo>
                <a:lnTo>
                  <a:pt x="5157985" y="1147098"/>
                </a:lnTo>
                <a:lnTo>
                  <a:pt x="5117067" y="1161736"/>
                </a:lnTo>
                <a:lnTo>
                  <a:pt x="5072507" y="1166876"/>
                </a:lnTo>
                <a:lnTo>
                  <a:pt x="0" y="1166876"/>
                </a:lnTo>
                <a:lnTo>
                  <a:pt x="0" y="0"/>
                </a:lnTo>
                <a:lnTo>
                  <a:pt x="5072507" y="0"/>
                </a:lnTo>
                <a:lnTo>
                  <a:pt x="5117067" y="5132"/>
                </a:lnTo>
                <a:lnTo>
                  <a:pt x="5157985" y="19752"/>
                </a:lnTo>
                <a:lnTo>
                  <a:pt x="5194088" y="42697"/>
                </a:lnTo>
                <a:lnTo>
                  <a:pt x="5224206" y="72802"/>
                </a:lnTo>
                <a:lnTo>
                  <a:pt x="5247169" y="108903"/>
                </a:lnTo>
                <a:lnTo>
                  <a:pt x="5261805" y="149836"/>
                </a:lnTo>
                <a:lnTo>
                  <a:pt x="5266944" y="194437"/>
                </a:lnTo>
                <a:close/>
              </a:path>
            </a:pathLst>
          </a:custGeom>
          <a:ln w="25400">
            <a:solidFill>
              <a:srgbClr val="E7F3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655314" y="1959686"/>
            <a:ext cx="12839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5"/>
              </a:spcBef>
              <a:buChar char="•"/>
              <a:tabLst>
                <a:tab pos="299720" algn="l"/>
              </a:tabLst>
            </a:pPr>
            <a:r>
              <a:rPr sz="3200" dirty="0">
                <a:latin typeface="Arial"/>
                <a:cs typeface="Arial"/>
              </a:rPr>
              <a:t>No</a:t>
            </a:r>
            <a:r>
              <a:rPr sz="3200" spc="-15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e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7200" y="1524000"/>
            <a:ext cx="2962910" cy="1458595"/>
          </a:xfrm>
          <a:custGeom>
            <a:avLst/>
            <a:gdLst/>
            <a:ahLst/>
            <a:cxnLst/>
            <a:rect l="l" t="t" r="r" b="b"/>
            <a:pathLst>
              <a:path w="2962910" h="1458595">
                <a:moveTo>
                  <a:pt x="2719578" y="0"/>
                </a:moveTo>
                <a:lnTo>
                  <a:pt x="243103" y="0"/>
                </a:lnTo>
                <a:lnTo>
                  <a:pt x="194108" y="4938"/>
                </a:lnTo>
                <a:lnTo>
                  <a:pt x="148475" y="19103"/>
                </a:lnTo>
                <a:lnTo>
                  <a:pt x="107181" y="41516"/>
                </a:lnTo>
                <a:lnTo>
                  <a:pt x="71202" y="71199"/>
                </a:lnTo>
                <a:lnTo>
                  <a:pt x="41517" y="107174"/>
                </a:lnTo>
                <a:lnTo>
                  <a:pt x="19103" y="148464"/>
                </a:lnTo>
                <a:lnTo>
                  <a:pt x="4938" y="194091"/>
                </a:lnTo>
                <a:lnTo>
                  <a:pt x="0" y="243077"/>
                </a:lnTo>
                <a:lnTo>
                  <a:pt x="0" y="1215516"/>
                </a:lnTo>
                <a:lnTo>
                  <a:pt x="4938" y="1264503"/>
                </a:lnTo>
                <a:lnTo>
                  <a:pt x="19103" y="1310130"/>
                </a:lnTo>
                <a:lnTo>
                  <a:pt x="41517" y="1351420"/>
                </a:lnTo>
                <a:lnTo>
                  <a:pt x="71202" y="1387395"/>
                </a:lnTo>
                <a:lnTo>
                  <a:pt x="107181" y="1417078"/>
                </a:lnTo>
                <a:lnTo>
                  <a:pt x="148475" y="1439491"/>
                </a:lnTo>
                <a:lnTo>
                  <a:pt x="194108" y="1453656"/>
                </a:lnTo>
                <a:lnTo>
                  <a:pt x="243103" y="1458595"/>
                </a:lnTo>
                <a:lnTo>
                  <a:pt x="2719578" y="1458595"/>
                </a:lnTo>
                <a:lnTo>
                  <a:pt x="2768564" y="1453656"/>
                </a:lnTo>
                <a:lnTo>
                  <a:pt x="2814191" y="1439491"/>
                </a:lnTo>
                <a:lnTo>
                  <a:pt x="2855481" y="1417078"/>
                </a:lnTo>
                <a:lnTo>
                  <a:pt x="2891456" y="1387395"/>
                </a:lnTo>
                <a:lnTo>
                  <a:pt x="2921139" y="1351420"/>
                </a:lnTo>
                <a:lnTo>
                  <a:pt x="2943552" y="1310130"/>
                </a:lnTo>
                <a:lnTo>
                  <a:pt x="2957717" y="1264503"/>
                </a:lnTo>
                <a:lnTo>
                  <a:pt x="2962655" y="1215516"/>
                </a:lnTo>
                <a:lnTo>
                  <a:pt x="2962655" y="243077"/>
                </a:lnTo>
                <a:lnTo>
                  <a:pt x="2957717" y="194091"/>
                </a:lnTo>
                <a:lnTo>
                  <a:pt x="2943552" y="148464"/>
                </a:lnTo>
                <a:lnTo>
                  <a:pt x="2921139" y="107174"/>
                </a:lnTo>
                <a:lnTo>
                  <a:pt x="2891456" y="71199"/>
                </a:lnTo>
                <a:lnTo>
                  <a:pt x="2855481" y="41516"/>
                </a:lnTo>
                <a:lnTo>
                  <a:pt x="2814191" y="19103"/>
                </a:lnTo>
                <a:lnTo>
                  <a:pt x="2768564" y="4938"/>
                </a:lnTo>
                <a:lnTo>
                  <a:pt x="2719578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200" y="1524000"/>
            <a:ext cx="2962910" cy="1458595"/>
          </a:xfrm>
          <a:custGeom>
            <a:avLst/>
            <a:gdLst/>
            <a:ahLst/>
            <a:cxnLst/>
            <a:rect l="l" t="t" r="r" b="b"/>
            <a:pathLst>
              <a:path w="2962910" h="1458595">
                <a:moveTo>
                  <a:pt x="0" y="243077"/>
                </a:moveTo>
                <a:lnTo>
                  <a:pt x="4938" y="194091"/>
                </a:lnTo>
                <a:lnTo>
                  <a:pt x="19103" y="148464"/>
                </a:lnTo>
                <a:lnTo>
                  <a:pt x="41517" y="107174"/>
                </a:lnTo>
                <a:lnTo>
                  <a:pt x="71202" y="71199"/>
                </a:lnTo>
                <a:lnTo>
                  <a:pt x="107181" y="41516"/>
                </a:lnTo>
                <a:lnTo>
                  <a:pt x="148475" y="19103"/>
                </a:lnTo>
                <a:lnTo>
                  <a:pt x="194108" y="4938"/>
                </a:lnTo>
                <a:lnTo>
                  <a:pt x="243103" y="0"/>
                </a:lnTo>
                <a:lnTo>
                  <a:pt x="2719578" y="0"/>
                </a:lnTo>
                <a:lnTo>
                  <a:pt x="2768564" y="4938"/>
                </a:lnTo>
                <a:lnTo>
                  <a:pt x="2814191" y="19103"/>
                </a:lnTo>
                <a:lnTo>
                  <a:pt x="2855481" y="41516"/>
                </a:lnTo>
                <a:lnTo>
                  <a:pt x="2891456" y="71199"/>
                </a:lnTo>
                <a:lnTo>
                  <a:pt x="2921139" y="107174"/>
                </a:lnTo>
                <a:lnTo>
                  <a:pt x="2943552" y="148464"/>
                </a:lnTo>
                <a:lnTo>
                  <a:pt x="2957717" y="194091"/>
                </a:lnTo>
                <a:lnTo>
                  <a:pt x="2962655" y="243077"/>
                </a:lnTo>
                <a:lnTo>
                  <a:pt x="2962655" y="1215516"/>
                </a:lnTo>
                <a:lnTo>
                  <a:pt x="2957717" y="1264503"/>
                </a:lnTo>
                <a:lnTo>
                  <a:pt x="2943552" y="1310130"/>
                </a:lnTo>
                <a:lnTo>
                  <a:pt x="2921139" y="1351420"/>
                </a:lnTo>
                <a:lnTo>
                  <a:pt x="2891456" y="1387395"/>
                </a:lnTo>
                <a:lnTo>
                  <a:pt x="2855481" y="1417078"/>
                </a:lnTo>
                <a:lnTo>
                  <a:pt x="2814191" y="1439491"/>
                </a:lnTo>
                <a:lnTo>
                  <a:pt x="2768564" y="1453656"/>
                </a:lnTo>
                <a:lnTo>
                  <a:pt x="2719578" y="1458595"/>
                </a:lnTo>
                <a:lnTo>
                  <a:pt x="243103" y="1458595"/>
                </a:lnTo>
                <a:lnTo>
                  <a:pt x="194108" y="1453656"/>
                </a:lnTo>
                <a:lnTo>
                  <a:pt x="148475" y="1439491"/>
                </a:lnTo>
                <a:lnTo>
                  <a:pt x="107181" y="1417078"/>
                </a:lnTo>
                <a:lnTo>
                  <a:pt x="71202" y="1387395"/>
                </a:lnTo>
                <a:lnTo>
                  <a:pt x="41517" y="1351420"/>
                </a:lnTo>
                <a:lnTo>
                  <a:pt x="19103" y="1310130"/>
                </a:lnTo>
                <a:lnTo>
                  <a:pt x="4938" y="1264503"/>
                </a:lnTo>
                <a:lnTo>
                  <a:pt x="0" y="1215516"/>
                </a:lnTo>
                <a:lnTo>
                  <a:pt x="0" y="243077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19855" y="3203575"/>
            <a:ext cx="5267325" cy="1167130"/>
          </a:xfrm>
          <a:custGeom>
            <a:avLst/>
            <a:gdLst/>
            <a:ahLst/>
            <a:cxnLst/>
            <a:rect l="l" t="t" r="r" b="b"/>
            <a:pathLst>
              <a:path w="5267325" h="1167129">
                <a:moveTo>
                  <a:pt x="5072507" y="0"/>
                </a:moveTo>
                <a:lnTo>
                  <a:pt x="0" y="0"/>
                </a:lnTo>
                <a:lnTo>
                  <a:pt x="0" y="1166876"/>
                </a:lnTo>
                <a:lnTo>
                  <a:pt x="5072507" y="1166876"/>
                </a:lnTo>
                <a:lnTo>
                  <a:pt x="5117067" y="1161736"/>
                </a:lnTo>
                <a:lnTo>
                  <a:pt x="5157985" y="1147098"/>
                </a:lnTo>
                <a:lnTo>
                  <a:pt x="5194088" y="1124128"/>
                </a:lnTo>
                <a:lnTo>
                  <a:pt x="5224206" y="1093996"/>
                </a:lnTo>
                <a:lnTo>
                  <a:pt x="5247169" y="1057870"/>
                </a:lnTo>
                <a:lnTo>
                  <a:pt x="5261805" y="1016919"/>
                </a:lnTo>
                <a:lnTo>
                  <a:pt x="5266944" y="972312"/>
                </a:lnTo>
                <a:lnTo>
                  <a:pt x="5266944" y="194437"/>
                </a:lnTo>
                <a:lnTo>
                  <a:pt x="5261805" y="149836"/>
                </a:lnTo>
                <a:lnTo>
                  <a:pt x="5247169" y="108903"/>
                </a:lnTo>
                <a:lnTo>
                  <a:pt x="5224206" y="72802"/>
                </a:lnTo>
                <a:lnTo>
                  <a:pt x="5194088" y="42697"/>
                </a:lnTo>
                <a:lnTo>
                  <a:pt x="5157985" y="19752"/>
                </a:lnTo>
                <a:lnTo>
                  <a:pt x="5117067" y="5132"/>
                </a:lnTo>
                <a:lnTo>
                  <a:pt x="5072507" y="0"/>
                </a:lnTo>
                <a:close/>
              </a:path>
            </a:pathLst>
          </a:custGeom>
          <a:solidFill>
            <a:schemeClr val="accent1">
              <a:alpha val="90194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19855" y="3203575"/>
            <a:ext cx="5267325" cy="1167130"/>
          </a:xfrm>
          <a:custGeom>
            <a:avLst/>
            <a:gdLst/>
            <a:ahLst/>
            <a:cxnLst/>
            <a:rect l="l" t="t" r="r" b="b"/>
            <a:pathLst>
              <a:path w="5267325" h="1167129">
                <a:moveTo>
                  <a:pt x="5266944" y="194437"/>
                </a:moveTo>
                <a:lnTo>
                  <a:pt x="5266944" y="972312"/>
                </a:lnTo>
                <a:lnTo>
                  <a:pt x="5261805" y="1016919"/>
                </a:lnTo>
                <a:lnTo>
                  <a:pt x="5247169" y="1057870"/>
                </a:lnTo>
                <a:lnTo>
                  <a:pt x="5224206" y="1093996"/>
                </a:lnTo>
                <a:lnTo>
                  <a:pt x="5194088" y="1124128"/>
                </a:lnTo>
                <a:lnTo>
                  <a:pt x="5157985" y="1147098"/>
                </a:lnTo>
                <a:lnTo>
                  <a:pt x="5117067" y="1161736"/>
                </a:lnTo>
                <a:lnTo>
                  <a:pt x="5072507" y="1166876"/>
                </a:lnTo>
                <a:lnTo>
                  <a:pt x="0" y="1166876"/>
                </a:lnTo>
                <a:lnTo>
                  <a:pt x="0" y="0"/>
                </a:lnTo>
                <a:lnTo>
                  <a:pt x="5072507" y="0"/>
                </a:lnTo>
                <a:lnTo>
                  <a:pt x="5117067" y="5132"/>
                </a:lnTo>
                <a:lnTo>
                  <a:pt x="5157985" y="19752"/>
                </a:lnTo>
                <a:lnTo>
                  <a:pt x="5194088" y="42697"/>
                </a:lnTo>
                <a:lnTo>
                  <a:pt x="5224206" y="72802"/>
                </a:lnTo>
                <a:lnTo>
                  <a:pt x="5247169" y="108903"/>
                </a:lnTo>
                <a:lnTo>
                  <a:pt x="5261805" y="149836"/>
                </a:lnTo>
                <a:lnTo>
                  <a:pt x="5266944" y="194437"/>
                </a:lnTo>
                <a:close/>
              </a:path>
            </a:pathLst>
          </a:custGeom>
          <a:ln w="25400">
            <a:solidFill>
              <a:srgbClr val="E7F3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655314" y="3313938"/>
            <a:ext cx="3413125" cy="881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5"/>
              </a:spcBef>
              <a:buChar char="•"/>
              <a:tabLst>
                <a:tab pos="299085" algn="l"/>
                <a:tab pos="299720" algn="l"/>
              </a:tabLst>
            </a:pPr>
            <a:r>
              <a:rPr sz="2800" spc="-5" dirty="0">
                <a:latin typeface="Arial"/>
                <a:cs typeface="Arial"/>
              </a:rPr>
              <a:t>Local Rx </a:t>
            </a:r>
            <a:r>
              <a:rPr sz="2800" dirty="0">
                <a:latin typeface="Arial"/>
                <a:cs typeface="Arial"/>
              </a:rPr>
              <a:t>of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wounds</a:t>
            </a:r>
            <a:endParaRPr sz="2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25"/>
              </a:spcBef>
              <a:buChar char="•"/>
              <a:tabLst>
                <a:tab pos="299085" algn="l"/>
                <a:tab pos="299720" algn="l"/>
              </a:tabLst>
            </a:pPr>
            <a:r>
              <a:rPr sz="2800" spc="-5" dirty="0">
                <a:latin typeface="Arial"/>
                <a:cs typeface="Arial"/>
              </a:rPr>
              <a:t>Anti </a:t>
            </a:r>
            <a:r>
              <a:rPr sz="2800" dirty="0">
                <a:latin typeface="Arial"/>
                <a:cs typeface="Arial"/>
              </a:rPr>
              <a:t>rabies</a:t>
            </a:r>
            <a:r>
              <a:rPr sz="2800" spc="-10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vaccine</a:t>
            </a:r>
            <a:endParaRPr sz="2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57200" y="3057651"/>
            <a:ext cx="2962910" cy="1458595"/>
          </a:xfrm>
          <a:custGeom>
            <a:avLst/>
            <a:gdLst/>
            <a:ahLst/>
            <a:cxnLst/>
            <a:rect l="l" t="t" r="r" b="b"/>
            <a:pathLst>
              <a:path w="2962910" h="1458595">
                <a:moveTo>
                  <a:pt x="2719578" y="0"/>
                </a:moveTo>
                <a:lnTo>
                  <a:pt x="243103" y="0"/>
                </a:lnTo>
                <a:lnTo>
                  <a:pt x="194108" y="4939"/>
                </a:lnTo>
                <a:lnTo>
                  <a:pt x="148475" y="19105"/>
                </a:lnTo>
                <a:lnTo>
                  <a:pt x="107181" y="41523"/>
                </a:lnTo>
                <a:lnTo>
                  <a:pt x="71202" y="71215"/>
                </a:lnTo>
                <a:lnTo>
                  <a:pt x="41517" y="107205"/>
                </a:lnTo>
                <a:lnTo>
                  <a:pt x="19103" y="148518"/>
                </a:lnTo>
                <a:lnTo>
                  <a:pt x="4938" y="194177"/>
                </a:lnTo>
                <a:lnTo>
                  <a:pt x="0" y="243205"/>
                </a:lnTo>
                <a:lnTo>
                  <a:pt x="0" y="1215517"/>
                </a:lnTo>
                <a:lnTo>
                  <a:pt x="4938" y="1264503"/>
                </a:lnTo>
                <a:lnTo>
                  <a:pt x="19103" y="1310130"/>
                </a:lnTo>
                <a:lnTo>
                  <a:pt x="41517" y="1351420"/>
                </a:lnTo>
                <a:lnTo>
                  <a:pt x="71202" y="1387395"/>
                </a:lnTo>
                <a:lnTo>
                  <a:pt x="107181" y="1417078"/>
                </a:lnTo>
                <a:lnTo>
                  <a:pt x="148475" y="1439491"/>
                </a:lnTo>
                <a:lnTo>
                  <a:pt x="194108" y="1453656"/>
                </a:lnTo>
                <a:lnTo>
                  <a:pt x="243103" y="1458595"/>
                </a:lnTo>
                <a:lnTo>
                  <a:pt x="2719578" y="1458595"/>
                </a:lnTo>
                <a:lnTo>
                  <a:pt x="2768564" y="1453656"/>
                </a:lnTo>
                <a:lnTo>
                  <a:pt x="2814191" y="1439491"/>
                </a:lnTo>
                <a:lnTo>
                  <a:pt x="2855481" y="1417078"/>
                </a:lnTo>
                <a:lnTo>
                  <a:pt x="2891456" y="1387395"/>
                </a:lnTo>
                <a:lnTo>
                  <a:pt x="2921139" y="1351420"/>
                </a:lnTo>
                <a:lnTo>
                  <a:pt x="2943552" y="1310130"/>
                </a:lnTo>
                <a:lnTo>
                  <a:pt x="2957717" y="1264503"/>
                </a:lnTo>
                <a:lnTo>
                  <a:pt x="2962655" y="1215517"/>
                </a:lnTo>
                <a:lnTo>
                  <a:pt x="2962655" y="243205"/>
                </a:lnTo>
                <a:lnTo>
                  <a:pt x="2957717" y="194177"/>
                </a:lnTo>
                <a:lnTo>
                  <a:pt x="2943552" y="148518"/>
                </a:lnTo>
                <a:lnTo>
                  <a:pt x="2921139" y="107205"/>
                </a:lnTo>
                <a:lnTo>
                  <a:pt x="2891456" y="71215"/>
                </a:lnTo>
                <a:lnTo>
                  <a:pt x="2855481" y="41523"/>
                </a:lnTo>
                <a:lnTo>
                  <a:pt x="2814191" y="19105"/>
                </a:lnTo>
                <a:lnTo>
                  <a:pt x="2768564" y="4939"/>
                </a:lnTo>
                <a:lnTo>
                  <a:pt x="2719578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7200" y="3057651"/>
            <a:ext cx="2962910" cy="1458595"/>
          </a:xfrm>
          <a:custGeom>
            <a:avLst/>
            <a:gdLst/>
            <a:ahLst/>
            <a:cxnLst/>
            <a:rect l="l" t="t" r="r" b="b"/>
            <a:pathLst>
              <a:path w="2962910" h="1458595">
                <a:moveTo>
                  <a:pt x="0" y="243205"/>
                </a:moveTo>
                <a:lnTo>
                  <a:pt x="4938" y="194177"/>
                </a:lnTo>
                <a:lnTo>
                  <a:pt x="19103" y="148518"/>
                </a:lnTo>
                <a:lnTo>
                  <a:pt x="41517" y="107205"/>
                </a:lnTo>
                <a:lnTo>
                  <a:pt x="71202" y="71215"/>
                </a:lnTo>
                <a:lnTo>
                  <a:pt x="107181" y="41523"/>
                </a:lnTo>
                <a:lnTo>
                  <a:pt x="148475" y="19105"/>
                </a:lnTo>
                <a:lnTo>
                  <a:pt x="194108" y="4939"/>
                </a:lnTo>
                <a:lnTo>
                  <a:pt x="243103" y="0"/>
                </a:lnTo>
                <a:lnTo>
                  <a:pt x="2719578" y="0"/>
                </a:lnTo>
                <a:lnTo>
                  <a:pt x="2768564" y="4939"/>
                </a:lnTo>
                <a:lnTo>
                  <a:pt x="2814191" y="19105"/>
                </a:lnTo>
                <a:lnTo>
                  <a:pt x="2855481" y="41523"/>
                </a:lnTo>
                <a:lnTo>
                  <a:pt x="2891456" y="71215"/>
                </a:lnTo>
                <a:lnTo>
                  <a:pt x="2921139" y="107205"/>
                </a:lnTo>
                <a:lnTo>
                  <a:pt x="2943552" y="148518"/>
                </a:lnTo>
                <a:lnTo>
                  <a:pt x="2957717" y="194177"/>
                </a:lnTo>
                <a:lnTo>
                  <a:pt x="2962655" y="243205"/>
                </a:lnTo>
                <a:lnTo>
                  <a:pt x="2962655" y="1215517"/>
                </a:lnTo>
                <a:lnTo>
                  <a:pt x="2957717" y="1264503"/>
                </a:lnTo>
                <a:lnTo>
                  <a:pt x="2943552" y="1310130"/>
                </a:lnTo>
                <a:lnTo>
                  <a:pt x="2921139" y="1351420"/>
                </a:lnTo>
                <a:lnTo>
                  <a:pt x="2891456" y="1387395"/>
                </a:lnTo>
                <a:lnTo>
                  <a:pt x="2855481" y="1417078"/>
                </a:lnTo>
                <a:lnTo>
                  <a:pt x="2814191" y="1439491"/>
                </a:lnTo>
                <a:lnTo>
                  <a:pt x="2768564" y="1453656"/>
                </a:lnTo>
                <a:lnTo>
                  <a:pt x="2719578" y="1458595"/>
                </a:lnTo>
                <a:lnTo>
                  <a:pt x="243103" y="1458595"/>
                </a:lnTo>
                <a:lnTo>
                  <a:pt x="194108" y="1453656"/>
                </a:lnTo>
                <a:lnTo>
                  <a:pt x="148475" y="1439491"/>
                </a:lnTo>
                <a:lnTo>
                  <a:pt x="107181" y="1417078"/>
                </a:lnTo>
                <a:lnTo>
                  <a:pt x="71202" y="1387395"/>
                </a:lnTo>
                <a:lnTo>
                  <a:pt x="41517" y="1351420"/>
                </a:lnTo>
                <a:lnTo>
                  <a:pt x="19103" y="1310130"/>
                </a:lnTo>
                <a:lnTo>
                  <a:pt x="4938" y="1264503"/>
                </a:lnTo>
                <a:lnTo>
                  <a:pt x="0" y="1215517"/>
                </a:lnTo>
                <a:lnTo>
                  <a:pt x="0" y="243205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19855" y="4735067"/>
            <a:ext cx="5267325" cy="1167130"/>
          </a:xfrm>
          <a:custGeom>
            <a:avLst/>
            <a:gdLst/>
            <a:ahLst/>
            <a:cxnLst/>
            <a:rect l="l" t="t" r="r" b="b"/>
            <a:pathLst>
              <a:path w="5267325" h="1167129">
                <a:moveTo>
                  <a:pt x="5072507" y="0"/>
                </a:moveTo>
                <a:lnTo>
                  <a:pt x="0" y="0"/>
                </a:lnTo>
                <a:lnTo>
                  <a:pt x="0" y="1166825"/>
                </a:lnTo>
                <a:lnTo>
                  <a:pt x="5072507" y="1166825"/>
                </a:lnTo>
                <a:lnTo>
                  <a:pt x="5117067" y="1161688"/>
                </a:lnTo>
                <a:lnTo>
                  <a:pt x="5157985" y="1147058"/>
                </a:lnTo>
                <a:lnTo>
                  <a:pt x="5194088" y="1124100"/>
                </a:lnTo>
                <a:lnTo>
                  <a:pt x="5224206" y="1093983"/>
                </a:lnTo>
                <a:lnTo>
                  <a:pt x="5247169" y="1057874"/>
                </a:lnTo>
                <a:lnTo>
                  <a:pt x="5261805" y="1016940"/>
                </a:lnTo>
                <a:lnTo>
                  <a:pt x="5266944" y="972350"/>
                </a:lnTo>
                <a:lnTo>
                  <a:pt x="5266944" y="194436"/>
                </a:lnTo>
                <a:lnTo>
                  <a:pt x="5261805" y="149836"/>
                </a:lnTo>
                <a:lnTo>
                  <a:pt x="5247169" y="108903"/>
                </a:lnTo>
                <a:lnTo>
                  <a:pt x="5224206" y="72802"/>
                </a:lnTo>
                <a:lnTo>
                  <a:pt x="5194088" y="42697"/>
                </a:lnTo>
                <a:lnTo>
                  <a:pt x="5157985" y="19752"/>
                </a:lnTo>
                <a:lnTo>
                  <a:pt x="5117067" y="5132"/>
                </a:lnTo>
                <a:lnTo>
                  <a:pt x="5072507" y="0"/>
                </a:lnTo>
                <a:close/>
              </a:path>
            </a:pathLst>
          </a:custGeom>
          <a:solidFill>
            <a:srgbClr val="E7F3F4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19855" y="4735067"/>
            <a:ext cx="5267325" cy="1167130"/>
          </a:xfrm>
          <a:custGeom>
            <a:avLst/>
            <a:gdLst/>
            <a:ahLst/>
            <a:cxnLst/>
            <a:rect l="l" t="t" r="r" b="b"/>
            <a:pathLst>
              <a:path w="5267325" h="1167129">
                <a:moveTo>
                  <a:pt x="5266944" y="194436"/>
                </a:moveTo>
                <a:lnTo>
                  <a:pt x="5266944" y="972350"/>
                </a:lnTo>
                <a:lnTo>
                  <a:pt x="5261805" y="1016940"/>
                </a:lnTo>
                <a:lnTo>
                  <a:pt x="5247169" y="1057874"/>
                </a:lnTo>
                <a:lnTo>
                  <a:pt x="5224206" y="1093983"/>
                </a:lnTo>
                <a:lnTo>
                  <a:pt x="5194088" y="1124100"/>
                </a:lnTo>
                <a:lnTo>
                  <a:pt x="5157985" y="1147058"/>
                </a:lnTo>
                <a:lnTo>
                  <a:pt x="5117067" y="1161688"/>
                </a:lnTo>
                <a:lnTo>
                  <a:pt x="5072507" y="1166825"/>
                </a:lnTo>
                <a:lnTo>
                  <a:pt x="0" y="1166825"/>
                </a:lnTo>
                <a:lnTo>
                  <a:pt x="0" y="0"/>
                </a:lnTo>
                <a:lnTo>
                  <a:pt x="5072507" y="0"/>
                </a:lnTo>
                <a:lnTo>
                  <a:pt x="5117067" y="5132"/>
                </a:lnTo>
                <a:lnTo>
                  <a:pt x="5157985" y="19752"/>
                </a:lnTo>
                <a:lnTo>
                  <a:pt x="5194088" y="42697"/>
                </a:lnTo>
                <a:lnTo>
                  <a:pt x="5224206" y="72802"/>
                </a:lnTo>
                <a:lnTo>
                  <a:pt x="5247169" y="108903"/>
                </a:lnTo>
                <a:lnTo>
                  <a:pt x="5261805" y="149836"/>
                </a:lnTo>
                <a:lnTo>
                  <a:pt x="5266944" y="194436"/>
                </a:lnTo>
                <a:close/>
              </a:path>
            </a:pathLst>
          </a:custGeom>
          <a:ln w="25400">
            <a:solidFill>
              <a:srgbClr val="E7F3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655314" y="4630928"/>
            <a:ext cx="4005579" cy="1311275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120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5"/>
              </a:spcBef>
              <a:buChar char="•"/>
              <a:tabLst>
                <a:tab pos="299085" algn="l"/>
                <a:tab pos="299720" algn="l"/>
              </a:tabLst>
            </a:pPr>
            <a:r>
              <a:rPr sz="2800" spc="-5" dirty="0">
                <a:latin typeface="Arial"/>
                <a:cs typeface="Arial"/>
              </a:rPr>
              <a:t>Local Rx </a:t>
            </a:r>
            <a:r>
              <a:rPr sz="2800" dirty="0">
                <a:latin typeface="Arial"/>
                <a:cs typeface="Arial"/>
              </a:rPr>
              <a:t>of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wounds</a:t>
            </a:r>
            <a:endParaRPr sz="280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25"/>
              </a:spcBef>
              <a:buChar char="•"/>
              <a:tabLst>
                <a:tab pos="299085" algn="l"/>
                <a:tab pos="299720" algn="l"/>
              </a:tabLst>
            </a:pPr>
            <a:r>
              <a:rPr sz="2800" spc="-5" dirty="0">
                <a:latin typeface="Arial"/>
                <a:cs typeface="Arial"/>
              </a:rPr>
              <a:t>Anti </a:t>
            </a:r>
            <a:r>
              <a:rPr sz="2800" dirty="0">
                <a:latin typeface="Arial"/>
                <a:cs typeface="Arial"/>
              </a:rPr>
              <a:t>rabies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vaccine</a:t>
            </a:r>
          </a:p>
          <a:p>
            <a:pPr marL="299085" indent="-287020">
              <a:lnSpc>
                <a:spcPct val="100000"/>
              </a:lnSpc>
              <a:spcBef>
                <a:spcPts val="20"/>
              </a:spcBef>
              <a:buChar char="•"/>
              <a:tabLst>
                <a:tab pos="299085" algn="l"/>
                <a:tab pos="299720" algn="l"/>
              </a:tabLst>
            </a:pPr>
            <a:r>
              <a:rPr sz="2800" spc="-5" dirty="0">
                <a:latin typeface="Arial"/>
                <a:cs typeface="Arial"/>
              </a:rPr>
              <a:t>Rabies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immunoglobulin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57200" y="4589145"/>
            <a:ext cx="2962910" cy="1459230"/>
          </a:xfrm>
          <a:custGeom>
            <a:avLst/>
            <a:gdLst/>
            <a:ahLst/>
            <a:cxnLst/>
            <a:rect l="l" t="t" r="r" b="b"/>
            <a:pathLst>
              <a:path w="2962910" h="1459229">
                <a:moveTo>
                  <a:pt x="2719578" y="0"/>
                </a:moveTo>
                <a:lnTo>
                  <a:pt x="243103" y="0"/>
                </a:lnTo>
                <a:lnTo>
                  <a:pt x="194108" y="4939"/>
                </a:lnTo>
                <a:lnTo>
                  <a:pt x="148475" y="19105"/>
                </a:lnTo>
                <a:lnTo>
                  <a:pt x="107181" y="41523"/>
                </a:lnTo>
                <a:lnTo>
                  <a:pt x="71202" y="71215"/>
                </a:lnTo>
                <a:lnTo>
                  <a:pt x="41517" y="107205"/>
                </a:lnTo>
                <a:lnTo>
                  <a:pt x="19103" y="148518"/>
                </a:lnTo>
                <a:lnTo>
                  <a:pt x="4938" y="194177"/>
                </a:lnTo>
                <a:lnTo>
                  <a:pt x="0" y="243204"/>
                </a:lnTo>
                <a:lnTo>
                  <a:pt x="0" y="1215504"/>
                </a:lnTo>
                <a:lnTo>
                  <a:pt x="4938" y="1264498"/>
                </a:lnTo>
                <a:lnTo>
                  <a:pt x="19103" y="1310131"/>
                </a:lnTo>
                <a:lnTo>
                  <a:pt x="41517" y="1351426"/>
                </a:lnTo>
                <a:lnTo>
                  <a:pt x="71202" y="1387405"/>
                </a:lnTo>
                <a:lnTo>
                  <a:pt x="107181" y="1417090"/>
                </a:lnTo>
                <a:lnTo>
                  <a:pt x="148475" y="1439503"/>
                </a:lnTo>
                <a:lnTo>
                  <a:pt x="194108" y="1453668"/>
                </a:lnTo>
                <a:lnTo>
                  <a:pt x="243103" y="1458607"/>
                </a:lnTo>
                <a:lnTo>
                  <a:pt x="2719578" y="1458607"/>
                </a:lnTo>
                <a:lnTo>
                  <a:pt x="2768564" y="1453668"/>
                </a:lnTo>
                <a:lnTo>
                  <a:pt x="2814191" y="1439503"/>
                </a:lnTo>
                <a:lnTo>
                  <a:pt x="2855481" y="1417090"/>
                </a:lnTo>
                <a:lnTo>
                  <a:pt x="2891456" y="1387405"/>
                </a:lnTo>
                <a:lnTo>
                  <a:pt x="2921139" y="1351426"/>
                </a:lnTo>
                <a:lnTo>
                  <a:pt x="2943552" y="1310131"/>
                </a:lnTo>
                <a:lnTo>
                  <a:pt x="2957717" y="1264498"/>
                </a:lnTo>
                <a:lnTo>
                  <a:pt x="2962655" y="1215504"/>
                </a:lnTo>
                <a:lnTo>
                  <a:pt x="2962655" y="243204"/>
                </a:lnTo>
                <a:lnTo>
                  <a:pt x="2957717" y="194177"/>
                </a:lnTo>
                <a:lnTo>
                  <a:pt x="2943552" y="148518"/>
                </a:lnTo>
                <a:lnTo>
                  <a:pt x="2921139" y="107205"/>
                </a:lnTo>
                <a:lnTo>
                  <a:pt x="2891456" y="71215"/>
                </a:lnTo>
                <a:lnTo>
                  <a:pt x="2855481" y="41523"/>
                </a:lnTo>
                <a:lnTo>
                  <a:pt x="2814191" y="19105"/>
                </a:lnTo>
                <a:lnTo>
                  <a:pt x="2768564" y="4939"/>
                </a:lnTo>
                <a:lnTo>
                  <a:pt x="2719578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7200" y="4589145"/>
            <a:ext cx="2962910" cy="1459230"/>
          </a:xfrm>
          <a:custGeom>
            <a:avLst/>
            <a:gdLst/>
            <a:ahLst/>
            <a:cxnLst/>
            <a:rect l="l" t="t" r="r" b="b"/>
            <a:pathLst>
              <a:path w="2962910" h="1459229">
                <a:moveTo>
                  <a:pt x="0" y="243204"/>
                </a:moveTo>
                <a:lnTo>
                  <a:pt x="4938" y="194177"/>
                </a:lnTo>
                <a:lnTo>
                  <a:pt x="19103" y="148518"/>
                </a:lnTo>
                <a:lnTo>
                  <a:pt x="41517" y="107205"/>
                </a:lnTo>
                <a:lnTo>
                  <a:pt x="71202" y="71215"/>
                </a:lnTo>
                <a:lnTo>
                  <a:pt x="107181" y="41523"/>
                </a:lnTo>
                <a:lnTo>
                  <a:pt x="148475" y="19105"/>
                </a:lnTo>
                <a:lnTo>
                  <a:pt x="194108" y="4939"/>
                </a:lnTo>
                <a:lnTo>
                  <a:pt x="243103" y="0"/>
                </a:lnTo>
                <a:lnTo>
                  <a:pt x="2719578" y="0"/>
                </a:lnTo>
                <a:lnTo>
                  <a:pt x="2768564" y="4939"/>
                </a:lnTo>
                <a:lnTo>
                  <a:pt x="2814191" y="19105"/>
                </a:lnTo>
                <a:lnTo>
                  <a:pt x="2855481" y="41523"/>
                </a:lnTo>
                <a:lnTo>
                  <a:pt x="2891456" y="71215"/>
                </a:lnTo>
                <a:lnTo>
                  <a:pt x="2921139" y="107205"/>
                </a:lnTo>
                <a:lnTo>
                  <a:pt x="2943552" y="148518"/>
                </a:lnTo>
                <a:lnTo>
                  <a:pt x="2957717" y="194177"/>
                </a:lnTo>
                <a:lnTo>
                  <a:pt x="2962655" y="243204"/>
                </a:lnTo>
                <a:lnTo>
                  <a:pt x="2962655" y="1215504"/>
                </a:lnTo>
                <a:lnTo>
                  <a:pt x="2957717" y="1264498"/>
                </a:lnTo>
                <a:lnTo>
                  <a:pt x="2943552" y="1310131"/>
                </a:lnTo>
                <a:lnTo>
                  <a:pt x="2921139" y="1351426"/>
                </a:lnTo>
                <a:lnTo>
                  <a:pt x="2891456" y="1387405"/>
                </a:lnTo>
                <a:lnTo>
                  <a:pt x="2855481" y="1417090"/>
                </a:lnTo>
                <a:lnTo>
                  <a:pt x="2814191" y="1439503"/>
                </a:lnTo>
                <a:lnTo>
                  <a:pt x="2768564" y="1453668"/>
                </a:lnTo>
                <a:lnTo>
                  <a:pt x="2719578" y="1458607"/>
                </a:lnTo>
                <a:lnTo>
                  <a:pt x="243103" y="1458607"/>
                </a:lnTo>
                <a:lnTo>
                  <a:pt x="194108" y="1453668"/>
                </a:lnTo>
                <a:lnTo>
                  <a:pt x="148475" y="1439503"/>
                </a:lnTo>
                <a:lnTo>
                  <a:pt x="107181" y="1417090"/>
                </a:lnTo>
                <a:lnTo>
                  <a:pt x="71202" y="1387405"/>
                </a:lnTo>
                <a:lnTo>
                  <a:pt x="41517" y="1351426"/>
                </a:lnTo>
                <a:lnTo>
                  <a:pt x="19103" y="1310131"/>
                </a:lnTo>
                <a:lnTo>
                  <a:pt x="4938" y="1264498"/>
                </a:lnTo>
                <a:lnTo>
                  <a:pt x="0" y="1215504"/>
                </a:lnTo>
                <a:lnTo>
                  <a:pt x="0" y="243204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818489" y="1579879"/>
            <a:ext cx="2239010" cy="4311650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043940" marR="5080" indent="-1031875">
              <a:lnSpc>
                <a:spcPts val="4450"/>
              </a:lnSpc>
              <a:spcBef>
                <a:spcPts val="835"/>
              </a:spcBef>
            </a:pPr>
            <a:r>
              <a:rPr sz="4300" spc="-5" dirty="0">
                <a:solidFill>
                  <a:srgbClr val="FFFFFF"/>
                </a:solidFill>
                <a:latin typeface="Arial"/>
                <a:cs typeface="Arial"/>
              </a:rPr>
              <a:t>Category   I</a:t>
            </a:r>
            <a:endParaRPr sz="4300">
              <a:latin typeface="Arial"/>
              <a:cs typeface="Arial"/>
            </a:endParaRPr>
          </a:p>
          <a:p>
            <a:pPr marL="967740" marR="5080" indent="-955675">
              <a:lnSpc>
                <a:spcPts val="4450"/>
              </a:lnSpc>
              <a:spcBef>
                <a:spcPts val="3180"/>
              </a:spcBef>
            </a:pPr>
            <a:r>
              <a:rPr sz="4300" spc="-5" dirty="0">
                <a:solidFill>
                  <a:srgbClr val="FFFFFF"/>
                </a:solidFill>
                <a:latin typeface="Arial"/>
                <a:cs typeface="Arial"/>
              </a:rPr>
              <a:t>Category  </a:t>
            </a:r>
            <a:r>
              <a:rPr sz="4300" spc="-15" dirty="0">
                <a:solidFill>
                  <a:srgbClr val="FFFFFF"/>
                </a:solidFill>
                <a:latin typeface="Arial"/>
                <a:cs typeface="Arial"/>
              </a:rPr>
              <a:t>II</a:t>
            </a:r>
            <a:endParaRPr sz="4300">
              <a:latin typeface="Arial"/>
              <a:cs typeface="Arial"/>
            </a:endParaRPr>
          </a:p>
          <a:p>
            <a:pPr marL="893444" marR="5080" indent="-881380">
              <a:lnSpc>
                <a:spcPts val="4450"/>
              </a:lnSpc>
              <a:spcBef>
                <a:spcPts val="3160"/>
              </a:spcBef>
            </a:pPr>
            <a:r>
              <a:rPr sz="4300" spc="-5" dirty="0">
                <a:solidFill>
                  <a:srgbClr val="FFFFFF"/>
                </a:solidFill>
                <a:latin typeface="Arial"/>
                <a:cs typeface="Arial"/>
              </a:rPr>
              <a:t>Category  </a:t>
            </a:r>
            <a:r>
              <a:rPr sz="4300" spc="-15" dirty="0">
                <a:solidFill>
                  <a:srgbClr val="FFFFFF"/>
                </a:solidFill>
                <a:latin typeface="Arial"/>
                <a:cs typeface="Arial"/>
              </a:rPr>
              <a:t>III</a:t>
            </a:r>
            <a:endParaRPr sz="4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56841" y="188468"/>
            <a:ext cx="4678045" cy="513715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i="0" dirty="0">
                <a:solidFill>
                  <a:schemeClr val="tx1"/>
                </a:solidFill>
                <a:latin typeface="Arial"/>
                <a:cs typeface="Arial"/>
              </a:rPr>
              <a:t>WOUND</a:t>
            </a:r>
            <a:r>
              <a:rPr sz="3200" i="0" spc="-9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3200" i="0" dirty="0">
                <a:solidFill>
                  <a:schemeClr val="tx1"/>
                </a:solidFill>
                <a:latin typeface="Arial"/>
                <a:cs typeface="Arial"/>
              </a:rPr>
              <a:t>MANAGEMENT</a:t>
            </a:r>
            <a:endParaRPr sz="32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20040" y="1274063"/>
            <a:ext cx="202691" cy="213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0040" y="2151888"/>
            <a:ext cx="202691" cy="213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0040" y="3029711"/>
            <a:ext cx="202691" cy="213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0040" y="3468623"/>
            <a:ext cx="202691" cy="2133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0040" y="3907535"/>
            <a:ext cx="202691" cy="213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0040" y="4346447"/>
            <a:ext cx="202691" cy="213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0040" y="4785359"/>
            <a:ext cx="202691" cy="213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50240" y="1095501"/>
            <a:ext cx="7543165" cy="3976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0190" marR="521970" indent="-1507490">
              <a:lnSpc>
                <a:spcPct val="12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Cleansing-with soap and water (minimum 10min)  punctured wound irrigated with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catheters</a:t>
            </a: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400" spc="-5" dirty="0">
                <a:latin typeface="Arial"/>
                <a:cs typeface="Arial"/>
              </a:rPr>
              <a:t>Chemical treatment-virucidal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agents-</a:t>
            </a:r>
            <a:endParaRPr sz="2400" dirty="0">
              <a:latin typeface="Arial"/>
              <a:cs typeface="Arial"/>
            </a:endParaRPr>
          </a:p>
          <a:p>
            <a:pPr marL="12700" marR="5080" indent="1086485">
              <a:lnSpc>
                <a:spcPct val="120000"/>
              </a:lnSpc>
            </a:pPr>
            <a:r>
              <a:rPr sz="2400" spc="-5" dirty="0">
                <a:latin typeface="Arial"/>
                <a:cs typeface="Arial"/>
              </a:rPr>
              <a:t>70%alcohol, povidine iodine, tincture iodine, </a:t>
            </a:r>
            <a:r>
              <a:rPr sz="2400" dirty="0">
                <a:latin typeface="Arial"/>
                <a:cs typeface="Arial"/>
              </a:rPr>
              <a:t>etc  </a:t>
            </a:r>
            <a:r>
              <a:rPr sz="2400" spc="-5" dirty="0">
                <a:latin typeface="Arial"/>
                <a:cs typeface="Arial"/>
              </a:rPr>
              <a:t>Local adminisration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rabies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antiserum</a:t>
            </a:r>
            <a:endParaRPr sz="2400" dirty="0">
              <a:latin typeface="Arial"/>
              <a:cs typeface="Arial"/>
            </a:endParaRPr>
          </a:p>
          <a:p>
            <a:pPr marL="12700" marR="558800">
              <a:lnSpc>
                <a:spcPts val="3460"/>
              </a:lnSpc>
              <a:spcBef>
                <a:spcPts val="204"/>
              </a:spcBef>
            </a:pPr>
            <a:r>
              <a:rPr sz="2400" spc="-5" dirty="0">
                <a:latin typeface="Arial"/>
                <a:cs typeface="Arial"/>
              </a:rPr>
              <a:t>Suturing -done </a:t>
            </a:r>
            <a:r>
              <a:rPr sz="2400" dirty="0">
                <a:latin typeface="Arial"/>
                <a:cs typeface="Arial"/>
              </a:rPr>
              <a:t>after </a:t>
            </a:r>
            <a:r>
              <a:rPr sz="2400" spc="-5" dirty="0">
                <a:latin typeface="Arial"/>
                <a:cs typeface="Arial"/>
              </a:rPr>
              <a:t>24-48hrs with antiserum locally  Antibiotics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sz="2400" spc="-5" dirty="0">
                <a:latin typeface="Arial"/>
                <a:cs typeface="Arial"/>
              </a:rPr>
              <a:t>Immunization against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tetanus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spc="-5" dirty="0">
                <a:latin typeface="Arial"/>
                <a:cs typeface="Arial"/>
              </a:rPr>
              <a:t>Wound </a:t>
            </a:r>
            <a:r>
              <a:rPr sz="2400" dirty="0">
                <a:latin typeface="Arial"/>
                <a:cs typeface="Arial"/>
              </a:rPr>
              <a:t>not to </a:t>
            </a:r>
            <a:r>
              <a:rPr sz="2400" spc="-10" dirty="0">
                <a:latin typeface="Arial"/>
                <a:cs typeface="Arial"/>
              </a:rPr>
              <a:t>be </a:t>
            </a:r>
            <a:r>
              <a:rPr sz="2400" spc="-5" dirty="0">
                <a:latin typeface="Arial"/>
                <a:cs typeface="Arial"/>
              </a:rPr>
              <a:t>dressed or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bandaged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457200"/>
            <a:ext cx="8382000" cy="6019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71</TotalTime>
  <Words>705</Words>
  <Application>Microsoft Office PowerPoint</Application>
  <PresentationFormat>On-screen Show (4:3)</PresentationFormat>
  <Paragraphs>191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Ion</vt:lpstr>
      <vt:lpstr>TREATMENT</vt:lpstr>
      <vt:lpstr>Case management</vt:lpstr>
      <vt:lpstr>Slide 3</vt:lpstr>
      <vt:lpstr>Ist Vaccine for Rabies</vt:lpstr>
      <vt:lpstr>1.POST-EXPOSURE PROPHYLAXIS</vt:lpstr>
      <vt:lpstr>Category of bites (WHO)</vt:lpstr>
      <vt:lpstr>Recommended Treatment</vt:lpstr>
      <vt:lpstr>WOUND MANAGEMENT</vt:lpstr>
      <vt:lpstr>Slide 9</vt:lpstr>
      <vt:lpstr>Slide 10</vt:lpstr>
      <vt:lpstr>Slide 11</vt:lpstr>
      <vt:lpstr>OBSERVATION OF ANIMAL</vt:lpstr>
      <vt:lpstr>IMMUNIZATION</vt:lpstr>
      <vt:lpstr>Slide 14</vt:lpstr>
      <vt:lpstr>ADVICE TO PATIENT</vt:lpstr>
      <vt:lpstr>Vaccines for immunization</vt:lpstr>
      <vt:lpstr>Antirabies vaccines</vt:lpstr>
      <vt:lpstr>1.Nerve tissue vaccine</vt:lpstr>
      <vt:lpstr>b) Suckling mouse vaccine</vt:lpstr>
      <vt:lpstr>2.Duck embryo vaccine</vt:lpstr>
      <vt:lpstr>3.Cell culture vaccine</vt:lpstr>
      <vt:lpstr>HUMAN DIPLOID CELL VACCINE</vt:lpstr>
      <vt:lpstr>SECOND GENERATION VACCINES</vt:lpstr>
      <vt:lpstr>DOSAGE SCHEDULES</vt:lpstr>
      <vt:lpstr>Slide 25</vt:lpstr>
      <vt:lpstr>Slide 26</vt:lpstr>
      <vt:lpstr>2. INTRADERMAL SCHEDULES</vt:lpstr>
      <vt:lpstr>2.PRE-EXPOSURE PROPHYLAXIS</vt:lpstr>
      <vt:lpstr>Slide 29</vt:lpstr>
      <vt:lpstr>IMMUNIZATION OF DOGS</vt:lpstr>
      <vt:lpstr>Slide 31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Rabies </dc:title>
  <cp:lastModifiedBy>Rashid</cp:lastModifiedBy>
  <cp:revision>19</cp:revision>
  <dcterms:created xsi:type="dcterms:W3CDTF">2019-11-28T16:01:48Z</dcterms:created>
  <dcterms:modified xsi:type="dcterms:W3CDTF">2021-01-11T16:20:28Z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2012-08-11T00:00:00Z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2019-11-28T00:00:00Z</vt:filetime>
  </property>
</Properties>
</file>