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0" d="100"/>
          <a:sy n="80" d="100"/>
        </p:scale>
        <p:origin x="35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6A1C1-8BDE-4BD2-858B-41D7608E592D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2192C-A83B-419B-BBFC-44565DFC0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39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6A1C1-8BDE-4BD2-858B-41D7608E592D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2192C-A83B-419B-BBFC-44565DFC0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167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6A1C1-8BDE-4BD2-858B-41D7608E592D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2192C-A83B-419B-BBFC-44565DFC0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60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9160933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828800"/>
            <a:ext cx="50292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6800" y="1828800"/>
            <a:ext cx="50292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A6AED-1F7A-470F-8392-430D880955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1561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6A1C1-8BDE-4BD2-858B-41D7608E592D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2192C-A83B-419B-BBFC-44565DFC0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659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6A1C1-8BDE-4BD2-858B-41D7608E592D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2192C-A83B-419B-BBFC-44565DFC0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034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6A1C1-8BDE-4BD2-858B-41D7608E592D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2192C-A83B-419B-BBFC-44565DFC0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158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6A1C1-8BDE-4BD2-858B-41D7608E592D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2192C-A83B-419B-BBFC-44565DFC0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50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6A1C1-8BDE-4BD2-858B-41D7608E592D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2192C-A83B-419B-BBFC-44565DFC0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66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6A1C1-8BDE-4BD2-858B-41D7608E592D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2192C-A83B-419B-BBFC-44565DFC0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397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6A1C1-8BDE-4BD2-858B-41D7608E592D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2192C-A83B-419B-BBFC-44565DFC0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286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6A1C1-8BDE-4BD2-858B-41D7608E592D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2192C-A83B-419B-BBFC-44565DFC0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089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6A1C1-8BDE-4BD2-858B-41D7608E592D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2192C-A83B-419B-BBFC-44565DFC0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29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dc.gov/ncbddd/folicacid/excite/images/spina.gif" TargetMode="Externa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m/imgres?imgurl=www.spinabifidainfo.nl/spbifida_baby1.jpg&amp;imgrefurl=http://www.spinabifidainfo.nl/spina_bifida.htm&amp;h=397&amp;w=260&amp;prev=/images%3Fq%3Dspina%2Bbifida%26svnum%3D10%26hl%3Den%26lr%3D%26ie%3DUTF-8%26oe%3DUTF-8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SPINA BIFIDA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527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meningomyelocele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Largest number in lumbar or lumbosacral area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90-95% of children have hydrocephalus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Careful monitoring of head size important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Chiari malformation may be present: observe infant for stridor, hoarse cry from vocal cord paralysis; feeding difficulties, deteriorating upper extremity function.</a:t>
            </a:r>
          </a:p>
        </p:txBody>
      </p:sp>
    </p:spTree>
    <p:extLst>
      <p:ext uri="{BB962C8B-B14F-4D97-AF65-F5344CB8AC3E}">
        <p14:creationId xmlns:p14="http://schemas.microsoft.com/office/powerpoint/2010/main" val="219411999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Clinical manifestations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S/S vary according to degree of spinal defect.</a:t>
            </a:r>
          </a:p>
          <a:p>
            <a:pPr eaLnBrk="1" hangingPunct="1"/>
            <a:r>
              <a:rPr lang="en-US" altLang="en-US"/>
              <a:t>Readily apparent on inspection!</a:t>
            </a:r>
          </a:p>
          <a:p>
            <a:pPr eaLnBrk="1" hangingPunct="1"/>
            <a:r>
              <a:rPr lang="en-US" altLang="en-US"/>
              <a:t>Loss of sensation below lesion</a:t>
            </a:r>
          </a:p>
          <a:p>
            <a:pPr eaLnBrk="1" hangingPunct="1"/>
            <a:r>
              <a:rPr lang="en-US" altLang="en-US"/>
              <a:t>Poor urinary and bladder control</a:t>
            </a:r>
          </a:p>
          <a:p>
            <a:pPr eaLnBrk="1" hangingPunct="1"/>
            <a:r>
              <a:rPr lang="en-US" altLang="en-US"/>
              <a:t>Joint deformities in lower extremities</a:t>
            </a:r>
          </a:p>
          <a:p>
            <a:pPr eaLnBrk="1" hangingPunct="1"/>
            <a:r>
              <a:rPr lang="en-US" altLang="en-US"/>
              <a:t>Scoliosis or kyphosis</a:t>
            </a:r>
          </a:p>
          <a:p>
            <a:pPr eaLnBrk="1" hangingPunct="1"/>
            <a:r>
              <a:rPr lang="en-US" altLang="en-US"/>
              <a:t>Hip dislocations</a:t>
            </a:r>
          </a:p>
        </p:txBody>
      </p:sp>
    </p:spTree>
    <p:extLst>
      <p:ext uri="{BB962C8B-B14F-4D97-AF65-F5344CB8AC3E}">
        <p14:creationId xmlns:p14="http://schemas.microsoft.com/office/powerpoint/2010/main" val="383746262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Diagnostic evaluation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Examination of meningeal sac and clinical manifestations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MRI, CT to assess condition of brain and spinal cord. Other defects may be present.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Prenatal- fetal ultrasound or amniotic fluid sample for (</a:t>
            </a:r>
            <a:r>
              <a:rPr lang="en-US" altLang="en-US" sz="2400" i="1"/>
              <a:t>alpha-fetal protein</a:t>
            </a:r>
            <a:r>
              <a:rPr lang="en-US" altLang="en-US" sz="2400"/>
              <a:t> (AFP).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Test should be done between 16 and 18 weeks of gestation. Afterwards AFP level drops, making detection of SB difficult. Also, therapeutic abortion not option after this time.</a:t>
            </a:r>
          </a:p>
        </p:txBody>
      </p:sp>
    </p:spTree>
    <p:extLst>
      <p:ext uri="{BB962C8B-B14F-4D97-AF65-F5344CB8AC3E}">
        <p14:creationId xmlns:p14="http://schemas.microsoft.com/office/powerpoint/2010/main" val="277607973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5" descr="sample_amn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676400"/>
            <a:ext cx="31242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66129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Therapeutic management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Multi-disciplinary approach</a:t>
            </a:r>
          </a:p>
          <a:p>
            <a:pPr lvl="1" eaLnBrk="1" hangingPunct="1"/>
            <a:r>
              <a:rPr lang="en-US" altLang="en-US" smtClean="0"/>
              <a:t>Neurology, neuro-surgery, pediatrics, urology, orthopedics, rehabilitation, PT, OT, social services, intensive nursing in many areas.</a:t>
            </a:r>
          </a:p>
        </p:txBody>
      </p:sp>
    </p:spTree>
    <p:extLst>
      <p:ext uri="{BB962C8B-B14F-4D97-AF65-F5344CB8AC3E}">
        <p14:creationId xmlns:p14="http://schemas.microsoft.com/office/powerpoint/2010/main" val="2356945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Goals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1. prevent infection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2. early closure of lesion, within 72 hours (prevents infection and trauma to exposed tissues, and prevents further motor impairment). Goal is satisfactory skin coverage of lesion!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3. PT for specific deformity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61315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Goals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Physical therapy to prevent joint contractures.</a:t>
            </a:r>
          </a:p>
          <a:p>
            <a:pPr lvl="1" eaLnBrk="1" hangingPunct="1"/>
            <a:r>
              <a:rPr lang="en-US" altLang="en-US" smtClean="0"/>
              <a:t>Correct deformity, prevent skin breakdown, obtain best ambulatory functioning</a:t>
            </a:r>
          </a:p>
        </p:txBody>
      </p:sp>
    </p:spTree>
    <p:extLst>
      <p:ext uri="{BB962C8B-B14F-4D97-AF65-F5344CB8AC3E}">
        <p14:creationId xmlns:p14="http://schemas.microsoft.com/office/powerpoint/2010/main" val="2687512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Goals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Management of genitourinary function: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Mylemeningocele is a common cause of neurogenic bladder which leads to urinary system distress (frequent UTI’s, ureterohydronephrosis, vesicoureteral reflux, renal insufficiency.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Urinary incontinence is common</a:t>
            </a:r>
          </a:p>
        </p:txBody>
      </p:sp>
    </p:spTree>
    <p:extLst>
      <p:ext uri="{BB962C8B-B14F-4D97-AF65-F5344CB8AC3E}">
        <p14:creationId xmlns:p14="http://schemas.microsoft.com/office/powerpoint/2010/main" val="139155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Goals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Clean, intermittent catherization as a conservative treatment.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Vesicostomy (anterior wall of bladder brought through abdominal wall to create stoma) may be done for bladder control.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Meticulous skin care is needed!</a:t>
            </a:r>
          </a:p>
        </p:txBody>
      </p:sp>
    </p:spTree>
    <p:extLst>
      <p:ext uri="{BB962C8B-B14F-4D97-AF65-F5344CB8AC3E}">
        <p14:creationId xmlns:p14="http://schemas.microsoft.com/office/powerpoint/2010/main" val="3046433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Post-op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Use touch for stimulation, since can’t hold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Observe for increased ICP, such as bulging fontanels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Assess for infection: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Increased or decreased temperature, irritability, nuchal rigidity,</a:t>
            </a:r>
          </a:p>
        </p:txBody>
      </p:sp>
    </p:spTree>
    <p:extLst>
      <p:ext uri="{BB962C8B-B14F-4D97-AF65-F5344CB8AC3E}">
        <p14:creationId xmlns:p14="http://schemas.microsoft.com/office/powerpoint/2010/main" val="3179532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SPINA BIFIDA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Neural Tube defects are largest group of congenital anomalies.</a:t>
            </a:r>
          </a:p>
          <a:p>
            <a:pPr eaLnBrk="1" hangingPunct="1"/>
            <a:r>
              <a:rPr lang="en-US" altLang="en-US"/>
              <a:t>Failure of neural tube to close produces defects of either entire neural tube or small areas.</a:t>
            </a:r>
          </a:p>
        </p:txBody>
      </p:sp>
      <p:pic>
        <p:nvPicPr>
          <p:cNvPr id="43012" name="Picture 5" descr="spina">
            <a:hlinkClick r:id="rId2"/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48500" y="2414589"/>
            <a:ext cx="1943100" cy="2486025"/>
          </a:xfrm>
        </p:spPr>
      </p:pic>
    </p:spTree>
    <p:extLst>
      <p:ext uri="{BB962C8B-B14F-4D97-AF65-F5344CB8AC3E}">
        <p14:creationId xmlns:p14="http://schemas.microsoft.com/office/powerpoint/2010/main" val="3340757501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Home Care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Involve parents in care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Positioning/feeding/skin care/range of motion exercises/ clean catheterization when prescribed, complications.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Help with assistive devices (if child is paraplegic use hands/arms, etc.)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Long range planning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2064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Etiology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Anacephaly and spina bifida occur together very often.</a:t>
            </a:r>
          </a:p>
          <a:p>
            <a:pPr eaLnBrk="1" hangingPunct="1"/>
            <a:r>
              <a:rPr lang="en-US" altLang="en-US" smtClean="0"/>
              <a:t>Higher in females than males</a:t>
            </a:r>
          </a:p>
          <a:p>
            <a:pPr eaLnBrk="1" hangingPunct="1"/>
            <a:r>
              <a:rPr lang="en-US" altLang="en-US" smtClean="0"/>
              <a:t>50% occur due to nutritional deficiency (folic acid)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3742019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Spina Bifida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Defined as midline defects involving failure of the bony spine to close.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u="sng"/>
              <a:t>Spina bifida occulta-</a:t>
            </a:r>
            <a:r>
              <a:rPr lang="en-US" altLang="en-US" sz="2400"/>
              <a:t> defect not visible externally.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Occurs most often in lumbosacral area.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Not apparent unless there are gait disturbances, foot deformities, sphincter dysfunction or other neuromuscular manifestations.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Many people with occulta will never have any deficits and may not know they have it.</a:t>
            </a:r>
          </a:p>
        </p:txBody>
      </p:sp>
    </p:spTree>
    <p:extLst>
      <p:ext uri="{BB962C8B-B14F-4D97-AF65-F5344CB8AC3E}">
        <p14:creationId xmlns:p14="http://schemas.microsoft.com/office/powerpoint/2010/main" val="271578315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Spina Bifida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/>
              <a:t>Spina Bifida cystica</a:t>
            </a:r>
            <a:r>
              <a:rPr lang="en-US" altLang="en-US" smtClean="0"/>
              <a:t>- visible defect with external saclike protrusion.</a:t>
            </a:r>
          </a:p>
          <a:p>
            <a:pPr lvl="1" eaLnBrk="1" hangingPunct="1"/>
            <a:r>
              <a:rPr lang="en-US" altLang="en-US" smtClean="0"/>
              <a:t>A. meningocele- encases meninges and spinal fluid, but no neurological deficits.</a:t>
            </a:r>
          </a:p>
          <a:p>
            <a:pPr lvl="1" eaLnBrk="1" hangingPunct="1"/>
            <a:r>
              <a:rPr lang="en-US" altLang="en-US" smtClean="0"/>
              <a:t>B. meningomyelocele-contains meninges, spinal fluid, and nerves. Neuromotor deficits depend on anatomic level of protrusion and nerves involved. </a:t>
            </a:r>
          </a:p>
        </p:txBody>
      </p:sp>
    </p:spTree>
    <p:extLst>
      <p:ext uri="{BB962C8B-B14F-4D97-AF65-F5344CB8AC3E}">
        <p14:creationId xmlns:p14="http://schemas.microsoft.com/office/powerpoint/2010/main" val="66633233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5" descr="facts_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219200"/>
            <a:ext cx="386715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8114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5" descr="spbifida_baby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905000"/>
            <a:ext cx="2438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6147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5" descr="spinalbifida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295400"/>
            <a:ext cx="52578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7272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Meningomyelocele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AKA spina bifida</a:t>
            </a:r>
          </a:p>
          <a:p>
            <a:pPr eaLnBrk="1" hangingPunct="1"/>
            <a:r>
              <a:rPr lang="en-US" altLang="en-US" smtClean="0"/>
              <a:t>Develops during first 28 days of pregnancy when neural tube fails to close and fuse.</a:t>
            </a:r>
          </a:p>
          <a:p>
            <a:pPr eaLnBrk="1" hangingPunct="1"/>
            <a:r>
              <a:rPr lang="en-US" altLang="en-US" smtClean="0"/>
              <a:t>90% of spinal cord lesions, and may occur at any point along spine.</a:t>
            </a:r>
          </a:p>
          <a:p>
            <a:pPr eaLnBrk="1" hangingPunct="1"/>
            <a:r>
              <a:rPr lang="en-US" altLang="en-US" smtClean="0"/>
              <a:t>Sac usually enclosed in fine membrane that is prone to tears.</a:t>
            </a:r>
          </a:p>
        </p:txBody>
      </p:sp>
    </p:spTree>
    <p:extLst>
      <p:ext uri="{BB962C8B-B14F-4D97-AF65-F5344CB8AC3E}">
        <p14:creationId xmlns:p14="http://schemas.microsoft.com/office/powerpoint/2010/main" val="169823802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608</Words>
  <Application>Microsoft Office PowerPoint</Application>
  <PresentationFormat>Widescreen</PresentationFormat>
  <Paragraphs>69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SPINA BIFIDA</vt:lpstr>
      <vt:lpstr>SPINA BIFIDA</vt:lpstr>
      <vt:lpstr>Etiology</vt:lpstr>
      <vt:lpstr>Spina Bifida</vt:lpstr>
      <vt:lpstr>Spina Bifida</vt:lpstr>
      <vt:lpstr>PowerPoint Presentation</vt:lpstr>
      <vt:lpstr>PowerPoint Presentation</vt:lpstr>
      <vt:lpstr>PowerPoint Presentation</vt:lpstr>
      <vt:lpstr>Meningomyelocele</vt:lpstr>
      <vt:lpstr>meningomyelocele</vt:lpstr>
      <vt:lpstr>Clinical manifestations</vt:lpstr>
      <vt:lpstr>Diagnostic evaluation</vt:lpstr>
      <vt:lpstr>PowerPoint Presentation</vt:lpstr>
      <vt:lpstr>Therapeutic management</vt:lpstr>
      <vt:lpstr>Goals</vt:lpstr>
      <vt:lpstr>Goals</vt:lpstr>
      <vt:lpstr>Goals</vt:lpstr>
      <vt:lpstr>Goals</vt:lpstr>
      <vt:lpstr>Post-op</vt:lpstr>
      <vt:lpstr>Home Care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SPINA BIFIDA</dc:title>
  <dc:creator>Lenovo</dc:creator>
  <cp:lastModifiedBy>Lenovo</cp:lastModifiedBy>
  <cp:revision>9</cp:revision>
  <dcterms:created xsi:type="dcterms:W3CDTF">2020-05-10T10:04:57Z</dcterms:created>
  <dcterms:modified xsi:type="dcterms:W3CDTF">2020-05-10T11:43:48Z</dcterms:modified>
</cp:coreProperties>
</file>