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-2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W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ater </a:t>
            </a:r>
            <a:r>
              <a:rPr lang="en-US" sz="4400" b="1" dirty="0">
                <a:solidFill>
                  <a:schemeClr val="bg2">
                    <a:lumMod val="50000"/>
                  </a:schemeClr>
                </a:solidFill>
              </a:rPr>
              <a:t>and E</a:t>
            </a:r>
            <a:r>
              <a:rPr lang="en-US" sz="4400" b="1" dirty="0" smtClean="0">
                <a:solidFill>
                  <a:schemeClr val="bg2">
                    <a:lumMod val="50000"/>
                  </a:schemeClr>
                </a:solidFill>
              </a:rPr>
              <a:t>lectrolytes</a:t>
            </a:r>
            <a:endParaRPr lang="en-US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39425"/>
              </p:ext>
            </p:extLst>
          </p:nvPr>
        </p:nvGraphicFramePr>
        <p:xfrm>
          <a:off x="1696452" y="1876924"/>
          <a:ext cx="9901990" cy="3080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0995"/>
                <a:gridCol w="4950995"/>
              </a:tblGrid>
              <a:tr h="1026695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Roll No.</a:t>
                      </a:r>
                      <a:endParaRPr lang="en-US" dirty="0"/>
                    </a:p>
                  </a:txBody>
                  <a:tcPr/>
                </a:tc>
              </a:tr>
              <a:tr h="10266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Awais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Shabbir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BASF12M045</a:t>
                      </a:r>
                      <a:endParaRPr lang="en-US" dirty="0"/>
                    </a:p>
                  </a:txBody>
                  <a:tcPr/>
                </a:tc>
              </a:tr>
              <a:tr h="102669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Shoaib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Akram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BASF12M030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29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7844" y="338070"/>
            <a:ext cx="8915399" cy="627845"/>
          </a:xfrm>
        </p:spPr>
        <p:txBody>
          <a:bodyPr>
            <a:normAutofit fontScale="90000"/>
          </a:bodyPr>
          <a:lstStyle/>
          <a:p>
            <a:r>
              <a:rPr lang="en-US" i="1" dirty="0"/>
              <a:t>electrolyte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8643" y="875763"/>
            <a:ext cx="11191740" cy="5027899"/>
          </a:xfrm>
        </p:spPr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electrolyte </a:t>
            </a:r>
            <a:r>
              <a:rPr lang="en-US" dirty="0"/>
              <a:t>solution can be formed when certain mineral salts are dissolved in</a:t>
            </a:r>
          </a:p>
          <a:p>
            <a:r>
              <a:rPr lang="en-US" dirty="0"/>
              <a:t>water. Electrolyte solutions were originally named because of their ability to conduct</a:t>
            </a:r>
          </a:p>
          <a:p>
            <a:r>
              <a:rPr lang="en-US" dirty="0"/>
              <a:t>electricity. Many of the fluids in the body are electrolyte solutions with dissolved</a:t>
            </a:r>
          </a:p>
          <a:p>
            <a:r>
              <a:rPr lang="en-GB" dirty="0"/>
              <a:t>minerals</a:t>
            </a:r>
            <a:r>
              <a:rPr lang="en-GB" dirty="0" smtClean="0"/>
              <a:t>.</a:t>
            </a:r>
            <a:r>
              <a:rPr lang="en-US" i="1" dirty="0"/>
              <a:t> Blood plasma </a:t>
            </a:r>
            <a:r>
              <a:rPr lang="en-US" dirty="0"/>
              <a:t>is the liquid component of blood. Blood cells are suspended in</a:t>
            </a:r>
          </a:p>
          <a:p>
            <a:r>
              <a:rPr lang="en-US" dirty="0"/>
              <a:t>plasma. Blood plasma is an electrolyte solution that carries blood proteins. A</a:t>
            </a:r>
          </a:p>
          <a:p>
            <a:r>
              <a:rPr lang="en-US" dirty="0"/>
              <a:t>second electrolyte solution is called </a:t>
            </a:r>
            <a:r>
              <a:rPr lang="en-US" i="1" dirty="0"/>
              <a:t>intracellular fluid </a:t>
            </a:r>
            <a:r>
              <a:rPr lang="en-US" dirty="0"/>
              <a:t>(</a:t>
            </a:r>
            <a:r>
              <a:rPr lang="en-US" i="1" dirty="0"/>
              <a:t>intra </a:t>
            </a:r>
            <a:r>
              <a:rPr lang="en-US" dirty="0"/>
              <a:t>means “within,” so</a:t>
            </a:r>
          </a:p>
          <a:p>
            <a:r>
              <a:rPr lang="en-US" dirty="0"/>
              <a:t>“within the cells”). Much of the fluid in the body is inside the cells. The third location</a:t>
            </a:r>
          </a:p>
          <a:p>
            <a:r>
              <a:rPr lang="en-US" dirty="0"/>
              <a:t>of electrolytes in the body is in the </a:t>
            </a:r>
            <a:r>
              <a:rPr lang="en-US" i="1" dirty="0"/>
              <a:t>interstitial fluid </a:t>
            </a:r>
            <a:r>
              <a:rPr lang="en-US" dirty="0"/>
              <a:t>(</a:t>
            </a:r>
            <a:r>
              <a:rPr lang="en-US" i="1" dirty="0"/>
              <a:t>inter </a:t>
            </a:r>
            <a:r>
              <a:rPr lang="en-US" dirty="0"/>
              <a:t>means “between”).</a:t>
            </a:r>
          </a:p>
          <a:p>
            <a:r>
              <a:rPr lang="en-US" dirty="0"/>
              <a:t>This interstitial fluid bathes and surrounds the cells. The fluid outside of cells is</a:t>
            </a:r>
          </a:p>
          <a:p>
            <a:r>
              <a:rPr lang="en-US" dirty="0"/>
              <a:t>called </a:t>
            </a:r>
            <a:r>
              <a:rPr lang="en-US" i="1" dirty="0"/>
              <a:t>extracellular fluid </a:t>
            </a:r>
            <a:r>
              <a:rPr lang="en-US" dirty="0"/>
              <a:t>(</a:t>
            </a:r>
            <a:r>
              <a:rPr lang="en-US" i="1" dirty="0"/>
              <a:t>extra </a:t>
            </a:r>
            <a:r>
              <a:rPr lang="en-US" dirty="0"/>
              <a:t>means “outside”) and includes both blood plasma</a:t>
            </a:r>
          </a:p>
          <a:p>
            <a:r>
              <a:rPr lang="en-GB" dirty="0"/>
              <a:t>and interstitial fluid.</a:t>
            </a:r>
          </a:p>
        </p:txBody>
      </p:sp>
    </p:spTree>
    <p:extLst>
      <p:ext uri="{BB962C8B-B14F-4D97-AF65-F5344CB8AC3E}">
        <p14:creationId xmlns:p14="http://schemas.microsoft.com/office/powerpoint/2010/main" val="3357647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540" y="222161"/>
            <a:ext cx="8915399" cy="156800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Blood Pressure and Blood Volume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673" y="1790165"/>
            <a:ext cx="10512939" cy="4113498"/>
          </a:xfrm>
        </p:spPr>
        <p:txBody>
          <a:bodyPr>
            <a:normAutofit/>
          </a:bodyPr>
          <a:lstStyle/>
          <a:p>
            <a:r>
              <a:rPr lang="en-US" dirty="0"/>
              <a:t>As mentioned, antidiuretic hormone signals the kidneys to retain more water when</a:t>
            </a:r>
          </a:p>
          <a:p>
            <a:r>
              <a:rPr lang="en-US" dirty="0"/>
              <a:t>blood pressure drops. Kidney cells respond to lower blood pressure by releasing</a:t>
            </a:r>
          </a:p>
          <a:p>
            <a:r>
              <a:rPr lang="en-US" dirty="0"/>
              <a:t>the enzyme </a:t>
            </a:r>
            <a:r>
              <a:rPr lang="en-US" i="1" dirty="0"/>
              <a:t>renin</a:t>
            </a:r>
            <a:r>
              <a:rPr lang="en-US" dirty="0"/>
              <a:t>, as seen in Figure 7-5. Renin causes the kidneys to retain more</a:t>
            </a:r>
          </a:p>
          <a:p>
            <a:r>
              <a:rPr lang="en-US" dirty="0"/>
              <a:t>sodium. The extra sodium draws more water back from the urine to increase blood</a:t>
            </a:r>
          </a:p>
          <a:p>
            <a:r>
              <a:rPr lang="en-US" dirty="0"/>
              <a:t>volume. Extra dietary sodium can also raise blood pressure by causing more </a:t>
            </a:r>
            <a:r>
              <a:rPr lang="en-US" dirty="0" smtClean="0"/>
              <a:t>water</a:t>
            </a:r>
            <a:r>
              <a:rPr lang="en-US" dirty="0"/>
              <a:t> retention. Renin also triggers </a:t>
            </a:r>
            <a:r>
              <a:rPr lang="en-US" i="1" dirty="0"/>
              <a:t>vasoconstriction</a:t>
            </a:r>
            <a:r>
              <a:rPr lang="en-US" dirty="0"/>
              <a:t>, the narrowing of blood vessels.</a:t>
            </a:r>
          </a:p>
          <a:p>
            <a:r>
              <a:rPr lang="en-US" dirty="0"/>
              <a:t>This also raises blood pressure. Renin activates a blood protein, </a:t>
            </a:r>
            <a:r>
              <a:rPr lang="en-US" i="1" dirty="0"/>
              <a:t>angiotensin</a:t>
            </a:r>
            <a:r>
              <a:rPr lang="en-US" dirty="0"/>
              <a:t>,</a:t>
            </a:r>
          </a:p>
          <a:p>
            <a:r>
              <a:rPr lang="en-GB" dirty="0"/>
              <a:t>which causes the vasoconstriction.</a:t>
            </a:r>
          </a:p>
        </p:txBody>
      </p:sp>
    </p:spTree>
    <p:extLst>
      <p:ext uri="{BB962C8B-B14F-4D97-AF65-F5344CB8AC3E}">
        <p14:creationId xmlns:p14="http://schemas.microsoft.com/office/powerpoint/2010/main" val="2424786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9549" y="103031"/>
            <a:ext cx="11101589" cy="675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4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328" y="325191"/>
            <a:ext cx="8915399" cy="151648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Fluid and Electrolyte Balance in the Cells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915" y="1841679"/>
            <a:ext cx="10538697" cy="4061984"/>
          </a:xfrm>
        </p:spPr>
        <p:txBody>
          <a:bodyPr>
            <a:normAutofit/>
          </a:bodyPr>
          <a:lstStyle/>
          <a:p>
            <a:r>
              <a:rPr lang="en-US" dirty="0"/>
              <a:t>Cells regulate their internal mineral balance, which keeps just the right amount of</a:t>
            </a:r>
          </a:p>
          <a:p>
            <a:r>
              <a:rPr lang="en-US" dirty="0"/>
              <a:t>water inside the cells. If there is too much water inside the cells, the cells can burst.</a:t>
            </a:r>
          </a:p>
          <a:p>
            <a:r>
              <a:rPr lang="en-US" dirty="0"/>
              <a:t>With too little water inside the cells, they can collapse. Cells maintain a fluid balance</a:t>
            </a:r>
          </a:p>
          <a:p>
            <a:r>
              <a:rPr lang="en-US" dirty="0"/>
              <a:t>where about two thirds of the water in the body is inside the cells and one</a:t>
            </a:r>
          </a:p>
          <a:p>
            <a:r>
              <a:rPr lang="en-US" dirty="0"/>
              <a:t>third of the water is outside the cells</a:t>
            </a:r>
            <a:r>
              <a:rPr lang="en-US" dirty="0" smtClean="0"/>
              <a:t>.</a:t>
            </a:r>
            <a:r>
              <a:rPr lang="en-US" dirty="0"/>
              <a:t> Mineral salts, such as sodium chloride (</a:t>
            </a:r>
            <a:r>
              <a:rPr lang="en-US" dirty="0" err="1"/>
              <a:t>NaCl</a:t>
            </a:r>
            <a:r>
              <a:rPr lang="en-US" dirty="0"/>
              <a:t>) dissolve in water. Sodium chloride</a:t>
            </a:r>
          </a:p>
          <a:p>
            <a:r>
              <a:rPr lang="en-US" dirty="0"/>
              <a:t>breaks apart into positively charged sodium ions and negatively charged</a:t>
            </a:r>
          </a:p>
          <a:p>
            <a:r>
              <a:rPr lang="en-US" dirty="0"/>
              <a:t>chloride ions. Water itself has slightly different charges on the different atoms</a:t>
            </a:r>
          </a:p>
          <a:p>
            <a:r>
              <a:rPr lang="en-US" dirty="0"/>
              <a:t>making up the water molecule (H2O),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54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973" y="141669"/>
            <a:ext cx="11182640" cy="5761994"/>
          </a:xfrm>
        </p:spPr>
        <p:txBody>
          <a:bodyPr>
            <a:normAutofit/>
          </a:bodyPr>
          <a:lstStyle/>
          <a:p>
            <a:r>
              <a:rPr lang="en-US" dirty="0"/>
              <a:t>atoms in water have slight positive charges that are attracted to the negatively</a:t>
            </a:r>
          </a:p>
          <a:p>
            <a:r>
              <a:rPr lang="en-US" dirty="0"/>
              <a:t>charged chloride ions. The water molecules cluster around the chloride ions with</a:t>
            </a:r>
          </a:p>
          <a:p>
            <a:r>
              <a:rPr lang="en-US" dirty="0"/>
              <a:t>the hydrogen sides of the water molecules facing the chloride ion. On the other</a:t>
            </a:r>
          </a:p>
          <a:p>
            <a:r>
              <a:rPr lang="en-US" dirty="0"/>
              <a:t>side of the water molecule, the oxygen atom has a slight negative charge that is</a:t>
            </a:r>
          </a:p>
          <a:p>
            <a:r>
              <a:rPr lang="en-US" dirty="0"/>
              <a:t>attracted to the positively charged sodium ions. The water molecules cluster</a:t>
            </a:r>
          </a:p>
          <a:p>
            <a:r>
              <a:rPr lang="en-US" dirty="0"/>
              <a:t>around the sodium ions with the oxygen sides of the water molecules facing the</a:t>
            </a:r>
          </a:p>
          <a:p>
            <a:r>
              <a:rPr lang="en-US" dirty="0"/>
              <a:t>sodium ion. This is how water dissolves salts.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72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245" y="128789"/>
            <a:ext cx="11552349" cy="660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5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966" y="428223"/>
            <a:ext cx="8915399" cy="80814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Movement of Electrolytes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2283" y="1867437"/>
            <a:ext cx="10152330" cy="4036225"/>
          </a:xfrm>
        </p:spPr>
        <p:txBody>
          <a:bodyPr>
            <a:normAutofit/>
          </a:bodyPr>
          <a:lstStyle/>
          <a:p>
            <a:r>
              <a:rPr lang="en-US" dirty="0"/>
              <a:t>The electrolyte solution inside cells has a different composition of solutes than</a:t>
            </a:r>
          </a:p>
          <a:p>
            <a:r>
              <a:rPr lang="en-US" dirty="0"/>
              <a:t>the extracellular electrolyte solution. Inside the cells, potassium, magnesium, and</a:t>
            </a:r>
          </a:p>
          <a:p>
            <a:r>
              <a:rPr lang="en-US" dirty="0"/>
              <a:t>phosphate are in the highest concentrations. Outside the cells, sodium and chloride</a:t>
            </a:r>
          </a:p>
          <a:p>
            <a:r>
              <a:rPr lang="en-US" dirty="0"/>
              <a:t>are in the highest concentrations.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163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9056" y="196403"/>
            <a:ext cx="8915399" cy="76951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OSMOTIC PRESSURE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611" y="1223493"/>
            <a:ext cx="11406389" cy="4680169"/>
          </a:xfrm>
        </p:spPr>
        <p:txBody>
          <a:bodyPr>
            <a:normAutofit/>
          </a:bodyPr>
          <a:lstStyle/>
          <a:p>
            <a:r>
              <a:rPr lang="en-US" dirty="0"/>
              <a:t>Water flows across cell membranes and capillary walls toward the higher concentration</a:t>
            </a:r>
          </a:p>
          <a:p>
            <a:r>
              <a:rPr lang="en-US" dirty="0"/>
              <a:t>of solutes in a process called </a:t>
            </a:r>
            <a:r>
              <a:rPr lang="en-US" i="1" dirty="0"/>
              <a:t>osmosis</a:t>
            </a:r>
            <a:r>
              <a:rPr lang="en-US" dirty="0"/>
              <a:t>. </a:t>
            </a:r>
            <a:r>
              <a:rPr lang="en-US" i="1" dirty="0"/>
              <a:t>Osmotic pressure </a:t>
            </a:r>
            <a:r>
              <a:rPr lang="en-US" dirty="0"/>
              <a:t>tends to equalize</a:t>
            </a:r>
          </a:p>
          <a:p>
            <a:r>
              <a:rPr lang="en-US" dirty="0"/>
              <a:t>concentrations. Osmosis creates a force that is called osmotic pressure and may</a:t>
            </a:r>
          </a:p>
          <a:p>
            <a:r>
              <a:rPr lang="en-US" dirty="0"/>
              <a:t>be offset by hydraulic pressure in a delicate balance. Blood vessels have a higher</a:t>
            </a:r>
          </a:p>
          <a:p>
            <a:r>
              <a:rPr lang="en-US" dirty="0"/>
              <a:t>hydraulic pressure than interstitial fluid. This extra pressure in blood vessels tends</a:t>
            </a:r>
          </a:p>
          <a:p>
            <a:r>
              <a:rPr lang="en-US" dirty="0"/>
              <a:t>to move water out of the blood vessels and into the interstitial fluid. This movement</a:t>
            </a:r>
          </a:p>
          <a:p>
            <a:r>
              <a:rPr lang="en-US" dirty="0"/>
              <a:t>of water out of blood vessels is offset by osmotic pressure. There is normally</a:t>
            </a:r>
          </a:p>
          <a:p>
            <a:r>
              <a:rPr lang="en-US" dirty="0"/>
              <a:t>a higher concentration of solutes inside blood vessels. Thus, osmotic pressure</a:t>
            </a:r>
          </a:p>
          <a:p>
            <a:r>
              <a:rPr lang="en-US" dirty="0"/>
              <a:t>tends to move interstitial water into the blood to equalize concentrations.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001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751" y="154547"/>
            <a:ext cx="8915399" cy="160985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TRANSPORT OF IONS ACROSS CELL MEMBRANES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403" y="1764405"/>
            <a:ext cx="10165209" cy="413925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Transport proteins embedded in the cell membrane regulate the flow of positive</a:t>
            </a:r>
          </a:p>
          <a:p>
            <a:r>
              <a:rPr lang="en-US" dirty="0"/>
              <a:t>ions across the cell membrane. Negative ions follow the positive ions to maintain</a:t>
            </a:r>
          </a:p>
          <a:p>
            <a:r>
              <a:rPr lang="en-US" dirty="0"/>
              <a:t>a neutral electrolyte balance. Remember that electrolyte solutions must be electrically</a:t>
            </a:r>
          </a:p>
          <a:p>
            <a:r>
              <a:rPr lang="en-US" dirty="0"/>
              <a:t>neutral. Also, water flows across cell membranes toward the more concentrated</a:t>
            </a:r>
          </a:p>
          <a:p>
            <a:r>
              <a:rPr lang="en-GB" dirty="0"/>
              <a:t>solution because of osmosis.</a:t>
            </a:r>
          </a:p>
          <a:p>
            <a:r>
              <a:rPr lang="en-US" dirty="0"/>
              <a:t>One of the best understood transport proteins is the sodium-potassium pump.</a:t>
            </a:r>
          </a:p>
          <a:p>
            <a:r>
              <a:rPr lang="en-US" dirty="0"/>
              <a:t>Proteins embedded in the cell wall actively pump sodium out of the cell while bringing</a:t>
            </a:r>
          </a:p>
          <a:p>
            <a:r>
              <a:rPr lang="en-US" dirty="0"/>
              <a:t>potassium into the cell, as shown in Figure 7-7. First, potassium binds to the</a:t>
            </a:r>
          </a:p>
          <a:p>
            <a:r>
              <a:rPr lang="en-US" dirty="0"/>
              <a:t>protein on the outside of the cell membrane. The protein then flips over, delivering</a:t>
            </a:r>
          </a:p>
          <a:p>
            <a:r>
              <a:rPr lang="en-US" dirty="0"/>
              <a:t>the potassium into the intracellular fluid</a:t>
            </a:r>
            <a:r>
              <a:rPr lang="en-US" dirty="0" smtClean="0"/>
              <a:t>.</a:t>
            </a:r>
            <a:r>
              <a:rPr lang="en-US" dirty="0"/>
              <a:t> Once inside the cell, the </a:t>
            </a:r>
            <a:r>
              <a:rPr lang="en-US" dirty="0" smtClean="0"/>
              <a:t>now-available</a:t>
            </a:r>
            <a:r>
              <a:rPr lang="en-US" dirty="0"/>
              <a:t> protein binds to sodium. Next, the protein flips over again to transport the sodium</a:t>
            </a:r>
          </a:p>
          <a:p>
            <a:r>
              <a:rPr lang="en-US" dirty="0"/>
              <a:t>out of the cell. This kind of active transport requires energy in the form of adenosine</a:t>
            </a:r>
          </a:p>
          <a:p>
            <a:r>
              <a:rPr lang="en-GB" dirty="0"/>
              <a:t>triphosphate (ATP).</a:t>
            </a:r>
          </a:p>
        </p:txBody>
      </p:sp>
    </p:spTree>
    <p:extLst>
      <p:ext uri="{BB962C8B-B14F-4D97-AF65-F5344CB8AC3E}">
        <p14:creationId xmlns:p14="http://schemas.microsoft.com/office/powerpoint/2010/main" val="2130524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00" y="115910"/>
            <a:ext cx="11848562" cy="663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08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0717" y="273676"/>
            <a:ext cx="8915399" cy="7695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717" y="1043189"/>
            <a:ext cx="11049514" cy="486047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We need a constant supply of drinking water for many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purposes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minerals work together to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 </a:t>
            </a:r>
            <a:r>
              <a:rPr lang="en-GB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 </a:t>
            </a:r>
            <a:r>
              <a:rPr lang="en-GB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fluids.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is used to transport nutrients and wastes throughout the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needed to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 body temperature.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important in maintaining normal blood pressure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blood volume.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 is crucial for these and other functions. Water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balance is </a:t>
            </a: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influenced by certain water-soluble minerals.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44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205" y="235040"/>
            <a:ext cx="8915399" cy="158088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Fluid and Electrolyte Balance in the Body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15923"/>
            <a:ext cx="11423559" cy="4087740"/>
          </a:xfrm>
        </p:spPr>
        <p:txBody>
          <a:bodyPr>
            <a:normAutofit/>
          </a:bodyPr>
          <a:lstStyle/>
          <a:p>
            <a:r>
              <a:rPr lang="en-US" dirty="0"/>
              <a:t>The body must have the right amount and proportion of minerals at all times. The</a:t>
            </a:r>
          </a:p>
          <a:p>
            <a:r>
              <a:rPr lang="en-US" dirty="0"/>
              <a:t>gastrointestinal tract and the kidneys work together to regulate minerals in the body.</a:t>
            </a:r>
          </a:p>
          <a:p>
            <a:r>
              <a:rPr lang="en-US" dirty="0"/>
              <a:t>Minerals are recycled back to the stomach and intestines in the form of digestive</a:t>
            </a:r>
          </a:p>
          <a:p>
            <a:r>
              <a:rPr lang="en-US" dirty="0"/>
              <a:t>juices and bile. These minerals, together with the minerals in food, are absorbed</a:t>
            </a:r>
          </a:p>
          <a:p>
            <a:r>
              <a:rPr lang="en-US" dirty="0"/>
              <a:t>or reabsorbed as needed. About two gallons of digestive juices and minerals are</a:t>
            </a:r>
          </a:p>
          <a:p>
            <a:r>
              <a:rPr lang="en-US" dirty="0"/>
              <a:t>recycled each day. Selective reabsorption through the intestines allows regulation</a:t>
            </a:r>
          </a:p>
          <a:p>
            <a:r>
              <a:rPr lang="en-US" dirty="0"/>
              <a:t>of fluid and electrolyte balance.</a:t>
            </a:r>
          </a:p>
          <a:p>
            <a:r>
              <a:rPr lang="en-US" dirty="0"/>
              <a:t>The kidneys do more than simply adjust the amount of water retained by the</a:t>
            </a:r>
          </a:p>
          <a:p>
            <a:r>
              <a:rPr lang="en-US" dirty="0"/>
              <a:t>body. Kidneys also regulate certain electrolytes.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2492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1027" y="557011"/>
            <a:ext cx="8915399" cy="949817"/>
          </a:xfrm>
        </p:spPr>
        <p:txBody>
          <a:bodyPr/>
          <a:lstStyle/>
          <a:p>
            <a:r>
              <a:rPr lang="en-GB" b="1" dirty="0"/>
              <a:t>ELECTROLYTE IMBALANCE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90" y="1506829"/>
            <a:ext cx="11900078" cy="5112912"/>
          </a:xfrm>
        </p:spPr>
        <p:txBody>
          <a:bodyPr>
            <a:normAutofit/>
          </a:bodyPr>
          <a:lstStyle/>
          <a:p>
            <a:r>
              <a:rPr lang="en-US" dirty="0"/>
              <a:t>Sometimes, despite the excellent systems used to control electrolyte </a:t>
            </a:r>
            <a:r>
              <a:rPr lang="en-US" dirty="0" smtClean="0"/>
              <a:t>balance , the </a:t>
            </a:r>
            <a:r>
              <a:rPr lang="en-US" dirty="0"/>
              <a:t>body’s mineral and fluid balances do get disrupted. It is not uncommon </a:t>
            </a:r>
            <a:r>
              <a:rPr lang="en-US" dirty="0" smtClean="0"/>
              <a:t>for</a:t>
            </a:r>
            <a:r>
              <a:rPr lang="en-US" dirty="0"/>
              <a:t> heavy sweating to deplete fluids and </a:t>
            </a:r>
            <a:r>
              <a:rPr lang="en-US" dirty="0" smtClean="0"/>
              <a:t>electrolytes.</a:t>
            </a:r>
          </a:p>
          <a:p>
            <a:r>
              <a:rPr lang="en-US" dirty="0" smtClean="0"/>
              <a:t>Wounds </a:t>
            </a:r>
            <a:r>
              <a:rPr lang="en-US" dirty="0"/>
              <a:t>can also throw </a:t>
            </a:r>
            <a:r>
              <a:rPr lang="en-US" dirty="0" smtClean="0"/>
              <a:t>off electrolyte </a:t>
            </a:r>
            <a:r>
              <a:rPr lang="en-US" dirty="0"/>
              <a:t>balance through loss of </a:t>
            </a:r>
            <a:r>
              <a:rPr lang="en-US" dirty="0" smtClean="0"/>
              <a:t>blood.</a:t>
            </a:r>
          </a:p>
          <a:p>
            <a:r>
              <a:rPr lang="en-US" dirty="0" smtClean="0"/>
              <a:t>Diarrhea </a:t>
            </a:r>
            <a:r>
              <a:rPr lang="en-US" dirty="0"/>
              <a:t>or vomiting can purge </a:t>
            </a:r>
            <a:r>
              <a:rPr lang="en-US" dirty="0" smtClean="0"/>
              <a:t>large amounts </a:t>
            </a:r>
            <a:r>
              <a:rPr lang="en-US" dirty="0"/>
              <a:t>of fluids and minerals in a short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Sodium </a:t>
            </a:r>
            <a:r>
              <a:rPr lang="en-US" dirty="0"/>
              <a:t>and chloride losses </a:t>
            </a:r>
            <a:r>
              <a:rPr lang="en-US" dirty="0" smtClean="0"/>
              <a:t>are the </a:t>
            </a:r>
            <a:r>
              <a:rPr lang="en-US" dirty="0"/>
              <a:t>most common because they are the minerals in the highest concentration </a:t>
            </a:r>
            <a:r>
              <a:rPr lang="en-US" dirty="0" smtClean="0"/>
              <a:t>in </a:t>
            </a:r>
            <a:r>
              <a:rPr lang="en-GB" dirty="0" smtClean="0"/>
              <a:t>extracellular </a:t>
            </a:r>
            <a:r>
              <a:rPr lang="en-GB" dirty="0"/>
              <a:t>fluids.</a:t>
            </a:r>
          </a:p>
          <a:p>
            <a:r>
              <a:rPr lang="en-US" dirty="0"/>
              <a:t>Oral rehydration therapy is often administered when severe diarrhea threatens</a:t>
            </a:r>
          </a:p>
          <a:p>
            <a:r>
              <a:rPr lang="en-US" dirty="0"/>
              <a:t>the health of malnourished </a:t>
            </a:r>
            <a:r>
              <a:rPr lang="en-US" dirty="0" smtClean="0"/>
              <a:t>children.</a:t>
            </a:r>
          </a:p>
          <a:p>
            <a:r>
              <a:rPr lang="en-US" dirty="0" smtClean="0"/>
              <a:t>Oral </a:t>
            </a:r>
            <a:r>
              <a:rPr lang="en-US" dirty="0"/>
              <a:t>rehydration therapy is one cup of pure</a:t>
            </a:r>
          </a:p>
          <a:p>
            <a:r>
              <a:rPr lang="en-US" dirty="0"/>
              <a:t>water with a teaspoon of sugar and a little </a:t>
            </a:r>
            <a:r>
              <a:rPr lang="en-US" dirty="0" smtClean="0"/>
              <a:t>salt.</a:t>
            </a:r>
          </a:p>
          <a:p>
            <a:r>
              <a:rPr lang="en-US" dirty="0" smtClean="0"/>
              <a:t>A </a:t>
            </a:r>
            <a:r>
              <a:rPr lang="en-US" dirty="0"/>
              <a:t>zinc supplement added to </a:t>
            </a:r>
            <a:r>
              <a:rPr lang="en-US" dirty="0" smtClean="0"/>
              <a:t>oral rehydration </a:t>
            </a:r>
            <a:r>
              <a:rPr lang="en-US" dirty="0"/>
              <a:t>therapy aids the </a:t>
            </a:r>
            <a:r>
              <a:rPr lang="en-US" dirty="0" smtClean="0"/>
              <a:t>therapy.</a:t>
            </a:r>
          </a:p>
          <a:p>
            <a:r>
              <a:rPr lang="en-US" dirty="0" smtClean="0"/>
              <a:t>This </a:t>
            </a:r>
            <a:r>
              <a:rPr lang="en-US" dirty="0"/>
              <a:t>therapy can be helpful until the child </a:t>
            </a:r>
            <a:r>
              <a:rPr lang="en-US" dirty="0" smtClean="0"/>
              <a:t>is rehydrated </a:t>
            </a:r>
            <a:r>
              <a:rPr lang="en-US" dirty="0"/>
              <a:t>and strong enough to recover with normal water and food.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11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1934" y="247919"/>
            <a:ext cx="8915399" cy="79527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Water’s </a:t>
            </a:r>
            <a:r>
              <a:rPr lang="en-GB" b="1" dirty="0" smtClean="0"/>
              <a:t>Functions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935" y="1043189"/>
            <a:ext cx="9842678" cy="486047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solvent and transporter for many vitamins and minerals.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cushion and lubricant for joints, eyes, spinal cord, 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</a:t>
            </a:r>
            <a:r>
              <a:rPr lang="en-GB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GB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amniotic sac.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Used to cool the body.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Needed for blood volume and cellular structure.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Cleans the body of wastes.</a:t>
            </a:r>
            <a:endParaRPr lang="en-GB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8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3146" y="286555"/>
            <a:ext cx="8915399" cy="924059"/>
          </a:xfrm>
        </p:spPr>
        <p:txBody>
          <a:bodyPr/>
          <a:lstStyle/>
          <a:p>
            <a:r>
              <a:rPr lang="en-GB" b="1" dirty="0"/>
              <a:t>Water Output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735" y="1210615"/>
            <a:ext cx="10689465" cy="4693048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body loses or disposes of water in several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ways.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kidneys are the main regulators of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kidneys account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for about half of the total water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output.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skin loses water in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two ways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The loss of water by diffusion from skin accounts for about 15 percent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 the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total water output, even when we are not sweating. Water loss from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sweating varies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considerably depending on activity, temperature, and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humidity.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lungs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continuously lose water as water vapor and account for about 12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percent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of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output. </a:t>
            </a:r>
          </a:p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A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bout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 percent of water is lost through the feces.</a:t>
            </a:r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3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66" y="334851"/>
            <a:ext cx="11616743" cy="613034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total amount of water in the body is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regulated by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kidneys.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blood volume falls or blood pressure falls, or the </a:t>
            </a: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extra-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cellular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fluid becomes too concentrated, the body responds by retaining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more water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from the urine. The amount of water retained by the kidneys is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regulated by hormones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Antidiuretic 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hormone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secreted by the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pituitary gland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 keep more water in the body. </a:t>
            </a:r>
            <a:endParaRPr lang="en-US" sz="20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Antidiuretic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hormone limits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amount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of water lost through the kidneys. Another hormone, </a:t>
            </a:r>
            <a:r>
              <a:rPr lang="en-US" sz="20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aldosterone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also directs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kidneys to retain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Aldosterone is secreted from the adrenal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cortex,which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is a gland located on the top of each kidney. </a:t>
            </a:r>
          </a:p>
        </p:txBody>
      </p:sp>
    </p:spTree>
    <p:extLst>
      <p:ext uri="{BB962C8B-B14F-4D97-AF65-F5344CB8AC3E}">
        <p14:creationId xmlns:p14="http://schemas.microsoft.com/office/powerpoint/2010/main" val="359217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940" y="0"/>
            <a:ext cx="1197305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05639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0571" y="209282"/>
            <a:ext cx="8915399" cy="75663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Water Input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645" y="1107583"/>
            <a:ext cx="10190967" cy="4796079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About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55 percent of our water intake is from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drinking water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and beverages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Food also contains water in varying amounts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                                                                                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Strawberries,watermelon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and broccoli contain about 90 percent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Bread and cheese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containabout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35 percent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from food accounts for about 35 percent of </a:t>
            </a:r>
            <a:r>
              <a:rPr lang="en-US" sz="20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ourwater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intake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Together, water from food and beverages accounts for 90 percent of</a:t>
            </a:r>
          </a:p>
          <a:p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water </a:t>
            </a: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intake.</a:t>
            </a:r>
          </a:p>
          <a:p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5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367" y="244699"/>
            <a:ext cx="11118246" cy="6362163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When food is metabolized for energy in the cells, one byproduct is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This metabolic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water accounts for about 10 percent of our water. When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carbohydrates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fats, and protein are burned for energy, their carbon and hydrogen atoms combine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with oxygen to produce carbon dioxide and water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Metabolic water may find </a:t>
            </a: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its way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into plasma and can be regarded as intake.</a:t>
            </a:r>
            <a:endParaRPr lang="en-GB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0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8402" y="108285"/>
            <a:ext cx="8915399" cy="2262781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is electrolyte</a:t>
            </a:r>
            <a:endParaRPr lang="en-US" sz="6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339" y="3117020"/>
            <a:ext cx="8915399" cy="3235654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Electrolyte is a substance that contain free ions and behaves  electrically conductive medium.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All higher forms of life can not exist without electrolytes.</a:t>
            </a:r>
          </a:p>
        </p:txBody>
      </p:sp>
    </p:spTree>
    <p:extLst>
      <p:ext uri="{BB962C8B-B14F-4D97-AF65-F5344CB8AC3E}">
        <p14:creationId xmlns:p14="http://schemas.microsoft.com/office/powerpoint/2010/main" val="312026994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112</TotalTime>
  <Words>1645</Words>
  <Application>Microsoft Office PowerPoint</Application>
  <PresentationFormat>Custom</PresentationFormat>
  <Paragraphs>133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Wisp</vt:lpstr>
      <vt:lpstr>Water and Electrolytes</vt:lpstr>
      <vt:lpstr>water</vt:lpstr>
      <vt:lpstr>Water’s Functions </vt:lpstr>
      <vt:lpstr>Water Output</vt:lpstr>
      <vt:lpstr>PowerPoint Presentation</vt:lpstr>
      <vt:lpstr>PowerPoint Presentation</vt:lpstr>
      <vt:lpstr>Water Input</vt:lpstr>
      <vt:lpstr>PowerPoint Presentation</vt:lpstr>
      <vt:lpstr>What is electrolyte</vt:lpstr>
      <vt:lpstr>electrolyte</vt:lpstr>
      <vt:lpstr>Blood Pressure and Blood Volume</vt:lpstr>
      <vt:lpstr>PowerPoint Presentation</vt:lpstr>
      <vt:lpstr>Fluid and Electrolyte Balance in the Cells</vt:lpstr>
      <vt:lpstr>PowerPoint Presentation</vt:lpstr>
      <vt:lpstr>PowerPoint Presentation</vt:lpstr>
      <vt:lpstr>Movement of Electrolytes</vt:lpstr>
      <vt:lpstr>OSMOTIC PRESSURE</vt:lpstr>
      <vt:lpstr>TRANSPORT OF IONS ACROSS CELL MEMBRANES</vt:lpstr>
      <vt:lpstr>PowerPoint Presentation</vt:lpstr>
      <vt:lpstr>Fluid and Electrolyte Balance in the Body</vt:lpstr>
      <vt:lpstr>ELECTROLYTE IMBALANCE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TASSADUQ HUSSAIN M.B</dc:creator>
  <cp:lastModifiedBy>Bilawal Mughal</cp:lastModifiedBy>
  <cp:revision>13</cp:revision>
  <dcterms:created xsi:type="dcterms:W3CDTF">2015-04-14T12:58:28Z</dcterms:created>
  <dcterms:modified xsi:type="dcterms:W3CDTF">2015-04-14T18:28:46Z</dcterms:modified>
</cp:coreProperties>
</file>