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0" r:id="rId14"/>
    <p:sldId id="271" r:id="rId15"/>
    <p:sldId id="269"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0FA57C-45ED-46AB-A2E8-9DDD7E2712E2}"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878088-A085-4492-BBB9-94D89EBECB5D}" type="slidenum">
              <a:rPr lang="en-US" smtClean="0"/>
              <a:t>‹#›</a:t>
            </a:fld>
            <a:endParaRPr lang="en-US"/>
          </a:p>
        </p:txBody>
      </p:sp>
    </p:spTree>
    <p:extLst>
      <p:ext uri="{BB962C8B-B14F-4D97-AF65-F5344CB8AC3E}">
        <p14:creationId xmlns:p14="http://schemas.microsoft.com/office/powerpoint/2010/main" val="96441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878088-A085-4492-BBB9-94D89EBECB5D}" type="slidenum">
              <a:rPr lang="en-US" smtClean="0"/>
              <a:t>6</a:t>
            </a:fld>
            <a:endParaRPr lang="en-US"/>
          </a:p>
        </p:txBody>
      </p:sp>
    </p:spTree>
    <p:extLst>
      <p:ext uri="{BB962C8B-B14F-4D97-AF65-F5344CB8AC3E}">
        <p14:creationId xmlns:p14="http://schemas.microsoft.com/office/powerpoint/2010/main" val="3168877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DB41-CC1A-4FBF-9C2A-DD49485879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0B2EE1-7C03-4A0C-B33C-C326BE076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E8AD45-AC31-41B6-94CA-C1EA9DA9BAE9}"/>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5" name="Footer Placeholder 4">
            <a:extLst>
              <a:ext uri="{FF2B5EF4-FFF2-40B4-BE49-F238E27FC236}">
                <a16:creationId xmlns:a16="http://schemas.microsoft.com/office/drawing/2014/main" id="{9B2F825D-B5A6-4547-ABCE-98344BE381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FDA496-1D66-42C4-9C0B-D79330E6EAF9}"/>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289734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C7091-7324-4151-92AE-2B8CEF44BF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8AEC43-98F8-4D33-945A-76C5BCADC5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08BEA8-4065-4CFA-9893-37E45D0945D6}"/>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5" name="Footer Placeholder 4">
            <a:extLst>
              <a:ext uri="{FF2B5EF4-FFF2-40B4-BE49-F238E27FC236}">
                <a16:creationId xmlns:a16="http://schemas.microsoft.com/office/drawing/2014/main" id="{D643D7ED-3BE7-4863-8196-16FF916934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CC2EE-0C69-4CE9-9ED2-E8319122A7EE}"/>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2034843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9D010B-901A-4386-9FE4-E470EA4E42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A6B0E8-C4B4-4761-ABC3-6B7704AF63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52D28-787D-4932-A8D8-2D9545B722B5}"/>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5" name="Footer Placeholder 4">
            <a:extLst>
              <a:ext uri="{FF2B5EF4-FFF2-40B4-BE49-F238E27FC236}">
                <a16:creationId xmlns:a16="http://schemas.microsoft.com/office/drawing/2014/main" id="{B12CE831-2FF7-4408-A2D3-0F52DE686D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0CAD0-2DB3-489E-91D8-5EF7C967F36C}"/>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130577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CFC23-3E7F-4446-A60D-CEE599BE84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30A26-A3E0-4BBC-BF1B-FF3CB3E02E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2D79F8-77A9-422A-8184-D6FCF0D49DF2}"/>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5" name="Footer Placeholder 4">
            <a:extLst>
              <a:ext uri="{FF2B5EF4-FFF2-40B4-BE49-F238E27FC236}">
                <a16:creationId xmlns:a16="http://schemas.microsoft.com/office/drawing/2014/main" id="{673BA09F-7DAF-4D9C-A5CA-1AE906ADC5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AFE55A-A81E-4406-83C7-76E0DA6202CA}"/>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330115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B1B30-D5AB-4AF8-B520-A360D1DBC8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097F13-104D-40A7-BAE3-03A863542F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344F8A-89B9-42D9-B1F1-71EA401A5280}"/>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5" name="Footer Placeholder 4">
            <a:extLst>
              <a:ext uri="{FF2B5EF4-FFF2-40B4-BE49-F238E27FC236}">
                <a16:creationId xmlns:a16="http://schemas.microsoft.com/office/drawing/2014/main" id="{6D20AD0C-6AE6-4B4F-965D-014731876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EB68C6-52A5-4797-B873-E3F538FDB023}"/>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86122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96E1-3440-4EE0-8CAC-9924469F60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FCFDC0-A888-4616-99B0-2D0A29C6B0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38A983-9D35-4041-BAA4-2D53F11612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C249B8-2CF4-46E4-8B1C-53FF40D72EAA}"/>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6" name="Footer Placeholder 5">
            <a:extLst>
              <a:ext uri="{FF2B5EF4-FFF2-40B4-BE49-F238E27FC236}">
                <a16:creationId xmlns:a16="http://schemas.microsoft.com/office/drawing/2014/main" id="{1F140294-F214-4D00-8E83-C07697CAE4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DBDCD1-38DB-4BAC-8A62-6FC33954D454}"/>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2930823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7C901-F314-4815-9BC5-701166FFEA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594784-7566-49E6-920C-B3A3B23D8A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A09EF7-3A5F-40AA-804C-66BB43E948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B0939E-FDDB-4892-9B11-DCBE2A1BA3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9A6F9-BDFA-4B13-8AE0-C0BBC7338B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12747-E954-4D08-AAFB-D0A0D9E1708B}"/>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8" name="Footer Placeholder 7">
            <a:extLst>
              <a:ext uri="{FF2B5EF4-FFF2-40B4-BE49-F238E27FC236}">
                <a16:creationId xmlns:a16="http://schemas.microsoft.com/office/drawing/2014/main" id="{9288B8B8-9089-4921-B3B7-BCB3638078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B95FF6-7D21-47ED-AB96-084573ED358F}"/>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218928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4A01-C3C6-45DB-9166-27CA1218B4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87CFCB-1FE8-4EC2-B1B3-728CA1C6755F}"/>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4" name="Footer Placeholder 3">
            <a:extLst>
              <a:ext uri="{FF2B5EF4-FFF2-40B4-BE49-F238E27FC236}">
                <a16:creationId xmlns:a16="http://schemas.microsoft.com/office/drawing/2014/main" id="{F9A8BDD7-4351-4CFA-B251-B414038E65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BADA87-A36C-4F74-8B1F-24C8F2E91712}"/>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4194667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648671-0342-4A82-8AD9-086FA0BA38AA}"/>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3" name="Footer Placeholder 2">
            <a:extLst>
              <a:ext uri="{FF2B5EF4-FFF2-40B4-BE49-F238E27FC236}">
                <a16:creationId xmlns:a16="http://schemas.microsoft.com/office/drawing/2014/main" id="{0EAE7439-D49E-4961-A11F-F94C8EA9D1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DB88AF-3923-4D83-B475-5E7398F83D7C}"/>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165367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7C430-A61C-4AB9-A0C6-0C9C049CB3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D0F6F1-4DC1-4239-80EF-FCA874F5E9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FB1C7F-5161-437A-8C9E-6032A017E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E51221-A084-4255-BF89-B252B266786D}"/>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6" name="Footer Placeholder 5">
            <a:extLst>
              <a:ext uri="{FF2B5EF4-FFF2-40B4-BE49-F238E27FC236}">
                <a16:creationId xmlns:a16="http://schemas.microsoft.com/office/drawing/2014/main" id="{D540FB3C-4B8E-4593-8899-F5CA1C1706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8C7EF3-ABFA-4E6A-9C05-E888AD5395D0}"/>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1020751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AD093-90D1-4851-B9C7-5F0E845F63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DF96B7-FFA7-4EA9-A888-84C6892B7E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913DC0-64F2-4EF8-9BF0-FB6A01594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9A37F7-7628-440A-B922-4F793DAC4C46}"/>
              </a:ext>
            </a:extLst>
          </p:cNvPr>
          <p:cNvSpPr>
            <a:spLocks noGrp="1"/>
          </p:cNvSpPr>
          <p:nvPr>
            <p:ph type="dt" sz="half" idx="10"/>
          </p:nvPr>
        </p:nvSpPr>
        <p:spPr/>
        <p:txBody>
          <a:bodyPr/>
          <a:lstStyle/>
          <a:p>
            <a:fld id="{F4ECBAB8-2E61-4FA2-901E-1546946A557E}" type="datetimeFigureOut">
              <a:rPr lang="en-US" smtClean="0"/>
              <a:t>4/23/2020</a:t>
            </a:fld>
            <a:endParaRPr lang="en-US"/>
          </a:p>
        </p:txBody>
      </p:sp>
      <p:sp>
        <p:nvSpPr>
          <p:cNvPr id="6" name="Footer Placeholder 5">
            <a:extLst>
              <a:ext uri="{FF2B5EF4-FFF2-40B4-BE49-F238E27FC236}">
                <a16:creationId xmlns:a16="http://schemas.microsoft.com/office/drawing/2014/main" id="{3668AA2E-55BC-437D-8DDE-D00F05CFC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F44EAE-FF80-44D8-B318-2F9BD2628675}"/>
              </a:ext>
            </a:extLst>
          </p:cNvPr>
          <p:cNvSpPr>
            <a:spLocks noGrp="1"/>
          </p:cNvSpPr>
          <p:nvPr>
            <p:ph type="sldNum" sz="quarter" idx="12"/>
          </p:nvPr>
        </p:nvSpPr>
        <p:spPr/>
        <p:txBody>
          <a:bodyPr/>
          <a:lstStyle/>
          <a:p>
            <a:fld id="{926F3C6F-E467-4AFE-A71E-85C52A596FEE}" type="slidenum">
              <a:rPr lang="en-US" smtClean="0"/>
              <a:t>‹#›</a:t>
            </a:fld>
            <a:endParaRPr lang="en-US"/>
          </a:p>
        </p:txBody>
      </p:sp>
    </p:spTree>
    <p:extLst>
      <p:ext uri="{BB962C8B-B14F-4D97-AF65-F5344CB8AC3E}">
        <p14:creationId xmlns:p14="http://schemas.microsoft.com/office/powerpoint/2010/main" val="136282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7E3DCF-2CE1-46B2-94C1-CF4424014B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85CE39-CC33-4DFD-B411-8A51C77E34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7D977-3069-4230-8834-8AD057DF3E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CBAB8-2E61-4FA2-901E-1546946A557E}" type="datetimeFigureOut">
              <a:rPr lang="en-US" smtClean="0"/>
              <a:t>4/23/2020</a:t>
            </a:fld>
            <a:endParaRPr lang="en-US"/>
          </a:p>
        </p:txBody>
      </p:sp>
      <p:sp>
        <p:nvSpPr>
          <p:cNvPr id="5" name="Footer Placeholder 4">
            <a:extLst>
              <a:ext uri="{FF2B5EF4-FFF2-40B4-BE49-F238E27FC236}">
                <a16:creationId xmlns:a16="http://schemas.microsoft.com/office/drawing/2014/main" id="{215EB150-86C8-4DAF-A5B2-EE586FE897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EFC8D1-E299-4971-9385-5343381BE2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F3C6F-E467-4AFE-A71E-85C52A596FEE}" type="slidenum">
              <a:rPr lang="en-US" smtClean="0"/>
              <a:t>‹#›</a:t>
            </a:fld>
            <a:endParaRPr lang="en-US"/>
          </a:p>
        </p:txBody>
      </p:sp>
    </p:spTree>
    <p:extLst>
      <p:ext uri="{BB962C8B-B14F-4D97-AF65-F5344CB8AC3E}">
        <p14:creationId xmlns:p14="http://schemas.microsoft.com/office/powerpoint/2010/main" val="139870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ndiankanoon.org/doc/768534/" TargetMode="External"/><Relationship Id="rId2" Type="http://schemas.openxmlformats.org/officeDocument/2006/relationships/hyperlink" Target="https://indiankanoon.org/doc/179868/" TargetMode="External"/><Relationship Id="rId1" Type="http://schemas.openxmlformats.org/officeDocument/2006/relationships/slideLayout" Target="../slideLayouts/slideLayout2.xml"/><Relationship Id="rId4" Type="http://schemas.openxmlformats.org/officeDocument/2006/relationships/hyperlink" Target="https://indiankanoon.org/doc/59205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Pakistan rules and regulations</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12E01-B60F-4605-985B-471B136FE3EB}"/>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34A03B9B-2DAA-455C-87F9-1B553C4BF17A}"/>
              </a:ext>
            </a:extLst>
          </p:cNvPr>
          <p:cNvSpPr>
            <a:spLocks noGrp="1"/>
          </p:cNvSpPr>
          <p:nvPr>
            <p:ph idx="1"/>
          </p:nvPr>
        </p:nvSpPr>
        <p:spPr>
          <a:xfrm>
            <a:off x="838200" y="1825625"/>
            <a:ext cx="10515600" cy="4909472"/>
          </a:xfrm>
        </p:spPr>
        <p:txBody>
          <a:bodyPr>
            <a:normAutofit fontScale="77500" lnSpcReduction="20000"/>
          </a:bodyPr>
          <a:lstStyle/>
          <a:p>
            <a:pPr marL="0" indent="0">
              <a:buNone/>
            </a:pPr>
            <a:r>
              <a:rPr lang="en-GB" dirty="0"/>
              <a:t>The punishments to which offenders are liable under the provisions of this Code are: </a:t>
            </a:r>
          </a:p>
          <a:p>
            <a:pPr marL="0" indent="0">
              <a:buNone/>
            </a:pPr>
            <a:r>
              <a:rPr lang="en-GB" dirty="0"/>
              <a:t>1- </a:t>
            </a:r>
            <a:r>
              <a:rPr lang="en-GB" dirty="0" err="1"/>
              <a:t>Qisas</a:t>
            </a:r>
            <a:r>
              <a:rPr lang="en-GB" dirty="0"/>
              <a:t> (</a:t>
            </a:r>
            <a:r>
              <a:rPr lang="en-US" dirty="0"/>
              <a:t>equal retaliation. E.g. murder for a murder)</a:t>
            </a:r>
            <a:endParaRPr lang="en-GB" dirty="0"/>
          </a:p>
          <a:p>
            <a:pPr marL="0" indent="0">
              <a:buNone/>
            </a:pPr>
            <a:r>
              <a:rPr lang="en-GB" dirty="0"/>
              <a:t>2- </a:t>
            </a:r>
            <a:r>
              <a:rPr lang="en-GB" dirty="0" err="1"/>
              <a:t>Diyat</a:t>
            </a:r>
            <a:r>
              <a:rPr lang="en-GB" dirty="0"/>
              <a:t> (Financial compensation paid to the victim or its heirs)</a:t>
            </a:r>
          </a:p>
          <a:p>
            <a:pPr marL="0" indent="0">
              <a:buNone/>
            </a:pPr>
            <a:r>
              <a:rPr lang="en-GB" dirty="0"/>
              <a:t>3- </a:t>
            </a:r>
            <a:r>
              <a:rPr lang="en-GB" dirty="0" err="1"/>
              <a:t>Arsh</a:t>
            </a:r>
            <a:r>
              <a:rPr lang="en-GB" dirty="0"/>
              <a:t>− (Pre-specified Compensation or compensation payable at the causing of hurt.)</a:t>
            </a:r>
          </a:p>
          <a:p>
            <a:pPr marL="0" indent="0">
              <a:buNone/>
            </a:pPr>
            <a:r>
              <a:rPr lang="en-GB" dirty="0"/>
              <a:t>4- Daman (Compensation determined by court to be paid by the offender to the victim for causing hurt not liable to </a:t>
            </a:r>
            <a:r>
              <a:rPr lang="en-GB" dirty="0" err="1"/>
              <a:t>Arsh</a:t>
            </a:r>
            <a:r>
              <a:rPr lang="en-GB" dirty="0"/>
              <a:t>)</a:t>
            </a:r>
          </a:p>
          <a:p>
            <a:pPr marL="0" indent="0">
              <a:buNone/>
            </a:pPr>
            <a:r>
              <a:rPr lang="en-GB" dirty="0"/>
              <a:t>5- </a:t>
            </a:r>
            <a:r>
              <a:rPr lang="en-GB" dirty="0" err="1"/>
              <a:t>Ta'zir</a:t>
            </a:r>
            <a:r>
              <a:rPr lang="en-GB" dirty="0"/>
              <a:t> (punishment, usually corporal, that can be administered at the discretion of a judge)</a:t>
            </a:r>
          </a:p>
          <a:p>
            <a:pPr marL="0" indent="0">
              <a:buNone/>
            </a:pPr>
            <a:r>
              <a:rPr lang="en-GB" dirty="0"/>
              <a:t>6- Death</a:t>
            </a:r>
          </a:p>
          <a:p>
            <a:pPr marL="0" indent="0">
              <a:buNone/>
            </a:pPr>
            <a:r>
              <a:rPr lang="en-GB" dirty="0"/>
              <a:t>7- Imprisonment for life</a:t>
            </a:r>
          </a:p>
          <a:p>
            <a:pPr marL="0" indent="0">
              <a:buNone/>
            </a:pPr>
            <a:r>
              <a:rPr lang="en-GB" dirty="0"/>
              <a:t>8- Imprisonment which is of two descriptions, namely:--</a:t>
            </a:r>
          </a:p>
          <a:p>
            <a:pPr lvl="1"/>
            <a:r>
              <a:rPr lang="en-GB" dirty="0"/>
              <a:t>Rigorous (i.e., with hard labour);</a:t>
            </a:r>
          </a:p>
          <a:p>
            <a:pPr lvl="1"/>
            <a:r>
              <a:rPr lang="en-GB" dirty="0"/>
              <a:t>Simple</a:t>
            </a:r>
          </a:p>
          <a:p>
            <a:pPr marL="0" lvl="1" indent="0">
              <a:buNone/>
            </a:pPr>
            <a:r>
              <a:rPr lang="en-GB" sz="2900" dirty="0"/>
              <a:t>9- Forfeiture of property</a:t>
            </a:r>
          </a:p>
          <a:p>
            <a:pPr marL="0" indent="0">
              <a:buNone/>
            </a:pPr>
            <a:r>
              <a:rPr lang="en-GB" dirty="0"/>
              <a:t>10- Fine</a:t>
            </a:r>
            <a:endParaRPr lang="en-US" dirty="0"/>
          </a:p>
        </p:txBody>
      </p:sp>
    </p:spTree>
    <p:extLst>
      <p:ext uri="{BB962C8B-B14F-4D97-AF65-F5344CB8AC3E}">
        <p14:creationId xmlns:p14="http://schemas.microsoft.com/office/powerpoint/2010/main" val="281799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EFD7E-519D-4625-8984-6A3D91EB1305}"/>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0AF1146E-DD22-4131-B9FD-22C613865D3E}"/>
              </a:ext>
            </a:extLst>
          </p:cNvPr>
          <p:cNvSpPr>
            <a:spLocks noGrp="1"/>
          </p:cNvSpPr>
          <p:nvPr>
            <p:ph idx="1"/>
          </p:nvPr>
        </p:nvSpPr>
        <p:spPr/>
        <p:txBody>
          <a:bodyPr/>
          <a:lstStyle/>
          <a:p>
            <a:pPr marL="0" indent="0">
              <a:buNone/>
            </a:pPr>
            <a:r>
              <a:rPr lang="en-GB" b="1" u="sng" dirty="0"/>
              <a:t>Explosives Act, 1884 </a:t>
            </a:r>
          </a:p>
          <a:p>
            <a:r>
              <a:rPr lang="en-GB" dirty="0"/>
              <a:t>This act is to regulate the manufacture, possession, use, transport, sale and importation of explosives. Explosives mean gunpowder, </a:t>
            </a:r>
            <a:r>
              <a:rPr lang="en-GB" dirty="0" err="1"/>
              <a:t>nitroglycerine</a:t>
            </a:r>
            <a:r>
              <a:rPr lang="en-GB" dirty="0"/>
              <a:t>, dynamite, gun-cotton; blasting powders, fulminate of mercury or of other metals, </a:t>
            </a:r>
            <a:r>
              <a:rPr lang="en-GB" dirty="0" err="1"/>
              <a:t>colored</a:t>
            </a:r>
            <a:r>
              <a:rPr lang="en-GB" dirty="0"/>
              <a:t> fires and every other substance etc. </a:t>
            </a:r>
            <a:endParaRPr lang="en-US" dirty="0"/>
          </a:p>
        </p:txBody>
      </p:sp>
    </p:spTree>
    <p:extLst>
      <p:ext uri="{BB962C8B-B14F-4D97-AF65-F5344CB8AC3E}">
        <p14:creationId xmlns:p14="http://schemas.microsoft.com/office/powerpoint/2010/main" val="3337442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77C51-28CD-4667-B1CE-A86CC80E4403}"/>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E248C393-E372-4D70-9D52-E34E93E4DC17}"/>
              </a:ext>
            </a:extLst>
          </p:cNvPr>
          <p:cNvSpPr>
            <a:spLocks noGrp="1"/>
          </p:cNvSpPr>
          <p:nvPr>
            <p:ph idx="1"/>
          </p:nvPr>
        </p:nvSpPr>
        <p:spPr/>
        <p:txBody>
          <a:bodyPr>
            <a:normAutofit/>
          </a:bodyPr>
          <a:lstStyle/>
          <a:p>
            <a:pPr marL="0" indent="0">
              <a:buNone/>
            </a:pPr>
            <a:r>
              <a:rPr lang="en-GB" b="1" u="sng" dirty="0"/>
              <a:t>The Wild Birds and Animals Protection Act, 1912 </a:t>
            </a:r>
          </a:p>
          <a:p>
            <a:r>
              <a:rPr lang="en-GB" dirty="0"/>
              <a:t>An act to make better provisions for the protection and preservation of certain wild birds and animals. It deals with the hunting, sale and import of the wild birds and animals</a:t>
            </a:r>
          </a:p>
          <a:p>
            <a:endParaRPr lang="en-GB" dirty="0"/>
          </a:p>
        </p:txBody>
      </p:sp>
    </p:spTree>
    <p:extLst>
      <p:ext uri="{BB962C8B-B14F-4D97-AF65-F5344CB8AC3E}">
        <p14:creationId xmlns:p14="http://schemas.microsoft.com/office/powerpoint/2010/main" val="887636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91A13-2A32-4A5A-9FBC-E3E85AEAFA27}"/>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1F439024-0F26-4EFF-8689-0051865224A2}"/>
              </a:ext>
            </a:extLst>
          </p:cNvPr>
          <p:cNvSpPr>
            <a:spLocks noGrp="1"/>
          </p:cNvSpPr>
          <p:nvPr>
            <p:ph idx="1"/>
          </p:nvPr>
        </p:nvSpPr>
        <p:spPr>
          <a:xfrm>
            <a:off x="838200" y="1825624"/>
            <a:ext cx="10515600" cy="4889807"/>
          </a:xfrm>
        </p:spPr>
        <p:txBody>
          <a:bodyPr>
            <a:normAutofit fontScale="92500" lnSpcReduction="20000"/>
          </a:bodyPr>
          <a:lstStyle/>
          <a:p>
            <a:pPr marL="0" indent="0">
              <a:buNone/>
            </a:pPr>
            <a:r>
              <a:rPr lang="en-GB" u="sng" dirty="0"/>
              <a:t>Application of The Wild Birds and Animals Protection Act</a:t>
            </a:r>
            <a:endParaRPr lang="en-GB" dirty="0"/>
          </a:p>
          <a:p>
            <a:r>
              <a:rPr lang="en-GB" dirty="0"/>
              <a:t>This Act applies to the birds and animals specified in the Schedule, when in their wild state.</a:t>
            </a:r>
          </a:p>
          <a:p>
            <a:r>
              <a:rPr lang="en-GB" dirty="0"/>
              <a:t>The State Government may apply the provisions of this Act to any kind of wild bird or animal, which, in its opinion, it is desirable to protect or preserve.</a:t>
            </a:r>
          </a:p>
          <a:p>
            <a:r>
              <a:rPr lang="en-GB" dirty="0"/>
              <a:t>Close time. The State Government may declare the whole year or any part thereof to be a close time throughout the whole or any part of its territories.  Its is unlawful</a:t>
            </a:r>
          </a:p>
          <a:p>
            <a:pPr marL="457200" lvl="1" indent="0">
              <a:buNone/>
            </a:pPr>
            <a:r>
              <a:rPr lang="en-GB" dirty="0">
                <a:hlinkClick r:id="rId2"/>
              </a:rPr>
              <a:t>(a)</a:t>
            </a:r>
            <a:r>
              <a:rPr lang="en-GB" dirty="0"/>
              <a:t> to capture any such bird or animal, or to kill any such bird or animal which has not been captured before the commencement of such close time;</a:t>
            </a:r>
          </a:p>
          <a:p>
            <a:pPr marL="457200" lvl="1" indent="0">
              <a:buNone/>
            </a:pPr>
            <a:r>
              <a:rPr lang="en-GB" dirty="0">
                <a:hlinkClick r:id="rId3"/>
              </a:rPr>
              <a:t>(b)</a:t>
            </a:r>
            <a:r>
              <a:rPr lang="en-GB" dirty="0"/>
              <a:t> to sell or buy, or offer to sell or buy, or to possess, any such bird or animal which has not been captured or killed before the commencement of such close time, or the flesh thereof;</a:t>
            </a:r>
          </a:p>
          <a:p>
            <a:pPr marL="457200" lvl="1" indent="0">
              <a:buNone/>
            </a:pPr>
            <a:r>
              <a:rPr lang="en-GB" dirty="0">
                <a:hlinkClick r:id="rId4"/>
              </a:rPr>
              <a:t>(c)</a:t>
            </a:r>
            <a:r>
              <a:rPr lang="en-GB" dirty="0"/>
              <a:t> if any plumage has been taken from any such bird captured or killed during such close time, to sell or buy, or to offer to sell or buy, or to possess, such plumage.</a:t>
            </a:r>
          </a:p>
        </p:txBody>
      </p:sp>
    </p:spTree>
    <p:extLst>
      <p:ext uri="{BB962C8B-B14F-4D97-AF65-F5344CB8AC3E}">
        <p14:creationId xmlns:p14="http://schemas.microsoft.com/office/powerpoint/2010/main" val="99011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74495-E384-425B-A4EA-78EEF4322B49}"/>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0EDFC930-9B7E-4B0B-AF45-6EE41CD26B17}"/>
              </a:ext>
            </a:extLst>
          </p:cNvPr>
          <p:cNvSpPr>
            <a:spLocks noGrp="1"/>
          </p:cNvSpPr>
          <p:nvPr>
            <p:ph idx="1"/>
          </p:nvPr>
        </p:nvSpPr>
        <p:spPr/>
        <p:txBody>
          <a:bodyPr/>
          <a:lstStyle/>
          <a:p>
            <a:r>
              <a:rPr lang="en-GB" dirty="0"/>
              <a:t>Penalties.</a:t>
            </a:r>
          </a:p>
          <a:p>
            <a:r>
              <a:rPr lang="en-GB" dirty="0"/>
              <a:t>Whoever does, or attempts to do, any act in violation of this act, shall be punishable with fine.</a:t>
            </a:r>
          </a:p>
          <a:p>
            <a:r>
              <a:rPr lang="en-GB" dirty="0"/>
              <a:t>Whoever, having already been convicted of an offence under this section, is again convicted thereunder shall, on every subsequent conviction, be punishable with imprisonment for a term which may extend to one month, or with fine which my be increased, or with both.</a:t>
            </a:r>
          </a:p>
          <a:p>
            <a:endParaRPr lang="en-US" dirty="0"/>
          </a:p>
        </p:txBody>
      </p:sp>
    </p:spTree>
    <p:extLst>
      <p:ext uri="{BB962C8B-B14F-4D97-AF65-F5344CB8AC3E}">
        <p14:creationId xmlns:p14="http://schemas.microsoft.com/office/powerpoint/2010/main" val="1702083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E5E16-3C16-4C81-95B7-F01D469F0369}"/>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43F1BC69-D0FA-46C7-95CA-224B699F5308}"/>
              </a:ext>
            </a:extLst>
          </p:cNvPr>
          <p:cNvSpPr>
            <a:spLocks noGrp="1"/>
          </p:cNvSpPr>
          <p:nvPr>
            <p:ph idx="1"/>
          </p:nvPr>
        </p:nvSpPr>
        <p:spPr/>
        <p:txBody>
          <a:bodyPr/>
          <a:lstStyle/>
          <a:p>
            <a:pPr marL="0" indent="0">
              <a:buNone/>
            </a:pPr>
            <a:r>
              <a:rPr lang="en-GB" dirty="0"/>
              <a:t> </a:t>
            </a:r>
            <a:r>
              <a:rPr lang="en-GB" b="1" u="sng" dirty="0"/>
              <a:t>The Canal &amp; Drainage Act, 1873 </a:t>
            </a:r>
          </a:p>
          <a:p>
            <a:r>
              <a:rPr lang="en-GB" dirty="0"/>
              <a:t>It seeks to regulate and control the development of irrigation and distribution of supplies</a:t>
            </a:r>
            <a:endParaRPr lang="en-US" dirty="0"/>
          </a:p>
          <a:p>
            <a:endParaRPr lang="en-US" dirty="0"/>
          </a:p>
        </p:txBody>
      </p:sp>
    </p:spTree>
    <p:extLst>
      <p:ext uri="{BB962C8B-B14F-4D97-AF65-F5344CB8AC3E}">
        <p14:creationId xmlns:p14="http://schemas.microsoft.com/office/powerpoint/2010/main" val="2898930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F2263-42E0-4281-A0ED-48045F84660E}"/>
              </a:ext>
            </a:extLst>
          </p:cNvPr>
          <p:cNvSpPr>
            <a:spLocks noGrp="1"/>
          </p:cNvSpPr>
          <p:nvPr>
            <p:ph type="title"/>
          </p:nvPr>
        </p:nvSpPr>
        <p:spPr/>
        <p:txBody>
          <a:bodyPr>
            <a:normAutofit/>
          </a:bodyPr>
          <a:lstStyle/>
          <a:p>
            <a:r>
              <a:rPr lang="en-US" dirty="0"/>
              <a:t>Rules &amp; Regulations</a:t>
            </a:r>
          </a:p>
        </p:txBody>
      </p:sp>
      <p:sp>
        <p:nvSpPr>
          <p:cNvPr id="3" name="Content Placeholder 2">
            <a:extLst>
              <a:ext uri="{FF2B5EF4-FFF2-40B4-BE49-F238E27FC236}">
                <a16:creationId xmlns:a16="http://schemas.microsoft.com/office/drawing/2014/main" id="{8F36C73A-09FB-4BCE-AEC1-F0082ED26B81}"/>
              </a:ext>
            </a:extLst>
          </p:cNvPr>
          <p:cNvSpPr>
            <a:spLocks noGrp="1"/>
          </p:cNvSpPr>
          <p:nvPr>
            <p:ph idx="1"/>
          </p:nvPr>
        </p:nvSpPr>
        <p:spPr/>
        <p:txBody>
          <a:bodyPr/>
          <a:lstStyle/>
          <a:p>
            <a:pPr marL="0" indent="0">
              <a:buNone/>
            </a:pPr>
            <a:r>
              <a:rPr lang="en-GB" b="1" u="sng" dirty="0"/>
              <a:t>National Environmental Quality Standards( self-monitoring and reporting by industry) Rules,2001</a:t>
            </a:r>
          </a:p>
          <a:p>
            <a:r>
              <a:rPr lang="en-GB" dirty="0"/>
              <a:t>There are 32 parameters prescribing permissible levels of pollutants in liquid effluent while 16 parameters for gaseous emission</a:t>
            </a:r>
          </a:p>
          <a:p>
            <a:r>
              <a:rPr lang="en-GB" dirty="0"/>
              <a:t>Pakistan Environmental Protection Council (PEPC) for a committee named as Environmental standard committee. </a:t>
            </a:r>
          </a:p>
          <a:p>
            <a:r>
              <a:rPr lang="en-GB" dirty="0"/>
              <a:t>These rules have been made to specify limits to the industrial pollution. EIP (Environmental Improvement Plans) are established. Ever industry will have to provide their levels of pollution regularly to EIP. Then these will be examined. </a:t>
            </a:r>
            <a:endParaRPr lang="en-US" dirty="0"/>
          </a:p>
        </p:txBody>
      </p:sp>
    </p:spTree>
    <p:extLst>
      <p:ext uri="{BB962C8B-B14F-4D97-AF65-F5344CB8AC3E}">
        <p14:creationId xmlns:p14="http://schemas.microsoft.com/office/powerpoint/2010/main" val="833278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5BCC5-7CA9-4E53-A1DB-F4B2FA2728CC}"/>
              </a:ext>
            </a:extLst>
          </p:cNvPr>
          <p:cNvSpPr>
            <a:spLocks noGrp="1"/>
          </p:cNvSpPr>
          <p:nvPr>
            <p:ph type="title"/>
          </p:nvPr>
        </p:nvSpPr>
        <p:spPr/>
        <p:txBody>
          <a:bodyPr/>
          <a:lstStyle/>
          <a:p>
            <a:r>
              <a:rPr lang="en-US" dirty="0"/>
              <a:t>Rules &amp; Regulations</a:t>
            </a:r>
          </a:p>
        </p:txBody>
      </p:sp>
      <p:sp>
        <p:nvSpPr>
          <p:cNvPr id="3" name="Content Placeholder 2">
            <a:extLst>
              <a:ext uri="{FF2B5EF4-FFF2-40B4-BE49-F238E27FC236}">
                <a16:creationId xmlns:a16="http://schemas.microsoft.com/office/drawing/2014/main" id="{3A841CD1-2BAF-46BA-ACC6-E58104EFB83C}"/>
              </a:ext>
            </a:extLst>
          </p:cNvPr>
          <p:cNvSpPr>
            <a:spLocks noGrp="1"/>
          </p:cNvSpPr>
          <p:nvPr>
            <p:ph idx="1"/>
          </p:nvPr>
        </p:nvSpPr>
        <p:spPr/>
        <p:txBody>
          <a:bodyPr>
            <a:normAutofit lnSpcReduction="10000"/>
          </a:bodyPr>
          <a:lstStyle/>
          <a:p>
            <a:pPr marL="0" indent="0">
              <a:buNone/>
            </a:pPr>
            <a:r>
              <a:rPr lang="en-GB" b="1" u="sng" dirty="0"/>
              <a:t>Environmental Samples Rules , 2001 </a:t>
            </a:r>
          </a:p>
          <a:p>
            <a:pPr marL="0" indent="0">
              <a:buNone/>
            </a:pPr>
            <a:r>
              <a:rPr lang="en-GB" dirty="0"/>
              <a:t>These rules are for the proper sampling of different tests. In this regulation many methods are present for the sample collection, handling, transportation and analysis. </a:t>
            </a:r>
          </a:p>
          <a:p>
            <a:r>
              <a:rPr lang="en-GB" dirty="0"/>
              <a:t>An authorized person will take the samples in clean bottles. </a:t>
            </a:r>
          </a:p>
          <a:p>
            <a:r>
              <a:rPr lang="en-GB" dirty="0"/>
              <a:t>These shall be closed and handled in a proper way. </a:t>
            </a:r>
          </a:p>
          <a:p>
            <a:r>
              <a:rPr lang="en-GB" dirty="0"/>
              <a:t>Samples should be labelled. </a:t>
            </a:r>
          </a:p>
          <a:p>
            <a:r>
              <a:rPr lang="en-GB" dirty="0"/>
              <a:t>Sample mixing will be prevented. </a:t>
            </a:r>
          </a:p>
          <a:p>
            <a:pPr marL="0" indent="0">
              <a:buNone/>
            </a:pPr>
            <a:r>
              <a:rPr lang="en-GB" dirty="0"/>
              <a:t>If a person does not follow these rules he will be punished under these rules. </a:t>
            </a:r>
            <a:endParaRPr lang="en-US" dirty="0"/>
          </a:p>
        </p:txBody>
      </p:sp>
    </p:spTree>
    <p:extLst>
      <p:ext uri="{BB962C8B-B14F-4D97-AF65-F5344CB8AC3E}">
        <p14:creationId xmlns:p14="http://schemas.microsoft.com/office/powerpoint/2010/main" val="13166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987A2-E4A5-49B0-AA81-B2C1C262233B}"/>
              </a:ext>
            </a:extLst>
          </p:cNvPr>
          <p:cNvSpPr>
            <a:spLocks noGrp="1"/>
          </p:cNvSpPr>
          <p:nvPr>
            <p:ph type="title"/>
          </p:nvPr>
        </p:nvSpPr>
        <p:spPr/>
        <p:txBody>
          <a:bodyPr/>
          <a:lstStyle/>
          <a:p>
            <a:r>
              <a:rPr lang="en-US" dirty="0"/>
              <a:t>Rules &amp; Regulations</a:t>
            </a:r>
          </a:p>
        </p:txBody>
      </p:sp>
      <p:sp>
        <p:nvSpPr>
          <p:cNvPr id="3" name="Content Placeholder 2">
            <a:extLst>
              <a:ext uri="{FF2B5EF4-FFF2-40B4-BE49-F238E27FC236}">
                <a16:creationId xmlns:a16="http://schemas.microsoft.com/office/drawing/2014/main" id="{504FA00C-ADA0-4BC2-8A0A-4A24A4F5BBB2}"/>
              </a:ext>
            </a:extLst>
          </p:cNvPr>
          <p:cNvSpPr>
            <a:spLocks noGrp="1"/>
          </p:cNvSpPr>
          <p:nvPr>
            <p:ph idx="1"/>
          </p:nvPr>
        </p:nvSpPr>
        <p:spPr/>
        <p:txBody>
          <a:bodyPr/>
          <a:lstStyle/>
          <a:p>
            <a:pPr marL="0" indent="0">
              <a:buNone/>
            </a:pPr>
            <a:r>
              <a:rPr lang="en-GB" b="1" u="sng" dirty="0"/>
              <a:t>Hazardous Substances Rules,2003 </a:t>
            </a:r>
          </a:p>
          <a:p>
            <a:r>
              <a:rPr lang="en-GB" dirty="0"/>
              <a:t>These rules are established for the safe handling, sale, transportation and use of hazardous substances. For the transportation and handling of the hazardous substances, the license will be issued. The containers of the hazardous substances will be safe and leakage free. The </a:t>
            </a:r>
            <a:r>
              <a:rPr lang="en-GB" dirty="0" err="1"/>
              <a:t>labeling</a:t>
            </a:r>
            <a:r>
              <a:rPr lang="en-GB" dirty="0"/>
              <a:t> will be done .Warning signs will be printed like (DANGER).A picture of the skull and cross bones will be printed on the containers.</a:t>
            </a:r>
            <a:endParaRPr lang="en-US" dirty="0"/>
          </a:p>
        </p:txBody>
      </p:sp>
      <p:pic>
        <p:nvPicPr>
          <p:cNvPr id="4" name="Picture 3">
            <a:extLst>
              <a:ext uri="{FF2B5EF4-FFF2-40B4-BE49-F238E27FC236}">
                <a16:creationId xmlns:a16="http://schemas.microsoft.com/office/drawing/2014/main" id="{6CCE4708-7606-49C8-99FE-997A572F93B0}"/>
              </a:ext>
            </a:extLst>
          </p:cNvPr>
          <p:cNvPicPr>
            <a:picLocks noChangeAspect="1"/>
          </p:cNvPicPr>
          <p:nvPr/>
        </p:nvPicPr>
        <p:blipFill>
          <a:blip r:embed="rId2"/>
          <a:stretch>
            <a:fillRect/>
          </a:stretch>
        </p:blipFill>
        <p:spPr>
          <a:xfrm>
            <a:off x="8114071" y="5079488"/>
            <a:ext cx="1413387" cy="1413387"/>
          </a:xfrm>
          <a:prstGeom prst="rect">
            <a:avLst/>
          </a:prstGeom>
        </p:spPr>
      </p:pic>
    </p:spTree>
    <p:extLst>
      <p:ext uri="{BB962C8B-B14F-4D97-AF65-F5344CB8AC3E}">
        <p14:creationId xmlns:p14="http://schemas.microsoft.com/office/powerpoint/2010/main" val="1673556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E102A-74C1-4DA2-9596-4EFCAAC95CDE}"/>
              </a:ext>
            </a:extLst>
          </p:cNvPr>
          <p:cNvSpPr>
            <a:spLocks noGrp="1"/>
          </p:cNvSpPr>
          <p:nvPr>
            <p:ph type="title"/>
          </p:nvPr>
        </p:nvSpPr>
        <p:spPr/>
        <p:txBody>
          <a:bodyPr/>
          <a:lstStyle/>
          <a:p>
            <a:r>
              <a:rPr lang="en-US" dirty="0"/>
              <a:t>Types of Law</a:t>
            </a:r>
          </a:p>
        </p:txBody>
      </p:sp>
      <p:sp>
        <p:nvSpPr>
          <p:cNvPr id="3" name="Content Placeholder 2">
            <a:extLst>
              <a:ext uri="{FF2B5EF4-FFF2-40B4-BE49-F238E27FC236}">
                <a16:creationId xmlns:a16="http://schemas.microsoft.com/office/drawing/2014/main" id="{0EA00A5F-C1C7-4EE2-B1DB-5FE29A0ACA2F}"/>
              </a:ext>
            </a:extLst>
          </p:cNvPr>
          <p:cNvSpPr>
            <a:spLocks noGrp="1"/>
          </p:cNvSpPr>
          <p:nvPr>
            <p:ph idx="1"/>
          </p:nvPr>
        </p:nvSpPr>
        <p:spPr/>
        <p:txBody>
          <a:bodyPr/>
          <a:lstStyle/>
          <a:p>
            <a:r>
              <a:rPr lang="en-US" b="1" dirty="0"/>
              <a:t>Constitutional Law: </a:t>
            </a:r>
            <a:r>
              <a:rPr lang="en-GB" dirty="0"/>
              <a:t>The body or branch of law concerned with the study, interpretation, and application of a country or state’s constitution, including the issues of governance, the powers of the branches and levels of government, civil liberties, and civil rights.</a:t>
            </a:r>
            <a:endParaRPr lang="en-US" dirty="0"/>
          </a:p>
          <a:p>
            <a:r>
              <a:rPr lang="en-US" b="1" dirty="0">
                <a:solidFill>
                  <a:srgbClr val="FF0000"/>
                </a:solidFill>
              </a:rPr>
              <a:t>Statutes: </a:t>
            </a:r>
            <a:r>
              <a:rPr lang="en-GB" dirty="0"/>
              <a:t>a written law passed by a legislative body.</a:t>
            </a:r>
            <a:endParaRPr lang="en-US" dirty="0"/>
          </a:p>
          <a:p>
            <a:r>
              <a:rPr lang="en-US" b="1" dirty="0"/>
              <a:t>Administrative law: </a:t>
            </a:r>
            <a:r>
              <a:rPr lang="en-US" dirty="0"/>
              <a:t>Rules and regulations issues by the officials in the executive branch</a:t>
            </a:r>
          </a:p>
          <a:p>
            <a:r>
              <a:rPr lang="en-US" b="1" dirty="0"/>
              <a:t>Court-made law: </a:t>
            </a:r>
            <a:r>
              <a:rPr lang="en-US" dirty="0"/>
              <a:t>the interpretations that court make of other kinds of law</a:t>
            </a:r>
          </a:p>
        </p:txBody>
      </p:sp>
    </p:spTree>
    <p:extLst>
      <p:ext uri="{BB962C8B-B14F-4D97-AF65-F5344CB8AC3E}">
        <p14:creationId xmlns:p14="http://schemas.microsoft.com/office/powerpoint/2010/main" val="681329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D985C-3A30-48F2-8E34-82338FB8F1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E9855C-6D7A-4412-B097-FC2A1EC18CA1}"/>
              </a:ext>
            </a:extLst>
          </p:cNvPr>
          <p:cNvSpPr>
            <a:spLocks noGrp="1"/>
          </p:cNvSpPr>
          <p:nvPr>
            <p:ph idx="1"/>
          </p:nvPr>
        </p:nvSpPr>
        <p:spPr/>
        <p:txBody>
          <a:bodyPr>
            <a:normAutofit/>
          </a:bodyPr>
          <a:lstStyle/>
          <a:p>
            <a:pPr marL="0" indent="0">
              <a:buNone/>
            </a:pPr>
            <a:r>
              <a:rPr lang="en-GB" b="1" dirty="0"/>
              <a:t>Act: </a:t>
            </a:r>
            <a:r>
              <a:rPr lang="en-GB" dirty="0"/>
              <a:t>Acts are passed by legislators in the parliament </a:t>
            </a:r>
          </a:p>
          <a:p>
            <a:pPr marL="0" indent="0">
              <a:buNone/>
            </a:pPr>
            <a:r>
              <a:rPr lang="en-GB" b="1" dirty="0"/>
              <a:t>Ordinance: </a:t>
            </a:r>
            <a:r>
              <a:rPr lang="en-GB" dirty="0"/>
              <a:t>Ordinances are passed by the municipalities and can only be applied within a city limits or specific areas.</a:t>
            </a:r>
          </a:p>
          <a:p>
            <a:pPr marL="0" indent="0">
              <a:buNone/>
            </a:pPr>
            <a:r>
              <a:rPr lang="en-GB" b="1" dirty="0"/>
              <a:t>Rule: </a:t>
            </a:r>
            <a:r>
              <a:rPr lang="en-GB" dirty="0"/>
              <a:t>Rules are the set of instructions upheld by organizations or institutes. These can vary from place to place. </a:t>
            </a:r>
          </a:p>
          <a:p>
            <a:pPr marL="0" indent="0">
              <a:buNone/>
            </a:pPr>
            <a:r>
              <a:rPr lang="en-GB" b="1" dirty="0"/>
              <a:t>Regulations:</a:t>
            </a:r>
            <a:r>
              <a:rPr lang="en-GB" dirty="0"/>
              <a:t> Regulations are officially implemented by the government and have legal connotations. These are rigid and are asked to be followed without any discrimination.</a:t>
            </a:r>
          </a:p>
          <a:p>
            <a:endParaRPr lang="en-US" dirty="0"/>
          </a:p>
        </p:txBody>
      </p:sp>
    </p:spTree>
    <p:extLst>
      <p:ext uri="{BB962C8B-B14F-4D97-AF65-F5344CB8AC3E}">
        <p14:creationId xmlns:p14="http://schemas.microsoft.com/office/powerpoint/2010/main" val="233218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94B0-05E7-45B4-B7C1-227C793FCBBE}"/>
              </a:ext>
            </a:extLst>
          </p:cNvPr>
          <p:cNvSpPr>
            <a:spLocks noGrp="1"/>
          </p:cNvSpPr>
          <p:nvPr>
            <p:ph type="title"/>
          </p:nvPr>
        </p:nvSpPr>
        <p:spPr>
          <a:xfrm>
            <a:off x="838200" y="374957"/>
            <a:ext cx="10515600" cy="1325563"/>
          </a:xfrm>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5DBF69FD-A3B0-4896-A1F7-A10A4DBD5FFA}"/>
              </a:ext>
            </a:extLst>
          </p:cNvPr>
          <p:cNvSpPr>
            <a:spLocks noGrp="1"/>
          </p:cNvSpPr>
          <p:nvPr>
            <p:ph idx="1"/>
          </p:nvPr>
        </p:nvSpPr>
        <p:spPr/>
        <p:txBody>
          <a:bodyPr>
            <a:normAutofit fontScale="92500" lnSpcReduction="10000"/>
          </a:bodyPr>
          <a:lstStyle/>
          <a:p>
            <a:pPr marL="0" indent="0">
              <a:buNone/>
            </a:pPr>
            <a:r>
              <a:rPr lang="en-GB" b="1" dirty="0"/>
              <a:t>Pakistan Environmental Protection Act, 1997</a:t>
            </a:r>
          </a:p>
          <a:p>
            <a:r>
              <a:rPr lang="en-GB" dirty="0"/>
              <a:t>It provides for the protection, conservation, rehabilitation and improvement of the environment; for prevention and control of pollution and for the protection of sustainable development.</a:t>
            </a:r>
          </a:p>
          <a:p>
            <a:pPr marL="0" indent="0">
              <a:buNone/>
            </a:pPr>
            <a:r>
              <a:rPr lang="en-GB" b="1" dirty="0"/>
              <a:t>Forest Act, 1927</a:t>
            </a:r>
          </a:p>
          <a:p>
            <a:r>
              <a:rPr lang="en-GB" dirty="0"/>
              <a:t> This law empowers provincial governments to manage forests under their area. The government can reserve the state-owned forest land, assume control of privately owned forest land and declare any government owned land in a protected area. It prohibits the clearing of forest for cultivation, grazing, hunting, removing forest produce, quarrying and felling, lopping and topping of tree, branches in reserved or protected areas.</a:t>
            </a:r>
            <a:endParaRPr lang="en-US" dirty="0"/>
          </a:p>
        </p:txBody>
      </p:sp>
    </p:spTree>
    <p:extLst>
      <p:ext uri="{BB962C8B-B14F-4D97-AF65-F5344CB8AC3E}">
        <p14:creationId xmlns:p14="http://schemas.microsoft.com/office/powerpoint/2010/main" val="1782587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15F8B-80D1-46DB-9EC8-F898B7192431}"/>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AC1595B6-C35E-42E7-88EC-095F3853A395}"/>
              </a:ext>
            </a:extLst>
          </p:cNvPr>
          <p:cNvSpPr>
            <a:spLocks noGrp="1"/>
          </p:cNvSpPr>
          <p:nvPr>
            <p:ph idx="1"/>
          </p:nvPr>
        </p:nvSpPr>
        <p:spPr/>
        <p:txBody>
          <a:bodyPr/>
          <a:lstStyle/>
          <a:p>
            <a:pPr marL="0" indent="0">
              <a:buNone/>
            </a:pPr>
            <a:r>
              <a:rPr lang="en-GB" b="1" dirty="0"/>
              <a:t>Pakistan Terrestrial Water &amp; Maritime Zones Act, 1976</a:t>
            </a:r>
          </a:p>
          <a:p>
            <a:r>
              <a:rPr lang="en-GB" dirty="0"/>
              <a:t>It includes provisions for preservation, development and protection of marine environment and control of marine pollution and exploration, development, conservation and management of living resources in Pakistan’s Exclusive Economic Zone (EEZ) .A ship carrying nuclear and hazardous substances will have to inform the Government of Pakistan.</a:t>
            </a:r>
            <a:endParaRPr lang="en-US" dirty="0"/>
          </a:p>
        </p:txBody>
      </p:sp>
    </p:spTree>
    <p:extLst>
      <p:ext uri="{BB962C8B-B14F-4D97-AF65-F5344CB8AC3E}">
        <p14:creationId xmlns:p14="http://schemas.microsoft.com/office/powerpoint/2010/main" val="3406944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EA1BF-6529-44E8-BA70-ABED6ADC3EC5}"/>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D7A29F0B-8B5F-457F-85E7-F8CADEC23C0C}"/>
              </a:ext>
            </a:extLst>
          </p:cNvPr>
          <p:cNvSpPr>
            <a:spLocks noGrp="1"/>
          </p:cNvSpPr>
          <p:nvPr>
            <p:ph idx="1"/>
          </p:nvPr>
        </p:nvSpPr>
        <p:spPr/>
        <p:txBody>
          <a:bodyPr>
            <a:normAutofit lnSpcReduction="10000"/>
          </a:bodyPr>
          <a:lstStyle/>
          <a:p>
            <a:pPr marL="0" indent="0">
              <a:buNone/>
            </a:pPr>
            <a:r>
              <a:rPr lang="en-GB" b="1" dirty="0"/>
              <a:t>The Agricultural Pesticide Ordinance, 1971 </a:t>
            </a:r>
          </a:p>
          <a:p>
            <a:r>
              <a:rPr lang="en-GB" dirty="0"/>
              <a:t>It allows for the registration and control of pesticides use but there is no specific legislation for the use of fertilizers. It regulates the importation, manufacture, distribution, sale and use of pesticides for agriculture including plant growth regulations and there use in forestry. These rules were amended in 1984.These rules establish the Agricultural Technical Advisory Committee (APTA) for carrying out the registration of pesticides. APTA obtains information about the product including name, composition, active ingredients, efficacy, </a:t>
            </a:r>
            <a:r>
              <a:rPr lang="en-GB" dirty="0" err="1"/>
              <a:t>labeling</a:t>
            </a:r>
            <a:r>
              <a:rPr lang="en-GB" dirty="0"/>
              <a:t> and direction of use as well as methods for analysis of disposal of surplus pesticides and packaging</a:t>
            </a:r>
            <a:endParaRPr lang="en-US" dirty="0"/>
          </a:p>
        </p:txBody>
      </p:sp>
    </p:spTree>
    <p:extLst>
      <p:ext uri="{BB962C8B-B14F-4D97-AF65-F5344CB8AC3E}">
        <p14:creationId xmlns:p14="http://schemas.microsoft.com/office/powerpoint/2010/main" val="3309340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9C0D1-61E9-4954-B4B5-992456C9A3D4}"/>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7A891222-5339-4F91-ACF4-25468A9DDDFF}"/>
              </a:ext>
            </a:extLst>
          </p:cNvPr>
          <p:cNvSpPr>
            <a:spLocks noGrp="1"/>
          </p:cNvSpPr>
          <p:nvPr>
            <p:ph idx="1"/>
          </p:nvPr>
        </p:nvSpPr>
        <p:spPr/>
        <p:txBody>
          <a:bodyPr>
            <a:normAutofit/>
          </a:bodyPr>
          <a:lstStyle/>
          <a:p>
            <a:pPr marL="0" indent="0">
              <a:buNone/>
            </a:pPr>
            <a:r>
              <a:rPr lang="en-US" b="1" u="sng" dirty="0"/>
              <a:t>Pakistan Penal Code, 1860</a:t>
            </a:r>
          </a:p>
          <a:p>
            <a:pPr marL="0" indent="0">
              <a:buNone/>
            </a:pPr>
            <a:r>
              <a:rPr lang="en-US" dirty="0"/>
              <a:t>This is a penal code for all offences charged in Pakistan. It was originally prepared by Lord Macaulay with a great consultation in 1860 on the behalf of the Government of India as the Indian Penal Code. </a:t>
            </a:r>
          </a:p>
          <a:p>
            <a:pPr marL="0" indent="0">
              <a:buNone/>
            </a:pPr>
            <a:r>
              <a:rPr lang="en-US" dirty="0"/>
              <a:t>After the independence in 1947, Pakistan inherited the same code and subsequently after several amendments by different governments, in Pakistan it is now a mixture of Islamic and English Law. Presently, the Pakistan Penal Code is still in effect and can be amended by the Senate of Pakistan.</a:t>
            </a:r>
          </a:p>
        </p:txBody>
      </p:sp>
    </p:spTree>
    <p:extLst>
      <p:ext uri="{BB962C8B-B14F-4D97-AF65-F5344CB8AC3E}">
        <p14:creationId xmlns:p14="http://schemas.microsoft.com/office/powerpoint/2010/main" val="2800070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CFEEB-4228-485F-9E17-A0B328B4D20A}"/>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13B31B50-117F-420A-BDF4-5BD902F43C5A}"/>
              </a:ext>
            </a:extLst>
          </p:cNvPr>
          <p:cNvSpPr>
            <a:spLocks noGrp="1"/>
          </p:cNvSpPr>
          <p:nvPr>
            <p:ph idx="1"/>
          </p:nvPr>
        </p:nvSpPr>
        <p:spPr/>
        <p:txBody>
          <a:bodyPr/>
          <a:lstStyle/>
          <a:p>
            <a:pPr marL="0" indent="0">
              <a:buNone/>
            </a:pPr>
            <a:r>
              <a:rPr lang="en-US" b="1" u="sng" dirty="0"/>
              <a:t>Pakistan Penal Code, 1860</a:t>
            </a:r>
            <a:endParaRPr lang="en-GB" dirty="0"/>
          </a:p>
          <a:p>
            <a:r>
              <a:rPr lang="en-GB" dirty="0"/>
              <a:t>This code also prevent the pollution by punishing the polluter of the environment. These pollutions are of following types</a:t>
            </a:r>
          </a:p>
          <a:p>
            <a:pPr marL="0" indent="0">
              <a:buNone/>
            </a:pPr>
            <a:r>
              <a:rPr lang="en-GB" dirty="0"/>
              <a:t> ➢ Punishment for water pollution </a:t>
            </a:r>
          </a:p>
          <a:p>
            <a:pPr marL="0" indent="0">
              <a:buNone/>
            </a:pPr>
            <a:r>
              <a:rPr lang="en-GB" dirty="0"/>
              <a:t>➢ Punishment for atmospheric pollution </a:t>
            </a:r>
          </a:p>
          <a:p>
            <a:pPr marL="0" indent="0">
              <a:buNone/>
            </a:pPr>
            <a:r>
              <a:rPr lang="en-GB" dirty="0"/>
              <a:t>➢ Punishments for general pollution </a:t>
            </a:r>
          </a:p>
          <a:p>
            <a:endParaRPr lang="en-US" dirty="0"/>
          </a:p>
        </p:txBody>
      </p:sp>
    </p:spTree>
    <p:extLst>
      <p:ext uri="{BB962C8B-B14F-4D97-AF65-F5344CB8AC3E}">
        <p14:creationId xmlns:p14="http://schemas.microsoft.com/office/powerpoint/2010/main" val="210643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CE72-E4BC-4A51-8FC4-3877EF11CF5E}"/>
              </a:ext>
            </a:extLst>
          </p:cNvPr>
          <p:cNvSpPr>
            <a:spLocks noGrp="1"/>
          </p:cNvSpPr>
          <p:nvPr>
            <p:ph type="title"/>
          </p:nvPr>
        </p:nvSpPr>
        <p:spPr/>
        <p:txBody>
          <a:bodyPr/>
          <a:lstStyle/>
          <a:p>
            <a:r>
              <a:rPr lang="en-US" dirty="0"/>
              <a:t>Statutes in Pakistan for environment protection</a:t>
            </a:r>
          </a:p>
        </p:txBody>
      </p:sp>
      <p:sp>
        <p:nvSpPr>
          <p:cNvPr id="3" name="Content Placeholder 2">
            <a:extLst>
              <a:ext uri="{FF2B5EF4-FFF2-40B4-BE49-F238E27FC236}">
                <a16:creationId xmlns:a16="http://schemas.microsoft.com/office/drawing/2014/main" id="{1E631B90-8648-405A-BD03-2FBF5ED6F7EC}"/>
              </a:ext>
            </a:extLst>
          </p:cNvPr>
          <p:cNvSpPr>
            <a:spLocks noGrp="1"/>
          </p:cNvSpPr>
          <p:nvPr>
            <p:ph idx="1"/>
          </p:nvPr>
        </p:nvSpPr>
        <p:spPr/>
        <p:txBody>
          <a:bodyPr>
            <a:normAutofit lnSpcReduction="10000"/>
          </a:bodyPr>
          <a:lstStyle/>
          <a:p>
            <a:pPr marL="0" indent="0">
              <a:buNone/>
            </a:pPr>
            <a:r>
              <a:rPr lang="en-US" dirty="0"/>
              <a:t>General pollution can be:</a:t>
            </a:r>
          </a:p>
          <a:p>
            <a:pPr marL="0" indent="0">
              <a:buNone/>
            </a:pPr>
            <a:r>
              <a:rPr lang="en-US" dirty="0"/>
              <a:t>➢ Public nuisance </a:t>
            </a:r>
          </a:p>
          <a:p>
            <a:pPr marL="0" indent="0">
              <a:buNone/>
            </a:pPr>
            <a:r>
              <a:rPr lang="en-US" dirty="0"/>
              <a:t>➢ Spread of Infection </a:t>
            </a:r>
          </a:p>
          <a:p>
            <a:pPr marL="0" indent="0">
              <a:buNone/>
            </a:pPr>
            <a:r>
              <a:rPr lang="en-US" dirty="0"/>
              <a:t>➢ Adulteration of Food, Drink and Drugs </a:t>
            </a:r>
          </a:p>
          <a:p>
            <a:pPr marL="0" indent="0">
              <a:buNone/>
            </a:pPr>
            <a:r>
              <a:rPr lang="en-US" dirty="0"/>
              <a:t>➢ Negligent Handling of Poisons </a:t>
            </a:r>
          </a:p>
          <a:p>
            <a:pPr marL="0" indent="0">
              <a:buNone/>
            </a:pPr>
            <a:r>
              <a:rPr lang="en-US" dirty="0"/>
              <a:t>➢ Combustibles and Explosives </a:t>
            </a:r>
          </a:p>
          <a:p>
            <a:pPr marL="0" indent="0">
              <a:buNone/>
            </a:pPr>
            <a:r>
              <a:rPr lang="en-US" dirty="0"/>
              <a:t>➢ Act Endangering Human Life </a:t>
            </a:r>
          </a:p>
          <a:p>
            <a:pPr marL="0" indent="0">
              <a:buNone/>
            </a:pPr>
            <a:r>
              <a:rPr lang="en-US" dirty="0"/>
              <a:t>➢ Personal Safety of Others </a:t>
            </a:r>
          </a:p>
          <a:p>
            <a:pPr marL="0" indent="0">
              <a:buNone/>
            </a:pPr>
            <a:r>
              <a:rPr lang="en-US" dirty="0"/>
              <a:t>➢ Mischief </a:t>
            </a:r>
          </a:p>
        </p:txBody>
      </p:sp>
    </p:spTree>
    <p:extLst>
      <p:ext uri="{BB962C8B-B14F-4D97-AF65-F5344CB8AC3E}">
        <p14:creationId xmlns:p14="http://schemas.microsoft.com/office/powerpoint/2010/main" val="517973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1527</Words>
  <Application>Microsoft Office PowerPoint</Application>
  <PresentationFormat>Widescreen</PresentationFormat>
  <Paragraphs>96</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Pakistan rules and regulations</vt:lpstr>
      <vt:lpstr>Types of Law</vt:lpstr>
      <vt:lpstr>PowerPoint Presentation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Statutes in Pakistan for environment protection</vt:lpstr>
      <vt:lpstr>Rules &amp; Regulations</vt:lpstr>
      <vt:lpstr>Rules &amp; Regulations</vt:lpstr>
      <vt:lpstr>Rules &amp; Regulations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 rules and regulations</dc:title>
  <dc:creator>ALLAH HO</dc:creator>
  <cp:lastModifiedBy>ALLAH HO</cp:lastModifiedBy>
  <cp:revision>21</cp:revision>
  <dcterms:created xsi:type="dcterms:W3CDTF">2020-04-17T03:35:23Z</dcterms:created>
  <dcterms:modified xsi:type="dcterms:W3CDTF">2020-04-23T05:02:13Z</dcterms:modified>
</cp:coreProperties>
</file>