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73" r:id="rId4"/>
    <p:sldId id="274" r:id="rId5"/>
    <p:sldId id="278" r:id="rId6"/>
    <p:sldId id="275" r:id="rId7"/>
    <p:sldId id="276" r:id="rId8"/>
    <p:sldId id="277" r:id="rId9"/>
    <p:sldId id="279" r:id="rId10"/>
    <p:sldId id="280" r:id="rId11"/>
    <p:sldId id="281" r:id="rId12"/>
    <p:sldId id="282" r:id="rId13"/>
    <p:sldId id="283" r:id="rId14"/>
    <p:sldId id="284" r:id="rId15"/>
    <p:sldId id="285" r:id="rId16"/>
    <p:sldId id="286" r:id="rId17"/>
    <p:sldId id="287" r:id="rId18"/>
    <p:sldId id="290" r:id="rId19"/>
    <p:sldId id="289" r:id="rId20"/>
    <p:sldId id="29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81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0E3FB4-3307-4EF0-94CF-53E9990DD6C1}" type="datetimeFigureOut">
              <a:rPr lang="en-US" smtClean="0"/>
              <a:pPr/>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215CB5-2055-48AB-9F84-733B9FBAAA8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0E3FB4-3307-4EF0-94CF-53E9990DD6C1}" type="datetimeFigureOut">
              <a:rPr lang="en-US" smtClean="0"/>
              <a:pPr/>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215CB5-2055-48AB-9F84-733B9FBAAA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0E3FB4-3307-4EF0-94CF-53E9990DD6C1}" type="datetimeFigureOut">
              <a:rPr lang="en-US" smtClean="0"/>
              <a:pPr/>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215CB5-2055-48AB-9F84-733B9FBAAA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0E3FB4-3307-4EF0-94CF-53E9990DD6C1}" type="datetimeFigureOut">
              <a:rPr lang="en-US" smtClean="0"/>
              <a:pPr/>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215CB5-2055-48AB-9F84-733B9FBAAA8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0E3FB4-3307-4EF0-94CF-53E9990DD6C1}" type="datetimeFigureOut">
              <a:rPr lang="en-US" smtClean="0"/>
              <a:pPr/>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215CB5-2055-48AB-9F84-733B9FBAAA8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0E3FB4-3307-4EF0-94CF-53E9990DD6C1}" type="datetimeFigureOut">
              <a:rPr lang="en-US" smtClean="0"/>
              <a:pPr/>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215CB5-2055-48AB-9F84-733B9FBAAA8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0E3FB4-3307-4EF0-94CF-53E9990DD6C1}" type="datetimeFigureOut">
              <a:rPr lang="en-US" smtClean="0"/>
              <a:pPr/>
              <a:t>10/20/2020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215CB5-2055-48AB-9F84-733B9FBAAA8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0E3FB4-3307-4EF0-94CF-53E9990DD6C1}" type="datetimeFigureOut">
              <a:rPr lang="en-US" smtClean="0"/>
              <a:pPr/>
              <a:t>10/20/2020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215CB5-2055-48AB-9F84-733B9FBAAA8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0E3FB4-3307-4EF0-94CF-53E9990DD6C1}" type="datetimeFigureOut">
              <a:rPr lang="en-US" smtClean="0"/>
              <a:pPr/>
              <a:t>10/20/2020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215CB5-2055-48AB-9F84-733B9FBAAA8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0E3FB4-3307-4EF0-94CF-53E9990DD6C1}" type="datetimeFigureOut">
              <a:rPr lang="en-US" smtClean="0"/>
              <a:pPr/>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215CB5-2055-48AB-9F84-733B9FBAAA8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0E3FB4-3307-4EF0-94CF-53E9990DD6C1}" type="datetimeFigureOut">
              <a:rPr lang="en-US" smtClean="0"/>
              <a:pPr/>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215CB5-2055-48AB-9F84-733B9FBAAA8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0E3FB4-3307-4EF0-94CF-53E9990DD6C1}" type="datetimeFigureOut">
              <a:rPr lang="en-US" smtClean="0"/>
              <a:pPr/>
              <a:t>10/20/2020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215CB5-2055-48AB-9F84-733B9FBAAA8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Data and Network Security</a:t>
            </a:r>
            <a:endParaRPr lang="en-US" dirty="0"/>
          </a:p>
        </p:txBody>
      </p:sp>
      <p:sp>
        <p:nvSpPr>
          <p:cNvPr id="3" name="Subtitle 2"/>
          <p:cNvSpPr>
            <a:spLocks noGrp="1"/>
          </p:cNvSpPr>
          <p:nvPr>
            <p:ph type="subTitle" idx="1"/>
          </p:nvPr>
        </p:nvSpPr>
        <p:spPr/>
        <p:txBody>
          <a:bodyPr/>
          <a:lstStyle/>
          <a:p>
            <a:r>
              <a:rPr lang="en-US" dirty="0" smtClean="0"/>
              <a:t>Course Code: IT-4542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a:bodyPr>
          <a:lstStyle/>
          <a:p>
            <a:r>
              <a:rPr lang="en-US" dirty="0" smtClean="0"/>
              <a:t>The </a:t>
            </a:r>
            <a:r>
              <a:rPr lang="en-US" dirty="0" err="1" smtClean="0"/>
              <a:t>Playfair</a:t>
            </a:r>
            <a:r>
              <a:rPr lang="en-US" dirty="0" smtClean="0"/>
              <a:t> Cipher</a:t>
            </a:r>
            <a:endParaRPr lang="en-US" dirty="0"/>
          </a:p>
        </p:txBody>
      </p:sp>
      <p:sp>
        <p:nvSpPr>
          <p:cNvPr id="3" name="Content Placeholder 2"/>
          <p:cNvSpPr>
            <a:spLocks noGrp="1"/>
          </p:cNvSpPr>
          <p:nvPr>
            <p:ph idx="1"/>
          </p:nvPr>
        </p:nvSpPr>
        <p:spPr>
          <a:xfrm>
            <a:off x="457200" y="1219200"/>
            <a:ext cx="8229600" cy="990600"/>
          </a:xfrm>
        </p:spPr>
        <p:txBody>
          <a:bodyPr>
            <a:normAutofit/>
          </a:bodyPr>
          <a:lstStyle/>
          <a:p>
            <a:pPr marL="0" indent="0">
              <a:buNone/>
            </a:pPr>
            <a:r>
              <a:rPr lang="en-US" dirty="0" smtClean="0"/>
              <a:t>key =    “</a:t>
            </a:r>
            <a:r>
              <a:rPr lang="en-US" dirty="0" err="1" smtClean="0"/>
              <a:t>smythework</a:t>
            </a:r>
            <a:r>
              <a:rPr lang="en-US" dirty="0" smtClean="0"/>
              <a:t>”</a:t>
            </a:r>
          </a:p>
        </p:txBody>
      </p:sp>
      <p:pic>
        <p:nvPicPr>
          <p:cNvPr id="1026" name="Picture 2"/>
          <p:cNvPicPr>
            <a:picLocks noChangeAspect="1" noChangeArrowheads="1"/>
          </p:cNvPicPr>
          <p:nvPr/>
        </p:nvPicPr>
        <p:blipFill>
          <a:blip r:embed="rId2">
            <a:lum contrast="10000"/>
          </a:blip>
          <a:srcRect/>
          <a:stretch>
            <a:fillRect/>
          </a:stretch>
        </p:blipFill>
        <p:spPr bwMode="auto">
          <a:xfrm>
            <a:off x="2743200" y="2133600"/>
            <a:ext cx="2933700" cy="3981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a:bodyPr>
          <a:lstStyle/>
          <a:p>
            <a:r>
              <a:rPr lang="en-US" dirty="0" smtClean="0"/>
              <a:t>The </a:t>
            </a:r>
            <a:r>
              <a:rPr lang="en-US" dirty="0" err="1" smtClean="0"/>
              <a:t>Playfair</a:t>
            </a:r>
            <a:r>
              <a:rPr lang="en-US" dirty="0" smtClean="0"/>
              <a:t> Cipher</a:t>
            </a:r>
            <a:endParaRPr lang="en-US" dirty="0"/>
          </a:p>
        </p:txBody>
      </p:sp>
      <p:sp>
        <p:nvSpPr>
          <p:cNvPr id="3" name="Content Placeholder 2"/>
          <p:cNvSpPr>
            <a:spLocks noGrp="1"/>
          </p:cNvSpPr>
          <p:nvPr>
            <p:ph idx="1"/>
          </p:nvPr>
        </p:nvSpPr>
        <p:spPr>
          <a:xfrm>
            <a:off x="304800" y="914400"/>
            <a:ext cx="8534400" cy="5715000"/>
          </a:xfrm>
        </p:spPr>
        <p:txBody>
          <a:bodyPr>
            <a:normAutofit fontScale="77500" lnSpcReduction="20000"/>
          </a:bodyPr>
          <a:lstStyle/>
          <a:p>
            <a:pPr marL="0" indent="0">
              <a:buNone/>
            </a:pPr>
            <a:r>
              <a:rPr lang="en-US" dirty="0" smtClean="0"/>
              <a:t>Choose two characters from the plaintext at a time and follow the following guidelines to get a pair of </a:t>
            </a:r>
            <a:r>
              <a:rPr lang="en-US" dirty="0" err="1" smtClean="0"/>
              <a:t>ciphertext</a:t>
            </a:r>
            <a:r>
              <a:rPr lang="en-US" dirty="0" smtClean="0"/>
              <a:t> characters.</a:t>
            </a:r>
          </a:p>
          <a:p>
            <a:pPr marL="0" indent="0">
              <a:buNone/>
            </a:pPr>
            <a:endParaRPr lang="en-US" dirty="0" smtClean="0"/>
          </a:p>
          <a:p>
            <a:r>
              <a:rPr lang="en-US" dirty="0" smtClean="0"/>
              <a:t>Two </a:t>
            </a:r>
            <a:r>
              <a:rPr lang="en-US" dirty="0" smtClean="0"/>
              <a:t>plaintext letters that fall in the same row of the 5 × 5 matrix are replaced by letters to the right of each in the row such that first entry in each row is to the right of the last entry, e.g., “bf” in plaintext will get replaced by “CA” in </a:t>
            </a:r>
            <a:r>
              <a:rPr lang="en-US" dirty="0" err="1" smtClean="0"/>
              <a:t>ciphertext</a:t>
            </a:r>
            <a:endParaRPr lang="en-US" dirty="0" smtClean="0"/>
          </a:p>
          <a:p>
            <a:r>
              <a:rPr lang="en-US" dirty="0" smtClean="0"/>
              <a:t>Two plaintext letters that fall in the same column are replaced by the letters just below them in the column, e.g., “</a:t>
            </a:r>
            <a:r>
              <a:rPr lang="en-US" dirty="0" err="1" smtClean="0"/>
              <a:t>ol</a:t>
            </a:r>
            <a:r>
              <a:rPr lang="en-US" dirty="0" smtClean="0"/>
              <a:t>” of plaintext will get replaced by “CV” in </a:t>
            </a:r>
            <a:r>
              <a:rPr lang="en-US" dirty="0" err="1" smtClean="0"/>
              <a:t>ciphertext</a:t>
            </a:r>
            <a:r>
              <a:rPr lang="en-US" dirty="0" smtClean="0"/>
              <a:t>.</a:t>
            </a:r>
          </a:p>
          <a:p>
            <a:r>
              <a:rPr lang="en-US" dirty="0" smtClean="0"/>
              <a:t>Otherwise, for each plaintext letter in a pair, replace it with the letter that is in the same row but in the column of the other letter, e.g., “</a:t>
            </a:r>
            <a:r>
              <a:rPr lang="en-US" dirty="0" err="1" smtClean="0"/>
              <a:t>gf</a:t>
            </a:r>
            <a:r>
              <a:rPr lang="en-US" dirty="0" smtClean="0"/>
              <a:t>” of the plaintext will get replaced by “PA” in </a:t>
            </a:r>
            <a:r>
              <a:rPr lang="en-US" dirty="0" err="1" smtClean="0"/>
              <a:t>ciphertext</a:t>
            </a:r>
            <a:r>
              <a:rPr lang="en-US" dirty="0" smtClean="0"/>
              <a:t>.</a:t>
            </a:r>
          </a:p>
          <a:p>
            <a:r>
              <a:rPr lang="en-US" dirty="0" smtClean="0"/>
              <a:t>If both letters are same, put “x” between them, e.g., a plaintext word such as “</a:t>
            </a:r>
            <a:r>
              <a:rPr lang="en-US" dirty="0" smtClean="0"/>
              <a:t>hurray</a:t>
            </a:r>
            <a:r>
              <a:rPr lang="en-US" dirty="0" smtClean="0"/>
              <a:t>” becomes “</a:t>
            </a:r>
            <a:r>
              <a:rPr lang="en-US" dirty="0" err="1" smtClean="0"/>
              <a:t>hurxray</a:t>
            </a:r>
            <a:r>
              <a:rPr lang="en-US" dirty="0" smtClean="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a:bodyPr>
          <a:lstStyle/>
          <a:p>
            <a:r>
              <a:rPr lang="en-US" dirty="0" smtClean="0"/>
              <a:t>Cryptanalysis of the </a:t>
            </a:r>
            <a:r>
              <a:rPr lang="en-US" dirty="0" err="1" smtClean="0"/>
              <a:t>Playfair</a:t>
            </a:r>
            <a:r>
              <a:rPr lang="en-US" dirty="0" smtClean="0"/>
              <a:t> Cipher</a:t>
            </a:r>
            <a:endParaRPr lang="en-US" dirty="0"/>
          </a:p>
        </p:txBody>
      </p:sp>
      <p:sp>
        <p:nvSpPr>
          <p:cNvPr id="3" name="Content Placeholder 2"/>
          <p:cNvSpPr>
            <a:spLocks noGrp="1"/>
          </p:cNvSpPr>
          <p:nvPr>
            <p:ph idx="1"/>
          </p:nvPr>
        </p:nvSpPr>
        <p:spPr>
          <a:xfrm>
            <a:off x="304800" y="914400"/>
            <a:ext cx="8534400" cy="5715000"/>
          </a:xfrm>
        </p:spPr>
        <p:txBody>
          <a:bodyPr>
            <a:normAutofit/>
          </a:bodyPr>
          <a:lstStyle/>
          <a:p>
            <a:r>
              <a:rPr lang="en-US" dirty="0" smtClean="0"/>
              <a:t>Alters the relative frequencies associated with the individual letters and with </a:t>
            </a:r>
            <a:r>
              <a:rPr lang="en-US" dirty="0" err="1" smtClean="0"/>
              <a:t>digrams</a:t>
            </a:r>
            <a:r>
              <a:rPr lang="en-US" dirty="0" smtClean="0"/>
              <a:t> and with trigrams, but not sufficiently. </a:t>
            </a:r>
          </a:p>
          <a:p>
            <a:r>
              <a:rPr lang="en-US" dirty="0" smtClean="0"/>
              <a:t>A </a:t>
            </a:r>
            <a:r>
              <a:rPr lang="en-US" dirty="0" err="1" smtClean="0"/>
              <a:t>digram</a:t>
            </a:r>
            <a:r>
              <a:rPr lang="en-US" dirty="0" smtClean="0"/>
              <a:t> and its reverse will encrypt in a similar fashion, e.g., if AB encrypts to XY, then BA will encrypt to YX. So by looking for words that begin and end in reversed </a:t>
            </a:r>
            <a:r>
              <a:rPr lang="en-US" dirty="0" err="1" smtClean="0"/>
              <a:t>digrams</a:t>
            </a:r>
            <a:r>
              <a:rPr lang="en-US" dirty="0" smtClean="0"/>
              <a:t>, one can try to compare them with plaintext words that are similar. Example of words that begin and end in reversed </a:t>
            </a:r>
            <a:r>
              <a:rPr lang="en-US" dirty="0" err="1" smtClean="0"/>
              <a:t>digrams</a:t>
            </a:r>
            <a:r>
              <a:rPr lang="en-US" dirty="0" smtClean="0"/>
              <a:t>: receiver, departed, repairer, redder, denuded, etc.</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a:bodyPr>
          <a:lstStyle/>
          <a:p>
            <a:r>
              <a:rPr lang="en-US" dirty="0" smtClean="0"/>
              <a:t>The Hill Cipher</a:t>
            </a:r>
            <a:endParaRPr lang="en-US" dirty="0"/>
          </a:p>
        </p:txBody>
      </p:sp>
      <p:sp>
        <p:nvSpPr>
          <p:cNvPr id="3" name="Content Placeholder 2"/>
          <p:cNvSpPr>
            <a:spLocks noGrp="1"/>
          </p:cNvSpPr>
          <p:nvPr>
            <p:ph idx="1"/>
          </p:nvPr>
        </p:nvSpPr>
        <p:spPr>
          <a:xfrm>
            <a:off x="304800" y="914400"/>
            <a:ext cx="8534400" cy="5715000"/>
          </a:xfrm>
        </p:spPr>
        <p:txBody>
          <a:bodyPr>
            <a:normAutofit fontScale="85000" lnSpcReduction="10000"/>
          </a:bodyPr>
          <a:lstStyle/>
          <a:p>
            <a:r>
              <a:rPr lang="en-US" dirty="0" smtClean="0"/>
              <a:t>Multi-letter Cipher</a:t>
            </a:r>
          </a:p>
          <a:p>
            <a:r>
              <a:rPr lang="en-US" dirty="0" smtClean="0"/>
              <a:t>Assign an integer to each letter of the alphabet, e.g., assign the integers 0 through 25 to the letters ‘a’ through ‘z’ of the plaintext.</a:t>
            </a:r>
          </a:p>
          <a:p>
            <a:r>
              <a:rPr lang="en-US" dirty="0" smtClean="0"/>
              <a:t>The encryption key, call it </a:t>
            </a:r>
            <a:r>
              <a:rPr lang="en-US" dirty="0" smtClean="0">
                <a:latin typeface="Times New Roman" pitchFamily="18" charset="0"/>
                <a:cs typeface="Times New Roman" pitchFamily="18" charset="0"/>
              </a:rPr>
              <a:t>K</a:t>
            </a:r>
            <a:r>
              <a:rPr lang="en-US" dirty="0" smtClean="0"/>
              <a:t>, consists of a 3 × 3 matrix of integers.</a:t>
            </a:r>
          </a:p>
          <a:p>
            <a:endParaRPr lang="en-US" dirty="0" smtClean="0"/>
          </a:p>
          <a:p>
            <a:endParaRPr lang="en-US" dirty="0" smtClean="0"/>
          </a:p>
          <a:p>
            <a:endParaRPr lang="en-US" dirty="0" smtClean="0"/>
          </a:p>
          <a:p>
            <a:r>
              <a:rPr lang="en-US" dirty="0" smtClean="0"/>
              <a:t>We can transform three letters at a time from the plaintext, the letters being represented by the numbers p1, p2, and p3, into three </a:t>
            </a:r>
            <a:r>
              <a:rPr lang="en-US" dirty="0" err="1" smtClean="0"/>
              <a:t>ciphertext</a:t>
            </a:r>
            <a:r>
              <a:rPr lang="en-US" dirty="0" smtClean="0"/>
              <a:t> letters c1, c2, and c3 in their numerical representations.</a:t>
            </a:r>
          </a:p>
          <a:p>
            <a:endParaRPr lang="en-US" dirty="0" smtClean="0"/>
          </a:p>
        </p:txBody>
      </p:sp>
      <p:pic>
        <p:nvPicPr>
          <p:cNvPr id="2051" name="Picture 3"/>
          <p:cNvPicPr>
            <a:picLocks noChangeAspect="1" noChangeArrowheads="1"/>
          </p:cNvPicPr>
          <p:nvPr/>
        </p:nvPicPr>
        <p:blipFill>
          <a:blip r:embed="rId2"/>
          <a:srcRect/>
          <a:stretch>
            <a:fillRect/>
          </a:stretch>
        </p:blipFill>
        <p:spPr bwMode="auto">
          <a:xfrm>
            <a:off x="2895600" y="3257550"/>
            <a:ext cx="3276600" cy="13906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a:bodyPr>
          <a:lstStyle/>
          <a:p>
            <a:r>
              <a:rPr lang="en-US" dirty="0" smtClean="0"/>
              <a:t>The Hill Cipher</a:t>
            </a:r>
            <a:endParaRPr lang="en-US" dirty="0"/>
          </a:p>
        </p:txBody>
      </p:sp>
      <p:pic>
        <p:nvPicPr>
          <p:cNvPr id="3074" name="Picture 2"/>
          <p:cNvPicPr>
            <a:picLocks noChangeAspect="1" noChangeArrowheads="1"/>
          </p:cNvPicPr>
          <p:nvPr/>
        </p:nvPicPr>
        <p:blipFill>
          <a:blip r:embed="rId2"/>
          <a:srcRect/>
          <a:stretch>
            <a:fillRect/>
          </a:stretch>
        </p:blipFill>
        <p:spPr bwMode="auto">
          <a:xfrm>
            <a:off x="1824038" y="990600"/>
            <a:ext cx="5495925" cy="1257300"/>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3095625" y="2590800"/>
            <a:ext cx="2952750" cy="4953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a:bodyPr>
          <a:lstStyle/>
          <a:p>
            <a:r>
              <a:rPr lang="en-US" dirty="0" smtClean="0"/>
              <a:t>Cryptanalysis of the Hill Cipher</a:t>
            </a:r>
            <a:endParaRPr lang="en-US" dirty="0"/>
          </a:p>
        </p:txBody>
      </p:sp>
      <p:pic>
        <p:nvPicPr>
          <p:cNvPr id="3075" name="Picture 3"/>
          <p:cNvPicPr>
            <a:picLocks noChangeAspect="1" noChangeArrowheads="1"/>
          </p:cNvPicPr>
          <p:nvPr/>
        </p:nvPicPr>
        <p:blipFill>
          <a:blip r:embed="rId2"/>
          <a:srcRect/>
          <a:stretch>
            <a:fillRect/>
          </a:stretch>
        </p:blipFill>
        <p:spPr bwMode="auto">
          <a:xfrm>
            <a:off x="3095625" y="1219200"/>
            <a:ext cx="2952750" cy="495300"/>
          </a:xfrm>
          <a:prstGeom prst="rect">
            <a:avLst/>
          </a:prstGeom>
          <a:noFill/>
          <a:ln w="9525">
            <a:noFill/>
            <a:miter lim="800000"/>
            <a:headEnd/>
            <a:tailEnd/>
          </a:ln>
          <a:effectLst/>
        </p:spPr>
      </p:pic>
      <p:pic>
        <p:nvPicPr>
          <p:cNvPr id="4098" name="Picture 2"/>
          <p:cNvPicPr>
            <a:picLocks noChangeAspect="1" noChangeArrowheads="1"/>
          </p:cNvPicPr>
          <p:nvPr/>
        </p:nvPicPr>
        <p:blipFill>
          <a:blip r:embed="rId3"/>
          <a:srcRect/>
          <a:stretch>
            <a:fillRect/>
          </a:stretch>
        </p:blipFill>
        <p:spPr bwMode="auto">
          <a:xfrm>
            <a:off x="1066800" y="1943100"/>
            <a:ext cx="3238500" cy="571500"/>
          </a:xfrm>
          <a:prstGeom prst="rect">
            <a:avLst/>
          </a:prstGeom>
          <a:noFill/>
          <a:ln w="9525">
            <a:noFill/>
            <a:miter lim="800000"/>
            <a:headEnd/>
            <a:tailEnd/>
          </a:ln>
          <a:effectLst/>
        </p:spPr>
      </p:pic>
      <p:sp>
        <p:nvSpPr>
          <p:cNvPr id="6" name="Rectangle 5"/>
          <p:cNvSpPr/>
          <p:nvPr/>
        </p:nvSpPr>
        <p:spPr>
          <a:xfrm>
            <a:off x="990600" y="2967334"/>
            <a:ext cx="6477000" cy="954107"/>
          </a:xfrm>
          <a:prstGeom prst="rect">
            <a:avLst/>
          </a:prstGeom>
        </p:spPr>
        <p:txBody>
          <a:bodyPr wrap="square">
            <a:spAutoFit/>
          </a:bodyPr>
          <a:lstStyle/>
          <a:p>
            <a:r>
              <a:rPr lang="en-US" sz="2800" dirty="0" smtClean="0"/>
              <a:t>It has zero security when the plaintext–</a:t>
            </a:r>
            <a:r>
              <a:rPr lang="en-US" sz="2800" dirty="0" err="1" smtClean="0"/>
              <a:t>ciphertext</a:t>
            </a:r>
            <a:r>
              <a:rPr lang="en-US" sz="2800" dirty="0" smtClean="0"/>
              <a:t> pairs are known.</a:t>
            </a:r>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a:bodyPr>
          <a:lstStyle/>
          <a:p>
            <a:r>
              <a:rPr lang="en-US" dirty="0" smtClean="0"/>
              <a:t>The </a:t>
            </a:r>
            <a:r>
              <a:rPr lang="en-US" dirty="0" err="1" smtClean="0"/>
              <a:t>Vigenere</a:t>
            </a:r>
            <a:r>
              <a:rPr lang="en-US" dirty="0" smtClean="0"/>
              <a:t> Cipher</a:t>
            </a:r>
            <a:endParaRPr lang="en-US" dirty="0"/>
          </a:p>
        </p:txBody>
      </p:sp>
      <p:sp>
        <p:nvSpPr>
          <p:cNvPr id="3" name="Content Placeholder 2"/>
          <p:cNvSpPr>
            <a:spLocks noGrp="1"/>
          </p:cNvSpPr>
          <p:nvPr>
            <p:ph idx="1"/>
          </p:nvPr>
        </p:nvSpPr>
        <p:spPr>
          <a:xfrm>
            <a:off x="304800" y="914400"/>
            <a:ext cx="8534400" cy="5715000"/>
          </a:xfrm>
        </p:spPr>
        <p:txBody>
          <a:bodyPr>
            <a:normAutofit/>
          </a:bodyPr>
          <a:lstStyle/>
          <a:p>
            <a:r>
              <a:rPr lang="en-US" dirty="0" err="1" smtClean="0"/>
              <a:t>Polyalphabetic</a:t>
            </a:r>
            <a:r>
              <a:rPr lang="en-US" dirty="0" smtClean="0"/>
              <a:t> Cipher: the substitution rule changes continuously from one character position to the next in the plaintext.</a:t>
            </a:r>
          </a:p>
          <a:p>
            <a:endParaRPr lang="en-US" dirty="0" smtClean="0"/>
          </a:p>
        </p:txBody>
      </p:sp>
      <p:pic>
        <p:nvPicPr>
          <p:cNvPr id="5122" name="Picture 2"/>
          <p:cNvPicPr>
            <a:picLocks noChangeAspect="1" noChangeArrowheads="1"/>
          </p:cNvPicPr>
          <p:nvPr/>
        </p:nvPicPr>
        <p:blipFill>
          <a:blip r:embed="rId2"/>
          <a:srcRect/>
          <a:stretch>
            <a:fillRect/>
          </a:stretch>
        </p:blipFill>
        <p:spPr bwMode="auto">
          <a:xfrm>
            <a:off x="-76200" y="2847975"/>
            <a:ext cx="9143999" cy="1162050"/>
          </a:xfrm>
          <a:prstGeom prst="rect">
            <a:avLst/>
          </a:prstGeom>
          <a:noFill/>
          <a:ln w="9525">
            <a:noFill/>
            <a:miter lim="800000"/>
            <a:headEnd/>
            <a:tailEnd/>
          </a:ln>
          <a:effectLst/>
        </p:spPr>
      </p:pic>
      <p:sp>
        <p:nvSpPr>
          <p:cNvPr id="6" name="Oval 5"/>
          <p:cNvSpPr/>
          <p:nvPr/>
        </p:nvSpPr>
        <p:spPr>
          <a:xfrm>
            <a:off x="3200400" y="2743200"/>
            <a:ext cx="381000" cy="1371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953000" y="2743200"/>
            <a:ext cx="381000" cy="1371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705600" y="2743200"/>
            <a:ext cx="381000" cy="1371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fontScale="90000"/>
          </a:bodyPr>
          <a:lstStyle/>
          <a:p>
            <a:r>
              <a:rPr lang="en-US" dirty="0" smtClean="0"/>
              <a:t>Cryptanalysis of the </a:t>
            </a:r>
            <a:r>
              <a:rPr lang="en-US" dirty="0" err="1" smtClean="0"/>
              <a:t>Vigenere</a:t>
            </a:r>
            <a:r>
              <a:rPr lang="en-US" dirty="0" smtClean="0"/>
              <a:t> Cipher</a:t>
            </a:r>
            <a:endParaRPr lang="en-US" dirty="0"/>
          </a:p>
        </p:txBody>
      </p:sp>
      <p:sp>
        <p:nvSpPr>
          <p:cNvPr id="3" name="Content Placeholder 2"/>
          <p:cNvSpPr>
            <a:spLocks noGrp="1"/>
          </p:cNvSpPr>
          <p:nvPr>
            <p:ph idx="1"/>
          </p:nvPr>
        </p:nvSpPr>
        <p:spPr>
          <a:xfrm>
            <a:off x="304800" y="914400"/>
            <a:ext cx="8534400" cy="5715000"/>
          </a:xfrm>
        </p:spPr>
        <p:txBody>
          <a:bodyPr>
            <a:normAutofit fontScale="92500" lnSpcReduction="20000"/>
          </a:bodyPr>
          <a:lstStyle/>
          <a:p>
            <a:r>
              <a:rPr lang="en-US" dirty="0" smtClean="0"/>
              <a:t>Relative frequency distribution would be effectively destroyed.</a:t>
            </a:r>
          </a:p>
          <a:p>
            <a:r>
              <a:rPr lang="en-US" dirty="0" smtClean="0"/>
              <a:t>A long the encryption key is safer, consisting of a purely random permutation of the 26 letters.</a:t>
            </a:r>
          </a:p>
          <a:p>
            <a:r>
              <a:rPr lang="en-US" dirty="0" smtClean="0"/>
              <a:t>To break, estimate the length of the encryption key by using what is known as “</a:t>
            </a:r>
            <a:r>
              <a:rPr lang="en-US" dirty="0" err="1" smtClean="0"/>
              <a:t>Kasiski</a:t>
            </a:r>
            <a:r>
              <a:rPr lang="en-US" dirty="0" smtClean="0"/>
              <a:t> Examination” which consists of examining the </a:t>
            </a:r>
            <a:r>
              <a:rPr lang="en-US" dirty="0" err="1" smtClean="0"/>
              <a:t>ciphertext</a:t>
            </a:r>
            <a:r>
              <a:rPr lang="en-US" dirty="0" smtClean="0"/>
              <a:t> for sequences of characters that are repeated.</a:t>
            </a:r>
          </a:p>
          <a:p>
            <a:r>
              <a:rPr lang="en-US" dirty="0" smtClean="0"/>
              <a:t>The distances between the repeated occurrences of character strings in the </a:t>
            </a:r>
            <a:r>
              <a:rPr lang="en-US" dirty="0" err="1" smtClean="0"/>
              <a:t>ciphertext</a:t>
            </a:r>
            <a:r>
              <a:rPr lang="en-US" dirty="0" smtClean="0"/>
              <a:t> may be possible candidates for the length of the encryption key.</a:t>
            </a:r>
          </a:p>
          <a:p>
            <a:r>
              <a:rPr lang="en-US" dirty="0" smtClean="0"/>
              <a:t>If there are several such candidates, one works with the greatest common divisor all possible values as the most likely choice for the </a:t>
            </a:r>
            <a:r>
              <a:rPr lang="en-US" dirty="0" err="1" smtClean="0"/>
              <a:t>keylength</a:t>
            </a:r>
            <a:r>
              <a:rPr lang="en-US" dirty="0" smtClean="0"/>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992563"/>
          </a:xfrm>
        </p:spPr>
        <p:txBody>
          <a:bodyPr/>
          <a:lstStyle/>
          <a:p>
            <a:pPr>
              <a:buNone/>
            </a:pPr>
            <a:r>
              <a:rPr lang="en-US" dirty="0" err="1" smtClean="0"/>
              <a:t>vvqv</a:t>
            </a:r>
            <a:r>
              <a:rPr lang="en-US" dirty="0" smtClean="0"/>
              <a:t> -&gt; 1, 11 (difference = 10)</a:t>
            </a:r>
          </a:p>
          <a:p>
            <a:pPr>
              <a:buNone/>
            </a:pPr>
            <a:r>
              <a:rPr lang="en-US" dirty="0" err="1" smtClean="0"/>
              <a:t>Mrh</a:t>
            </a:r>
            <a:r>
              <a:rPr lang="en-US" dirty="0" smtClean="0"/>
              <a:t> -&gt; 8, 23 (difference = 15)</a:t>
            </a:r>
          </a:p>
          <a:p>
            <a:pPr>
              <a:buNone/>
            </a:pPr>
            <a:endParaRPr lang="en-US" dirty="0" smtClean="0"/>
          </a:p>
          <a:p>
            <a:pPr>
              <a:buNone/>
            </a:pPr>
            <a:r>
              <a:rPr lang="en-US" dirty="0" smtClean="0"/>
              <a:t>Key length = </a:t>
            </a:r>
            <a:r>
              <a:rPr lang="en-US" dirty="0" err="1" smtClean="0"/>
              <a:t>gcd</a:t>
            </a:r>
            <a:r>
              <a:rPr lang="en-US" dirty="0" smtClean="0"/>
              <a:t>(10,15) = 5</a:t>
            </a:r>
            <a:endParaRPr lang="en-US" dirty="0"/>
          </a:p>
        </p:txBody>
      </p:sp>
      <p:pic>
        <p:nvPicPr>
          <p:cNvPr id="6147" name="Picture 3"/>
          <p:cNvPicPr>
            <a:picLocks noChangeAspect="1" noChangeArrowheads="1"/>
          </p:cNvPicPr>
          <p:nvPr/>
        </p:nvPicPr>
        <p:blipFill>
          <a:blip r:embed="rId2"/>
          <a:srcRect/>
          <a:stretch>
            <a:fillRect/>
          </a:stretch>
        </p:blipFill>
        <p:spPr bwMode="auto">
          <a:xfrm>
            <a:off x="0" y="381000"/>
            <a:ext cx="9144000" cy="1333500"/>
          </a:xfrm>
          <a:prstGeom prst="rect">
            <a:avLst/>
          </a:prstGeom>
          <a:noFill/>
          <a:ln w="9525">
            <a:noFill/>
            <a:miter lim="800000"/>
            <a:headEnd/>
            <a:tailEnd/>
          </a:ln>
          <a:effectLst/>
        </p:spPr>
      </p:pic>
      <p:sp>
        <p:nvSpPr>
          <p:cNvPr id="6" name="Rectangle 5"/>
          <p:cNvSpPr/>
          <p:nvPr/>
        </p:nvSpPr>
        <p:spPr>
          <a:xfrm>
            <a:off x="1600200" y="1295400"/>
            <a:ext cx="1066800" cy="381000"/>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267200" y="1295400"/>
            <a:ext cx="1066800" cy="381000"/>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429000" y="1295400"/>
            <a:ext cx="762000" cy="381000"/>
          </a:xfrm>
          <a:prstGeom prst="rect">
            <a:avLst/>
          </a:prstGeom>
          <a:no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315200" y="1295400"/>
            <a:ext cx="762000" cy="381000"/>
          </a:xfrm>
          <a:prstGeom prst="rect">
            <a:avLst/>
          </a:prstGeom>
          <a:no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a:bodyPr>
          <a:lstStyle/>
          <a:p>
            <a:pPr>
              <a:buNone/>
            </a:pPr>
            <a:r>
              <a:rPr lang="en-US" b="1" dirty="0" smtClean="0"/>
              <a:t>Homework: find the length of key.</a:t>
            </a:r>
          </a:p>
          <a:p>
            <a:pPr>
              <a:buNone/>
            </a:pPr>
            <a:endParaRPr lang="en-US" b="1" dirty="0" smtClean="0"/>
          </a:p>
          <a:p>
            <a:pPr>
              <a:buNone/>
            </a:pPr>
            <a:r>
              <a:rPr lang="en-US" b="1" dirty="0" err="1" smtClean="0"/>
              <a:t>ciphertext</a:t>
            </a:r>
            <a:r>
              <a:rPr lang="en-US" b="1" dirty="0" smtClean="0"/>
              <a:t> =</a:t>
            </a:r>
          </a:p>
          <a:p>
            <a:pPr>
              <a:buNone/>
            </a:pPr>
            <a:r>
              <a:rPr lang="en-US" b="1" dirty="0" smtClean="0"/>
              <a:t>"ubsyvkmhvyrrtsbbcrdsndwrtshxmbufrmxgabnvmircewerucamlyzbrvfwivvmlyzwapspyogsslechbgcubsvyczqrcwrmhvcxgooyvcydspomtqfpyqkgbcmerucadlcaflrsuqjrbhceqesfcehuoqmdstorcdoymeqqwaglgovggsmdabbigztbbqyfwbxwmgfpowgztyeilosrkgfahuovqfogswruqnvpwfvrnmpqqgsslatgrmqubsvyczqrswcjdeowqqroihqdspdibffnxwgztbbqyfwbxu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fontScale="90000"/>
          </a:bodyPr>
          <a:lstStyle/>
          <a:p>
            <a:r>
              <a:rPr lang="en-US" dirty="0" smtClean="0"/>
              <a:t>Building Blocks of Classical</a:t>
            </a:r>
            <a:r>
              <a:rPr lang="en-US" dirty="0"/>
              <a:t/>
            </a:r>
            <a:br>
              <a:rPr lang="en-US" dirty="0"/>
            </a:br>
            <a:r>
              <a:rPr lang="en-US" dirty="0" smtClean="0"/>
              <a:t>Encryption Techniques</a:t>
            </a:r>
            <a:endParaRPr lang="en-US" dirty="0"/>
          </a:p>
        </p:txBody>
      </p:sp>
      <p:sp>
        <p:nvSpPr>
          <p:cNvPr id="3" name="Content Placeholder 2"/>
          <p:cNvSpPr>
            <a:spLocks noGrp="1"/>
          </p:cNvSpPr>
          <p:nvPr>
            <p:ph idx="1"/>
          </p:nvPr>
        </p:nvSpPr>
        <p:spPr>
          <a:xfrm>
            <a:off x="457200" y="1219200"/>
            <a:ext cx="8229600" cy="5562600"/>
          </a:xfrm>
        </p:spPr>
        <p:txBody>
          <a:bodyPr>
            <a:normAutofit/>
          </a:bodyPr>
          <a:lstStyle/>
          <a:p>
            <a:r>
              <a:rPr lang="en-US" dirty="0"/>
              <a:t>Two building </a:t>
            </a:r>
            <a:r>
              <a:rPr lang="en-US" dirty="0" smtClean="0"/>
              <a:t>blocks:</a:t>
            </a:r>
          </a:p>
          <a:p>
            <a:pPr lvl="1"/>
            <a:r>
              <a:rPr lang="en-US" dirty="0" smtClean="0">
                <a:solidFill>
                  <a:srgbClr val="FF0000"/>
                </a:solidFill>
              </a:rPr>
              <a:t>Substitution</a:t>
            </a:r>
            <a:r>
              <a:rPr lang="en-US" dirty="0" smtClean="0"/>
              <a:t> </a:t>
            </a:r>
            <a:r>
              <a:rPr lang="en-US" dirty="0"/>
              <a:t>means replacing an element of the plaintext </a:t>
            </a:r>
            <a:r>
              <a:rPr lang="en-US" dirty="0" smtClean="0"/>
              <a:t>with an </a:t>
            </a:r>
            <a:r>
              <a:rPr lang="en-US" dirty="0"/>
              <a:t>element of </a:t>
            </a:r>
            <a:r>
              <a:rPr lang="en-US" dirty="0" err="1" smtClean="0"/>
              <a:t>ciphertext</a:t>
            </a:r>
            <a:r>
              <a:rPr lang="en-US" dirty="0" smtClean="0"/>
              <a:t>.</a:t>
            </a:r>
          </a:p>
          <a:p>
            <a:pPr lvl="1"/>
            <a:r>
              <a:rPr lang="en-US" dirty="0">
                <a:solidFill>
                  <a:srgbClr val="FF0000"/>
                </a:solidFill>
              </a:rPr>
              <a:t>Transposition</a:t>
            </a:r>
            <a:r>
              <a:rPr lang="en-US" dirty="0"/>
              <a:t> means rearranging the order of appearance of </a:t>
            </a:r>
            <a:r>
              <a:rPr lang="en-US" dirty="0" smtClean="0"/>
              <a:t>the elements </a:t>
            </a:r>
            <a:r>
              <a:rPr lang="en-US" dirty="0"/>
              <a:t>of the plaintext</a:t>
            </a:r>
            <a:r>
              <a:rPr lang="en-US" dirty="0" smtClean="0"/>
              <a:t>. </a:t>
            </a:r>
            <a:r>
              <a:rPr lang="en-US" dirty="0"/>
              <a:t>Transposition is also referred to </a:t>
            </a:r>
            <a:r>
              <a:rPr lang="en-US" dirty="0" smtClean="0"/>
              <a:t>as permutation.</a:t>
            </a:r>
          </a:p>
          <a:p>
            <a:endParaRPr lang="en-US" dirty="0" smtClean="0"/>
          </a:p>
          <a:p>
            <a:r>
              <a:rPr lang="en-US" dirty="0"/>
              <a:t>Transposition may be carried out after substitution, or </a:t>
            </a:r>
            <a:r>
              <a:rPr lang="en-US" dirty="0" smtClean="0"/>
              <a:t>the other </a:t>
            </a:r>
            <a:r>
              <a:rPr lang="en-US" dirty="0"/>
              <a:t>way around. In complex algorithms, there may </a:t>
            </a:r>
            <a:r>
              <a:rPr lang="en-US" dirty="0" smtClean="0"/>
              <a:t>be multiple </a:t>
            </a:r>
            <a:r>
              <a:rPr lang="en-US" dirty="0"/>
              <a:t>rounds of transposition and substitution.</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Autofit/>
          </a:bodyPr>
          <a:lstStyle/>
          <a:p>
            <a:r>
              <a:rPr lang="en-US" sz="3200" dirty="0" smtClean="0"/>
              <a:t>Transposition Techniques - permuting the plaintext</a:t>
            </a:r>
            <a:endParaRPr lang="en-US" sz="3200" dirty="0"/>
          </a:p>
        </p:txBody>
      </p:sp>
      <p:sp>
        <p:nvSpPr>
          <p:cNvPr id="3" name="Content Placeholder 2"/>
          <p:cNvSpPr>
            <a:spLocks noGrp="1"/>
          </p:cNvSpPr>
          <p:nvPr>
            <p:ph idx="1"/>
          </p:nvPr>
        </p:nvSpPr>
        <p:spPr>
          <a:xfrm>
            <a:off x="304800" y="1295400"/>
            <a:ext cx="8534400" cy="5562600"/>
          </a:xfrm>
        </p:spPr>
        <p:txBody>
          <a:bodyPr>
            <a:normAutofit fontScale="92500" lnSpcReduction="20000"/>
          </a:bodyPr>
          <a:lstStyle/>
          <a:p>
            <a:pPr>
              <a:buNone/>
            </a:pPr>
            <a:r>
              <a:rPr lang="en-US" dirty="0" smtClean="0"/>
              <a:t>Message: meet me at the midnight for the goodies</a:t>
            </a:r>
          </a:p>
          <a:p>
            <a:pPr>
              <a:buNone/>
            </a:pPr>
            <a:r>
              <a:rPr lang="en-US" dirty="0" smtClean="0"/>
              <a:t>Plaintext : </a:t>
            </a:r>
            <a:r>
              <a:rPr lang="en-US" dirty="0" err="1" smtClean="0"/>
              <a:t>meetmeatthemidnightforthegoodies</a:t>
            </a: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r>
              <a:rPr lang="en-US" dirty="0" smtClean="0"/>
              <a:t>The cipher can be made more secure by performing multiple rounds of such permutations.</a:t>
            </a:r>
          </a:p>
        </p:txBody>
      </p:sp>
      <p:pic>
        <p:nvPicPr>
          <p:cNvPr id="7170" name="Picture 2"/>
          <p:cNvPicPr>
            <a:picLocks noChangeAspect="1" noChangeArrowheads="1"/>
          </p:cNvPicPr>
          <p:nvPr/>
        </p:nvPicPr>
        <p:blipFill>
          <a:blip r:embed="rId2"/>
          <a:srcRect/>
          <a:stretch>
            <a:fillRect/>
          </a:stretch>
        </p:blipFill>
        <p:spPr bwMode="auto">
          <a:xfrm>
            <a:off x="1341120" y="2438400"/>
            <a:ext cx="6507480" cy="289369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a:bodyPr>
          <a:lstStyle/>
          <a:p>
            <a:r>
              <a:rPr lang="en-US" dirty="0" smtClean="0"/>
              <a:t>Caesar Cipher</a:t>
            </a:r>
            <a:endParaRPr lang="en-US" dirty="0"/>
          </a:p>
        </p:txBody>
      </p:sp>
      <p:sp>
        <p:nvSpPr>
          <p:cNvPr id="3" name="Content Placeholder 2"/>
          <p:cNvSpPr>
            <a:spLocks noGrp="1"/>
          </p:cNvSpPr>
          <p:nvPr>
            <p:ph idx="1"/>
          </p:nvPr>
        </p:nvSpPr>
        <p:spPr>
          <a:xfrm>
            <a:off x="457200" y="1219200"/>
            <a:ext cx="8229600" cy="5562600"/>
          </a:xfrm>
        </p:spPr>
        <p:txBody>
          <a:bodyPr>
            <a:normAutofit/>
          </a:bodyPr>
          <a:lstStyle/>
          <a:p>
            <a:pPr>
              <a:buNone/>
            </a:pPr>
            <a:r>
              <a:rPr lang="en-US" dirty="0" smtClean="0"/>
              <a:t>		plaintext</a:t>
            </a:r>
            <a:r>
              <a:rPr lang="en-US" dirty="0"/>
              <a:t>: are </a:t>
            </a:r>
            <a:r>
              <a:rPr lang="en-US" dirty="0" smtClean="0"/>
              <a:t>you ready</a:t>
            </a:r>
          </a:p>
          <a:p>
            <a:pPr>
              <a:buNone/>
            </a:pPr>
            <a:r>
              <a:rPr lang="en-US" dirty="0"/>
              <a:t>Each character of a message is replaced by a character </a:t>
            </a:r>
            <a:r>
              <a:rPr lang="en-US" dirty="0" smtClean="0"/>
              <a:t>three position </a:t>
            </a:r>
            <a:r>
              <a:rPr lang="en-US" dirty="0"/>
              <a:t>down in the alphabet</a:t>
            </a:r>
            <a:r>
              <a:rPr lang="en-US" dirty="0" smtClean="0"/>
              <a:t>.</a:t>
            </a:r>
          </a:p>
          <a:p>
            <a:pPr>
              <a:buNone/>
            </a:pPr>
            <a:r>
              <a:rPr lang="en-US" dirty="0" smtClean="0"/>
              <a:t>		</a:t>
            </a:r>
            <a:r>
              <a:rPr lang="en-US" dirty="0" err="1" smtClean="0"/>
              <a:t>ciphertext</a:t>
            </a:r>
            <a:r>
              <a:rPr lang="en-US" dirty="0"/>
              <a:t>: DUH BRX </a:t>
            </a:r>
            <a:r>
              <a:rPr lang="en-US" dirty="0" smtClean="0"/>
              <a:t>UHDGB</a:t>
            </a:r>
          </a:p>
          <a:p>
            <a:pPr>
              <a:buNone/>
            </a:pPr>
            <a:r>
              <a:rPr lang="en-US" dirty="0" err="1" smtClean="0"/>
              <a:t>Encription</a:t>
            </a:r>
            <a:r>
              <a:rPr lang="en-US" dirty="0" smtClean="0"/>
              <a:t>:</a:t>
            </a:r>
            <a:endParaRPr lang="en-US" dirty="0"/>
          </a:p>
          <a:p>
            <a:pPr>
              <a:buNone/>
            </a:pPr>
            <a:r>
              <a:rPr lang="en-US" dirty="0" smtClean="0"/>
              <a:t>Generally,</a:t>
            </a:r>
          </a:p>
          <a:p>
            <a:pPr>
              <a:buNone/>
            </a:pPr>
            <a:r>
              <a:rPr lang="en-US" dirty="0" err="1" smtClean="0"/>
              <a:t>Decription</a:t>
            </a:r>
            <a:r>
              <a:rPr lang="en-US" dirty="0" smtClean="0"/>
              <a:t>:</a:t>
            </a:r>
          </a:p>
          <a:p>
            <a:pPr>
              <a:buNone/>
            </a:pPr>
            <a:r>
              <a:rPr lang="en-US" dirty="0" smtClean="0"/>
              <a:t>			</a:t>
            </a:r>
            <a:r>
              <a:rPr lang="en-US" dirty="0" err="1" smtClean="0"/>
              <a:t>monoalphabetic</a:t>
            </a:r>
            <a:r>
              <a:rPr lang="en-US" dirty="0" smtClean="0"/>
              <a:t> cipher</a:t>
            </a:r>
          </a:p>
          <a:p>
            <a:pPr>
              <a:buNone/>
            </a:pPr>
            <a:r>
              <a:rPr lang="en-US" b="1" dirty="0" smtClean="0"/>
              <a:t>Ex. 1: Decipher the </a:t>
            </a:r>
            <a:r>
              <a:rPr lang="en-US" b="1" dirty="0" err="1" smtClean="0"/>
              <a:t>ciphertext</a:t>
            </a:r>
            <a:r>
              <a:rPr lang="en-US" b="1" dirty="0" smtClean="0"/>
              <a:t> = “</a:t>
            </a:r>
            <a:r>
              <a:rPr lang="en-US" b="1" dirty="0" err="1" smtClean="0"/>
              <a:t>yhaklwpnw</a:t>
            </a:r>
            <a:r>
              <a:rPr lang="en-US" b="1" dirty="0" smtClean="0"/>
              <a:t>”.</a:t>
            </a:r>
            <a:endParaRPr lang="en-US" dirty="0" smtClean="0"/>
          </a:p>
        </p:txBody>
      </p:sp>
      <p:pic>
        <p:nvPicPr>
          <p:cNvPr id="1027" name="Picture 3"/>
          <p:cNvPicPr>
            <a:picLocks noChangeAspect="1" noChangeArrowheads="1"/>
          </p:cNvPicPr>
          <p:nvPr/>
        </p:nvPicPr>
        <p:blipFill>
          <a:blip r:embed="rId2"/>
          <a:srcRect/>
          <a:stretch>
            <a:fillRect/>
          </a:stretch>
        </p:blipFill>
        <p:spPr bwMode="auto">
          <a:xfrm>
            <a:off x="2876550" y="3581400"/>
            <a:ext cx="3752850" cy="419100"/>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2857500" y="4114800"/>
            <a:ext cx="3848100" cy="400050"/>
          </a:xfrm>
          <a:prstGeom prst="rect">
            <a:avLst/>
          </a:prstGeom>
          <a:noFill/>
          <a:ln w="9525">
            <a:noFill/>
            <a:miter lim="800000"/>
            <a:headEnd/>
            <a:tailEnd/>
          </a:ln>
          <a:effectLst/>
        </p:spPr>
      </p:pic>
      <p:pic>
        <p:nvPicPr>
          <p:cNvPr id="1029" name="Picture 5"/>
          <p:cNvPicPr>
            <a:picLocks noChangeAspect="1" noChangeArrowheads="1"/>
          </p:cNvPicPr>
          <p:nvPr/>
        </p:nvPicPr>
        <p:blipFill>
          <a:blip r:embed="rId4"/>
          <a:srcRect/>
          <a:stretch>
            <a:fillRect/>
          </a:stretch>
        </p:blipFill>
        <p:spPr bwMode="auto">
          <a:xfrm>
            <a:off x="2924175" y="4724400"/>
            <a:ext cx="3781425" cy="381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a:bodyPr>
          <a:lstStyle/>
          <a:p>
            <a:r>
              <a:rPr lang="en-US" dirty="0" smtClean="0"/>
              <a:t>Stronger </a:t>
            </a:r>
            <a:r>
              <a:rPr lang="en-US" dirty="0" err="1" smtClean="0"/>
              <a:t>Monoalphabetic</a:t>
            </a:r>
            <a:r>
              <a:rPr lang="en-US" dirty="0" smtClean="0"/>
              <a:t> Cipher</a:t>
            </a:r>
            <a:endParaRPr lang="en-US" dirty="0"/>
          </a:p>
        </p:txBody>
      </p:sp>
      <p:sp>
        <p:nvSpPr>
          <p:cNvPr id="3" name="Content Placeholder 2"/>
          <p:cNvSpPr>
            <a:spLocks noGrp="1"/>
          </p:cNvSpPr>
          <p:nvPr>
            <p:ph idx="1"/>
          </p:nvPr>
        </p:nvSpPr>
        <p:spPr>
          <a:xfrm>
            <a:off x="457200" y="1219200"/>
            <a:ext cx="8229600" cy="5562600"/>
          </a:xfrm>
        </p:spPr>
        <p:txBody>
          <a:bodyPr>
            <a:normAutofit fontScale="92500" lnSpcReduction="20000"/>
          </a:bodyPr>
          <a:lstStyle/>
          <a:p>
            <a:pPr marL="0" indent="0">
              <a:buNone/>
            </a:pPr>
            <a:r>
              <a:rPr lang="en-US" dirty="0" smtClean="0"/>
              <a:t>Make substitution </a:t>
            </a:r>
            <a:r>
              <a:rPr lang="en-US" dirty="0"/>
              <a:t>letters </a:t>
            </a:r>
            <a:r>
              <a:rPr lang="en-US" dirty="0" smtClean="0"/>
              <a:t>a random </a:t>
            </a:r>
            <a:r>
              <a:rPr lang="en-US" dirty="0"/>
              <a:t>permutation of the 26 </a:t>
            </a:r>
            <a:r>
              <a:rPr lang="en-US" dirty="0" smtClean="0"/>
              <a:t>letters </a:t>
            </a:r>
            <a:r>
              <a:rPr lang="en-US" dirty="0"/>
              <a:t>of the </a:t>
            </a:r>
            <a:r>
              <a:rPr lang="en-US" dirty="0" smtClean="0"/>
              <a:t>alphabet</a:t>
            </a:r>
          </a:p>
          <a:p>
            <a:pPr>
              <a:buNone/>
            </a:pPr>
            <a:endParaRPr lang="en-US" dirty="0"/>
          </a:p>
          <a:p>
            <a:pPr>
              <a:buNone/>
            </a:pPr>
            <a:r>
              <a:rPr lang="en-US" dirty="0"/>
              <a:t>plaintext letters: </a:t>
            </a:r>
            <a:r>
              <a:rPr lang="en-US" dirty="0" smtClean="0"/>
              <a:t>		a  b  c  </a:t>
            </a:r>
            <a:r>
              <a:rPr lang="en-US" dirty="0"/>
              <a:t>d </a:t>
            </a:r>
            <a:r>
              <a:rPr lang="en-US" dirty="0" smtClean="0"/>
              <a:t> e  f  </a:t>
            </a:r>
            <a:r>
              <a:rPr lang="en-US" dirty="0"/>
              <a:t>.....</a:t>
            </a:r>
          </a:p>
          <a:p>
            <a:pPr>
              <a:buNone/>
            </a:pPr>
            <a:r>
              <a:rPr lang="fr-FR" dirty="0"/>
              <a:t>substitution </a:t>
            </a:r>
            <a:r>
              <a:rPr lang="fr-FR" dirty="0" err="1"/>
              <a:t>letters</a:t>
            </a:r>
            <a:r>
              <a:rPr lang="fr-FR" dirty="0"/>
              <a:t>: </a:t>
            </a:r>
            <a:r>
              <a:rPr lang="fr-FR" dirty="0" smtClean="0"/>
              <a:t>	t   h  i   j   a  b .....</a:t>
            </a:r>
          </a:p>
          <a:p>
            <a:pPr>
              <a:buNone/>
            </a:pPr>
            <a:endParaRPr lang="fr-FR" dirty="0"/>
          </a:p>
          <a:p>
            <a:r>
              <a:rPr lang="en-US" dirty="0"/>
              <a:t>Since there are 26! permutations of the alphabet, we end </a:t>
            </a:r>
            <a:r>
              <a:rPr lang="en-US" dirty="0" smtClean="0"/>
              <a:t>up with </a:t>
            </a:r>
            <a:r>
              <a:rPr lang="en-US" dirty="0"/>
              <a:t>an extremely large key space. The number 26! is </a:t>
            </a:r>
            <a:r>
              <a:rPr lang="en-US" dirty="0" smtClean="0"/>
              <a:t>much larger </a:t>
            </a:r>
            <a:r>
              <a:rPr lang="en-US" dirty="0"/>
              <a:t>than 4 × 10</a:t>
            </a:r>
            <a:r>
              <a:rPr lang="en-US" baseline="30000" dirty="0"/>
              <a:t>26</a:t>
            </a:r>
            <a:r>
              <a:rPr lang="en-US" dirty="0" smtClean="0"/>
              <a:t>.</a:t>
            </a:r>
          </a:p>
          <a:p>
            <a:endParaRPr lang="en-US" dirty="0"/>
          </a:p>
          <a:p>
            <a:r>
              <a:rPr lang="en-US" dirty="0"/>
              <a:t>Wouldn’t such a large key space make this cipher </a:t>
            </a:r>
            <a:r>
              <a:rPr lang="en-US" dirty="0" smtClean="0"/>
              <a:t>extremely difficult </a:t>
            </a:r>
            <a:r>
              <a:rPr lang="en-US" dirty="0"/>
              <a:t>to break?</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buNone/>
            </a:pPr>
            <a:r>
              <a:rPr lang="pt-BR" dirty="0" smtClean="0"/>
              <a:t>"a" −&gt; "k",  		"e" −&gt; "z",  </a:t>
            </a:r>
          </a:p>
          <a:p>
            <a:pPr>
              <a:buNone/>
            </a:pPr>
            <a:r>
              <a:rPr lang="pt-BR" dirty="0" smtClean="0"/>
              <a:t>"i" −&gt; "b", 			 "l" −&gt; "r",</a:t>
            </a:r>
          </a:p>
          <a:p>
            <a:pPr>
              <a:buNone/>
            </a:pPr>
            <a:r>
              <a:rPr lang="pt-BR" dirty="0" smtClean="0"/>
              <a:t>"n" −&gt; "a",  		"p" −&gt; "v",  </a:t>
            </a:r>
          </a:p>
          <a:p>
            <a:pPr>
              <a:buNone/>
            </a:pPr>
            <a:r>
              <a:rPr lang="pt-BR" dirty="0" smtClean="0"/>
              <a:t>"t" −&gt; "q",  		"x" −&gt; "d“</a:t>
            </a:r>
          </a:p>
          <a:p>
            <a:pPr>
              <a:buNone/>
            </a:pPr>
            <a:r>
              <a:rPr lang="pt-BR" dirty="0" smtClean="0"/>
              <a:t>Plaintext = “plaintext”</a:t>
            </a:r>
          </a:p>
          <a:p>
            <a:pPr>
              <a:buNone/>
            </a:pPr>
            <a:r>
              <a:rPr lang="pt-BR" dirty="0" smtClean="0"/>
              <a:t>Ciphertext = ?    (</a:t>
            </a:r>
            <a:r>
              <a:rPr lang="en-US" dirty="0" err="1" smtClean="0"/>
              <a:t>vrkbaqzdq</a:t>
            </a:r>
            <a:r>
              <a:rPr lang="en-US" dirty="0" smtClean="0"/>
              <a:t>)</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a:bodyPr>
          <a:lstStyle/>
          <a:p>
            <a:r>
              <a:rPr lang="en-US" dirty="0" smtClean="0"/>
              <a:t>Stronger </a:t>
            </a:r>
            <a:r>
              <a:rPr lang="en-US" dirty="0" err="1" smtClean="0"/>
              <a:t>Monoalphabetic</a:t>
            </a:r>
            <a:r>
              <a:rPr lang="en-US" dirty="0" smtClean="0"/>
              <a:t> Cipher</a:t>
            </a:r>
            <a:endParaRPr lang="en-US" dirty="0"/>
          </a:p>
        </p:txBody>
      </p:sp>
      <p:sp>
        <p:nvSpPr>
          <p:cNvPr id="3" name="Content Placeholder 2"/>
          <p:cNvSpPr>
            <a:spLocks noGrp="1"/>
          </p:cNvSpPr>
          <p:nvPr>
            <p:ph idx="1"/>
          </p:nvPr>
        </p:nvSpPr>
        <p:spPr>
          <a:xfrm>
            <a:off x="457200" y="1219200"/>
            <a:ext cx="8229600" cy="5562600"/>
          </a:xfrm>
        </p:spPr>
        <p:txBody>
          <a:bodyPr>
            <a:normAutofit/>
          </a:bodyPr>
          <a:lstStyle/>
          <a:p>
            <a:pPr marL="0" indent="0">
              <a:buNone/>
            </a:pPr>
            <a:r>
              <a:rPr lang="en-US" dirty="0" smtClean="0"/>
              <a:t>Wouldn’t </a:t>
            </a:r>
            <a:r>
              <a:rPr lang="en-US" dirty="0"/>
              <a:t>such a large key space make this cipher </a:t>
            </a:r>
            <a:r>
              <a:rPr lang="en-US" dirty="0" smtClean="0"/>
              <a:t>extremely difficult </a:t>
            </a:r>
            <a:r>
              <a:rPr lang="en-US" dirty="0"/>
              <a:t>to break</a:t>
            </a:r>
            <a:r>
              <a:rPr lang="en-US" dirty="0" smtClean="0"/>
              <a:t>?</a:t>
            </a:r>
          </a:p>
          <a:p>
            <a:endParaRPr lang="en-US" dirty="0"/>
          </a:p>
          <a:p>
            <a:r>
              <a:rPr lang="en-US" dirty="0" smtClean="0"/>
              <a:t>Brute-force attack – Fails</a:t>
            </a:r>
          </a:p>
          <a:p>
            <a:pPr lvl="1"/>
            <a:r>
              <a:rPr lang="en-US" dirty="0"/>
              <a:t>Even if </a:t>
            </a:r>
            <a:r>
              <a:rPr lang="en-US" dirty="0" smtClean="0"/>
              <a:t>each key </a:t>
            </a:r>
            <a:r>
              <a:rPr lang="en-US" dirty="0"/>
              <a:t>took only a nanosecond to try, it would still take zillions </a:t>
            </a:r>
            <a:r>
              <a:rPr lang="en-US" dirty="0" smtClean="0"/>
              <a:t>of years </a:t>
            </a:r>
            <a:r>
              <a:rPr lang="en-US" dirty="0"/>
              <a:t>to try out even half the keys</a:t>
            </a:r>
            <a:r>
              <a:rPr lang="en-US" dirty="0" smtClean="0"/>
              <a:t>.</a:t>
            </a:r>
          </a:p>
          <a:p>
            <a:pPr lvl="1"/>
            <a:endParaRPr lang="en-US" dirty="0" smtClean="0"/>
          </a:p>
          <a:p>
            <a:r>
              <a:rPr lang="en-US" dirty="0" smtClean="0"/>
              <a:t>The All-fearsome Statistical Attack</a:t>
            </a:r>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a:bodyPr>
          <a:lstStyle/>
          <a:p>
            <a:r>
              <a:rPr lang="en-US" dirty="0" smtClean="0"/>
              <a:t>The All-fearsome Statistical Attack</a:t>
            </a:r>
            <a:endParaRPr lang="en-US" dirty="0"/>
          </a:p>
        </p:txBody>
      </p:sp>
      <p:pic>
        <p:nvPicPr>
          <p:cNvPr id="2050" name="Picture 2"/>
          <p:cNvPicPr>
            <a:picLocks noChangeAspect="1" noChangeArrowheads="1"/>
          </p:cNvPicPr>
          <p:nvPr/>
        </p:nvPicPr>
        <p:blipFill>
          <a:blip r:embed="rId2"/>
          <a:srcRect/>
          <a:stretch>
            <a:fillRect/>
          </a:stretch>
        </p:blipFill>
        <p:spPr bwMode="auto">
          <a:xfrm>
            <a:off x="304800" y="1600200"/>
            <a:ext cx="8610600" cy="4953000"/>
          </a:xfrm>
          <a:prstGeom prst="rect">
            <a:avLst/>
          </a:prstGeom>
          <a:noFill/>
          <a:ln w="9525">
            <a:noFill/>
            <a:miter lim="800000"/>
            <a:headEnd/>
            <a:tailEnd/>
          </a:ln>
          <a:effectLst/>
        </p:spPr>
      </p:pic>
      <p:sp>
        <p:nvSpPr>
          <p:cNvPr id="6" name="TextBox 5"/>
          <p:cNvSpPr txBox="1"/>
          <p:nvPr/>
        </p:nvSpPr>
        <p:spPr>
          <a:xfrm>
            <a:off x="381000" y="990600"/>
            <a:ext cx="4114800" cy="523220"/>
          </a:xfrm>
          <a:prstGeom prst="rect">
            <a:avLst/>
          </a:prstGeom>
          <a:noFill/>
        </p:spPr>
        <p:txBody>
          <a:bodyPr wrap="square" rtlCol="0">
            <a:spAutoFit/>
          </a:bodyPr>
          <a:lstStyle/>
          <a:p>
            <a:r>
              <a:rPr lang="en-US" sz="2800" dirty="0" smtClean="0"/>
              <a:t>1. Monograms Frequencies</a:t>
            </a:r>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a:bodyPr>
          <a:lstStyle/>
          <a:p>
            <a:r>
              <a:rPr lang="en-US" dirty="0" smtClean="0"/>
              <a:t>The All-fearsome Statistical Attack</a:t>
            </a:r>
            <a:endParaRPr lang="en-US" dirty="0"/>
          </a:p>
        </p:txBody>
      </p:sp>
      <p:sp>
        <p:nvSpPr>
          <p:cNvPr id="6" name="TextBox 5"/>
          <p:cNvSpPr txBox="1"/>
          <p:nvPr/>
        </p:nvSpPr>
        <p:spPr>
          <a:xfrm>
            <a:off x="381000" y="990600"/>
            <a:ext cx="4114800" cy="523220"/>
          </a:xfrm>
          <a:prstGeom prst="rect">
            <a:avLst/>
          </a:prstGeom>
          <a:noFill/>
        </p:spPr>
        <p:txBody>
          <a:bodyPr wrap="square" rtlCol="0">
            <a:spAutoFit/>
          </a:bodyPr>
          <a:lstStyle/>
          <a:p>
            <a:r>
              <a:rPr lang="en-US" sz="2800" dirty="0" smtClean="0"/>
              <a:t>1. </a:t>
            </a:r>
            <a:r>
              <a:rPr lang="en-US" sz="2800" dirty="0" err="1" smtClean="0"/>
              <a:t>Digrams</a:t>
            </a:r>
            <a:r>
              <a:rPr lang="en-US" sz="2800" dirty="0" smtClean="0"/>
              <a:t> Frequencies</a:t>
            </a:r>
            <a:endParaRPr lang="en-US" sz="2800" dirty="0"/>
          </a:p>
        </p:txBody>
      </p:sp>
      <p:pic>
        <p:nvPicPr>
          <p:cNvPr id="3074" name="Picture 2"/>
          <p:cNvPicPr>
            <a:picLocks noChangeAspect="1" noChangeArrowheads="1"/>
          </p:cNvPicPr>
          <p:nvPr/>
        </p:nvPicPr>
        <p:blipFill>
          <a:blip r:embed="rId2"/>
          <a:srcRect/>
          <a:stretch>
            <a:fillRect/>
          </a:stretch>
        </p:blipFill>
        <p:spPr bwMode="auto">
          <a:xfrm>
            <a:off x="228600" y="1447800"/>
            <a:ext cx="8686799" cy="5334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a:bodyPr>
          <a:lstStyle/>
          <a:p>
            <a:r>
              <a:rPr lang="en-US" dirty="0" smtClean="0"/>
              <a:t>The </a:t>
            </a:r>
            <a:r>
              <a:rPr lang="en-US" dirty="0" err="1" smtClean="0"/>
              <a:t>Playfair</a:t>
            </a:r>
            <a:r>
              <a:rPr lang="en-US" dirty="0" smtClean="0"/>
              <a:t> Cipher</a:t>
            </a:r>
            <a:endParaRPr lang="en-US" dirty="0"/>
          </a:p>
        </p:txBody>
      </p:sp>
      <p:sp>
        <p:nvSpPr>
          <p:cNvPr id="3" name="Content Placeholder 2"/>
          <p:cNvSpPr>
            <a:spLocks noGrp="1"/>
          </p:cNvSpPr>
          <p:nvPr>
            <p:ph idx="1"/>
          </p:nvPr>
        </p:nvSpPr>
        <p:spPr>
          <a:xfrm>
            <a:off x="457200" y="1219200"/>
            <a:ext cx="8229600" cy="5562600"/>
          </a:xfrm>
        </p:spPr>
        <p:txBody>
          <a:bodyPr>
            <a:normAutofit fontScale="92500" lnSpcReduction="20000"/>
          </a:bodyPr>
          <a:lstStyle/>
          <a:p>
            <a:pPr marL="0" indent="0">
              <a:buNone/>
            </a:pPr>
            <a:r>
              <a:rPr lang="en-US" dirty="0" smtClean="0"/>
              <a:t>Multiple-character Encryption To Mask Plaintext Structure</a:t>
            </a:r>
          </a:p>
          <a:p>
            <a:pPr marL="0" indent="0">
              <a:buNone/>
            </a:pPr>
            <a:endParaRPr lang="en-US" sz="2100" dirty="0" smtClean="0"/>
          </a:p>
          <a:p>
            <a:r>
              <a:rPr lang="en-US" dirty="0" smtClean="0"/>
              <a:t>Choose an encryption key, making sure that there are no duplicate characters in the key.</a:t>
            </a:r>
          </a:p>
          <a:p>
            <a:endParaRPr lang="en-US" sz="1400" dirty="0"/>
          </a:p>
          <a:p>
            <a:r>
              <a:rPr lang="en-US" dirty="0" smtClean="0"/>
              <a:t>Enter the characters </a:t>
            </a:r>
            <a:r>
              <a:rPr lang="en-US" dirty="0" smtClean="0"/>
              <a:t>of</a:t>
            </a:r>
            <a:r>
              <a:rPr lang="en-US" dirty="0" smtClean="0"/>
              <a:t> </a:t>
            </a:r>
            <a:r>
              <a:rPr lang="en-US" dirty="0" smtClean="0"/>
              <a:t>the key in the cells of a 5×5 matrix in a left-to-right and top-to-down fashion starting with the first cell at the top-left corner.</a:t>
            </a:r>
          </a:p>
          <a:p>
            <a:endParaRPr lang="en-US" sz="1400" dirty="0" smtClean="0"/>
          </a:p>
          <a:p>
            <a:r>
              <a:rPr lang="en-US" dirty="0" smtClean="0"/>
              <a:t>Fill the rest of the cells of the matrix with the remaining characters in the alphabet and do so in alphabetic order. The letters I and J are assigned the same cell.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1237</TotalTime>
  <Words>898</Words>
  <Application>Microsoft Office PowerPoint</Application>
  <PresentationFormat>On-screen Show (4:3)</PresentationFormat>
  <Paragraphs>102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Data and Network Security</vt:lpstr>
      <vt:lpstr>Building Blocks of Classical Encryption Techniques</vt:lpstr>
      <vt:lpstr>Caesar Cipher</vt:lpstr>
      <vt:lpstr>Stronger Monoalphabetic Cipher</vt:lpstr>
      <vt:lpstr>Slide 5</vt:lpstr>
      <vt:lpstr>Stronger Monoalphabetic Cipher</vt:lpstr>
      <vt:lpstr>The All-fearsome Statistical Attack</vt:lpstr>
      <vt:lpstr>The All-fearsome Statistical Attack</vt:lpstr>
      <vt:lpstr>The Playfair Cipher</vt:lpstr>
      <vt:lpstr>The Playfair Cipher</vt:lpstr>
      <vt:lpstr>The Playfair Cipher</vt:lpstr>
      <vt:lpstr>Cryptanalysis of the Playfair Cipher</vt:lpstr>
      <vt:lpstr>The Hill Cipher</vt:lpstr>
      <vt:lpstr>The Hill Cipher</vt:lpstr>
      <vt:lpstr>Cryptanalysis of the Hill Cipher</vt:lpstr>
      <vt:lpstr>The Vigenere Cipher</vt:lpstr>
      <vt:lpstr>Cryptanalysis of the Vigenere Cipher</vt:lpstr>
      <vt:lpstr>Slide 18</vt:lpstr>
      <vt:lpstr>Slide 19</vt:lpstr>
      <vt:lpstr>Transposition Techniques - permuting the plaintext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Basic Vocabulary</dc:title>
  <dc:creator>hp 1000</dc:creator>
  <cp:lastModifiedBy>hp 1000</cp:lastModifiedBy>
  <cp:revision>173</cp:revision>
  <dcterms:created xsi:type="dcterms:W3CDTF">2020-09-17T06:39:16Z</dcterms:created>
  <dcterms:modified xsi:type="dcterms:W3CDTF">2020-10-20T08:25:41Z</dcterms:modified>
</cp:coreProperties>
</file>