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2D78907-509A-D146-A011-AB12C67C81D0}" type="datetimeFigureOut">
              <a:rPr lang="en-US" smtClean="0"/>
              <a:t>05/02/20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8116D0F-8A98-EF4B-A6AF-D781E032E5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dirty="0" smtClean="0">
                <a:latin typeface="Lucida Handwriting"/>
                <a:cs typeface="Lucida Handwriting"/>
              </a:rPr>
              <a:t>Miscarriages</a:t>
            </a:r>
            <a:endParaRPr lang="en-US" sz="6600" b="1" dirty="0">
              <a:latin typeface="Lucida Handwriting"/>
              <a:cs typeface="Lucida Handwriting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endParaRPr lang="en-US" sz="3200" dirty="0" smtClean="0">
              <a:latin typeface="Cooper Black"/>
              <a:cs typeface="Cooper Black"/>
            </a:endParaRPr>
          </a:p>
          <a:p>
            <a:pPr algn="r"/>
            <a:r>
              <a:rPr lang="en-US" sz="2600" dirty="0" err="1" smtClean="0">
                <a:latin typeface="Cooper Black"/>
                <a:cs typeface="Cooper Black"/>
              </a:rPr>
              <a:t>Dr</a:t>
            </a:r>
            <a:r>
              <a:rPr lang="en-US" sz="2600" dirty="0" smtClean="0">
                <a:latin typeface="Cooper Black"/>
                <a:cs typeface="Cooper Black"/>
              </a:rPr>
              <a:t> </a:t>
            </a:r>
            <a:r>
              <a:rPr lang="en-US" sz="2600" dirty="0" err="1" smtClean="0">
                <a:latin typeface="Cooper Black"/>
                <a:cs typeface="Cooper Black"/>
              </a:rPr>
              <a:t>Zoobia</a:t>
            </a:r>
            <a:r>
              <a:rPr lang="en-US" sz="2600" dirty="0" smtClean="0">
                <a:latin typeface="Cooper Black"/>
                <a:cs typeface="Cooper Black"/>
              </a:rPr>
              <a:t> </a:t>
            </a:r>
            <a:r>
              <a:rPr lang="en-US" sz="2600" dirty="0" err="1" smtClean="0">
                <a:latin typeface="Cooper Black"/>
                <a:cs typeface="Cooper Black"/>
              </a:rPr>
              <a:t>Asiq</a:t>
            </a:r>
            <a:endParaRPr lang="en-US" sz="3200" dirty="0">
              <a:latin typeface="Cooper Black"/>
              <a:cs typeface="Cooper Black"/>
            </a:endParaRPr>
          </a:p>
        </p:txBody>
      </p:sp>
    </p:spTree>
    <p:extLst>
      <p:ext uri="{BB962C8B-B14F-4D97-AF65-F5344CB8AC3E}">
        <p14:creationId xmlns:p14="http://schemas.microsoft.com/office/powerpoint/2010/main" val="988867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</a:t>
            </a:r>
            <a:r>
              <a:rPr lang="en-US" dirty="0"/>
              <a:t>.</a:t>
            </a:r>
            <a:r>
              <a:rPr lang="en-US" b="1" dirty="0"/>
              <a:t>GPE</a:t>
            </a:r>
            <a:br>
              <a:rPr lang="en-US" b="1" dirty="0"/>
            </a:br>
            <a:r>
              <a:rPr lang="en-US" dirty="0"/>
              <a:t>pulse BP temperature state of hydration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2.Per Abdominal</a:t>
            </a:r>
            <a:br>
              <a:rPr lang="en-US" b="1" dirty="0"/>
            </a:br>
            <a:r>
              <a:rPr lang="en-US" dirty="0"/>
              <a:t>Evidence of UTI, palpation of uterus, hand </a:t>
            </a:r>
            <a:r>
              <a:rPr lang="en-US" dirty="0" smtClean="0"/>
              <a:t>held </a:t>
            </a:r>
            <a:r>
              <a:rPr lang="en-US" dirty="0" err="1" smtClean="0"/>
              <a:t>doppler</a:t>
            </a:r>
            <a:r>
              <a:rPr lang="en-US" dirty="0" smtClean="0"/>
              <a:t> </a:t>
            </a:r>
            <a:r>
              <a:rPr lang="en-US" dirty="0"/>
              <a:t>device to </a:t>
            </a:r>
            <a:r>
              <a:rPr lang="en-US" dirty="0" err="1"/>
              <a:t>auscult</a:t>
            </a:r>
            <a:r>
              <a:rPr lang="en-US" dirty="0"/>
              <a:t> ate the fetal heart </a:t>
            </a:r>
            <a:endParaRPr lang="en-US" dirty="0"/>
          </a:p>
          <a:p>
            <a:pPr marL="0" indent="0">
              <a:buNone/>
            </a:pPr>
            <a:r>
              <a:rPr lang="en-US" b="1" i="1" dirty="0"/>
              <a:t>3.Inspection </a:t>
            </a:r>
            <a:r>
              <a:rPr lang="en-US" i="1" dirty="0"/>
              <a:t>of sanitary towel and undergarments(to know about discharge)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4</a:t>
            </a:r>
            <a:r>
              <a:rPr lang="en-US" dirty="0"/>
              <a:t>.</a:t>
            </a:r>
            <a:r>
              <a:rPr lang="en-US" b="1" dirty="0"/>
              <a:t>per vaginal examination </a:t>
            </a:r>
            <a:r>
              <a:rPr lang="en-US" dirty="0"/>
              <a:t>speculum, vaginal swab.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409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" t="-1" r="-1550" b="-1"/>
          <a:stretch/>
        </p:blipFill>
        <p:spPr>
          <a:xfrm>
            <a:off x="270933" y="136526"/>
            <a:ext cx="8873067" cy="6451600"/>
          </a:xfrm>
        </p:spPr>
      </p:pic>
    </p:spTree>
    <p:extLst>
      <p:ext uri="{BB962C8B-B14F-4D97-AF65-F5344CB8AC3E}">
        <p14:creationId xmlns:p14="http://schemas.microsoft.com/office/powerpoint/2010/main" val="1027487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80" r="6467"/>
          <a:stretch/>
        </p:blipFill>
        <p:spPr>
          <a:xfrm>
            <a:off x="134938" y="203200"/>
            <a:ext cx="9009062" cy="6654800"/>
          </a:xfrm>
        </p:spPr>
      </p:pic>
    </p:spTree>
    <p:extLst>
      <p:ext uri="{BB962C8B-B14F-4D97-AF65-F5344CB8AC3E}">
        <p14:creationId xmlns:p14="http://schemas.microsoft.com/office/powerpoint/2010/main" val="310291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1" b="-7973"/>
          <a:stretch/>
        </p:blipFill>
        <p:spPr>
          <a:xfrm>
            <a:off x="152400" y="203200"/>
            <a:ext cx="8770938" cy="6469063"/>
          </a:xfrm>
        </p:spPr>
      </p:pic>
    </p:spTree>
    <p:extLst>
      <p:ext uri="{BB962C8B-B14F-4D97-AF65-F5344CB8AC3E}">
        <p14:creationId xmlns:p14="http://schemas.microsoft.com/office/powerpoint/2010/main" val="3395105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969" t="981" r="969" b="-24160"/>
          <a:stretch/>
        </p:blipFill>
        <p:spPr>
          <a:xfrm>
            <a:off x="169863" y="220663"/>
            <a:ext cx="8737600" cy="6637337"/>
          </a:xfrm>
        </p:spPr>
      </p:pic>
    </p:spTree>
    <p:extLst>
      <p:ext uri="{BB962C8B-B14F-4D97-AF65-F5344CB8AC3E}">
        <p14:creationId xmlns:p14="http://schemas.microsoft.com/office/powerpoint/2010/main" val="2891429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4" y="0"/>
            <a:ext cx="9049519" cy="596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06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447" y="33870"/>
            <a:ext cx="9160447" cy="614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934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8533" y="1727199"/>
            <a:ext cx="5046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 smtClean="0">
                <a:latin typeface="Cooper Black"/>
                <a:cs typeface="Cooper Black"/>
              </a:rPr>
              <a:t>Thankyou</a:t>
            </a:r>
            <a:r>
              <a:rPr lang="en-US" sz="7200" dirty="0" smtClean="0">
                <a:latin typeface="Cooper Black"/>
                <a:cs typeface="Cooper Black"/>
              </a:rPr>
              <a:t> </a:t>
            </a:r>
            <a:endParaRPr lang="en-US" sz="7200" dirty="0">
              <a:latin typeface="Cooper Black"/>
              <a:cs typeface="Cooper Black"/>
            </a:endParaRPr>
          </a:p>
        </p:txBody>
      </p:sp>
    </p:spTree>
    <p:extLst>
      <p:ext uri="{BB962C8B-B14F-4D97-AF65-F5344CB8AC3E}">
        <p14:creationId xmlns:p14="http://schemas.microsoft.com/office/powerpoint/2010/main" val="2141839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600200"/>
            <a:ext cx="8805333" cy="52577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Miscarriage is defined as the loss of </a:t>
            </a:r>
            <a:r>
              <a:rPr lang="en-US" sz="2800" dirty="0" smtClean="0"/>
              <a:t>a intrauterine </a:t>
            </a:r>
            <a:r>
              <a:rPr lang="en-US" sz="2800" dirty="0"/>
              <a:t>pregnancy before </a:t>
            </a:r>
            <a:r>
              <a:rPr lang="en-US" sz="2800" dirty="0" smtClean="0"/>
              <a:t>24 completed </a:t>
            </a:r>
            <a:r>
              <a:rPr lang="en-US" sz="2800" dirty="0"/>
              <a:t>weeks of </a:t>
            </a:r>
            <a:r>
              <a:rPr lang="en-US" sz="2800" dirty="0" smtClean="0"/>
              <a:t>gestation.</a:t>
            </a:r>
          </a:p>
          <a:p>
            <a:pPr marL="0" indent="0">
              <a:buNone/>
            </a:pPr>
            <a:endParaRPr lang="en-US" sz="3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WHO </a:t>
            </a: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definition</a:t>
            </a:r>
          </a:p>
          <a:p>
            <a:pPr marL="0" indent="0">
              <a:buNone/>
            </a:pPr>
            <a:r>
              <a:rPr lang="en-US" sz="2800" dirty="0" smtClean="0"/>
              <a:t>The </a:t>
            </a:r>
            <a:r>
              <a:rPr lang="en-US" sz="2800" dirty="0"/>
              <a:t>expulsion of fetus or an </a:t>
            </a:r>
            <a:r>
              <a:rPr lang="en-US" sz="2800" dirty="0" smtClean="0"/>
              <a:t>embryo weighing </a:t>
            </a:r>
            <a:r>
              <a:rPr lang="en-US" sz="2800" dirty="0"/>
              <a:t>500 g or less and also </a:t>
            </a:r>
            <a:r>
              <a:rPr lang="en-US" sz="2800" dirty="0" smtClean="0"/>
              <a:t>a gestational </a:t>
            </a:r>
            <a:r>
              <a:rPr lang="en-US" sz="2800" dirty="0"/>
              <a:t>age limit of less than </a:t>
            </a:r>
            <a:r>
              <a:rPr lang="en-US" sz="2800" dirty="0" smtClean="0"/>
              <a:t>22 completed </a:t>
            </a:r>
            <a:r>
              <a:rPr lang="en-US" sz="2800" dirty="0"/>
              <a:t>weeks </a:t>
            </a:r>
            <a:r>
              <a:rPr lang="en-US" sz="2800" dirty="0" smtClean="0"/>
              <a:t>of pregnancy</a:t>
            </a:r>
          </a:p>
        </p:txBody>
      </p:sp>
    </p:spTree>
    <p:extLst>
      <p:ext uri="{BB962C8B-B14F-4D97-AF65-F5344CB8AC3E}">
        <p14:creationId xmlns:p14="http://schemas.microsoft.com/office/powerpoint/2010/main" val="2372639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25357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ETIOLOGY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168400"/>
            <a:ext cx="8940800" cy="56895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00FF"/>
                </a:solidFill>
                <a:latin typeface="Bangla MN"/>
                <a:cs typeface="Bangla MN"/>
              </a:rPr>
              <a:t>Fetal chromosomal abnormalities</a:t>
            </a:r>
            <a:endParaRPr lang="en-US" sz="2800" b="1" dirty="0" smtClean="0">
              <a:solidFill>
                <a:srgbClr val="0000FF"/>
              </a:solidFill>
              <a:latin typeface="Bangla MN"/>
              <a:cs typeface="Bangla MN"/>
            </a:endParaRPr>
          </a:p>
          <a:p>
            <a:pPr marL="0" indent="0">
              <a:buNone/>
            </a:pPr>
            <a:r>
              <a:rPr lang="en-US" dirty="0" smtClean="0">
                <a:latin typeface="Bangla MN"/>
                <a:cs typeface="Bangla MN"/>
              </a:rPr>
              <a:t>Mainly </a:t>
            </a:r>
            <a:r>
              <a:rPr lang="en-US" dirty="0">
                <a:latin typeface="Bangla MN"/>
                <a:cs typeface="Bangla MN"/>
              </a:rPr>
              <a:t>associated with recurrent abortions</a:t>
            </a:r>
            <a:r>
              <a:rPr lang="en-US" dirty="0" smtClean="0">
                <a:latin typeface="Bangla MN"/>
                <a:cs typeface="Bangla MN"/>
              </a:rPr>
              <a:t>. These abnormalities </a:t>
            </a:r>
            <a:r>
              <a:rPr lang="en-US" dirty="0">
                <a:latin typeface="Bangla MN"/>
                <a:cs typeface="Bangla MN"/>
              </a:rPr>
              <a:t>are three times more common </a:t>
            </a:r>
            <a:r>
              <a:rPr lang="en-US" dirty="0" smtClean="0">
                <a:latin typeface="Bangla MN"/>
                <a:cs typeface="Bangla MN"/>
              </a:rPr>
              <a:t>in females</a:t>
            </a:r>
            <a:r>
              <a:rPr lang="en-US" dirty="0">
                <a:latin typeface="Bangla MN"/>
                <a:cs typeface="Bangla MN"/>
              </a:rPr>
              <a:t>. Most common chromosomal </a:t>
            </a:r>
            <a:r>
              <a:rPr lang="en-US" dirty="0" smtClean="0">
                <a:latin typeface="Bangla MN"/>
                <a:cs typeface="Bangla MN"/>
              </a:rPr>
              <a:t>abnormalities are</a:t>
            </a:r>
            <a:r>
              <a:rPr lang="en-US" dirty="0">
                <a:latin typeface="Bangla MN"/>
                <a:cs typeface="Bangla MN"/>
              </a:rPr>
              <a:t>: </a:t>
            </a:r>
            <a:endParaRPr lang="en-US" dirty="0" smtClean="0">
              <a:latin typeface="Bangla MN"/>
              <a:cs typeface="Bangla M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latin typeface="Bangla MN"/>
                <a:cs typeface="Bangla MN"/>
              </a:rPr>
              <a:t>Robertsonian</a:t>
            </a:r>
            <a:r>
              <a:rPr lang="en-US" dirty="0" smtClean="0">
                <a:latin typeface="Bangla MN"/>
                <a:cs typeface="Bangla MN"/>
              </a:rPr>
              <a:t> translocation.</a:t>
            </a:r>
            <a:endParaRPr lang="en-US" dirty="0">
              <a:latin typeface="Bangla MN"/>
              <a:cs typeface="Bangla M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Bangla MN"/>
                <a:cs typeface="Bangla MN"/>
              </a:rPr>
              <a:t>Reciprocal </a:t>
            </a:r>
            <a:r>
              <a:rPr lang="en-US" dirty="0">
                <a:latin typeface="Bangla MN"/>
                <a:cs typeface="Bangla MN"/>
              </a:rPr>
              <a:t>translocation. </a:t>
            </a:r>
            <a:endParaRPr lang="en-US" dirty="0" smtClean="0">
              <a:latin typeface="Bangla MN"/>
              <a:cs typeface="Bangla M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Bangla MN"/>
                <a:cs typeface="Bangla MN"/>
              </a:rPr>
              <a:t>Inversion.</a:t>
            </a:r>
            <a:endParaRPr lang="en-US" dirty="0">
              <a:latin typeface="Bangla MN"/>
              <a:cs typeface="Bangla M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Bangla MN"/>
                <a:cs typeface="Bangla MN"/>
              </a:rPr>
              <a:t>Chromosomal </a:t>
            </a:r>
            <a:r>
              <a:rPr lang="en-US" dirty="0" err="1">
                <a:latin typeface="Bangla MN"/>
                <a:cs typeface="Bangla MN"/>
              </a:rPr>
              <a:t>mosaicism</a:t>
            </a:r>
            <a:r>
              <a:rPr lang="en-US" dirty="0">
                <a:latin typeface="Bangla MN"/>
                <a:cs typeface="Bangla MN"/>
              </a:rPr>
              <a:t/>
            </a:r>
            <a:br>
              <a:rPr lang="en-US" dirty="0">
                <a:latin typeface="Bangla MN"/>
                <a:cs typeface="Bangla MN"/>
              </a:rPr>
            </a:br>
            <a:endParaRPr lang="en-US" dirty="0" smtClean="0">
              <a:latin typeface="Bangla MN"/>
              <a:cs typeface="Bangla MN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3366FF"/>
                </a:solidFill>
              </a:rPr>
              <a:t>Fetal </a:t>
            </a:r>
            <a:r>
              <a:rPr lang="en-US" sz="2800" b="1" dirty="0">
                <a:solidFill>
                  <a:srgbClr val="3366FF"/>
                </a:solidFill>
              </a:rPr>
              <a:t>structural anomalies Neural tube defects and Potter’s syndrome </a:t>
            </a:r>
            <a:endParaRPr lang="en-US" sz="2800" b="1" dirty="0">
              <a:solidFill>
                <a:srgbClr val="3366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2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220133"/>
            <a:ext cx="8737600" cy="650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00FF"/>
                </a:solidFill>
              </a:rPr>
              <a:t>Endocrinal abnormalities</a:t>
            </a:r>
            <a:br>
              <a:rPr lang="en-US" sz="2800" b="1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a) Polycystic ovarian disease. b) Corpus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luteum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insufficiency. c) Diabetes mellitus.</a:t>
            </a:r>
            <a:b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d) Thyroid dysfunction.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FF"/>
                </a:solidFill>
              </a:rPr>
              <a:t>Maternal factors</a:t>
            </a:r>
            <a:r>
              <a:rPr lang="en-US" sz="2800" b="1" dirty="0" smtClean="0">
                <a:solidFill>
                  <a:srgbClr val="0000FF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800" dirty="0" smtClean="0">
                <a:solidFill>
                  <a:srgbClr val="0D0D0D"/>
                </a:solidFill>
              </a:rPr>
              <a:t> a</a:t>
            </a:r>
            <a:r>
              <a:rPr lang="en-US" sz="2800" dirty="0">
                <a:solidFill>
                  <a:srgbClr val="0D0D0D"/>
                </a:solidFill>
              </a:rPr>
              <a:t>) Congenital anomalies of uterus are present in 10-15% of </a:t>
            </a:r>
            <a:r>
              <a:rPr lang="en-US" sz="2800" dirty="0" smtClean="0">
                <a:solidFill>
                  <a:srgbClr val="0D0D0D"/>
                </a:solidFill>
              </a:rPr>
              <a:t>cases. These </a:t>
            </a:r>
            <a:r>
              <a:rPr lang="en-US" sz="2800" dirty="0">
                <a:solidFill>
                  <a:srgbClr val="0D0D0D"/>
                </a:solidFill>
              </a:rPr>
              <a:t>include </a:t>
            </a:r>
            <a:r>
              <a:rPr lang="en-US" sz="2800" dirty="0" err="1" smtClean="0">
                <a:solidFill>
                  <a:srgbClr val="0D0D0D"/>
                </a:solidFill>
              </a:rPr>
              <a:t>bicornuate</a:t>
            </a:r>
            <a:r>
              <a:rPr lang="en-US" sz="2800" dirty="0" smtClean="0">
                <a:solidFill>
                  <a:srgbClr val="0D0D0D"/>
                </a:solidFill>
              </a:rPr>
              <a:t>, </a:t>
            </a:r>
            <a:r>
              <a:rPr lang="en-US" sz="2800" dirty="0" err="1" smtClean="0">
                <a:solidFill>
                  <a:srgbClr val="0D0D0D"/>
                </a:solidFill>
              </a:rPr>
              <a:t>subseptate</a:t>
            </a:r>
            <a:r>
              <a:rPr lang="en-US" sz="2800" dirty="0" smtClean="0">
                <a:solidFill>
                  <a:srgbClr val="0D0D0D"/>
                </a:solidFill>
              </a:rPr>
              <a:t>, </a:t>
            </a:r>
            <a:r>
              <a:rPr lang="en-US" sz="2800" dirty="0" err="1" smtClean="0">
                <a:solidFill>
                  <a:srgbClr val="0D0D0D"/>
                </a:solidFill>
              </a:rPr>
              <a:t>unicornuate</a:t>
            </a:r>
            <a:r>
              <a:rPr lang="en-US" sz="2800" dirty="0" smtClean="0">
                <a:solidFill>
                  <a:srgbClr val="0D0D0D"/>
                </a:solidFill>
              </a:rPr>
              <a:t> </a:t>
            </a:r>
            <a:r>
              <a:rPr lang="en-US" sz="2800" dirty="0">
                <a:solidFill>
                  <a:srgbClr val="0D0D0D"/>
                </a:solidFill>
              </a:rPr>
              <a:t>uteri. </a:t>
            </a:r>
            <a:endParaRPr lang="en-US" sz="2800" dirty="0" smtClean="0">
              <a:solidFill>
                <a:srgbClr val="0D0D0D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D0D0D"/>
                </a:solidFill>
              </a:rPr>
              <a:t>b</a:t>
            </a:r>
            <a:r>
              <a:rPr lang="en-US" sz="2800" dirty="0">
                <a:solidFill>
                  <a:srgbClr val="0D0D0D"/>
                </a:solidFill>
              </a:rPr>
              <a:t>) Intra uterine adhesions are also responsible presumably due to inadequate placentation</a:t>
            </a:r>
            <a:r>
              <a:rPr lang="en-US" sz="2800" dirty="0" smtClean="0">
                <a:solidFill>
                  <a:srgbClr val="0D0D0D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D0D0D"/>
                </a:solidFill>
              </a:rPr>
              <a:t>c</a:t>
            </a:r>
            <a:r>
              <a:rPr lang="en-US" sz="2800" dirty="0">
                <a:solidFill>
                  <a:srgbClr val="0D0D0D"/>
                </a:solidFill>
              </a:rPr>
              <a:t>) Fibroid uterus. </a:t>
            </a:r>
            <a:endParaRPr lang="en-US" sz="2800" dirty="0" smtClean="0">
              <a:solidFill>
                <a:srgbClr val="0D0D0D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D0D0D"/>
                </a:solidFill>
              </a:rPr>
              <a:t>d</a:t>
            </a:r>
            <a:r>
              <a:rPr lang="en-US" sz="2800" dirty="0">
                <a:solidFill>
                  <a:srgbClr val="0D0D0D"/>
                </a:solidFill>
              </a:rPr>
              <a:t>) Incompetent cervix. </a:t>
            </a:r>
            <a:endParaRPr lang="en-US" sz="2800" dirty="0">
              <a:solidFill>
                <a:srgbClr val="0D0D0D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969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67" y="203200"/>
            <a:ext cx="85852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</a:rPr>
              <a:t>Immunological factors.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dirty="0"/>
              <a:t>a) </a:t>
            </a:r>
            <a:r>
              <a:rPr lang="en-US" dirty="0" err="1"/>
              <a:t>Alloimmune</a:t>
            </a:r>
            <a:r>
              <a:rPr lang="en-US" dirty="0"/>
              <a:t> factors </a:t>
            </a:r>
            <a:r>
              <a:rPr lang="en-US" dirty="0" err="1"/>
              <a:t>e.g</a:t>
            </a:r>
            <a:r>
              <a:rPr lang="en-US" dirty="0"/>
              <a:t> production of suppressor </a:t>
            </a:r>
            <a:r>
              <a:rPr lang="en-US" dirty="0" smtClean="0"/>
              <a:t>cells within </a:t>
            </a:r>
            <a:r>
              <a:rPr lang="en-US" dirty="0"/>
              <a:t>decidua</a:t>
            </a:r>
            <a:r>
              <a:rPr lang="en-US" dirty="0" smtClean="0"/>
              <a:t>, blocking </a:t>
            </a:r>
            <a:r>
              <a:rPr lang="en-US" dirty="0"/>
              <a:t>antibodies, trophoblastic leucocyte cross reacting antigens.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en-US" dirty="0"/>
              <a:t>) Auto immune diseases </a:t>
            </a:r>
            <a:r>
              <a:rPr lang="en-US" dirty="0" err="1"/>
              <a:t>e.g</a:t>
            </a:r>
            <a:r>
              <a:rPr lang="en-US" dirty="0"/>
              <a:t> in SLE , </a:t>
            </a:r>
            <a:r>
              <a:rPr lang="en-US" dirty="0" smtClean="0"/>
              <a:t>lupus anticoagulants</a:t>
            </a:r>
            <a:r>
              <a:rPr lang="en-US" dirty="0"/>
              <a:t>, </a:t>
            </a:r>
            <a:r>
              <a:rPr lang="en-US" dirty="0" err="1"/>
              <a:t>cardiolipins</a:t>
            </a:r>
            <a:r>
              <a:rPr lang="en-US" dirty="0"/>
              <a:t> antibodies appear </a:t>
            </a:r>
            <a:r>
              <a:rPr lang="en-US" dirty="0" smtClean="0"/>
              <a:t>before clinical </a:t>
            </a:r>
            <a:r>
              <a:rPr lang="en-US" dirty="0"/>
              <a:t>onset of disease which increases incidence of recurrent abortion. </a:t>
            </a:r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Ascending genital tract infections Intrauterine </a:t>
            </a:r>
            <a:r>
              <a:rPr lang="en-US" b="1" dirty="0" smtClean="0">
                <a:solidFill>
                  <a:srgbClr val="0000FF"/>
                </a:solidFill>
              </a:rPr>
              <a:t>bleeding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Cervical </a:t>
            </a:r>
            <a:r>
              <a:rPr lang="en-US" b="1" dirty="0">
                <a:solidFill>
                  <a:srgbClr val="0000FF"/>
                </a:solidFill>
              </a:rPr>
              <a:t>weakness(congenital and acquired) Mid trimester amniocentesis 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Smoking and alcohol 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821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D0D0D"/>
                </a:solidFill>
              </a:rPr>
              <a:t>Classification</a:t>
            </a:r>
            <a:endParaRPr lang="en-US" b="1" dirty="0">
              <a:solidFill>
                <a:srgbClr val="0D0D0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5257799"/>
          </a:xfrm>
        </p:spPr>
        <p:txBody>
          <a:bodyPr>
            <a:normAutofit lnSpcReduction="10000"/>
          </a:bodyPr>
          <a:lstStyle/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en-US" sz="2800" dirty="0">
                <a:solidFill>
                  <a:srgbClr val="0D0D0D"/>
                </a:solidFill>
              </a:rPr>
              <a:t>Complete </a:t>
            </a:r>
            <a:endParaRPr lang="en-US" sz="2800" dirty="0" smtClean="0">
              <a:solidFill>
                <a:srgbClr val="0D0D0D"/>
              </a:solidFill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en-US" sz="2800" dirty="0" smtClean="0">
                <a:solidFill>
                  <a:srgbClr val="0D0D0D"/>
                </a:solidFill>
              </a:rPr>
              <a:t>Incomplete 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en-US" sz="2800" dirty="0" smtClean="0">
                <a:solidFill>
                  <a:srgbClr val="0D0D0D"/>
                </a:solidFill>
              </a:rPr>
              <a:t>Inevitable 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en-US" sz="2800" dirty="0" smtClean="0">
                <a:solidFill>
                  <a:srgbClr val="0D0D0D"/>
                </a:solidFill>
              </a:rPr>
              <a:t>Missed 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en-US" sz="2800" dirty="0" smtClean="0">
                <a:solidFill>
                  <a:srgbClr val="0D0D0D"/>
                </a:solidFill>
              </a:rPr>
              <a:t>Induced 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en-US" sz="2800" dirty="0" smtClean="0">
                <a:solidFill>
                  <a:srgbClr val="0D0D0D"/>
                </a:solidFill>
              </a:rPr>
              <a:t>Septic 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en-US" sz="2800" dirty="0" smtClean="0">
                <a:solidFill>
                  <a:srgbClr val="0D0D0D"/>
                </a:solidFill>
              </a:rPr>
              <a:t>Threatened 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en-US" sz="2800" dirty="0" smtClean="0">
                <a:solidFill>
                  <a:srgbClr val="0D0D0D"/>
                </a:solidFill>
              </a:rPr>
              <a:t>Recurrent </a:t>
            </a:r>
            <a:endParaRPr lang="en-US" sz="2800" dirty="0">
              <a:solidFill>
                <a:srgbClr val="0D0D0D"/>
              </a:solidFill>
              <a:latin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360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5467"/>
            <a:ext cx="8822267" cy="660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Complete and Incomplete miscarriages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products of conception are expelled in complete miscarriage while in incomplete one not all of the products of conception are expelled. 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Inevitable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miscarriages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When the process of abortion has become irreversible because the dilation of the cervix has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occurred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Missed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miscarriages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When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inutero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death of the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fetus has occurred and the mother remained unaware of it.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Induced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miscarriages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Intentional medical and surgical termination of the pregnancy before 24th week of gestation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221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338667"/>
            <a:ext cx="8459258" cy="629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D0D0D"/>
                </a:solidFill>
              </a:rPr>
              <a:t>5.Recurrent miscarriages: </a:t>
            </a:r>
            <a:endParaRPr lang="en-US" sz="2800" b="1" dirty="0">
              <a:solidFill>
                <a:srgbClr val="0D0D0D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D0D0D"/>
                </a:solidFill>
              </a:rPr>
              <a:t>	3 </a:t>
            </a:r>
            <a:r>
              <a:rPr lang="en-US" dirty="0">
                <a:solidFill>
                  <a:srgbClr val="0D0D0D"/>
                </a:solidFill>
              </a:rPr>
              <a:t>or more consecutive miscarriages e.g. in chronic liver diseases, incompetent cervix etc. </a:t>
            </a:r>
            <a:endParaRPr lang="en-US" dirty="0">
              <a:solidFill>
                <a:srgbClr val="0D0D0D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D0D0D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D0D0D"/>
                </a:solidFill>
              </a:rPr>
              <a:t>6</a:t>
            </a:r>
            <a:r>
              <a:rPr lang="en-US" sz="2800" b="1" dirty="0">
                <a:solidFill>
                  <a:srgbClr val="0D0D0D"/>
                </a:solidFill>
              </a:rPr>
              <a:t>. Septic miscarriages: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D0D0D"/>
                </a:solidFill>
              </a:rPr>
              <a:t>	When </a:t>
            </a:r>
            <a:r>
              <a:rPr lang="en-US" dirty="0">
                <a:solidFill>
                  <a:srgbClr val="0D0D0D"/>
                </a:solidFill>
              </a:rPr>
              <a:t>aseptic techniques are not used during the process, mostly practiced illegally, leading to </a:t>
            </a:r>
            <a:r>
              <a:rPr lang="en-US" dirty="0" err="1">
                <a:solidFill>
                  <a:srgbClr val="0D0D0D"/>
                </a:solidFill>
              </a:rPr>
              <a:t>endotoxic</a:t>
            </a:r>
            <a:r>
              <a:rPr lang="en-US" dirty="0">
                <a:solidFill>
                  <a:srgbClr val="0D0D0D"/>
                </a:solidFill>
              </a:rPr>
              <a:t> shock. </a:t>
            </a:r>
            <a:endParaRPr lang="en-US" dirty="0">
              <a:solidFill>
                <a:srgbClr val="0D0D0D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D0D0D"/>
                </a:solidFill>
              </a:rPr>
              <a:t>7. Threatened miscarriages: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D0D0D"/>
                </a:solidFill>
              </a:rPr>
              <a:t>	When </a:t>
            </a:r>
            <a:r>
              <a:rPr lang="en-US" dirty="0">
                <a:solidFill>
                  <a:srgbClr val="0D0D0D"/>
                </a:solidFill>
              </a:rPr>
              <a:t>there is a threat to abort( in trauma </a:t>
            </a:r>
            <a:r>
              <a:rPr lang="en-US" dirty="0" err="1">
                <a:solidFill>
                  <a:srgbClr val="0D0D0D"/>
                </a:solidFill>
              </a:rPr>
              <a:t>etc</a:t>
            </a:r>
            <a:r>
              <a:rPr lang="en-US" dirty="0">
                <a:solidFill>
                  <a:srgbClr val="0D0D0D"/>
                </a:solidFill>
              </a:rPr>
              <a:t>) but abortion has not occurred yet. </a:t>
            </a:r>
            <a:endParaRPr lang="en-US" dirty="0">
              <a:solidFill>
                <a:srgbClr val="0D0D0D"/>
              </a:solidFill>
            </a:endParaRPr>
          </a:p>
          <a:p>
            <a:endParaRPr lang="en-US" dirty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074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28558"/>
          </a:xfrm>
        </p:spPr>
        <p:txBody>
          <a:bodyPr/>
          <a:lstStyle/>
          <a:p>
            <a:r>
              <a:rPr lang="en-US" b="1" u="sng" dirty="0">
                <a:solidFill>
                  <a:srgbClr val="0000FF"/>
                </a:solidFill>
              </a:rPr>
              <a:t>Management </a:t>
            </a:r>
            <a:endParaRPr lang="en-US" u="sng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236134"/>
            <a:ext cx="8466667" cy="5418666"/>
          </a:xfrm>
        </p:spPr>
        <p:txBody>
          <a:bodyPr>
            <a:noAutofit/>
          </a:bodyPr>
          <a:lstStyle/>
          <a:p>
            <a:pPr>
              <a:buClrTx/>
              <a:buFont typeface="Wingdings" charset="2"/>
              <a:buChar char="q"/>
            </a:pPr>
            <a:r>
              <a:rPr lang="en-US" sz="3200" b="1" dirty="0" smtClean="0"/>
              <a:t>generally </a:t>
            </a:r>
            <a:r>
              <a:rPr lang="en-US" sz="3200" b="1" dirty="0"/>
              <a:t>unwell with fever </a:t>
            </a:r>
            <a:endParaRPr lang="en-US" sz="3200" dirty="0"/>
          </a:p>
          <a:p>
            <a:pPr>
              <a:buClrTx/>
              <a:buFont typeface="Wingdings" charset="2"/>
              <a:buChar char="q"/>
            </a:pPr>
            <a:r>
              <a:rPr lang="en-US" sz="3200" b="1" dirty="0" smtClean="0"/>
              <a:t>previous </a:t>
            </a:r>
            <a:r>
              <a:rPr lang="en-US" sz="3200" b="1" dirty="0"/>
              <a:t>miscarriages ,preterm birth invasive prenatal diagnoses. </a:t>
            </a:r>
            <a:endParaRPr lang="en-US" sz="3200" dirty="0"/>
          </a:p>
          <a:p>
            <a:pPr>
              <a:buClrTx/>
              <a:buFont typeface="Wingdings" charset="2"/>
              <a:buChar char="q"/>
            </a:pPr>
            <a:r>
              <a:rPr lang="en-US" sz="3200" b="1" dirty="0" smtClean="0"/>
              <a:t>lower </a:t>
            </a:r>
            <a:r>
              <a:rPr lang="en-US" sz="3200" b="1" dirty="0"/>
              <a:t>abdominal discomfort with backaches </a:t>
            </a:r>
            <a:endParaRPr lang="en-US" sz="3200" dirty="0"/>
          </a:p>
          <a:p>
            <a:pPr>
              <a:buClrTx/>
              <a:buFont typeface="Wingdings" charset="2"/>
              <a:buChar char="q"/>
            </a:pPr>
            <a:r>
              <a:rPr lang="en-US" sz="3200" b="1" dirty="0" smtClean="0"/>
              <a:t>discomfort </a:t>
            </a:r>
            <a:r>
              <a:rPr lang="en-US" sz="3200" b="1" dirty="0"/>
              <a:t>or pain from uterine contractions </a:t>
            </a:r>
            <a:endParaRPr lang="en-US" sz="3200" dirty="0"/>
          </a:p>
          <a:p>
            <a:pPr>
              <a:buClrTx/>
              <a:buFont typeface="Wingdings" charset="2"/>
              <a:buChar char="q"/>
            </a:pPr>
            <a:r>
              <a:rPr lang="en-US" sz="3200" b="1" dirty="0" smtClean="0"/>
              <a:t>vaginal </a:t>
            </a:r>
            <a:r>
              <a:rPr lang="en-US" sz="3200" b="1" dirty="0"/>
              <a:t>discharge of mucus, blood or amniotic fluid 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9798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45</TotalTime>
  <Words>231</Words>
  <Application>Microsoft Macintosh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Breeze</vt:lpstr>
      <vt:lpstr>Miscarriages</vt:lpstr>
      <vt:lpstr>Definition</vt:lpstr>
      <vt:lpstr>ETIOLOGY</vt:lpstr>
      <vt:lpstr>PowerPoint Presentation</vt:lpstr>
      <vt:lpstr>PowerPoint Presentation</vt:lpstr>
      <vt:lpstr>Classification</vt:lpstr>
      <vt:lpstr>PowerPoint Presentation</vt:lpstr>
      <vt:lpstr>PowerPoint Presentation</vt:lpstr>
      <vt:lpstr>Management </vt:lpstr>
      <vt:lpstr>Management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Miscarriages</dc:title>
  <dc:creator>AH</dc:creator>
  <cp:lastModifiedBy>AH</cp:lastModifiedBy>
  <cp:revision>17</cp:revision>
  <dcterms:created xsi:type="dcterms:W3CDTF">2020-02-05T15:11:22Z</dcterms:created>
  <dcterms:modified xsi:type="dcterms:W3CDTF">2020-02-05T15:59:25Z</dcterms:modified>
</cp:coreProperties>
</file>