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6"/>
  </p:notesMasterIdLst>
  <p:sldIdLst>
    <p:sldId id="287" r:id="rId3"/>
    <p:sldId id="276" r:id="rId4"/>
    <p:sldId id="257" r:id="rId5"/>
    <p:sldId id="258" r:id="rId6"/>
    <p:sldId id="259" r:id="rId7"/>
    <p:sldId id="277" r:id="rId8"/>
    <p:sldId id="283" r:id="rId9"/>
    <p:sldId id="278" r:id="rId10"/>
    <p:sldId id="284" r:id="rId11"/>
    <p:sldId id="281" r:id="rId12"/>
    <p:sldId id="282" r:id="rId13"/>
    <p:sldId id="285" r:id="rId14"/>
    <p:sldId id="2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3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1EFE4-ED14-4202-97C2-374583357B2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3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3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4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71DB3-5737-44D2-8252-BA9A638C0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8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0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7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6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0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6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  <p:sp>
        <p:nvSpPr>
          <p:cNvPr id="1048662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63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4869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9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0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0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  <p:sp>
        <p:nvSpPr>
          <p:cNvPr id="1048653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048654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71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487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20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5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33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79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30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5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614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03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547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803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596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0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144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7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8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7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8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9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10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3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4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85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87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8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4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4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9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4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9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2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2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7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7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2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7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4867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048576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7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8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79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0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1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2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3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4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5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6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48587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4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048588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89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0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1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2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3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4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5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6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7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8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48599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48600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601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02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EEEA-C573-4015-B2FB-C5D800425B5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3D798B-318D-47AA-AA72-98F1D84AF6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8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dreinu/scheme-of-work" TargetMode="External"/><Relationship Id="rId2" Type="http://schemas.openxmlformats.org/officeDocument/2006/relationships/hyperlink" Target="https://www.slideshare.net/RabiatulZahidahMohdZaidi/scheme-of-work-1021918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earsonschoolsandfecolleges.co.uk/secondary/Mathematics/11-16/KS3MathsProgress/schemes-of-work/schemes-of-work.aspx" TargetMode="External"/><Relationship Id="rId4" Type="http://schemas.openxmlformats.org/officeDocument/2006/relationships/hyperlink" Target="http://dera.ioe.ac.uk/3445/7/2542_1_sec_ma_plan_0004907_hbkks4_Redacted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of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43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MCQs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>
          <a:xfrm>
            <a:off x="2064327" y="1579419"/>
            <a:ext cx="9440285" cy="43318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1. </a:t>
            </a:r>
            <a:r>
              <a:rPr lang="en-US" sz="2000" dirty="0"/>
              <a:t>Scheme of work is __________.</a:t>
            </a:r>
          </a:p>
          <a:p>
            <a:pPr marL="895350" indent="-434975">
              <a:buAutoNum type="alphaLcParenR"/>
            </a:pPr>
            <a:r>
              <a:rPr lang="en-US" sz="2000" dirty="0"/>
              <a:t>detailed	</a:t>
            </a:r>
          </a:p>
          <a:p>
            <a:pPr marL="895350" indent="-434975">
              <a:buAutoNum type="alphaLcParenR"/>
            </a:pPr>
            <a:r>
              <a:rPr lang="en-US" sz="2000" dirty="0"/>
              <a:t>concise and short	</a:t>
            </a:r>
          </a:p>
          <a:p>
            <a:pPr marL="895350" indent="-434975">
              <a:buAutoNum type="alphaLcParenR"/>
            </a:pPr>
            <a:r>
              <a:rPr lang="en-US" sz="2000" dirty="0"/>
              <a:t>one paged	</a:t>
            </a:r>
          </a:p>
          <a:p>
            <a:pPr marL="895350" indent="-434975">
              <a:buAutoNum type="alphaLcParenR"/>
            </a:pPr>
            <a:r>
              <a:rPr lang="en-US" sz="2000" dirty="0"/>
              <a:t>none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2. </a:t>
            </a:r>
            <a:r>
              <a:rPr lang="en-US" sz="2000" dirty="0"/>
              <a:t>A scheme of work can be used to write _________.</a:t>
            </a:r>
          </a:p>
          <a:p>
            <a:pPr marL="0" indent="0">
              <a:buNone/>
            </a:pPr>
            <a:r>
              <a:rPr lang="en-US" sz="2000" b="1" dirty="0"/>
              <a:t>a) </a:t>
            </a:r>
            <a:r>
              <a:rPr lang="en-US" sz="2000" dirty="0"/>
              <a:t>Notes	</a:t>
            </a:r>
            <a:r>
              <a:rPr lang="en-US" sz="2000" b="1" dirty="0"/>
              <a:t>b)</a:t>
            </a:r>
            <a:r>
              <a:rPr lang="en-US" sz="2000" dirty="0"/>
              <a:t> Lesson Plans </a:t>
            </a:r>
            <a:r>
              <a:rPr lang="en-US" sz="2000" b="1" dirty="0"/>
              <a:t>c) </a:t>
            </a:r>
            <a:r>
              <a:rPr lang="en-US" sz="2000" dirty="0"/>
              <a:t>Books	 </a:t>
            </a:r>
            <a:r>
              <a:rPr lang="en-US" sz="2000" b="1" dirty="0"/>
              <a:t>d) </a:t>
            </a:r>
            <a:r>
              <a:rPr lang="en-US" sz="2000" dirty="0"/>
              <a:t>None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3.</a:t>
            </a:r>
            <a:r>
              <a:rPr lang="en-US" sz="2000" dirty="0"/>
              <a:t> Scheme of work provides ___________ of lesson planning.</a:t>
            </a:r>
          </a:p>
          <a:p>
            <a:pPr marL="0" indent="0">
              <a:buNone/>
            </a:pPr>
            <a:r>
              <a:rPr lang="en-US" sz="2000" b="1" dirty="0"/>
              <a:t>a) </a:t>
            </a:r>
            <a:r>
              <a:rPr lang="en-US" sz="2000" dirty="0"/>
              <a:t>Notes  </a:t>
            </a:r>
            <a:r>
              <a:rPr lang="en-US" sz="2000" b="1" dirty="0"/>
              <a:t>b) </a:t>
            </a:r>
            <a:r>
              <a:rPr lang="en-US" sz="2000" dirty="0"/>
              <a:t>Summary   </a:t>
            </a:r>
            <a:r>
              <a:rPr lang="en-US" sz="2000" b="1" dirty="0"/>
              <a:t>c)</a:t>
            </a:r>
            <a:r>
              <a:rPr lang="en-US" sz="2000" dirty="0"/>
              <a:t>Key points	 </a:t>
            </a:r>
            <a:r>
              <a:rPr lang="en-US" sz="2000" b="1" dirty="0"/>
              <a:t>d) </a:t>
            </a:r>
            <a:r>
              <a:rPr lang="en-US" sz="2000" dirty="0"/>
              <a:t>Frame work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4. </a:t>
            </a:r>
            <a:r>
              <a:rPr lang="en-US" sz="2000" dirty="0"/>
              <a:t>Working together of the teachers makes the system ___________.</a:t>
            </a:r>
          </a:p>
          <a:p>
            <a:pPr marL="0" indent="0">
              <a:buNone/>
            </a:pPr>
            <a:r>
              <a:rPr lang="en-US" sz="2000" b="1" dirty="0"/>
              <a:t>a) </a:t>
            </a:r>
            <a:r>
              <a:rPr lang="en-US" sz="2000" dirty="0"/>
              <a:t>Coherent</a:t>
            </a:r>
            <a:r>
              <a:rPr lang="en-US" sz="2000" b="1" dirty="0"/>
              <a:t> b) </a:t>
            </a:r>
            <a:r>
              <a:rPr lang="en-US" sz="2000" dirty="0"/>
              <a:t>Distributive </a:t>
            </a:r>
            <a:r>
              <a:rPr lang="en-US" sz="2000" b="1" dirty="0"/>
              <a:t>c) </a:t>
            </a:r>
            <a:r>
              <a:rPr lang="en-US" sz="2000" dirty="0"/>
              <a:t>acceptable </a:t>
            </a:r>
            <a:r>
              <a:rPr lang="en-US" sz="2000" b="1" dirty="0"/>
              <a:t>d) </a:t>
            </a:r>
            <a:r>
              <a:rPr lang="en-US" sz="2000" dirty="0"/>
              <a:t>None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5. </a:t>
            </a:r>
            <a:r>
              <a:rPr lang="en-US" sz="2000" dirty="0"/>
              <a:t>Learning outcomes are always at the ______ of the programs.</a:t>
            </a:r>
          </a:p>
          <a:p>
            <a:pPr marL="0" indent="0">
              <a:buNone/>
            </a:pPr>
            <a:r>
              <a:rPr lang="en-US" sz="2000" dirty="0"/>
              <a:t>a) Start  </a:t>
            </a:r>
            <a:r>
              <a:rPr lang="en-US" sz="2000" b="1" dirty="0"/>
              <a:t>b) </a:t>
            </a:r>
            <a:r>
              <a:rPr lang="en-US" sz="2000" dirty="0"/>
              <a:t>End </a:t>
            </a:r>
            <a:r>
              <a:rPr lang="en-US" sz="2000" b="1" dirty="0"/>
              <a:t>c) </a:t>
            </a:r>
            <a:r>
              <a:rPr lang="en-US" sz="2000" dirty="0"/>
              <a:t>Center  </a:t>
            </a:r>
            <a:r>
              <a:rPr lang="en-US" sz="2000" b="1" dirty="0"/>
              <a:t>d)</a:t>
            </a:r>
            <a:r>
              <a:rPr lang="en-US" sz="2000" dirty="0"/>
              <a:t> None</a:t>
            </a:r>
          </a:p>
        </p:txBody>
      </p:sp>
    </p:spTree>
    <p:extLst>
      <p:ext uri="{BB962C8B-B14F-4D97-AF65-F5344CB8AC3E}">
        <p14:creationId xmlns:p14="http://schemas.microsoft.com/office/powerpoint/2010/main" val="22637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for MCQs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Detailed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Lesson plan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Framework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Coherent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98682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https://www.slideshare.net/RabiatulZahidahMohdZaidi/scheme-of-work-10219186</a:t>
            </a:r>
            <a:r>
              <a:rPr lang="en-US" dirty="0"/>
              <a:t>; (accessed on October 21, 2020)</a:t>
            </a:r>
          </a:p>
          <a:p>
            <a:r>
              <a:rPr lang="en-US" dirty="0">
                <a:hlinkClick r:id="rId3"/>
              </a:rPr>
              <a:t>https://www.slideshare.net/dreinu/scheme-of-work</a:t>
            </a:r>
            <a:endParaRPr lang="en-US" dirty="0"/>
          </a:p>
          <a:p>
            <a:r>
              <a:rPr lang="en-US" dirty="0">
                <a:hlinkClick r:id="rId4"/>
              </a:rPr>
              <a:t>http://dera.ioe.ac.uk/3445/7/2542_1_sec_ma_plan_0004907_hbkks4_Redacted.pdf</a:t>
            </a:r>
            <a:endParaRPr lang="en-US" dirty="0"/>
          </a:p>
          <a:p>
            <a:r>
              <a:rPr lang="en-US" dirty="0">
                <a:hlinkClick r:id="rId5"/>
              </a:rPr>
              <a:t>https://www.pearsonschoolsandfecolleges.co.uk/secondary/Mathematics/11-16/KS3MathsProgress/schemes-of-work/schemes-of-work.aspx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37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CDB083-25FD-4059-8725-4F75BEED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7043443" cy="3427385"/>
          </a:xfrm>
        </p:spPr>
        <p:txBody>
          <a:bodyPr>
            <a:normAutofit/>
          </a:bodyPr>
          <a:lstStyle/>
          <a:p>
            <a:r>
              <a:rPr lang="en-US" sz="6000" dirty="0"/>
              <a:t>THANK YOU ALL…!</a:t>
            </a:r>
          </a:p>
        </p:txBody>
      </p:sp>
    </p:spTree>
    <p:extLst>
      <p:ext uri="{BB962C8B-B14F-4D97-AF65-F5344CB8AC3E}">
        <p14:creationId xmlns:p14="http://schemas.microsoft.com/office/powerpoint/2010/main" val="151721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بسم الله الرحمن الرحيم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3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Subtitle 2"/>
          <p:cNvSpPr>
            <a:spLocks noGrp="1"/>
          </p:cNvSpPr>
          <p:nvPr>
            <p:ph type="subTitle" idx="1"/>
          </p:nvPr>
        </p:nvSpPr>
        <p:spPr>
          <a:xfrm>
            <a:off x="1619394" y="1122217"/>
            <a:ext cx="9450388" cy="4696692"/>
          </a:xfrm>
        </p:spPr>
        <p:txBody>
          <a:bodyPr>
            <a:normAutofit fontScale="94444"/>
          </a:bodyPr>
          <a:lstStyle/>
          <a:p>
            <a:pPr algn="ctr"/>
            <a:r>
              <a:rPr lang="en-US" sz="3400" b="1" dirty="0">
                <a:latin typeface="+mj-lt"/>
                <a:cs typeface="Times New Roman" panose="02020603050405020304" pitchFamily="18" charset="0"/>
              </a:rPr>
              <a:t>Scheme of Work</a:t>
            </a:r>
          </a:p>
          <a:p>
            <a:pPr algn="ctr"/>
            <a:r>
              <a:rPr lang="en-US" sz="3200" dirty="0">
                <a:latin typeface="+mj-lt"/>
                <a:cs typeface="Times New Roman" panose="02020603050405020304" pitchFamily="18" charset="0"/>
              </a:rPr>
              <a:t>Muhammad Usman (Roll No: BEUF18M024)</a:t>
            </a:r>
          </a:p>
          <a:p>
            <a:pPr algn="ctr"/>
            <a:r>
              <a:rPr lang="en-US" sz="3200" dirty="0">
                <a:latin typeface="+mj-lt"/>
                <a:cs typeface="Times New Roman" panose="02020603050405020304" pitchFamily="18" charset="0"/>
              </a:rPr>
              <a:t>Teaching of Mathematics (EDU-511)</a:t>
            </a:r>
          </a:p>
          <a:p>
            <a:pPr algn="ctr"/>
            <a:r>
              <a:rPr lang="en-US" sz="3200" dirty="0">
                <a:latin typeface="+mj-lt"/>
                <a:cs typeface="Times New Roman" panose="02020603050405020304" pitchFamily="18" charset="0"/>
              </a:rPr>
              <a:t>BS Education (Semester 5)</a:t>
            </a:r>
          </a:p>
          <a:p>
            <a:pPr algn="ctr"/>
            <a:endParaRPr lang="en-US" sz="3200" dirty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en-US" sz="2100" dirty="0"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en-US" sz="2100" dirty="0">
                <a:latin typeface="+mj-lt"/>
                <a:cs typeface="Times New Roman" panose="02020603050405020304" pitchFamily="18" charset="0"/>
              </a:rPr>
              <a:t>Department of Education,</a:t>
            </a:r>
          </a:p>
          <a:p>
            <a:pPr algn="ctr"/>
            <a:r>
              <a:rPr lang="en-US" sz="2100" dirty="0">
                <a:latin typeface="+mj-lt"/>
                <a:cs typeface="Times New Roman" panose="02020603050405020304" pitchFamily="18" charset="0"/>
              </a:rPr>
              <a:t>University of Sargodha, 40100 Sargodha, Pakistan</a:t>
            </a:r>
          </a:p>
          <a:p>
            <a:pPr algn="ctr"/>
            <a:r>
              <a:rPr lang="en-US" sz="2100" dirty="0">
                <a:latin typeface="+mj-lt"/>
                <a:cs typeface="Times New Roman" panose="02020603050405020304" pitchFamily="18" charset="0"/>
              </a:rPr>
              <a:t>21</a:t>
            </a:r>
            <a:r>
              <a:rPr lang="en-US" sz="2100" baseline="30000" dirty="0">
                <a:latin typeface="+mj-lt"/>
                <a:cs typeface="Times New Roman" panose="02020603050405020304" pitchFamily="18" charset="0"/>
              </a:rPr>
              <a:t>st</a:t>
            </a:r>
            <a:r>
              <a:rPr lang="en-US" sz="2100" dirty="0">
                <a:latin typeface="+mj-lt"/>
                <a:cs typeface="Times New Roman" panose="02020603050405020304" pitchFamily="18" charset="0"/>
              </a:rPr>
              <a:t> Oct,2020</a:t>
            </a:r>
            <a:endParaRPr lang="en-US" sz="1500" dirty="0"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>
          <a:xfrm>
            <a:off x="2036618" y="1579418"/>
            <a:ext cx="9467994" cy="4331804"/>
          </a:xfrm>
        </p:spPr>
        <p:txBody>
          <a:bodyPr>
            <a:normAutofit/>
          </a:bodyPr>
          <a:lstStyle/>
          <a:p>
            <a:r>
              <a:rPr lang="en-US" sz="2400" b="1" dirty="0"/>
              <a:t>What is Scheme of Work?</a:t>
            </a:r>
          </a:p>
          <a:p>
            <a:r>
              <a:rPr lang="en-US" sz="2000" dirty="0"/>
              <a:t>A scheme of work is a plan of what will be covered in week or session of the learning program or course. It can be very detailed or brief.</a:t>
            </a:r>
          </a:p>
          <a:p>
            <a:r>
              <a:rPr lang="en-US" sz="2000" dirty="0"/>
              <a:t> A scheme of work may consider how many lessons will be needed to cover a specific theme. Once it has been finalized, a scheme of work can be used to write lesson plan.</a:t>
            </a:r>
          </a:p>
          <a:p>
            <a:r>
              <a:rPr lang="en-US" sz="2000" dirty="0"/>
              <a:t>Organizes course content and describes how it will be delivered.</a:t>
            </a:r>
          </a:p>
          <a:p>
            <a:r>
              <a:rPr lang="en-US" sz="2000" dirty="0"/>
              <a:t>Provides framework for sessional planning.</a:t>
            </a:r>
          </a:p>
          <a:p>
            <a:r>
              <a:rPr lang="en-US" sz="2000" dirty="0"/>
              <a:t>Requires teachers to work together to plan a coherent program.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scheme of work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Why scheme of work?</a:t>
            </a:r>
          </a:p>
          <a:p>
            <a:r>
              <a:rPr lang="en-US" sz="2000" dirty="0"/>
              <a:t>Provide units of work</a:t>
            </a:r>
          </a:p>
          <a:p>
            <a:r>
              <a:rPr lang="en-US" sz="2000" dirty="0"/>
              <a:t>Indicate time available for teaching each unit.</a:t>
            </a:r>
          </a:p>
          <a:p>
            <a:r>
              <a:rPr lang="en-US" sz="2000" dirty="0"/>
              <a:t>Map the learning and teaching activities</a:t>
            </a:r>
          </a:p>
          <a:p>
            <a:r>
              <a:rPr lang="en-US" sz="2000" dirty="0"/>
              <a:t>Identify appropriate resources</a:t>
            </a:r>
          </a:p>
          <a:p>
            <a:r>
              <a:rPr lang="en-US" sz="2000" dirty="0"/>
              <a:t>Sequence units into coherent way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 scheme of work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>
          <a:xfrm>
            <a:off x="2270557" y="1510145"/>
            <a:ext cx="9090170" cy="4599710"/>
          </a:xfrm>
        </p:spPr>
        <p:txBody>
          <a:bodyPr>
            <a:normAutofit/>
          </a:bodyPr>
          <a:lstStyle/>
          <a:p>
            <a:r>
              <a:rPr lang="en-US" sz="2000" dirty="0"/>
              <a:t>Underpins a comprehensive learning experience for the learner</a:t>
            </a:r>
          </a:p>
          <a:p>
            <a:r>
              <a:rPr lang="en-US" sz="2000" dirty="0"/>
              <a:t>Requires teachers to work together to plan a coherent program</a:t>
            </a:r>
          </a:p>
          <a:p>
            <a:r>
              <a:rPr lang="en-US" sz="2000" dirty="0"/>
              <a:t>Helps teachers plan common activities, for example work experience, visits, visiting speakers and so on.</a:t>
            </a:r>
          </a:p>
          <a:p>
            <a:r>
              <a:rPr lang="en-US" sz="2000" dirty="0"/>
              <a:t>Help teachers plan resources</a:t>
            </a:r>
          </a:p>
          <a:p>
            <a:r>
              <a:rPr lang="en-US" sz="2000" dirty="0"/>
              <a:t>Help teachers create their individual session plans</a:t>
            </a:r>
          </a:p>
          <a:p>
            <a:r>
              <a:rPr lang="en-US" sz="2000" dirty="0"/>
              <a:t>Helps new teacher joining the program.</a:t>
            </a:r>
          </a:p>
          <a:p>
            <a:r>
              <a:rPr lang="en-US" sz="2000" dirty="0"/>
              <a:t>Requires us to think about the essential underpinning skills that learners need and plan to incorporate strategies to ensure these skills are learnt</a:t>
            </a:r>
          </a:p>
          <a:p>
            <a:r>
              <a:rPr lang="en-US" sz="2000" dirty="0"/>
              <a:t>Helps teachers plan assessment methods and coherent schedule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151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plans the scheme of work</a:t>
            </a:r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Teachers plan a particular standard to work together on the scheme of work for the year. There are many reasons for this:</a:t>
            </a:r>
          </a:p>
          <a:p>
            <a:r>
              <a:rPr lang="en-US" sz="2000" dirty="0"/>
              <a:t>To synchronize what is taught and the order in which it is taught.</a:t>
            </a:r>
          </a:p>
          <a:p>
            <a:r>
              <a:rPr lang="en-US" sz="2000" dirty="0"/>
              <a:t>All the teachers’ perception on the syllabus items become known to everyone else.</a:t>
            </a:r>
          </a:p>
          <a:p>
            <a:r>
              <a:rPr lang="en-US" sz="2000" dirty="0"/>
              <a:t>Teaching resources, especially audio-visual aids can be shared.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5993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Scheme of Work Model</a:t>
            </a:r>
            <a:br>
              <a:rPr lang="en-US" dirty="0"/>
            </a:b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Section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991" y="1905000"/>
            <a:ext cx="8106063" cy="29579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0992" y="4862945"/>
            <a:ext cx="8106062" cy="156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01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Scheme of Work Model</a:t>
            </a:r>
            <a:br>
              <a:rPr lang="en-US" dirty="0"/>
            </a:b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Section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2035318"/>
            <a:ext cx="6996979" cy="410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857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400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Tahoma</vt:lpstr>
      <vt:lpstr>Times New Roman</vt:lpstr>
      <vt:lpstr>Wingdings 3</vt:lpstr>
      <vt:lpstr>Wisp</vt:lpstr>
      <vt:lpstr>Office Theme</vt:lpstr>
      <vt:lpstr>Scheme of Work  BS Education-V Teaching Mathematics (EDU-511)</vt:lpstr>
      <vt:lpstr>بسم الله الرحمن الرحيم</vt:lpstr>
      <vt:lpstr>PowerPoint Presentation</vt:lpstr>
      <vt:lpstr>Introduction</vt:lpstr>
      <vt:lpstr>Importance of scheme of work</vt:lpstr>
      <vt:lpstr>Purpose of a scheme of work</vt:lpstr>
      <vt:lpstr>Who plans the scheme of work</vt:lpstr>
      <vt:lpstr>Scheme of Work Model 1st Section</vt:lpstr>
      <vt:lpstr>Scheme of Work Model 2nd Section</vt:lpstr>
      <vt:lpstr>MCQs</vt:lpstr>
      <vt:lpstr>Key for MCQs</vt:lpstr>
      <vt:lpstr>References</vt:lpstr>
      <vt:lpstr>THANK YOU ALL…!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 Sources of heat Effect of heat on solid, liquid and gas</dc:title>
  <dc:creator>Usman</dc:creator>
  <cp:lastModifiedBy>ABC</cp:lastModifiedBy>
  <cp:revision>27</cp:revision>
  <dcterms:created xsi:type="dcterms:W3CDTF">2020-04-28T19:30:52Z</dcterms:created>
  <dcterms:modified xsi:type="dcterms:W3CDTF">2020-12-11T17:44:02Z</dcterms:modified>
</cp:coreProperties>
</file>