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D7CC39-810A-40E9-8ACF-0A36B0156B1D}" type="datetimeFigureOut">
              <a:rPr lang="en-GB" smtClean="0"/>
              <a:pPr/>
              <a:t>10/05/2020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0E2DF9-DAF2-4431-BA3E-7D77EE7113B5}" type="slidenum">
              <a:rPr lang="en-GB" smtClean="0"/>
              <a:pPr/>
              <a:t>‹#›</a:t>
            </a:fld>
            <a:endParaRPr lang="en-GB"/>
          </a:p>
        </p:txBody>
      </p:sp>
    </p:spTree>
    <p:extLst>
      <p:ext uri="{BB962C8B-B14F-4D97-AF65-F5344CB8AC3E}">
        <p14:creationId xmlns:p14="http://schemas.microsoft.com/office/powerpoint/2010/main" val="638357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80E2DF9-DAF2-4431-BA3E-7D77EE7113B5}" type="slidenum">
              <a:rPr lang="en-GB" smtClean="0"/>
              <a:pPr/>
              <a:t>22</a:t>
            </a:fld>
            <a:endParaRPr lang="en-GB"/>
          </a:p>
        </p:txBody>
      </p:sp>
    </p:spTree>
    <p:extLst>
      <p:ext uri="{BB962C8B-B14F-4D97-AF65-F5344CB8AC3E}">
        <p14:creationId xmlns:p14="http://schemas.microsoft.com/office/powerpoint/2010/main" val="221621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E1A2D5-C4AF-48E9-A07F-CA63D9E4988B}" type="datetimeFigureOut">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B21CC1-B863-4022-AC08-86A684F73E4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1A2D5-C4AF-48E9-A07F-CA63D9E4988B}" type="datetimeFigureOut">
              <a:rPr lang="en-GB" smtClean="0"/>
              <a:pPr/>
              <a:t>10/05/2020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21CC1-B863-4022-AC08-86A684F73E4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Early childhood</a:t>
            </a:r>
            <a:endParaRPr lang="en-GB" dirty="0"/>
          </a:p>
        </p:txBody>
      </p:sp>
      <p:sp>
        <p:nvSpPr>
          <p:cNvPr id="3" name="Subtitle 2"/>
          <p:cNvSpPr>
            <a:spLocks noGrp="1"/>
          </p:cNvSpPr>
          <p:nvPr>
            <p:ph type="subTitle" idx="1"/>
          </p:nvPr>
        </p:nvSpPr>
        <p:spPr/>
        <p:txBody>
          <a:bodyPr/>
          <a:lstStyle/>
          <a:p>
            <a:r>
              <a:rPr lang="en-GB" dirty="0" smtClean="0"/>
              <a:t>2-5 years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symbolic function sub stage</a:t>
            </a:r>
            <a:endParaRPr lang="en-GB" dirty="0"/>
          </a:p>
        </p:txBody>
      </p:sp>
      <p:sp>
        <p:nvSpPr>
          <p:cNvPr id="3" name="Content Placeholder 2"/>
          <p:cNvSpPr>
            <a:spLocks noGrp="1"/>
          </p:cNvSpPr>
          <p:nvPr>
            <p:ph idx="1"/>
          </p:nvPr>
        </p:nvSpPr>
        <p:spPr/>
        <p:txBody>
          <a:bodyPr>
            <a:normAutofit lnSpcReduction="10000"/>
          </a:bodyPr>
          <a:lstStyle/>
          <a:p>
            <a:r>
              <a:rPr lang="en-GB" dirty="0" smtClean="0"/>
              <a:t>It is first </a:t>
            </a:r>
            <a:r>
              <a:rPr lang="en-GB" dirty="0" err="1" smtClean="0"/>
              <a:t>substage</a:t>
            </a:r>
            <a:r>
              <a:rPr lang="en-GB" dirty="0" smtClean="0"/>
              <a:t> of preoperational thought.2-4 years.</a:t>
            </a:r>
          </a:p>
          <a:p>
            <a:r>
              <a:rPr lang="en-GB" dirty="0" smtClean="0"/>
              <a:t>In this stage they become able to develop the image of an object which is not present.</a:t>
            </a:r>
          </a:p>
          <a:p>
            <a:r>
              <a:rPr lang="en-GB" dirty="0" smtClean="0"/>
              <a:t>They use scrabble designs to represent the image of the people.</a:t>
            </a:r>
          </a:p>
          <a:p>
            <a:r>
              <a:rPr lang="en-GB" dirty="0" smtClean="0"/>
              <a:t>Use language and pretended play.</a:t>
            </a:r>
          </a:p>
          <a:p>
            <a:r>
              <a:rPr lang="en-GB" dirty="0" smtClean="0"/>
              <a:t>Great progress in the cognitive ability but have two limitations.</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Egocentrism and animism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Egocentrism is inability to distinguish between one’s own perspective and some one else perspective.</a:t>
            </a:r>
          </a:p>
          <a:p>
            <a:r>
              <a:rPr lang="en-GB" dirty="0" smtClean="0"/>
              <a:t>Experiment of mountain task.</a:t>
            </a:r>
          </a:p>
          <a:p>
            <a:r>
              <a:rPr lang="en-GB" b="1" dirty="0" smtClean="0"/>
              <a:t>Animism</a:t>
            </a:r>
          </a:p>
          <a:p>
            <a:r>
              <a:rPr lang="en-GB" dirty="0" smtClean="0"/>
              <a:t>It is belief that </a:t>
            </a:r>
            <a:r>
              <a:rPr lang="en-GB" dirty="0" err="1" smtClean="0"/>
              <a:t>inanimated</a:t>
            </a:r>
            <a:r>
              <a:rPr lang="en-GB" dirty="0" smtClean="0"/>
              <a:t> objects have life.</a:t>
            </a:r>
          </a:p>
          <a:p>
            <a:r>
              <a:rPr lang="en-GB" dirty="0" smtClean="0"/>
              <a:t>They have not very much concern with reality and their drawings are fanciful.</a:t>
            </a:r>
          </a:p>
          <a:p>
            <a:r>
              <a:rPr lang="en-GB" dirty="0" smtClean="0"/>
              <a:t>Sun is blue, skies are yellow, cars float on the could completely imaginative world.</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Intuitive thought</a:t>
            </a:r>
            <a:endParaRPr lang="en-GB" dirty="0"/>
          </a:p>
        </p:txBody>
      </p:sp>
      <p:sp>
        <p:nvSpPr>
          <p:cNvPr id="3" name="Content Placeholder 2"/>
          <p:cNvSpPr>
            <a:spLocks noGrp="1"/>
          </p:cNvSpPr>
          <p:nvPr>
            <p:ph idx="1"/>
          </p:nvPr>
        </p:nvSpPr>
        <p:spPr/>
        <p:txBody>
          <a:bodyPr/>
          <a:lstStyle/>
          <a:p>
            <a:r>
              <a:rPr lang="en-GB" dirty="0" smtClean="0"/>
              <a:t>This </a:t>
            </a:r>
            <a:r>
              <a:rPr lang="en-GB" dirty="0" err="1" smtClean="0"/>
              <a:t>substage</a:t>
            </a:r>
            <a:r>
              <a:rPr lang="en-GB" dirty="0" smtClean="0"/>
              <a:t> is between 4-7 years.</a:t>
            </a:r>
          </a:p>
          <a:p>
            <a:r>
              <a:rPr lang="en-GB" dirty="0" smtClean="0"/>
              <a:t>Primitive reasoning and want to know the answers of all sort of questions.</a:t>
            </a:r>
          </a:p>
          <a:p>
            <a:r>
              <a:rPr lang="en-GB" dirty="0" smtClean="0"/>
              <a:t>Difficulty is taking about different issues and cant thought (having vague idea) that the car hit him while running on the road.</a:t>
            </a:r>
          </a:p>
          <a:p>
            <a:r>
              <a:rPr lang="en-GB" dirty="0" smtClean="0"/>
              <a:t>He cant understand the events and cant explain which he cant see.</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Centration</a:t>
            </a:r>
            <a:r>
              <a:rPr lang="en-GB" dirty="0" smtClean="0"/>
              <a:t> and limits of preoperational thought </a:t>
            </a:r>
            <a:endParaRPr lang="en-GB" dirty="0"/>
          </a:p>
        </p:txBody>
      </p:sp>
      <p:sp>
        <p:nvSpPr>
          <p:cNvPr id="3" name="Content Placeholder 2"/>
          <p:cNvSpPr>
            <a:spLocks noGrp="1"/>
          </p:cNvSpPr>
          <p:nvPr>
            <p:ph idx="1"/>
          </p:nvPr>
        </p:nvSpPr>
        <p:spPr/>
        <p:txBody>
          <a:bodyPr/>
          <a:lstStyle/>
          <a:p>
            <a:r>
              <a:rPr lang="en-GB" dirty="0" err="1" smtClean="0"/>
              <a:t>Centration</a:t>
            </a:r>
            <a:r>
              <a:rPr lang="en-GB" dirty="0" smtClean="0"/>
              <a:t> is centring the attention on only one character excluding all others factors its evidence is </a:t>
            </a:r>
            <a:r>
              <a:rPr lang="en-GB" b="1" dirty="0" smtClean="0"/>
              <a:t>conservation</a:t>
            </a:r>
            <a:r>
              <a:rPr lang="en-GB" dirty="0" smtClean="0"/>
              <a:t>.</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Vygotsky’s  theory </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zone of proximal development </a:t>
            </a:r>
          </a:p>
          <a:p>
            <a:r>
              <a:rPr lang="en-GB" dirty="0" smtClean="0"/>
              <a:t>Scaffolding</a:t>
            </a:r>
          </a:p>
          <a:p>
            <a:r>
              <a:rPr lang="en-GB" dirty="0" smtClean="0"/>
              <a:t>Language and thought</a:t>
            </a:r>
          </a:p>
          <a:p>
            <a:r>
              <a:rPr lang="en-GB" dirty="0" smtClean="0"/>
              <a:t>According to Piaget children construct the knowledge of world by developing the ways  of thinking and understanding their actions and interaction with the physical world.</a:t>
            </a:r>
          </a:p>
          <a:p>
            <a:r>
              <a:rPr lang="en-GB" dirty="0" smtClean="0"/>
              <a:t>Vygotsky describe children as social creature and they develop the understanding and thinking through social interaction.</a:t>
            </a:r>
          </a:p>
          <a:p>
            <a:r>
              <a:rPr lang="en-GB" dirty="0" smtClean="0"/>
              <a:t>Their cognitive  depend upon the tools provided to them by society and their cultural context in which they live.</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zone of proximal development </a:t>
            </a:r>
            <a:endParaRPr lang="en-GB" dirty="0"/>
          </a:p>
        </p:txBody>
      </p:sp>
      <p:sp>
        <p:nvSpPr>
          <p:cNvPr id="3" name="Content Placeholder 2"/>
          <p:cNvSpPr>
            <a:spLocks noGrp="1"/>
          </p:cNvSpPr>
          <p:nvPr>
            <p:ph idx="1"/>
          </p:nvPr>
        </p:nvSpPr>
        <p:spPr/>
        <p:txBody>
          <a:bodyPr>
            <a:normAutofit lnSpcReduction="10000"/>
          </a:bodyPr>
          <a:lstStyle/>
          <a:p>
            <a:r>
              <a:rPr lang="en-GB" dirty="0" smtClean="0"/>
              <a:t>The Vygotsky belief in the importance of social influences ,especially instruction on children’s cognitive development. </a:t>
            </a:r>
          </a:p>
          <a:p>
            <a:r>
              <a:rPr lang="en-GB" dirty="0" smtClean="0"/>
              <a:t>Zone of proximal development is range of the task that are difficult for the children to master and needed continuous guidance and assistance because they cant master it alone.</a:t>
            </a:r>
          </a:p>
          <a:p>
            <a:r>
              <a:rPr lang="en-GB" dirty="0" smtClean="0"/>
              <a:t>Children need continues assistance and for becoming skilled </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Scaffolding </a:t>
            </a:r>
            <a:endParaRPr lang="en-GB" dirty="0"/>
          </a:p>
        </p:txBody>
      </p:sp>
      <p:sp>
        <p:nvSpPr>
          <p:cNvPr id="3" name="Content Placeholder 2"/>
          <p:cNvSpPr>
            <a:spLocks noGrp="1"/>
          </p:cNvSpPr>
          <p:nvPr>
            <p:ph idx="1"/>
          </p:nvPr>
        </p:nvSpPr>
        <p:spPr/>
        <p:txBody>
          <a:bodyPr/>
          <a:lstStyle/>
          <a:p>
            <a:r>
              <a:rPr lang="en-GB" dirty="0" smtClean="0"/>
              <a:t>Means changing the level of guidance or support.</a:t>
            </a:r>
          </a:p>
          <a:p>
            <a:r>
              <a:rPr lang="en-GB" dirty="0" smtClean="0"/>
              <a:t>When the children learn some thing than the guidance level has changed.</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 and thought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Language has greater importance in child’s cognitive development.</a:t>
            </a:r>
          </a:p>
          <a:p>
            <a:r>
              <a:rPr lang="en-GB" dirty="0" smtClean="0"/>
              <a:t>Children use language not only for the social development and also  for solving the task.</a:t>
            </a:r>
          </a:p>
          <a:p>
            <a:r>
              <a:rPr lang="en-GB" dirty="0" smtClean="0"/>
              <a:t>Young children use language to plan, guide and monitor their behaviour. This use of language for the self regulation is called private speech.</a:t>
            </a:r>
          </a:p>
          <a:p>
            <a:r>
              <a:rPr lang="en-GB" dirty="0" smtClean="0"/>
              <a:t>For </a:t>
            </a:r>
            <a:r>
              <a:rPr lang="en-GB" dirty="0" err="1" smtClean="0"/>
              <a:t>piaget</a:t>
            </a:r>
            <a:r>
              <a:rPr lang="en-GB" dirty="0" smtClean="0"/>
              <a:t> the private speech is egocentric and immature.</a:t>
            </a:r>
          </a:p>
          <a:p>
            <a:r>
              <a:rPr lang="en-GB" dirty="0" smtClean="0"/>
              <a:t>And according to the Vygotsky, the language is an important tool for cognitive development.</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92500"/>
          </a:bodyPr>
          <a:lstStyle/>
          <a:p>
            <a:r>
              <a:rPr lang="en-GB" dirty="0" smtClean="0"/>
              <a:t>Vygotsky said that language and thought initially develop independently than they merge.</a:t>
            </a:r>
          </a:p>
          <a:p>
            <a:r>
              <a:rPr lang="en-GB" dirty="0" smtClean="0"/>
              <a:t>All mental functions  have social and external origin.</a:t>
            </a:r>
          </a:p>
          <a:p>
            <a:r>
              <a:rPr lang="en-GB" dirty="0" smtClean="0"/>
              <a:t>The children use language externally before they focus inward.</a:t>
            </a:r>
          </a:p>
          <a:p>
            <a:r>
              <a:rPr lang="en-GB" dirty="0" smtClean="0"/>
              <a:t>They also make transition from external to internal speech which occur between 3-7 </a:t>
            </a:r>
            <a:r>
              <a:rPr lang="en-GB" dirty="0" err="1" smtClean="0"/>
              <a:t>years.which</a:t>
            </a:r>
            <a:r>
              <a:rPr lang="en-GB" dirty="0" smtClean="0"/>
              <a:t> involves talking to one self.</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Inner speech</a:t>
            </a:r>
            <a:endParaRPr lang="en-GB" dirty="0"/>
          </a:p>
        </p:txBody>
      </p:sp>
      <p:sp>
        <p:nvSpPr>
          <p:cNvPr id="3" name="Content Placeholder 2"/>
          <p:cNvSpPr>
            <a:spLocks noGrp="1"/>
          </p:cNvSpPr>
          <p:nvPr>
            <p:ph idx="1"/>
          </p:nvPr>
        </p:nvSpPr>
        <p:spPr/>
        <p:txBody>
          <a:bodyPr/>
          <a:lstStyle/>
          <a:p>
            <a:r>
              <a:rPr lang="en-GB" dirty="0" smtClean="0"/>
              <a:t>It is second nature of children., they can act without verbalizing. When they gain skill they internalize their egocentric speech, which become their thoughts.</a:t>
            </a:r>
          </a:p>
          <a:p>
            <a:r>
              <a:rPr lang="en-GB" dirty="0" smtClean="0"/>
              <a:t>According to vygotsky the children who use private speech are more socially competent than those who don't. By talking to them selves they guide their behaviour.</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Body growth and change</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Height and weight</a:t>
            </a:r>
          </a:p>
          <a:p>
            <a:r>
              <a:rPr lang="en-GB" dirty="0" smtClean="0"/>
              <a:t>2 ½ inches in height and gain 5-7 pounds a year during early childhood.</a:t>
            </a:r>
          </a:p>
          <a:p>
            <a:r>
              <a:rPr lang="en-GB" dirty="0" smtClean="0"/>
              <a:t>With increases age the percentage of increasing weight and height decreases per year.</a:t>
            </a:r>
          </a:p>
          <a:p>
            <a:r>
              <a:rPr lang="en-GB" dirty="0" smtClean="0"/>
              <a:t>Girls height and weight is slightly  lower than boys.</a:t>
            </a:r>
          </a:p>
          <a:p>
            <a:r>
              <a:rPr lang="en-GB" dirty="0" smtClean="0"/>
              <a:t>Are slim as the height increases.</a:t>
            </a:r>
          </a:p>
          <a:p>
            <a:r>
              <a:rPr lang="en-GB" dirty="0" smtClean="0"/>
              <a:t>Head is still large.</a:t>
            </a:r>
          </a:p>
          <a:p>
            <a:r>
              <a:rPr lang="en-GB" dirty="0" smtClean="0"/>
              <a:t>Body fats decreases.</a:t>
            </a:r>
          </a:p>
          <a:p>
            <a:r>
              <a:rPr lang="en-GB" dirty="0" smtClean="0"/>
              <a:t>Girls have more fatty tissue and boys have more muscles.</a:t>
            </a:r>
          </a:p>
          <a:p>
            <a:pPr>
              <a:buNone/>
            </a:pPr>
            <a:endParaRPr lang="en-GB" dirty="0"/>
          </a:p>
          <a:p>
            <a:pPr>
              <a:buNone/>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According to </a:t>
            </a:r>
            <a:r>
              <a:rPr lang="en-GB" dirty="0" err="1" smtClean="0"/>
              <a:t>piaget</a:t>
            </a:r>
            <a:r>
              <a:rPr lang="en-GB" dirty="0" smtClean="0"/>
              <a:t> the self talk show immaturity and it is egocentric.</a:t>
            </a:r>
          </a:p>
          <a:p>
            <a:r>
              <a:rPr lang="en-GB" dirty="0" smtClean="0"/>
              <a:t>According to vygotsky the private speech is very important for  cognitive development </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strategies</a:t>
            </a:r>
            <a:endParaRPr lang="en-GB" dirty="0"/>
          </a:p>
        </p:txBody>
      </p:sp>
      <p:sp>
        <p:nvSpPr>
          <p:cNvPr id="3" name="Content Placeholder 2"/>
          <p:cNvSpPr>
            <a:spLocks noGrp="1"/>
          </p:cNvSpPr>
          <p:nvPr>
            <p:ph idx="1"/>
          </p:nvPr>
        </p:nvSpPr>
        <p:spPr/>
        <p:txBody>
          <a:bodyPr/>
          <a:lstStyle/>
          <a:p>
            <a:r>
              <a:rPr lang="en-GB" dirty="0" smtClean="0"/>
              <a:t>Access the child’s ZPD: </a:t>
            </a:r>
          </a:p>
          <a:p>
            <a:pPr algn="just"/>
            <a:r>
              <a:rPr lang="en-GB" dirty="0" smtClean="0"/>
              <a:t>HE did not emphasized the use of tests in order to assess the skills of children according to him. The skilled instructor guide the children by varying the level of difficulty in order to assess his mental ability.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Child ‘s ZPD in teaching</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Teaching should begin toward child’s zone upper limit. So that the child reach the goal with the help and move toward the higher level of knowledge and skill.</a:t>
            </a:r>
          </a:p>
          <a:p>
            <a:r>
              <a:rPr lang="en-GB" dirty="0" smtClean="0"/>
              <a:t>Offer just that assistance that ;what can </a:t>
            </a:r>
            <a:r>
              <a:rPr lang="en-GB" dirty="0" err="1" smtClean="0"/>
              <a:t>i</a:t>
            </a:r>
            <a:r>
              <a:rPr lang="en-GB" dirty="0" smtClean="0"/>
              <a:t> do to help you’</a:t>
            </a:r>
          </a:p>
          <a:p>
            <a:r>
              <a:rPr lang="en-GB" dirty="0" smtClean="0"/>
              <a:t>Observe the child’s intentions and attempts.</a:t>
            </a:r>
          </a:p>
          <a:p>
            <a:r>
              <a:rPr lang="en-GB" dirty="0" smtClean="0"/>
              <a:t>If he hesitate than guide him.</a:t>
            </a:r>
          </a:p>
          <a:p>
            <a:r>
              <a:rPr lang="en-GB" dirty="0" smtClean="0"/>
              <a:t>Watch and appreciate the child and offer support where he require.</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GB" b="1" dirty="0" smtClean="0"/>
              <a:t>Use more skilled peers as teachers</a:t>
            </a:r>
          </a:p>
          <a:p>
            <a:r>
              <a:rPr lang="en-GB" b="1" dirty="0" smtClean="0"/>
              <a:t>Place instruction in the meaningful way</a:t>
            </a:r>
            <a:r>
              <a:rPr lang="en-GB" dirty="0" smtClean="0"/>
              <a:t>. Such as abstract presentations of material .Create the practical setting so that the child experience in the real world.</a:t>
            </a:r>
          </a:p>
          <a:p>
            <a:r>
              <a:rPr lang="en-GB" dirty="0" smtClean="0"/>
              <a:t>Transform the classroom according to vygotsky </a:t>
            </a:r>
            <a:r>
              <a:rPr lang="en-GB" dirty="0" err="1" smtClean="0"/>
              <a:t>ideas.such</a:t>
            </a:r>
            <a:r>
              <a:rPr lang="en-GB" dirty="0" smtClean="0"/>
              <a:t> as read story than interpret it. encourage children to ask questions.</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Emotional and personality development</a:t>
            </a:r>
            <a:endParaRPr lang="en-GB" dirty="0"/>
          </a:p>
        </p:txBody>
      </p:sp>
      <p:sp>
        <p:nvSpPr>
          <p:cNvPr id="3" name="Content Placeholder 2"/>
          <p:cNvSpPr>
            <a:spLocks noGrp="1"/>
          </p:cNvSpPr>
          <p:nvPr>
            <p:ph idx="1"/>
          </p:nvPr>
        </p:nvSpPr>
        <p:spPr/>
        <p:txBody>
          <a:bodyPr/>
          <a:lstStyle/>
          <a:p>
            <a:r>
              <a:rPr lang="en-GB" b="1" dirty="0" smtClean="0"/>
              <a:t>The self</a:t>
            </a:r>
          </a:p>
          <a:p>
            <a:r>
              <a:rPr lang="en-GB" b="1" dirty="0" smtClean="0"/>
              <a:t>Initiative versus guilt</a:t>
            </a:r>
          </a:p>
          <a:p>
            <a:r>
              <a:rPr lang="en-GB" dirty="0" smtClean="0"/>
              <a:t>Understand themselves and develop their identity by associating them with their parents. Who appear to them most powerful and beautiful. their these concepts are disagreeable, unreasonable  and often dangerous.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They use their cognitive motor abilities to perform activity.</a:t>
            </a:r>
          </a:p>
          <a:p>
            <a:r>
              <a:rPr lang="en-GB" dirty="0" smtClean="0"/>
              <a:t>They forget their failures very quickly. And than start new activity.</a:t>
            </a:r>
          </a:p>
          <a:p>
            <a:r>
              <a:rPr lang="en-GB" dirty="0" smtClean="0"/>
              <a:t>They have their own initiate with the help of which they move toward their social world. </a:t>
            </a:r>
          </a:p>
          <a:p>
            <a:r>
              <a:rPr lang="en-GB" dirty="0" smtClean="0"/>
              <a:t>The great govern of initiate is conscience. The initiative can also give them reward and also guilt.</a:t>
            </a:r>
          </a:p>
          <a:p>
            <a:endParaRPr lang="en-GB" dirty="0" smtClean="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Self understanding and understanding others</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Have self understanding of their selves and other people.</a:t>
            </a:r>
          </a:p>
          <a:p>
            <a:pPr>
              <a:buNone/>
            </a:pPr>
            <a:r>
              <a:rPr lang="en-GB" dirty="0" smtClean="0"/>
              <a:t>Self understanding is understanding of self ,the substance ,the content and the self concepts. </a:t>
            </a:r>
          </a:p>
          <a:p>
            <a:pPr>
              <a:buNone/>
            </a:pPr>
            <a:r>
              <a:rPr lang="en-GB" dirty="0" smtClean="0"/>
              <a:t>The self recognition involves many self explanations that are related to their body shape, size and colour.</a:t>
            </a:r>
          </a:p>
          <a:p>
            <a:pPr>
              <a:buNone/>
            </a:pPr>
            <a:r>
              <a:rPr lang="en-GB" dirty="0" smtClean="0"/>
              <a:t>They differentiate themselves from others on the basis of physical and material attributes'.</a:t>
            </a:r>
          </a:p>
          <a:p>
            <a:pPr>
              <a:buNone/>
            </a:pPr>
            <a:r>
              <a:rPr lang="en-GB" dirty="0" smtClean="0"/>
              <a:t>For example; </a:t>
            </a:r>
            <a:r>
              <a:rPr lang="en-GB" dirty="0" err="1" smtClean="0"/>
              <a:t>i</a:t>
            </a:r>
            <a:r>
              <a:rPr lang="en-GB" dirty="0" smtClean="0"/>
              <a:t> am taller </a:t>
            </a:r>
          </a:p>
          <a:p>
            <a:pPr>
              <a:buNone/>
            </a:pPr>
            <a:r>
              <a:rPr lang="en-GB" dirty="0" smtClean="0"/>
              <a:t>I have doll</a:t>
            </a:r>
          </a:p>
          <a:p>
            <a:pPr>
              <a:buNone/>
            </a:pPr>
            <a:r>
              <a:rPr lang="en-GB" dirty="0" smtClean="0"/>
              <a:t>So self explanation is on the basis of physical activities, the material possessions and physical structure.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4-5 years child also give their description on the basis of psychological traits such as </a:t>
            </a:r>
            <a:r>
              <a:rPr lang="en-GB" dirty="0" err="1" smtClean="0"/>
              <a:t>i</a:t>
            </a:r>
            <a:r>
              <a:rPr lang="en-GB" dirty="0" smtClean="0"/>
              <a:t> am happy not scared.</a:t>
            </a:r>
          </a:p>
          <a:p>
            <a:r>
              <a:rPr lang="en-GB" dirty="0" smtClean="0"/>
              <a:t>There statements are optimistic because they can differentiate between desirable competence and actual competence.</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Understanding others</a:t>
            </a:r>
            <a:endParaRPr lang="en-GB" dirty="0"/>
          </a:p>
        </p:txBody>
      </p:sp>
      <p:sp>
        <p:nvSpPr>
          <p:cNvPr id="3" name="Content Placeholder 2"/>
          <p:cNvSpPr>
            <a:spLocks noGrp="1"/>
          </p:cNvSpPr>
          <p:nvPr>
            <p:ph idx="1"/>
          </p:nvPr>
        </p:nvSpPr>
        <p:spPr/>
        <p:txBody>
          <a:bodyPr/>
          <a:lstStyle/>
          <a:p>
            <a:r>
              <a:rPr lang="en-GB" dirty="0" smtClean="0"/>
              <a:t>4-5 years can understand others psychological traits such as that girl is nice.</a:t>
            </a:r>
          </a:p>
          <a:p>
            <a:r>
              <a:rPr lang="en-GB" dirty="0" smtClean="0"/>
              <a:t>But they cant give accurate report.</a:t>
            </a:r>
          </a:p>
          <a:p>
            <a:r>
              <a:rPr lang="en-GB" dirty="0" smtClean="0"/>
              <a:t>3 year old child ca understand that person is committed and when they are committed to join activity but 2 years children are not.</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Moral reasoning according to </a:t>
            </a:r>
            <a:r>
              <a:rPr lang="en-GB" dirty="0" err="1" smtClean="0"/>
              <a:t>piaget</a:t>
            </a:r>
            <a:endParaRPr lang="en-GB" dirty="0"/>
          </a:p>
        </p:txBody>
      </p:sp>
      <p:sp>
        <p:nvSpPr>
          <p:cNvPr id="3" name="Content Placeholder 2"/>
          <p:cNvSpPr>
            <a:spLocks noGrp="1"/>
          </p:cNvSpPr>
          <p:nvPr>
            <p:ph idx="1"/>
          </p:nvPr>
        </p:nvSpPr>
        <p:spPr/>
        <p:txBody>
          <a:bodyPr/>
          <a:lstStyle/>
          <a:p>
            <a:r>
              <a:rPr lang="en-GB" dirty="0" smtClean="0"/>
              <a:t>Interview and observed children from 4-12.</a:t>
            </a:r>
          </a:p>
          <a:p>
            <a:r>
              <a:rPr lang="en-GB" dirty="0" smtClean="0"/>
              <a:t>Observe children playing with marbles and also noted there behaviour such as theft, lying.</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Much variation due to environment and heredity and nutrition---- great contributor for height.</a:t>
            </a:r>
          </a:p>
          <a:p>
            <a:r>
              <a:rPr lang="en-GB" dirty="0" smtClean="0"/>
              <a:t>The urban, middle socioeconomic status, first born are taller than the rural, later born and lower socio-economic status.</a:t>
            </a:r>
          </a:p>
          <a:p>
            <a:endParaRPr lang="en-GB" dirty="0" smtClean="0"/>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4-7</a:t>
            </a:r>
            <a:endParaRPr lang="en-GB" dirty="0"/>
          </a:p>
        </p:txBody>
      </p:sp>
      <p:sp>
        <p:nvSpPr>
          <p:cNvPr id="3" name="Content Placeholder 2"/>
          <p:cNvSpPr>
            <a:spLocks noGrp="1"/>
          </p:cNvSpPr>
          <p:nvPr>
            <p:ph idx="1"/>
          </p:nvPr>
        </p:nvSpPr>
        <p:spPr/>
        <p:txBody>
          <a:bodyPr>
            <a:normAutofit fontScale="92500" lnSpcReduction="10000"/>
          </a:bodyPr>
          <a:lstStyle/>
          <a:p>
            <a:r>
              <a:rPr lang="en-GB" b="1" dirty="0" err="1" smtClean="0"/>
              <a:t>Heteronomous</a:t>
            </a:r>
            <a:r>
              <a:rPr lang="en-GB" b="1" dirty="0" smtClean="0"/>
              <a:t> morality </a:t>
            </a:r>
          </a:p>
          <a:p>
            <a:r>
              <a:rPr lang="en-GB" b="1" dirty="0" smtClean="0"/>
              <a:t>Rules are not under controlled and unchangeable.</a:t>
            </a:r>
          </a:p>
          <a:p>
            <a:r>
              <a:rPr lang="en-GB" dirty="0" smtClean="0"/>
              <a:t>Rules set by powerful authorities.</a:t>
            </a:r>
          </a:p>
          <a:p>
            <a:r>
              <a:rPr lang="en-GB" dirty="0" smtClean="0"/>
              <a:t>They believe on the immanent justice.</a:t>
            </a:r>
          </a:p>
          <a:p>
            <a:r>
              <a:rPr lang="en-GB" dirty="0" smtClean="0"/>
              <a:t>Means that when the rule is broken than punishment will be immediately given.</a:t>
            </a:r>
          </a:p>
          <a:p>
            <a:r>
              <a:rPr lang="en-GB" dirty="0" smtClean="0"/>
              <a:t>If the something unfortunate happened than the person must have transgress(sin) earlier.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t>7-10 mixture</a:t>
            </a:r>
          </a:p>
          <a:p>
            <a:r>
              <a:rPr lang="en-GB" b="1" dirty="0" smtClean="0"/>
              <a:t>Above 10 years autonomous morality</a:t>
            </a:r>
          </a:p>
          <a:p>
            <a:r>
              <a:rPr lang="en-GB" b="1" dirty="0" smtClean="0"/>
              <a:t>Rules are under controlled and unchangeable.</a:t>
            </a:r>
          </a:p>
          <a:p>
            <a:r>
              <a:rPr lang="en-GB" dirty="0" smtClean="0"/>
              <a:t>According to them when there is witness than the punishment is unavoidable.</a:t>
            </a:r>
          </a:p>
          <a:p>
            <a:r>
              <a:rPr lang="en-GB" dirty="0" smtClean="0"/>
              <a:t>The thinking about morality can be change through the negotiation.</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Parenting styles </a:t>
            </a:r>
            <a:endParaRPr lang="en-GB" dirty="0"/>
          </a:p>
        </p:txBody>
      </p:sp>
      <p:sp>
        <p:nvSpPr>
          <p:cNvPr id="3" name="Content Placeholder 2"/>
          <p:cNvSpPr>
            <a:spLocks noGrp="1"/>
          </p:cNvSpPr>
          <p:nvPr>
            <p:ph idx="1"/>
          </p:nvPr>
        </p:nvSpPr>
        <p:spPr/>
        <p:txBody>
          <a:bodyPr>
            <a:normAutofit fontScale="85000" lnSpcReduction="20000"/>
          </a:bodyPr>
          <a:lstStyle/>
          <a:p>
            <a:r>
              <a:rPr lang="en-GB" b="1" dirty="0" err="1" smtClean="0"/>
              <a:t>Baumrind’s</a:t>
            </a:r>
            <a:r>
              <a:rPr lang="en-GB" b="1" dirty="0" smtClean="0"/>
              <a:t> </a:t>
            </a:r>
          </a:p>
          <a:p>
            <a:r>
              <a:rPr lang="en-GB" dirty="0" smtClean="0"/>
              <a:t>Authoritarian</a:t>
            </a:r>
          </a:p>
          <a:p>
            <a:r>
              <a:rPr lang="en-GB" dirty="0" smtClean="0"/>
              <a:t>Strict, punctual in which they force their children to follow their directions and respect their work and effort .exert limits ,allow no change and little verbal exchange.</a:t>
            </a:r>
          </a:p>
          <a:p>
            <a:r>
              <a:rPr lang="en-GB" dirty="0" smtClean="0"/>
              <a:t>Their children are fearful, unhappy, fearing to compare themselves with other, fail to initiate the activity, and weak communication skills.</a:t>
            </a:r>
          </a:p>
          <a:p>
            <a:r>
              <a:rPr lang="en-GB" dirty="0" smtClean="0"/>
              <a:t>Neglectful</a:t>
            </a:r>
          </a:p>
          <a:p>
            <a:r>
              <a:rPr lang="en-GB" dirty="0" smtClean="0"/>
              <a:t>Indulgent </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Authoritative</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Encourage children to be independent but still places limits and have control on their actions.</a:t>
            </a:r>
          </a:p>
          <a:p>
            <a:r>
              <a:rPr lang="en-GB" dirty="0" smtClean="0"/>
              <a:t>Extensive verbal exchange</a:t>
            </a:r>
          </a:p>
          <a:p>
            <a:r>
              <a:rPr lang="en-GB" dirty="0" smtClean="0"/>
              <a:t>Parents are warm and nutrient.</a:t>
            </a:r>
          </a:p>
          <a:p>
            <a:r>
              <a:rPr lang="en-GB" dirty="0" smtClean="0"/>
              <a:t>Show pleasure and support in response to children's constructive behaviour.</a:t>
            </a:r>
          </a:p>
          <a:p>
            <a:r>
              <a:rPr lang="en-GB" dirty="0" smtClean="0"/>
              <a:t>Their children are self-controlled, self-reliant ,cheerful and achievement oriented, can maintain friendly relations with peer, cooperate with adults and cope well with stress.</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Neglectful parents</a:t>
            </a:r>
            <a:endParaRPr lang="en-GB" dirty="0"/>
          </a:p>
        </p:txBody>
      </p:sp>
      <p:sp>
        <p:nvSpPr>
          <p:cNvPr id="3" name="Content Placeholder 2"/>
          <p:cNvSpPr>
            <a:spLocks noGrp="1"/>
          </p:cNvSpPr>
          <p:nvPr>
            <p:ph idx="1"/>
          </p:nvPr>
        </p:nvSpPr>
        <p:spPr/>
        <p:txBody>
          <a:bodyPr/>
          <a:lstStyle/>
          <a:p>
            <a:r>
              <a:rPr lang="en-GB" dirty="0" smtClean="0"/>
              <a:t>Parent’s are uninvolved in children's life.</a:t>
            </a:r>
          </a:p>
          <a:p>
            <a:r>
              <a:rPr lang="en-GB" dirty="0" smtClean="0"/>
              <a:t>So that children thought that other’s aspects for parents are more important in life.</a:t>
            </a:r>
          </a:p>
          <a:p>
            <a:r>
              <a:rPr lang="en-GB" dirty="0" smtClean="0"/>
              <a:t>Socially incompetent .</a:t>
            </a:r>
          </a:p>
          <a:p>
            <a:r>
              <a:rPr lang="en-GB" dirty="0" smtClean="0"/>
              <a:t>Poor self-control ,low self esteem and immature and alienated from family.</a:t>
            </a:r>
          </a:p>
          <a:p>
            <a:r>
              <a:rPr lang="en-GB" dirty="0" smtClean="0"/>
              <a:t>In adolescent that  show truancy and delinquency.</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Indulgent parenting</a:t>
            </a:r>
            <a:endParaRPr lang="en-GB" dirty="0"/>
          </a:p>
        </p:txBody>
      </p:sp>
      <p:sp>
        <p:nvSpPr>
          <p:cNvPr id="3" name="Content Placeholder 2"/>
          <p:cNvSpPr>
            <a:spLocks noGrp="1"/>
          </p:cNvSpPr>
          <p:nvPr>
            <p:ph idx="1"/>
          </p:nvPr>
        </p:nvSpPr>
        <p:spPr/>
        <p:txBody>
          <a:bodyPr>
            <a:normAutofit fontScale="92500"/>
          </a:bodyPr>
          <a:lstStyle/>
          <a:p>
            <a:r>
              <a:rPr lang="en-GB" dirty="0" smtClean="0"/>
              <a:t>Highly involved, place no demands or having less control.</a:t>
            </a:r>
          </a:p>
          <a:p>
            <a:r>
              <a:rPr lang="en-GB" dirty="0" smtClean="0"/>
              <a:t>Children never learn to control their behaviour.</a:t>
            </a:r>
          </a:p>
          <a:p>
            <a:r>
              <a:rPr lang="en-GB" dirty="0" smtClean="0"/>
              <a:t>Parents think that this is style of warm involvement and restrains will  produce creative, confident child.</a:t>
            </a:r>
          </a:p>
          <a:p>
            <a:r>
              <a:rPr lang="en-GB" dirty="0" smtClean="0"/>
              <a:t>They might be domineering, egocentric ,disobedient and have difficulties in peer relations.</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97599"/>
            <a:ext cx="7772400" cy="135677"/>
          </a:xfrm>
        </p:spPr>
        <p:txBody>
          <a:bodyPr>
            <a:normAutofit fontScale="90000"/>
          </a:bodyPr>
          <a:lstStyle/>
          <a:p>
            <a:r>
              <a:rPr lang="en-GB" dirty="0" smtClean="0"/>
              <a:t>Cognitive development </a:t>
            </a:r>
            <a:endParaRPr lang="en-GB" dirty="0"/>
          </a:p>
        </p:txBody>
      </p:sp>
      <p:sp>
        <p:nvSpPr>
          <p:cNvPr id="3" name="Subtitle 2"/>
          <p:cNvSpPr>
            <a:spLocks noGrp="1"/>
          </p:cNvSpPr>
          <p:nvPr>
            <p:ph type="subTitle" idx="1"/>
          </p:nvPr>
        </p:nvSpPr>
        <p:spPr>
          <a:xfrm>
            <a:off x="1371600" y="4681621"/>
            <a:ext cx="6400800" cy="161759"/>
          </a:xfrm>
        </p:spPr>
        <p:txBody>
          <a:bodyPr>
            <a:normAutofit fontScale="25000" lnSpcReduction="20000"/>
          </a:bodyPr>
          <a:lstStyle/>
          <a:p>
            <a:endParaRPr lang="en-GB"/>
          </a:p>
        </p:txBody>
      </p:sp>
    </p:spTree>
    <p:extLst>
      <p:ext uri="{BB962C8B-B14F-4D97-AF65-F5344CB8AC3E}">
        <p14:creationId xmlns:p14="http://schemas.microsoft.com/office/powerpoint/2010/main" val="29192600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Sensorimotor</a:t>
            </a:r>
            <a:r>
              <a:rPr lang="en-GB" dirty="0" smtClean="0"/>
              <a:t> stage </a:t>
            </a:r>
            <a:endParaRPr lang="en-GB" dirty="0"/>
          </a:p>
        </p:txBody>
      </p:sp>
      <p:sp>
        <p:nvSpPr>
          <p:cNvPr id="3" name="Content Placeholder 2"/>
          <p:cNvSpPr>
            <a:spLocks noGrp="1"/>
          </p:cNvSpPr>
          <p:nvPr>
            <p:ph idx="1"/>
          </p:nvPr>
        </p:nvSpPr>
        <p:spPr/>
        <p:txBody>
          <a:bodyPr/>
          <a:lstStyle/>
          <a:p>
            <a:r>
              <a:rPr lang="en-GB" dirty="0" smtClean="0"/>
              <a:t>From birth to years of age</a:t>
            </a:r>
          </a:p>
          <a:p>
            <a:r>
              <a:rPr lang="en-GB" dirty="0" smtClean="0"/>
              <a:t>They construct an understanding of the world by coordinating sensory experiences.</a:t>
            </a:r>
          </a:p>
          <a:p>
            <a:r>
              <a:rPr lang="en-GB" dirty="0" smtClean="0"/>
              <a:t>At the of this stage they can produce complex </a:t>
            </a:r>
            <a:r>
              <a:rPr lang="en-GB" dirty="0" err="1" smtClean="0"/>
              <a:t>sensorimotor</a:t>
            </a:r>
            <a:r>
              <a:rPr lang="en-GB" dirty="0" smtClean="0"/>
              <a:t> patterns and use primitive symbols.</a:t>
            </a:r>
          </a:p>
          <a:p>
            <a:r>
              <a:rPr lang="en-GB" b="1" dirty="0" err="1" smtClean="0"/>
              <a:t>Substages</a:t>
            </a:r>
            <a:endParaRPr lang="en-GB" b="1" dirty="0" smtClean="0"/>
          </a:p>
          <a:p>
            <a:r>
              <a:rPr lang="en-GB" b="1" dirty="0" smtClean="0"/>
              <a:t>Six sub stages</a:t>
            </a:r>
            <a:endParaRPr lang="en-GB" b="1" dirty="0"/>
          </a:p>
        </p:txBody>
      </p:sp>
    </p:spTree>
    <p:extLst>
      <p:ext uri="{BB962C8B-B14F-4D97-AF65-F5344CB8AC3E}">
        <p14:creationId xmlns:p14="http://schemas.microsoft.com/office/powerpoint/2010/main" val="3382186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Simple reflexes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1</a:t>
            </a:r>
            <a:r>
              <a:rPr lang="en-GB" baseline="30000" dirty="0" smtClean="0"/>
              <a:t>st</a:t>
            </a:r>
            <a:r>
              <a:rPr lang="en-GB" dirty="0" smtClean="0"/>
              <a:t> stage,</a:t>
            </a:r>
          </a:p>
          <a:p>
            <a:r>
              <a:rPr lang="en-GB" dirty="0" smtClean="0"/>
              <a:t>Coordination of sensation and action with the help of  reflexive behaviour such as rooting and sucking.</a:t>
            </a:r>
          </a:p>
          <a:p>
            <a:r>
              <a:rPr lang="en-GB" dirty="0" smtClean="0"/>
              <a:t>In this stage the infant produce relives behaviour even in the absence of usual stimulus.</a:t>
            </a:r>
          </a:p>
          <a:p>
            <a:r>
              <a:rPr lang="en-GB" dirty="0" smtClean="0"/>
              <a:t>Such a sucking in the absence of nipple when it is nearby.</a:t>
            </a:r>
          </a:p>
          <a:p>
            <a:r>
              <a:rPr lang="en-GB" dirty="0" smtClean="0"/>
              <a:t>It means they are initiating actions and actively structuring experiences. </a:t>
            </a:r>
            <a:endParaRPr lang="en-GB" dirty="0"/>
          </a:p>
        </p:txBody>
      </p:sp>
    </p:spTree>
    <p:extLst>
      <p:ext uri="{BB962C8B-B14F-4D97-AF65-F5344CB8AC3E}">
        <p14:creationId xmlns:p14="http://schemas.microsoft.com/office/powerpoint/2010/main" val="23317029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First habits and primary circular reactions </a:t>
            </a:r>
            <a:endParaRPr lang="en-GB" dirty="0"/>
          </a:p>
        </p:txBody>
      </p:sp>
      <p:sp>
        <p:nvSpPr>
          <p:cNvPr id="3" name="Content Placeholder 2"/>
          <p:cNvSpPr>
            <a:spLocks noGrp="1"/>
          </p:cNvSpPr>
          <p:nvPr>
            <p:ph idx="1"/>
          </p:nvPr>
        </p:nvSpPr>
        <p:spPr/>
        <p:txBody>
          <a:bodyPr/>
          <a:lstStyle/>
          <a:p>
            <a:r>
              <a:rPr lang="en-GB" dirty="0" smtClean="0"/>
              <a:t>1-4 months of age</a:t>
            </a:r>
          </a:p>
          <a:p>
            <a:r>
              <a:rPr lang="en-GB" dirty="0" smtClean="0"/>
              <a:t>Infant coordinate the sensation and two types of schemes.</a:t>
            </a:r>
          </a:p>
          <a:p>
            <a:r>
              <a:rPr lang="en-GB" b="1" i="1" dirty="0" smtClean="0"/>
              <a:t>Habits and primary circular reactions</a:t>
            </a:r>
            <a:endParaRPr lang="en-GB" i="1" dirty="0" smtClean="0"/>
          </a:p>
          <a:p>
            <a:r>
              <a:rPr lang="en-GB" dirty="0" smtClean="0"/>
              <a:t>Habit is scheme based on the reflex but is completely separate the its stimulus. Sucks when the nipple is absent.</a:t>
            </a:r>
          </a:p>
          <a:p>
            <a:r>
              <a:rPr lang="en-GB" dirty="0" smtClean="0"/>
              <a:t>The circular reactions are repeated activity.</a:t>
            </a:r>
            <a:endParaRPr lang="en-GB" dirty="0"/>
          </a:p>
        </p:txBody>
      </p:sp>
    </p:spTree>
    <p:extLst>
      <p:ext uri="{BB962C8B-B14F-4D97-AF65-F5344CB8AC3E}">
        <p14:creationId xmlns:p14="http://schemas.microsoft.com/office/powerpoint/2010/main" val="3356220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brain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Grow in early childhood but not as fast as in the infancy.</a:t>
            </a:r>
          </a:p>
          <a:p>
            <a:r>
              <a:rPr lang="en-GB" dirty="0" smtClean="0"/>
              <a:t>3 years  child brain is 3 quarter of adult .</a:t>
            </a:r>
          </a:p>
          <a:p>
            <a:r>
              <a:rPr lang="en-GB" dirty="0" smtClean="0"/>
              <a:t>6 years child brain is 95 percent of adult brain.</a:t>
            </a:r>
          </a:p>
          <a:p>
            <a:r>
              <a:rPr lang="en-GB" dirty="0" smtClean="0"/>
              <a:t>Dendrites connections increases</a:t>
            </a:r>
          </a:p>
          <a:p>
            <a:r>
              <a:rPr lang="en-GB" dirty="0" smtClean="0"/>
              <a:t>The </a:t>
            </a:r>
            <a:r>
              <a:rPr lang="en-GB" dirty="0" err="1" smtClean="0"/>
              <a:t>myelinization</a:t>
            </a:r>
            <a:r>
              <a:rPr lang="en-GB" dirty="0" smtClean="0"/>
              <a:t> increases.</a:t>
            </a:r>
          </a:p>
          <a:p>
            <a:r>
              <a:rPr lang="en-GB" dirty="0" smtClean="0"/>
              <a:t>The </a:t>
            </a:r>
            <a:r>
              <a:rPr lang="en-GB" dirty="0" err="1" smtClean="0"/>
              <a:t>mylinization</a:t>
            </a:r>
            <a:r>
              <a:rPr lang="en-GB" dirty="0" smtClean="0"/>
              <a:t> increase the speed and efficacy of the information travelling in the nervous system.</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circular reactions</a:t>
            </a:r>
            <a:endParaRPr lang="en-GB" dirty="0"/>
          </a:p>
        </p:txBody>
      </p:sp>
      <p:sp>
        <p:nvSpPr>
          <p:cNvPr id="3" name="Content Placeholder 2"/>
          <p:cNvSpPr>
            <a:spLocks noGrp="1"/>
          </p:cNvSpPr>
          <p:nvPr>
            <p:ph idx="1"/>
          </p:nvPr>
        </p:nvSpPr>
        <p:spPr/>
        <p:txBody>
          <a:bodyPr>
            <a:normAutofit lnSpcReduction="10000"/>
          </a:bodyPr>
          <a:lstStyle/>
          <a:p>
            <a:r>
              <a:rPr lang="en-GB" dirty="0" smtClean="0"/>
              <a:t>Reproducing an event that occurred by chance. For example if accidently finger than suck them again and again. But finger not support </a:t>
            </a:r>
            <a:r>
              <a:rPr lang="en-GB" dirty="0" err="1" smtClean="0"/>
              <a:t>bcz</a:t>
            </a:r>
            <a:r>
              <a:rPr lang="en-GB" dirty="0" smtClean="0"/>
              <a:t> of cannot coordinate visual and manual actions.</a:t>
            </a:r>
          </a:p>
          <a:p>
            <a:r>
              <a:rPr lang="en-GB" dirty="0" smtClean="0"/>
              <a:t>Habits and circular reactions are stereotyped ----repeated in same way.</a:t>
            </a:r>
          </a:p>
          <a:p>
            <a:r>
              <a:rPr lang="en-GB" dirty="0" smtClean="0"/>
              <a:t>The centre of attention is own body not environment.</a:t>
            </a:r>
          </a:p>
          <a:p>
            <a:pPr>
              <a:buNone/>
            </a:pPr>
            <a:endParaRPr lang="en-GB" dirty="0"/>
          </a:p>
        </p:txBody>
      </p:sp>
    </p:spTree>
    <p:extLst>
      <p:ext uri="{BB962C8B-B14F-4D97-AF65-F5344CB8AC3E}">
        <p14:creationId xmlns:p14="http://schemas.microsoft.com/office/powerpoint/2010/main" val="34680904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Secondary circular reactions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4-8 month</a:t>
            </a:r>
          </a:p>
          <a:p>
            <a:r>
              <a:rPr lang="en-GB" dirty="0" smtClean="0"/>
              <a:t>More object oriented and can move.</a:t>
            </a:r>
          </a:p>
          <a:p>
            <a:r>
              <a:rPr lang="en-GB" dirty="0" smtClean="0"/>
              <a:t>Movements or schemes are not intentional or goal directed but they repeat these schemes because of consequences.</a:t>
            </a:r>
          </a:p>
          <a:p>
            <a:r>
              <a:rPr lang="en-GB" dirty="0" smtClean="0"/>
              <a:t>For example shake rattle than sound create fascination and than repeat again and again</a:t>
            </a:r>
          </a:p>
          <a:p>
            <a:r>
              <a:rPr lang="en-GB" dirty="0" smtClean="0"/>
              <a:t>Than repetition of activity due to consequences is called secondary circular reactions.</a:t>
            </a:r>
            <a:endParaRPr lang="en-GB" dirty="0"/>
          </a:p>
        </p:txBody>
      </p:sp>
    </p:spTree>
    <p:extLst>
      <p:ext uri="{BB962C8B-B14F-4D97-AF65-F5344CB8AC3E}">
        <p14:creationId xmlns:p14="http://schemas.microsoft.com/office/powerpoint/2010/main" val="3591719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Coordination of secondary circular reactions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8-12 months</a:t>
            </a:r>
          </a:p>
          <a:p>
            <a:r>
              <a:rPr lang="en-GB" dirty="0" smtClean="0"/>
              <a:t>Coordination of touch, vision hand and eye.</a:t>
            </a:r>
          </a:p>
          <a:p>
            <a:r>
              <a:rPr lang="en-GB" dirty="0" smtClean="0"/>
              <a:t>Direct outward actions.</a:t>
            </a:r>
          </a:p>
          <a:p>
            <a:r>
              <a:rPr lang="en-GB" dirty="0" smtClean="0"/>
              <a:t>Coordination of schemes intentionally.</a:t>
            </a:r>
          </a:p>
          <a:p>
            <a:r>
              <a:rPr lang="en-GB" dirty="0" smtClean="0"/>
              <a:t>Combine and recombine the learned schemes in coordinated way.</a:t>
            </a:r>
          </a:p>
          <a:p>
            <a:r>
              <a:rPr lang="en-GB" dirty="0" smtClean="0"/>
              <a:t>Look at toy and hold it intentionally than start exploring.</a:t>
            </a:r>
          </a:p>
          <a:p>
            <a:r>
              <a:rPr lang="en-GB" dirty="0" smtClean="0"/>
              <a:t> more coordination</a:t>
            </a:r>
          </a:p>
          <a:p>
            <a:r>
              <a:rPr lang="en-GB" dirty="0" smtClean="0"/>
              <a:t>Outward activities</a:t>
            </a:r>
            <a:endParaRPr lang="en-GB" dirty="0"/>
          </a:p>
        </p:txBody>
      </p:sp>
    </p:spTree>
    <p:extLst>
      <p:ext uri="{BB962C8B-B14F-4D97-AF65-F5344CB8AC3E}">
        <p14:creationId xmlns:p14="http://schemas.microsoft.com/office/powerpoint/2010/main" val="13080515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Tertiary circular reactions ,novelty and curiosity </a:t>
            </a:r>
            <a:endParaRPr lang="en-GB" dirty="0"/>
          </a:p>
        </p:txBody>
      </p:sp>
      <p:sp>
        <p:nvSpPr>
          <p:cNvPr id="3" name="Content Placeholder 2"/>
          <p:cNvSpPr>
            <a:spLocks noGrp="1"/>
          </p:cNvSpPr>
          <p:nvPr>
            <p:ph idx="1"/>
          </p:nvPr>
        </p:nvSpPr>
        <p:spPr/>
        <p:txBody>
          <a:bodyPr/>
          <a:lstStyle/>
          <a:p>
            <a:r>
              <a:rPr lang="en-GB" dirty="0" smtClean="0"/>
              <a:t>12-18 months </a:t>
            </a:r>
          </a:p>
          <a:p>
            <a:r>
              <a:rPr lang="en-GB" dirty="0" smtClean="0"/>
              <a:t>Attract by many properties of object.</a:t>
            </a:r>
          </a:p>
          <a:p>
            <a:r>
              <a:rPr lang="en-GB" dirty="0" smtClean="0"/>
              <a:t>Using single object for many purpose.</a:t>
            </a:r>
          </a:p>
          <a:p>
            <a:r>
              <a:rPr lang="en-GB" dirty="0" smtClean="0"/>
              <a:t>Is tertiary circular activities.</a:t>
            </a:r>
          </a:p>
          <a:p>
            <a:r>
              <a:rPr lang="en-GB" dirty="0" smtClean="0"/>
              <a:t>It increase the novelty and curiosity by playing with object in different ways. </a:t>
            </a:r>
            <a:endParaRPr lang="en-GB" dirty="0"/>
          </a:p>
        </p:txBody>
      </p:sp>
    </p:spTree>
    <p:extLst>
      <p:ext uri="{BB962C8B-B14F-4D97-AF65-F5344CB8AC3E}">
        <p14:creationId xmlns:p14="http://schemas.microsoft.com/office/powerpoint/2010/main" val="2372900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Internalization of schemes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18-24</a:t>
            </a:r>
          </a:p>
          <a:p>
            <a:r>
              <a:rPr lang="en-GB" dirty="0" smtClean="0"/>
              <a:t>Develops ability to use symbols</a:t>
            </a:r>
          </a:p>
          <a:p>
            <a:r>
              <a:rPr lang="en-GB" dirty="0" smtClean="0"/>
              <a:t>According to </a:t>
            </a:r>
            <a:r>
              <a:rPr lang="en-GB" dirty="0" err="1" smtClean="0"/>
              <a:t>piaget</a:t>
            </a:r>
            <a:r>
              <a:rPr lang="en-GB" dirty="0" smtClean="0"/>
              <a:t> the symbol is internalized sensory image represented by word.</a:t>
            </a:r>
          </a:p>
          <a:p>
            <a:r>
              <a:rPr lang="en-GB" dirty="0" smtClean="0"/>
              <a:t>Primitive symbols permit them to think about</a:t>
            </a:r>
          </a:p>
          <a:p>
            <a:r>
              <a:rPr lang="en-GB" dirty="0" smtClean="0"/>
              <a:t>Concrete event without directly acting with them or perceiving them.</a:t>
            </a:r>
          </a:p>
          <a:p>
            <a:r>
              <a:rPr lang="en-GB" dirty="0" smtClean="0"/>
              <a:t>Symbol allow them to transform and manipulate the events. </a:t>
            </a:r>
          </a:p>
          <a:p>
            <a:r>
              <a:rPr lang="en-GB" dirty="0" smtClean="0"/>
              <a:t>Match box opening and closing and mouth opening and closing  which indicates the expression of image.</a:t>
            </a:r>
            <a:endParaRPr lang="en-GB" dirty="0"/>
          </a:p>
        </p:txBody>
      </p:sp>
    </p:spTree>
    <p:extLst>
      <p:ext uri="{BB962C8B-B14F-4D97-AF65-F5344CB8AC3E}">
        <p14:creationId xmlns:p14="http://schemas.microsoft.com/office/powerpoint/2010/main" val="28605782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 permanence </a:t>
            </a:r>
            <a:endParaRPr lang="en-GB" dirty="0"/>
          </a:p>
        </p:txBody>
      </p:sp>
      <p:sp>
        <p:nvSpPr>
          <p:cNvPr id="3" name="Content Placeholder 2"/>
          <p:cNvSpPr>
            <a:spLocks noGrp="1"/>
          </p:cNvSpPr>
          <p:nvPr>
            <p:ph idx="1"/>
          </p:nvPr>
        </p:nvSpPr>
        <p:spPr/>
        <p:txBody>
          <a:bodyPr/>
          <a:lstStyle/>
          <a:p>
            <a:r>
              <a:rPr lang="en-GB" dirty="0" smtClean="0"/>
              <a:t>For the infant there is no difference between the object and external world. The objects have no separate and permanent existence.</a:t>
            </a:r>
          </a:p>
          <a:p>
            <a:r>
              <a:rPr lang="en-GB" dirty="0" smtClean="0"/>
              <a:t>At the end of the sensor motor stage the objects are permanent and separate.</a:t>
            </a:r>
          </a:p>
          <a:p>
            <a:r>
              <a:rPr lang="en-GB" dirty="0" smtClean="0"/>
              <a:t>Object permanence is the existence of object when cant be touched and out of sight.</a:t>
            </a:r>
            <a:endParaRPr lang="en-GB" dirty="0"/>
          </a:p>
        </p:txBody>
      </p:sp>
    </p:spTree>
    <p:extLst>
      <p:ext uri="{BB962C8B-B14F-4D97-AF65-F5344CB8AC3E}">
        <p14:creationId xmlns:p14="http://schemas.microsoft.com/office/powerpoint/2010/main" val="32366141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Evaluation of </a:t>
            </a:r>
            <a:r>
              <a:rPr lang="en-GB" b="1" dirty="0" err="1" smtClean="0"/>
              <a:t>piaget</a:t>
            </a:r>
            <a:r>
              <a:rPr lang="en-GB" b="1" dirty="0" smtClean="0"/>
              <a:t> </a:t>
            </a:r>
            <a:r>
              <a:rPr lang="en-GB" b="1" dirty="0" err="1" smtClean="0"/>
              <a:t>sensori</a:t>
            </a:r>
            <a:r>
              <a:rPr lang="en-GB" b="1" dirty="0" smtClean="0"/>
              <a:t> motor stage</a:t>
            </a:r>
            <a:endParaRPr lang="en-GB" b="1" dirty="0"/>
          </a:p>
        </p:txBody>
      </p:sp>
      <p:sp>
        <p:nvSpPr>
          <p:cNvPr id="3" name="Content Placeholder 2"/>
          <p:cNvSpPr>
            <a:spLocks noGrp="1"/>
          </p:cNvSpPr>
          <p:nvPr>
            <p:ph idx="1"/>
          </p:nvPr>
        </p:nvSpPr>
        <p:spPr/>
        <p:txBody>
          <a:bodyPr/>
          <a:lstStyle/>
          <a:p>
            <a:r>
              <a:rPr lang="en-GB" b="1" smtClean="0"/>
              <a:t>A-not-B-Error </a:t>
            </a:r>
          </a:p>
          <a:p>
            <a:endParaRPr lang="en-GB" b="1" dirty="0"/>
          </a:p>
        </p:txBody>
      </p:sp>
    </p:spTree>
    <p:extLst>
      <p:ext uri="{BB962C8B-B14F-4D97-AF65-F5344CB8AC3E}">
        <p14:creationId xmlns:p14="http://schemas.microsoft.com/office/powerpoint/2010/main" val="25510114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Learning, remembering and conceptualizing </a:t>
            </a:r>
            <a:endParaRPr lang="en-GB" dirty="0"/>
          </a:p>
        </p:txBody>
      </p:sp>
      <p:sp>
        <p:nvSpPr>
          <p:cNvPr id="3" name="Content Placeholder 2"/>
          <p:cNvSpPr>
            <a:spLocks noGrp="1"/>
          </p:cNvSpPr>
          <p:nvPr>
            <p:ph idx="1"/>
          </p:nvPr>
        </p:nvSpPr>
        <p:spPr/>
        <p:txBody>
          <a:bodyPr/>
          <a:lstStyle/>
          <a:p>
            <a:r>
              <a:rPr lang="en-GB" dirty="0" smtClean="0"/>
              <a:t>Conditioning</a:t>
            </a:r>
          </a:p>
          <a:p>
            <a:r>
              <a:rPr lang="en-GB" dirty="0" smtClean="0"/>
              <a:t>Attention</a:t>
            </a:r>
          </a:p>
          <a:p>
            <a:r>
              <a:rPr lang="en-GB" dirty="0" smtClean="0"/>
              <a:t>Memory</a:t>
            </a:r>
          </a:p>
          <a:p>
            <a:r>
              <a:rPr lang="en-GB" dirty="0" smtClean="0"/>
              <a:t>Imitation</a:t>
            </a:r>
          </a:p>
          <a:p>
            <a:r>
              <a:rPr lang="en-GB" dirty="0" smtClean="0"/>
              <a:t>Concept formation and categorization </a:t>
            </a:r>
            <a:endParaRPr lang="en-GB" dirty="0"/>
          </a:p>
        </p:txBody>
      </p:sp>
    </p:spTree>
    <p:extLst>
      <p:ext uri="{BB962C8B-B14F-4D97-AF65-F5344CB8AC3E}">
        <p14:creationId xmlns:p14="http://schemas.microsoft.com/office/powerpoint/2010/main" val="33720001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Conditioning </a:t>
            </a:r>
            <a:endParaRPr lang="en-GB" dirty="0"/>
          </a:p>
        </p:txBody>
      </p:sp>
      <p:sp>
        <p:nvSpPr>
          <p:cNvPr id="3" name="Content Placeholder 2"/>
          <p:cNvSpPr>
            <a:spLocks noGrp="1"/>
          </p:cNvSpPr>
          <p:nvPr>
            <p:ph idx="1"/>
          </p:nvPr>
        </p:nvSpPr>
        <p:spPr/>
        <p:txBody>
          <a:bodyPr/>
          <a:lstStyle/>
          <a:p>
            <a:r>
              <a:rPr lang="en-GB" dirty="0" smtClean="0"/>
              <a:t>Operant conditioning in which the consequence of behaviour produce changes in the probability of behaviour occurrence. </a:t>
            </a:r>
          </a:p>
          <a:p>
            <a:r>
              <a:rPr lang="en-GB" dirty="0" smtClean="0"/>
              <a:t>Infant behaviour is followed by rewarding stimulus. </a:t>
            </a:r>
          </a:p>
          <a:p>
            <a:r>
              <a:rPr lang="en-GB" dirty="0" smtClean="0"/>
              <a:t>The infant behaviour can be studied with the help of operant conditioning.</a:t>
            </a:r>
            <a:endParaRPr lang="en-GB" dirty="0"/>
          </a:p>
        </p:txBody>
      </p:sp>
    </p:spTree>
    <p:extLst>
      <p:ext uri="{BB962C8B-B14F-4D97-AF65-F5344CB8AC3E}">
        <p14:creationId xmlns:p14="http://schemas.microsoft.com/office/powerpoint/2010/main" val="17860462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Attention </a:t>
            </a:r>
            <a:endParaRPr lang="en-GB" dirty="0"/>
          </a:p>
        </p:txBody>
      </p:sp>
      <p:sp>
        <p:nvSpPr>
          <p:cNvPr id="3" name="Content Placeholder 2"/>
          <p:cNvSpPr>
            <a:spLocks noGrp="1"/>
          </p:cNvSpPr>
          <p:nvPr>
            <p:ph idx="1"/>
          </p:nvPr>
        </p:nvSpPr>
        <p:spPr/>
        <p:txBody>
          <a:bodyPr>
            <a:normAutofit fontScale="92500"/>
          </a:bodyPr>
          <a:lstStyle/>
          <a:p>
            <a:r>
              <a:rPr lang="en-GB" dirty="0" smtClean="0"/>
              <a:t>Focusing of mental resources on the selective information which improve the cognitive ability .</a:t>
            </a:r>
          </a:p>
          <a:p>
            <a:r>
              <a:rPr lang="en-GB" dirty="0" smtClean="0"/>
              <a:t>Even the new born select the stimulus from environment and can focus attention.</a:t>
            </a:r>
          </a:p>
          <a:p>
            <a:r>
              <a:rPr lang="en-GB" dirty="0" smtClean="0"/>
              <a:t>The older infants can select more complex patterns in which the parietal lobe is involved. </a:t>
            </a:r>
          </a:p>
          <a:p>
            <a:r>
              <a:rPr lang="en-GB" dirty="0" smtClean="0"/>
              <a:t>Attention is process which appear in 1</a:t>
            </a:r>
            <a:r>
              <a:rPr lang="en-GB" baseline="30000" dirty="0" smtClean="0"/>
              <a:t>st</a:t>
            </a:r>
            <a:r>
              <a:rPr lang="en-GB" dirty="0" smtClean="0"/>
              <a:t> year which is process of investigation and orientation.</a:t>
            </a:r>
            <a:endParaRPr lang="en-GB" dirty="0"/>
          </a:p>
        </p:txBody>
      </p:sp>
    </p:spTree>
    <p:extLst>
      <p:ext uri="{BB962C8B-B14F-4D97-AF65-F5344CB8AC3E}">
        <p14:creationId xmlns:p14="http://schemas.microsoft.com/office/powerpoint/2010/main" val="1424344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Hand eye coordination also depend upon </a:t>
            </a:r>
            <a:r>
              <a:rPr lang="en-GB" dirty="0" err="1" smtClean="0"/>
              <a:t>myelinization</a:t>
            </a:r>
            <a:r>
              <a:rPr lang="en-GB" dirty="0" smtClean="0"/>
              <a:t> which completed in the 4 years of age.</a:t>
            </a:r>
          </a:p>
          <a:p>
            <a:r>
              <a:rPr lang="en-GB" dirty="0" smtClean="0"/>
              <a:t>There are dramatic changes within brain between 3-15 years.</a:t>
            </a:r>
          </a:p>
          <a:p>
            <a:r>
              <a:rPr lang="en-GB" dirty="0" smtClean="0"/>
              <a:t>Amount of brain material doubles in these years.</a:t>
            </a:r>
          </a:p>
          <a:p>
            <a:r>
              <a:rPr lang="en-GB" dirty="0" smtClean="0"/>
              <a:t>3-6 years the most dramatic growth is of frontal lobe which is involved in the organization, planning in maintaining the attention in new tasks.</a:t>
            </a:r>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Attention involve </a:t>
            </a:r>
          </a:p>
          <a:p>
            <a:r>
              <a:rPr lang="en-GB" dirty="0" smtClean="0"/>
              <a:t>Where</a:t>
            </a:r>
          </a:p>
          <a:p>
            <a:r>
              <a:rPr lang="en-GB" dirty="0" smtClean="0"/>
              <a:t>What (what is colour and shape)</a:t>
            </a:r>
          </a:p>
          <a:p>
            <a:r>
              <a:rPr lang="en-GB" b="1" dirty="0" smtClean="0"/>
              <a:t>Focused attention or sustained attention </a:t>
            </a:r>
          </a:p>
          <a:p>
            <a:r>
              <a:rPr lang="en-GB" dirty="0" smtClean="0"/>
              <a:t>New stimulus than attention is oriented toward that stimulus.</a:t>
            </a:r>
          </a:p>
          <a:p>
            <a:r>
              <a:rPr lang="en-GB" dirty="0" smtClean="0"/>
              <a:t>Sustained attention create ability to understand the characteristics.</a:t>
            </a:r>
          </a:p>
          <a:p>
            <a:r>
              <a:rPr lang="en-GB" dirty="0" smtClean="0"/>
              <a:t>The infants of 4 months can give the 5-10 seconds of sustain attention.</a:t>
            </a:r>
          </a:p>
          <a:p>
            <a:r>
              <a:rPr lang="en-GB" dirty="0" smtClean="0"/>
              <a:t>With the passage of time age increasing the sustain attention increases.</a:t>
            </a:r>
          </a:p>
          <a:p>
            <a:endParaRPr lang="en-GB" b="1" dirty="0" smtClean="0"/>
          </a:p>
          <a:p>
            <a:endParaRPr lang="en-GB" dirty="0"/>
          </a:p>
        </p:txBody>
      </p:sp>
    </p:spTree>
    <p:extLst>
      <p:ext uri="{BB962C8B-B14F-4D97-AF65-F5344CB8AC3E}">
        <p14:creationId xmlns:p14="http://schemas.microsoft.com/office/powerpoint/2010/main" val="9307684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Habituation and </a:t>
            </a:r>
            <a:r>
              <a:rPr lang="en-GB" dirty="0" err="1" smtClean="0"/>
              <a:t>dishabituation</a:t>
            </a:r>
            <a:r>
              <a:rPr lang="en-GB" dirty="0" smtClean="0"/>
              <a:t> </a:t>
            </a:r>
            <a:endParaRPr lang="en-GB" dirty="0"/>
          </a:p>
        </p:txBody>
      </p:sp>
      <p:sp>
        <p:nvSpPr>
          <p:cNvPr id="3" name="Content Placeholder 2"/>
          <p:cNvSpPr>
            <a:spLocks noGrp="1"/>
          </p:cNvSpPr>
          <p:nvPr>
            <p:ph idx="1"/>
          </p:nvPr>
        </p:nvSpPr>
        <p:spPr/>
        <p:txBody>
          <a:bodyPr>
            <a:normAutofit lnSpcReduction="10000"/>
          </a:bodyPr>
          <a:lstStyle/>
          <a:p>
            <a:r>
              <a:rPr lang="en-GB" dirty="0" smtClean="0"/>
              <a:t>Habitation decrease the response to stimulus.</a:t>
            </a:r>
          </a:p>
          <a:p>
            <a:r>
              <a:rPr lang="en-GB" dirty="0" smtClean="0"/>
              <a:t>Showing the same stimulus again and again.</a:t>
            </a:r>
          </a:p>
          <a:p>
            <a:r>
              <a:rPr lang="en-GB" dirty="0" smtClean="0"/>
              <a:t>Dishabituation increase the </a:t>
            </a:r>
            <a:r>
              <a:rPr lang="en-GB" dirty="0" err="1" smtClean="0"/>
              <a:t>responseness</a:t>
            </a:r>
            <a:r>
              <a:rPr lang="en-GB" dirty="0" smtClean="0"/>
              <a:t> toward the stimulus.</a:t>
            </a:r>
          </a:p>
          <a:p>
            <a:r>
              <a:rPr lang="en-GB" dirty="0" smtClean="0"/>
              <a:t>When object become familiar the attention decreases.</a:t>
            </a:r>
          </a:p>
          <a:p>
            <a:r>
              <a:rPr lang="en-GB" dirty="0" smtClean="0"/>
              <a:t>The habituation help in the measurement of maturity of brain and the infants with brain damage do not respond to the habituation.</a:t>
            </a:r>
            <a:endParaRPr lang="en-GB" dirty="0"/>
          </a:p>
        </p:txBody>
      </p:sp>
    </p:spTree>
    <p:extLst>
      <p:ext uri="{BB962C8B-B14F-4D97-AF65-F5344CB8AC3E}">
        <p14:creationId xmlns:p14="http://schemas.microsoft.com/office/powerpoint/2010/main" val="254322382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It helps parents to deal effectively with their children.</a:t>
            </a:r>
          </a:p>
          <a:p>
            <a:r>
              <a:rPr lang="en-GB" dirty="0" smtClean="0"/>
              <a:t>Help to use novel </a:t>
            </a:r>
            <a:r>
              <a:rPr lang="en-GB" dirty="0" err="1" smtClean="0"/>
              <a:t>stimul</a:t>
            </a:r>
            <a:r>
              <a:rPr lang="en-GB" dirty="0" smtClean="0"/>
              <a:t>.</a:t>
            </a:r>
            <a:endParaRPr lang="en-GB" dirty="0"/>
          </a:p>
        </p:txBody>
      </p:sp>
    </p:spTree>
    <p:extLst>
      <p:ext uri="{BB962C8B-B14F-4D97-AF65-F5344CB8AC3E}">
        <p14:creationId xmlns:p14="http://schemas.microsoft.com/office/powerpoint/2010/main" val="15619707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Joint attention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Process that occurs when individuals focus on the same object and an ability to track another’s behaviour that is present. One individual direct another attention and reciprocal interaction is present.</a:t>
            </a:r>
          </a:p>
          <a:p>
            <a:r>
              <a:rPr lang="en-GB" dirty="0" smtClean="0"/>
              <a:t>In infancy it involves the pointing of caregiver</a:t>
            </a:r>
          </a:p>
          <a:p>
            <a:r>
              <a:rPr lang="en-GB" dirty="0" smtClean="0"/>
              <a:t>The head turning of the infants</a:t>
            </a:r>
          </a:p>
          <a:p>
            <a:r>
              <a:rPr lang="en-GB" dirty="0" smtClean="0"/>
              <a:t>That snapping finger saying words than response given by infant.</a:t>
            </a:r>
          </a:p>
          <a:p>
            <a:r>
              <a:rPr lang="en-GB" dirty="0" smtClean="0"/>
              <a:t>It appear at 1</a:t>
            </a:r>
            <a:r>
              <a:rPr lang="en-GB" baseline="30000" dirty="0" smtClean="0"/>
              <a:t>st</a:t>
            </a:r>
            <a:r>
              <a:rPr lang="en-GB" dirty="0" smtClean="0"/>
              <a:t> year at the 3</a:t>
            </a:r>
            <a:r>
              <a:rPr lang="en-GB" baseline="30000" dirty="0" smtClean="0"/>
              <a:t>rd</a:t>
            </a:r>
            <a:r>
              <a:rPr lang="en-GB" dirty="0" smtClean="0"/>
              <a:t> year children become very much able to respond to the caregivers worlds and give them response through words.</a:t>
            </a:r>
            <a:endParaRPr lang="en-GB" dirty="0"/>
          </a:p>
        </p:txBody>
      </p:sp>
    </p:spTree>
    <p:extLst>
      <p:ext uri="{BB962C8B-B14F-4D97-AF65-F5344CB8AC3E}">
        <p14:creationId xmlns:p14="http://schemas.microsoft.com/office/powerpoint/2010/main" val="10128446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Memory </a:t>
            </a:r>
            <a:endParaRPr lang="en-GB" dirty="0"/>
          </a:p>
        </p:txBody>
      </p:sp>
      <p:sp>
        <p:nvSpPr>
          <p:cNvPr id="3" name="Content Placeholder 2"/>
          <p:cNvSpPr>
            <a:spLocks noGrp="1"/>
          </p:cNvSpPr>
          <p:nvPr>
            <p:ph idx="1"/>
          </p:nvPr>
        </p:nvSpPr>
        <p:spPr/>
        <p:txBody>
          <a:bodyPr/>
          <a:lstStyle/>
          <a:p>
            <a:r>
              <a:rPr lang="en-GB" dirty="0" smtClean="0"/>
              <a:t>Retention of information the attention play important role especially in  encoding.</a:t>
            </a:r>
          </a:p>
          <a:p>
            <a:r>
              <a:rPr lang="en-GB" dirty="0" smtClean="0"/>
              <a:t>According the researchers the infants can memorize from 2-6.</a:t>
            </a:r>
          </a:p>
          <a:p>
            <a:r>
              <a:rPr lang="en-GB" dirty="0" smtClean="0"/>
              <a:t>According to researchers that memory is implicit memory. means unconscious collection of events.</a:t>
            </a:r>
          </a:p>
          <a:p>
            <a:r>
              <a:rPr lang="en-GB" dirty="0" smtClean="0"/>
              <a:t>Explicit memory that is conscious effort.</a:t>
            </a:r>
            <a:endParaRPr lang="en-GB" dirty="0"/>
          </a:p>
        </p:txBody>
      </p:sp>
    </p:spTree>
    <p:extLst>
      <p:ext uri="{BB962C8B-B14F-4D97-AF65-F5344CB8AC3E}">
        <p14:creationId xmlns:p14="http://schemas.microsoft.com/office/powerpoint/2010/main" val="22649952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The researchers proposed that explicit memory appears in the second half of </a:t>
            </a:r>
            <a:r>
              <a:rPr lang="en-GB" dirty="0" err="1" smtClean="0"/>
              <a:t>ist</a:t>
            </a:r>
            <a:r>
              <a:rPr lang="en-GB" dirty="0" smtClean="0"/>
              <a:t> year and improves during the second year of life.</a:t>
            </a:r>
          </a:p>
          <a:p>
            <a:r>
              <a:rPr lang="en-GB" dirty="0" smtClean="0"/>
              <a:t>Individual differences are present and the 6 months old child can remembers for 24 hours and 12 months old can remember the information for 12 months .</a:t>
            </a:r>
            <a:endParaRPr lang="en-GB" dirty="0"/>
          </a:p>
        </p:txBody>
      </p:sp>
    </p:spTree>
    <p:extLst>
      <p:ext uri="{BB962C8B-B14F-4D97-AF65-F5344CB8AC3E}">
        <p14:creationId xmlns:p14="http://schemas.microsoft.com/office/powerpoint/2010/main" val="22495321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Hippocampus is involved memory and frontal lobe maturation is also involved in the explicit memory.</a:t>
            </a:r>
          </a:p>
          <a:p>
            <a:r>
              <a:rPr lang="en-GB" dirty="0" smtClean="0"/>
              <a:t>The explicit memory improves with the growing age and brain parts maturation, with more connections creation.</a:t>
            </a:r>
          </a:p>
          <a:p>
            <a:r>
              <a:rPr lang="en-GB" dirty="0" smtClean="0"/>
              <a:t>Less brain areas are known for involvement in the  implicit memory.</a:t>
            </a:r>
            <a:endParaRPr lang="en-GB" dirty="0"/>
          </a:p>
        </p:txBody>
      </p:sp>
    </p:spTree>
    <p:extLst>
      <p:ext uri="{BB962C8B-B14F-4D97-AF65-F5344CB8AC3E}">
        <p14:creationId xmlns:p14="http://schemas.microsoft.com/office/powerpoint/2010/main" val="177919654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Infantile amnesia</a:t>
            </a:r>
            <a:endParaRPr lang="en-GB" dirty="0"/>
          </a:p>
        </p:txBody>
      </p:sp>
      <p:sp>
        <p:nvSpPr>
          <p:cNvPr id="3" name="Content Placeholder 2"/>
          <p:cNvSpPr>
            <a:spLocks noGrp="1"/>
          </p:cNvSpPr>
          <p:nvPr>
            <p:ph idx="1"/>
          </p:nvPr>
        </p:nvSpPr>
        <p:spPr/>
        <p:txBody>
          <a:bodyPr/>
          <a:lstStyle/>
          <a:p>
            <a:r>
              <a:rPr lang="en-GB" dirty="0" smtClean="0"/>
              <a:t>When not aware about the infancy experiences.</a:t>
            </a:r>
          </a:p>
          <a:p>
            <a:r>
              <a:rPr lang="en-GB" dirty="0" smtClean="0"/>
              <a:t>Do u know </a:t>
            </a:r>
            <a:r>
              <a:rPr lang="en-GB" dirty="0" err="1" smtClean="0"/>
              <a:t>ur</a:t>
            </a:r>
            <a:r>
              <a:rPr lang="en-GB" dirty="0" smtClean="0"/>
              <a:t> 3</a:t>
            </a:r>
            <a:r>
              <a:rPr lang="en-GB" baseline="30000" dirty="0" smtClean="0"/>
              <a:t>rd</a:t>
            </a:r>
            <a:r>
              <a:rPr lang="en-GB" dirty="0" smtClean="0"/>
              <a:t> birthday or early school day .</a:t>
            </a:r>
          </a:p>
          <a:p>
            <a:r>
              <a:rPr lang="en-GB" dirty="0" smtClean="0"/>
              <a:t>Cause of infantile amnesia can be the immature prefrontal lobe during that time.</a:t>
            </a:r>
            <a:endParaRPr lang="en-GB" dirty="0"/>
          </a:p>
        </p:txBody>
      </p:sp>
    </p:spTree>
    <p:extLst>
      <p:ext uri="{BB962C8B-B14F-4D97-AF65-F5344CB8AC3E}">
        <p14:creationId xmlns:p14="http://schemas.microsoft.com/office/powerpoint/2010/main" val="29554053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Imitation </a:t>
            </a:r>
            <a:endParaRPr lang="en-GB" dirty="0"/>
          </a:p>
        </p:txBody>
      </p:sp>
      <p:sp>
        <p:nvSpPr>
          <p:cNvPr id="3" name="Content Placeholder 2"/>
          <p:cNvSpPr>
            <a:spLocks noGrp="1"/>
          </p:cNvSpPr>
          <p:nvPr>
            <p:ph idx="1"/>
          </p:nvPr>
        </p:nvSpPr>
        <p:spPr/>
        <p:txBody>
          <a:bodyPr/>
          <a:lstStyle/>
          <a:p>
            <a:r>
              <a:rPr lang="en-GB" dirty="0" smtClean="0"/>
              <a:t>After birth appear.</a:t>
            </a:r>
          </a:p>
          <a:p>
            <a:r>
              <a:rPr lang="en-GB" dirty="0" err="1" smtClean="0"/>
              <a:t>Defferred</a:t>
            </a:r>
            <a:r>
              <a:rPr lang="en-GB" dirty="0" smtClean="0"/>
              <a:t> imitation</a:t>
            </a:r>
          </a:p>
          <a:p>
            <a:r>
              <a:rPr lang="en-GB" dirty="0" smtClean="0"/>
              <a:t>Means imitating the individual  even when the person is not present appear in 18 </a:t>
            </a:r>
            <a:r>
              <a:rPr lang="en-GB" dirty="0" err="1" smtClean="0"/>
              <a:t>months.accc</a:t>
            </a:r>
            <a:r>
              <a:rPr lang="en-GB" dirty="0" smtClean="0"/>
              <a:t> to </a:t>
            </a:r>
            <a:r>
              <a:rPr lang="en-GB" dirty="0" err="1" smtClean="0"/>
              <a:t>piaget</a:t>
            </a:r>
            <a:r>
              <a:rPr lang="en-GB" dirty="0" smtClean="0"/>
              <a:t>.</a:t>
            </a:r>
          </a:p>
          <a:p>
            <a:r>
              <a:rPr lang="en-GB" dirty="0" smtClean="0"/>
              <a:t>But new study show at 9 months of age which is strong indicator of communicative gestures at 14 months of age.</a:t>
            </a:r>
            <a:endParaRPr lang="en-GB" dirty="0"/>
          </a:p>
        </p:txBody>
      </p:sp>
    </p:spTree>
    <p:extLst>
      <p:ext uri="{BB962C8B-B14F-4D97-AF65-F5344CB8AC3E}">
        <p14:creationId xmlns:p14="http://schemas.microsoft.com/office/powerpoint/2010/main" val="28971550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Concept formation and categorization </a:t>
            </a:r>
            <a:endParaRPr lang="en-GB" dirty="0"/>
          </a:p>
        </p:txBody>
      </p:sp>
      <p:sp>
        <p:nvSpPr>
          <p:cNvPr id="3" name="Content Placeholder 2"/>
          <p:cNvSpPr>
            <a:spLocks noGrp="1"/>
          </p:cNvSpPr>
          <p:nvPr>
            <p:ph idx="1"/>
          </p:nvPr>
        </p:nvSpPr>
        <p:spPr/>
        <p:txBody>
          <a:bodyPr/>
          <a:lstStyle/>
          <a:p>
            <a:r>
              <a:rPr lang="en-GB" dirty="0" smtClean="0"/>
              <a:t>Categories is grouping of the objects on the basis of same properties.</a:t>
            </a:r>
          </a:p>
          <a:p>
            <a:r>
              <a:rPr lang="en-GB" dirty="0" smtClean="0"/>
              <a:t>Concepts are ideas about what categories represent.</a:t>
            </a:r>
          </a:p>
          <a:p>
            <a:r>
              <a:rPr lang="en-GB" dirty="0" smtClean="0"/>
              <a:t> both help in simplifying and summarizing the information.</a:t>
            </a:r>
          </a:p>
          <a:p>
            <a:r>
              <a:rPr lang="en-GB" dirty="0" smtClean="0"/>
              <a:t>Without the concepts we can ‘t generalize and thought event as unique. </a:t>
            </a:r>
            <a:endParaRPr lang="en-GB" dirty="0"/>
          </a:p>
        </p:txBody>
      </p:sp>
    </p:spTree>
    <p:extLst>
      <p:ext uri="{BB962C8B-B14F-4D97-AF65-F5344CB8AC3E}">
        <p14:creationId xmlns:p14="http://schemas.microsoft.com/office/powerpoint/2010/main" val="4132341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Motor development</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Gross motor skills</a:t>
            </a:r>
          </a:p>
          <a:p>
            <a:r>
              <a:rPr lang="en-GB" dirty="0" smtClean="0"/>
              <a:t>They </a:t>
            </a:r>
            <a:r>
              <a:rPr lang="en-GB" dirty="0" err="1" smtClean="0"/>
              <a:t>donot</a:t>
            </a:r>
            <a:r>
              <a:rPr lang="en-GB" dirty="0" smtClean="0"/>
              <a:t> put much effort to stay upright and to move around.</a:t>
            </a:r>
          </a:p>
          <a:p>
            <a:r>
              <a:rPr lang="en-GB" dirty="0" smtClean="0"/>
              <a:t>More confident and show purposefully movement.</a:t>
            </a:r>
          </a:p>
          <a:p>
            <a:r>
              <a:rPr lang="en-GB" dirty="0" smtClean="0"/>
              <a:t>At three years of age children enjoy simple movements, such as hopping ,jumping, and running back and forth.</a:t>
            </a:r>
          </a:p>
          <a:p>
            <a:r>
              <a:rPr lang="en-GB" dirty="0" smtClean="0"/>
              <a:t>They feel very pride while performing such activities.</a:t>
            </a:r>
          </a:p>
          <a:p>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Infants also have concepts.</a:t>
            </a:r>
          </a:p>
          <a:p>
            <a:r>
              <a:rPr lang="en-GB" dirty="0" smtClean="0"/>
              <a:t>By using the habituation experiments the researcher learn that the children can </a:t>
            </a:r>
            <a:r>
              <a:rPr lang="en-GB" dirty="0" err="1" smtClean="0"/>
              <a:t>gp</a:t>
            </a:r>
            <a:r>
              <a:rPr lang="en-GB" dirty="0" smtClean="0"/>
              <a:t> the objects together on the basis of similarity.</a:t>
            </a:r>
          </a:p>
          <a:p>
            <a:r>
              <a:rPr lang="en-GB" dirty="0" smtClean="0"/>
              <a:t>The children are attracted by a novel object than the similar object. For example by seeing cat again and again habituation created.</a:t>
            </a:r>
          </a:p>
          <a:p>
            <a:r>
              <a:rPr lang="en-GB" dirty="0" smtClean="0"/>
              <a:t>When cat and dog </a:t>
            </a:r>
            <a:r>
              <a:rPr lang="en-GB" dirty="0" err="1" smtClean="0"/>
              <a:t>pic</a:t>
            </a:r>
            <a:r>
              <a:rPr lang="en-GB" dirty="0" smtClean="0"/>
              <a:t> shown than they take longer time to see that picture.</a:t>
            </a:r>
            <a:endParaRPr lang="en-GB" dirty="0"/>
          </a:p>
        </p:txBody>
      </p:sp>
    </p:spTree>
    <p:extLst>
      <p:ext uri="{BB962C8B-B14F-4D97-AF65-F5344CB8AC3E}">
        <p14:creationId xmlns:p14="http://schemas.microsoft.com/office/powerpoint/2010/main" val="392435963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Perceptual categorization</a:t>
            </a:r>
            <a:endParaRPr lang="en-GB" dirty="0"/>
          </a:p>
        </p:txBody>
      </p:sp>
      <p:sp>
        <p:nvSpPr>
          <p:cNvPr id="3" name="Content Placeholder 2"/>
          <p:cNvSpPr>
            <a:spLocks noGrp="1"/>
          </p:cNvSpPr>
          <p:nvPr>
            <p:ph idx="1"/>
          </p:nvPr>
        </p:nvSpPr>
        <p:spPr/>
        <p:txBody>
          <a:bodyPr/>
          <a:lstStyle/>
          <a:p>
            <a:r>
              <a:rPr lang="en-GB" dirty="0" smtClean="0"/>
              <a:t>The earlier categorization on the basis of shapes, colour, size and movement as well.</a:t>
            </a:r>
          </a:p>
          <a:p>
            <a:r>
              <a:rPr lang="en-GB" dirty="0" smtClean="0"/>
              <a:t>7-9 months infant ca do categorization. On the basis of similarities and discrimination.</a:t>
            </a:r>
          </a:p>
          <a:p>
            <a:r>
              <a:rPr lang="en-GB" dirty="0" smtClean="0"/>
              <a:t>Such as considering car as vehicle and birds as animals.</a:t>
            </a:r>
            <a:endParaRPr lang="en-GB" dirty="0"/>
          </a:p>
        </p:txBody>
      </p:sp>
    </p:spTree>
    <p:extLst>
      <p:ext uri="{BB962C8B-B14F-4D97-AF65-F5344CB8AC3E}">
        <p14:creationId xmlns:p14="http://schemas.microsoft.com/office/powerpoint/2010/main" val="1215829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Further categorization occur in 2</a:t>
            </a:r>
            <a:r>
              <a:rPr lang="en-GB" baseline="30000" dirty="0" smtClean="0"/>
              <a:t>nd</a:t>
            </a:r>
            <a:r>
              <a:rPr lang="en-GB" dirty="0" smtClean="0"/>
              <a:t> year. Broad concepts develops such as land animals and water animals.</a:t>
            </a:r>
          </a:p>
          <a:p>
            <a:r>
              <a:rPr lang="en-GB" dirty="0" smtClean="0"/>
              <a:t>THE girls and boys interests are very different </a:t>
            </a:r>
          </a:p>
          <a:p>
            <a:r>
              <a:rPr lang="en-GB" dirty="0" smtClean="0"/>
              <a:t>Boys in vehicles</a:t>
            </a:r>
          </a:p>
          <a:p>
            <a:r>
              <a:rPr lang="en-GB" dirty="0" smtClean="0"/>
              <a:t>Girls in dolls and dresses.</a:t>
            </a:r>
            <a:endParaRPr lang="en-GB" dirty="0"/>
          </a:p>
        </p:txBody>
      </p:sp>
    </p:spTree>
    <p:extLst>
      <p:ext uri="{BB962C8B-B14F-4D97-AF65-F5344CB8AC3E}">
        <p14:creationId xmlns:p14="http://schemas.microsoft.com/office/powerpoint/2010/main" val="36969222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Attachment </a:t>
            </a:r>
            <a:endParaRPr lang="en-GB" dirty="0"/>
          </a:p>
        </p:txBody>
      </p:sp>
      <p:sp>
        <p:nvSpPr>
          <p:cNvPr id="3" name="Content Placeholder 2"/>
          <p:cNvSpPr>
            <a:spLocks noGrp="1"/>
          </p:cNvSpPr>
          <p:nvPr>
            <p:ph idx="1"/>
          </p:nvPr>
        </p:nvSpPr>
        <p:spPr/>
        <p:txBody>
          <a:bodyPr>
            <a:normAutofit lnSpcReduction="10000"/>
          </a:bodyPr>
          <a:lstStyle/>
          <a:p>
            <a:r>
              <a:rPr lang="en-GB" dirty="0" smtClean="0"/>
              <a:t>Mary Ainsworth created the strange situation for infants to measure their attachment.</a:t>
            </a:r>
          </a:p>
          <a:p>
            <a:r>
              <a:rPr lang="en-GB" b="1" dirty="0" smtClean="0"/>
              <a:t>Securely attached babies</a:t>
            </a:r>
          </a:p>
          <a:p>
            <a:r>
              <a:rPr lang="en-GB" dirty="0" smtClean="0"/>
              <a:t>Room with toys when care giver leave </a:t>
            </a:r>
            <a:r>
              <a:rPr lang="en-GB" dirty="0" err="1" smtClean="0"/>
              <a:t>litle</a:t>
            </a:r>
            <a:r>
              <a:rPr lang="en-GB" dirty="0" smtClean="0"/>
              <a:t> bit cry and when enter welcome with smile</a:t>
            </a:r>
          </a:p>
          <a:p>
            <a:r>
              <a:rPr lang="en-GB" dirty="0" smtClean="0"/>
              <a:t>Insecure avoidant</a:t>
            </a:r>
          </a:p>
          <a:p>
            <a:r>
              <a:rPr lang="en-GB" dirty="0" smtClean="0"/>
              <a:t>Show insecurity by avoiding caregiver. little interaction with caregiver. after the entrance of caregiver they don't look at the caregiver. </a:t>
            </a:r>
            <a:endParaRPr lang="en-GB" dirty="0"/>
          </a:p>
        </p:txBody>
      </p:sp>
    </p:spTree>
    <p:extLst>
      <p:ext uri="{BB962C8B-B14F-4D97-AF65-F5344CB8AC3E}">
        <p14:creationId xmlns:p14="http://schemas.microsoft.com/office/powerpoint/2010/main" val="10911175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t>Insecure resistant babies</a:t>
            </a:r>
          </a:p>
          <a:p>
            <a:r>
              <a:rPr lang="en-GB" dirty="0" smtClean="0"/>
              <a:t>Often cling to the caregiver. Than resist by fighting against closeness by kicking and pushing away. They don't explore the room and when caregiver enter they push caregiver </a:t>
            </a:r>
            <a:r>
              <a:rPr lang="en-GB" dirty="0" err="1" smtClean="0"/>
              <a:t>away.if</a:t>
            </a:r>
            <a:r>
              <a:rPr lang="en-GB" dirty="0" smtClean="0"/>
              <a:t> caregiver tries to comfort them.</a:t>
            </a:r>
            <a:endParaRPr lang="en-GB" dirty="0"/>
          </a:p>
        </p:txBody>
      </p:sp>
    </p:spTree>
    <p:extLst>
      <p:ext uri="{BB962C8B-B14F-4D97-AF65-F5344CB8AC3E}">
        <p14:creationId xmlns:p14="http://schemas.microsoft.com/office/powerpoint/2010/main" val="378939561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Insecure disorganized babies</a:t>
            </a:r>
            <a:endParaRPr lang="en-GB" dirty="0"/>
          </a:p>
        </p:txBody>
      </p:sp>
      <p:sp>
        <p:nvSpPr>
          <p:cNvPr id="3" name="Content Placeholder 2"/>
          <p:cNvSpPr>
            <a:spLocks noGrp="1"/>
          </p:cNvSpPr>
          <p:nvPr>
            <p:ph idx="1"/>
          </p:nvPr>
        </p:nvSpPr>
        <p:spPr/>
        <p:txBody>
          <a:bodyPr/>
          <a:lstStyle/>
          <a:p>
            <a:r>
              <a:rPr lang="en-GB" dirty="0" smtClean="0"/>
              <a:t>They are disorganized and disoriented.</a:t>
            </a:r>
          </a:p>
          <a:p>
            <a:r>
              <a:rPr lang="en-GB" dirty="0" smtClean="0"/>
              <a:t>They appear dazed ,confused and fearful.</a:t>
            </a:r>
          </a:p>
          <a:p>
            <a:r>
              <a:rPr lang="en-GB" dirty="0" smtClean="0"/>
              <a:t>Show avoidance and resistance to show the particular behaviour. Such as extreme fearfulness around caregiver.</a:t>
            </a:r>
          </a:p>
          <a:p>
            <a:r>
              <a:rPr lang="en-GB" smtClean="0"/>
              <a:t>Evaluation </a:t>
            </a:r>
            <a:endParaRPr lang="en-GB" dirty="0"/>
          </a:p>
        </p:txBody>
      </p:sp>
    </p:spTree>
    <p:extLst>
      <p:ext uri="{BB962C8B-B14F-4D97-AF65-F5344CB8AC3E}">
        <p14:creationId xmlns:p14="http://schemas.microsoft.com/office/powerpoint/2010/main" val="2119565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At the 4 years, they become more adventitious and enjoyed these activities more.</a:t>
            </a:r>
          </a:p>
          <a:p>
            <a:r>
              <a:rPr lang="en-GB" dirty="0" smtClean="0"/>
              <a:t>At the 5-years of age their interest in these activities increases.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Fine motor skills</a:t>
            </a:r>
            <a:endParaRPr lang="en-GB" dirty="0"/>
          </a:p>
        </p:txBody>
      </p:sp>
      <p:sp>
        <p:nvSpPr>
          <p:cNvPr id="3" name="Content Placeholder 2"/>
          <p:cNvSpPr>
            <a:spLocks noGrp="1"/>
          </p:cNvSpPr>
          <p:nvPr>
            <p:ph idx="1"/>
          </p:nvPr>
        </p:nvSpPr>
        <p:spPr/>
        <p:txBody>
          <a:bodyPr/>
          <a:lstStyle/>
          <a:p>
            <a:r>
              <a:rPr lang="en-GB" dirty="0" smtClean="0"/>
              <a:t>At the 3 years of age, they can pickup the tiniest the objects if their finger or thumb.</a:t>
            </a:r>
          </a:p>
          <a:p>
            <a:r>
              <a:rPr lang="en-GB" dirty="0" smtClean="0"/>
              <a:t>They can built 3-years block towers, can built high tower but cant built straight tower.</a:t>
            </a:r>
          </a:p>
          <a:p>
            <a:r>
              <a:rPr lang="en-GB" dirty="0" smtClean="0"/>
              <a:t>They are not very much precise in positioning the pieces in holes.</a:t>
            </a:r>
          </a:p>
          <a:p>
            <a:r>
              <a:rPr lang="en-GB" dirty="0" smtClean="0"/>
              <a:t>At the 5 years of age their skills more improved.</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Piaget preoperational stage</a:t>
            </a:r>
            <a:endParaRPr lang="en-GB" dirty="0"/>
          </a:p>
        </p:txBody>
      </p:sp>
      <p:sp>
        <p:nvSpPr>
          <p:cNvPr id="3" name="Content Placeholder 2"/>
          <p:cNvSpPr>
            <a:spLocks noGrp="1"/>
          </p:cNvSpPr>
          <p:nvPr>
            <p:ph idx="1"/>
          </p:nvPr>
        </p:nvSpPr>
        <p:spPr/>
        <p:txBody>
          <a:bodyPr>
            <a:normAutofit lnSpcReduction="10000"/>
          </a:bodyPr>
          <a:lstStyle/>
          <a:p>
            <a:r>
              <a:rPr lang="en-GB" dirty="0" smtClean="0"/>
              <a:t>2-7 years. The children represent the world with worlds, images, and drawings.</a:t>
            </a:r>
          </a:p>
          <a:p>
            <a:r>
              <a:rPr lang="en-GB" dirty="0" smtClean="0"/>
              <a:t>Form stable concepts and can give reason.</a:t>
            </a:r>
          </a:p>
          <a:p>
            <a:r>
              <a:rPr lang="en-GB" dirty="0" smtClean="0"/>
              <a:t>The children cognitive world is represented by the magical belief and egocentrism.</a:t>
            </a:r>
          </a:p>
          <a:p>
            <a:r>
              <a:rPr lang="en-GB" dirty="0" smtClean="0"/>
              <a:t>The children cant perform the operation, the reversible mental actions.</a:t>
            </a:r>
          </a:p>
          <a:p>
            <a:r>
              <a:rPr lang="en-GB" dirty="0" smtClean="0"/>
              <a:t>What they do physically later cant do it mentally.</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TotalTime>
  <Words>3211</Words>
  <Application>Microsoft Office PowerPoint</Application>
  <PresentationFormat>On-screen Show (4:3)</PresentationFormat>
  <Paragraphs>312</Paragraphs>
  <Slides>65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65</vt:i4>
      </vt:variant>
    </vt:vector>
  </HeadingPairs>
  <TitlesOfParts>
    <vt:vector size="68" baseType="lpstr">
      <vt:lpstr>Arial</vt:lpstr>
      <vt:lpstr>Calibri</vt:lpstr>
      <vt:lpstr>Office Theme</vt:lpstr>
      <vt:lpstr>Early childhood</vt:lpstr>
      <vt:lpstr>Body growth and change</vt:lpstr>
      <vt:lpstr>PowerPoint Presentation</vt:lpstr>
      <vt:lpstr>The brain </vt:lpstr>
      <vt:lpstr>PowerPoint Presentation</vt:lpstr>
      <vt:lpstr>Motor development</vt:lpstr>
      <vt:lpstr>PowerPoint Presentation</vt:lpstr>
      <vt:lpstr>Fine motor skills</vt:lpstr>
      <vt:lpstr>Piaget preoperational stage</vt:lpstr>
      <vt:lpstr>The symbolic function sub stage</vt:lpstr>
      <vt:lpstr>Egocentrism and animism </vt:lpstr>
      <vt:lpstr>Intuitive thought</vt:lpstr>
      <vt:lpstr>Centration and limits of preoperational thought </vt:lpstr>
      <vt:lpstr>Vygotsky’s  theory </vt:lpstr>
      <vt:lpstr>The zone of proximal development </vt:lpstr>
      <vt:lpstr>Scaffolding </vt:lpstr>
      <vt:lpstr>Language and thought </vt:lpstr>
      <vt:lpstr>PowerPoint Presentation</vt:lpstr>
      <vt:lpstr>Inner speech</vt:lpstr>
      <vt:lpstr>PowerPoint Presentation</vt:lpstr>
      <vt:lpstr>Teaching strategies</vt:lpstr>
      <vt:lpstr>Use Child ‘s ZPD in teaching</vt:lpstr>
      <vt:lpstr>PowerPoint Presentation</vt:lpstr>
      <vt:lpstr>Emotional and personality development</vt:lpstr>
      <vt:lpstr>PowerPoint Presentation</vt:lpstr>
      <vt:lpstr>Self understanding and understanding others</vt:lpstr>
      <vt:lpstr>PowerPoint Presentation</vt:lpstr>
      <vt:lpstr>Understanding others</vt:lpstr>
      <vt:lpstr>Moral reasoning according to piaget</vt:lpstr>
      <vt:lpstr>4-7</vt:lpstr>
      <vt:lpstr>PowerPoint Presentation</vt:lpstr>
      <vt:lpstr>Parenting styles </vt:lpstr>
      <vt:lpstr>Authoritative </vt:lpstr>
      <vt:lpstr>Neglectful parents</vt:lpstr>
      <vt:lpstr>Indulgent parenting</vt:lpstr>
      <vt:lpstr>Cognitive development </vt:lpstr>
      <vt:lpstr>Sensorimotor stage </vt:lpstr>
      <vt:lpstr>Simple reflexes</vt:lpstr>
      <vt:lpstr>First habits and primary circular reactions </vt:lpstr>
      <vt:lpstr>Primary  circular reactions</vt:lpstr>
      <vt:lpstr>Secondary circular reactions</vt:lpstr>
      <vt:lpstr>Coordination of secondary circular reactions </vt:lpstr>
      <vt:lpstr>Tertiary circular reactions ,novelty and curiosity </vt:lpstr>
      <vt:lpstr>Internalization of schemes </vt:lpstr>
      <vt:lpstr>Object permanence </vt:lpstr>
      <vt:lpstr>Evaluation of piaget sensori motor stage</vt:lpstr>
      <vt:lpstr>Learning, remembering and conceptualizing </vt:lpstr>
      <vt:lpstr>Conditioning </vt:lpstr>
      <vt:lpstr>Attention </vt:lpstr>
      <vt:lpstr>PowerPoint Presentation</vt:lpstr>
      <vt:lpstr>Habituation and dishabituation </vt:lpstr>
      <vt:lpstr>PowerPoint Presentation</vt:lpstr>
      <vt:lpstr>Joint attention</vt:lpstr>
      <vt:lpstr>Memory </vt:lpstr>
      <vt:lpstr>PowerPoint Presentation</vt:lpstr>
      <vt:lpstr>PowerPoint Presentation</vt:lpstr>
      <vt:lpstr>Infantile amnesia</vt:lpstr>
      <vt:lpstr>Imitation </vt:lpstr>
      <vt:lpstr>Concept formation and categorization </vt:lpstr>
      <vt:lpstr>PowerPoint Presentation</vt:lpstr>
      <vt:lpstr>Perceptual categorization</vt:lpstr>
      <vt:lpstr>PowerPoint Presentation</vt:lpstr>
      <vt:lpstr>Attachment </vt:lpstr>
      <vt:lpstr>PowerPoint Presentation</vt:lpstr>
      <vt:lpstr>Insecure disorganized babies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childhood</dc:title>
  <dc:creator>Sadia</dc:creator>
  <cp:lastModifiedBy>Sadia Niazi</cp:lastModifiedBy>
  <cp:revision>113</cp:revision>
  <dcterms:created xsi:type="dcterms:W3CDTF">2013-04-04T14:35:38Z</dcterms:created>
  <dcterms:modified xsi:type="dcterms:W3CDTF">2020-05-10T17:43:57Z</dcterms:modified>
</cp:coreProperties>
</file>