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A5EF8-4C4E-4B8A-BDD4-1057826468C0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FD9B8-820E-44E2-8EB3-F7B13EA684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300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A5EF8-4C4E-4B8A-BDD4-1057826468C0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FD9B8-820E-44E2-8EB3-F7B13EA684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61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A5EF8-4C4E-4B8A-BDD4-1057826468C0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FD9B8-820E-44E2-8EB3-F7B13EA684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184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A5EF8-4C4E-4B8A-BDD4-1057826468C0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FD9B8-820E-44E2-8EB3-F7B13EA684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036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A5EF8-4C4E-4B8A-BDD4-1057826468C0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FD9B8-820E-44E2-8EB3-F7B13EA684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23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A5EF8-4C4E-4B8A-BDD4-1057826468C0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FD9B8-820E-44E2-8EB3-F7B13EA684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063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A5EF8-4C4E-4B8A-BDD4-1057826468C0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FD9B8-820E-44E2-8EB3-F7B13EA684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341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A5EF8-4C4E-4B8A-BDD4-1057826468C0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FD9B8-820E-44E2-8EB3-F7B13EA684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235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A5EF8-4C4E-4B8A-BDD4-1057826468C0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FD9B8-820E-44E2-8EB3-F7B13EA684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095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A5EF8-4C4E-4B8A-BDD4-1057826468C0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FD9B8-820E-44E2-8EB3-F7B13EA684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200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A5EF8-4C4E-4B8A-BDD4-1057826468C0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FD9B8-820E-44E2-8EB3-F7B13EA684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015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1A5EF8-4C4E-4B8A-BDD4-1057826468C0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EFD9B8-820E-44E2-8EB3-F7B13EA684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074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Object Oriented Programing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smtClean="0">
                <a:sym typeface="Wingdings" pitchFamily="2" charset="2"/>
              </a:rPr>
              <a:t>P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926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000" dirty="0" smtClean="0"/>
              <a:t>Java is:</a:t>
            </a:r>
            <a:endParaRPr lang="en-US" sz="40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85800" y="1143000"/>
            <a:ext cx="7772400" cy="5181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 algn="l">
              <a:buFont typeface="Arial" pitchFamily="34" charset="0"/>
              <a:buChar char="•"/>
            </a:pPr>
            <a:r>
              <a:rPr lang="en-US" sz="2400" b="1" dirty="0" smtClean="0"/>
              <a:t>Distributed:</a:t>
            </a:r>
          </a:p>
          <a:p>
            <a:pPr algn="l"/>
            <a:r>
              <a:rPr lang="en-US" sz="2400" dirty="0"/>
              <a:t>	Java is designed for the distributed environment of </a:t>
            </a:r>
            <a:r>
              <a:rPr lang="en-US" sz="2400" dirty="0" smtClean="0"/>
              <a:t>	the </a:t>
            </a:r>
            <a:r>
              <a:rPr lang="en-US" sz="2400" dirty="0"/>
              <a:t>internet</a:t>
            </a:r>
            <a:r>
              <a:rPr lang="en-US" sz="2400" dirty="0" smtClean="0"/>
              <a:t>.</a:t>
            </a:r>
          </a:p>
          <a:p>
            <a:pPr algn="l"/>
            <a:endParaRPr lang="en-US" sz="2400" dirty="0" smtClean="0"/>
          </a:p>
          <a:p>
            <a:pPr marL="571500" indent="-571500" algn="l">
              <a:buFont typeface="Arial" pitchFamily="34" charset="0"/>
              <a:buChar char="•"/>
            </a:pPr>
            <a:r>
              <a:rPr lang="en-US" sz="2400" b="1" dirty="0"/>
              <a:t>Dynamic</a:t>
            </a:r>
            <a:r>
              <a:rPr lang="en-US" sz="2400" b="1" dirty="0" smtClean="0"/>
              <a:t>:</a:t>
            </a:r>
          </a:p>
          <a:p>
            <a:pPr algn="l"/>
            <a:r>
              <a:rPr lang="en-US" sz="2400" dirty="0"/>
              <a:t>	Java is considered to be more dynamic than C or C++ </a:t>
            </a:r>
            <a:r>
              <a:rPr lang="en-US" sz="2400" dirty="0" smtClean="0"/>
              <a:t>	since </a:t>
            </a:r>
            <a:r>
              <a:rPr lang="en-US" sz="2400" dirty="0"/>
              <a:t>it is designed to adapt to an evolving </a:t>
            </a:r>
            <a:r>
              <a:rPr lang="en-US" sz="2400" dirty="0" smtClean="0"/>
              <a:t>	environment</a:t>
            </a:r>
            <a:r>
              <a:rPr lang="en-US" sz="2400" dirty="0"/>
              <a:t>. Java programs can carry extensive </a:t>
            </a:r>
            <a:r>
              <a:rPr lang="en-US" sz="2400" dirty="0" smtClean="0"/>
              <a:t>	amount </a:t>
            </a:r>
            <a:r>
              <a:rPr lang="en-US" sz="2400" dirty="0"/>
              <a:t>of run-time information that can be used to </a:t>
            </a:r>
            <a:r>
              <a:rPr lang="en-US" sz="2400" dirty="0" smtClean="0"/>
              <a:t>	verify </a:t>
            </a:r>
            <a:r>
              <a:rPr lang="en-US" sz="2400" dirty="0"/>
              <a:t>and resolve accesses to objects on run-time.</a:t>
            </a:r>
          </a:p>
        </p:txBody>
      </p:sp>
    </p:spTree>
    <p:extLst>
      <p:ext uri="{BB962C8B-B14F-4D97-AF65-F5344CB8AC3E}">
        <p14:creationId xmlns:p14="http://schemas.microsoft.com/office/powerpoint/2010/main" val="1104115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 txBox="1">
            <a:spLocks noChangeArrowheads="1"/>
          </p:cNvSpPr>
          <p:nvPr/>
        </p:nvSpPr>
        <p:spPr>
          <a:xfrm>
            <a:off x="685800" y="3886200"/>
            <a:ext cx="7696200" cy="2286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Why should I use Java?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52600" y="838200"/>
            <a:ext cx="6172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    </a:t>
            </a:r>
            <a:r>
              <a:rPr lang="en-US" sz="7200" dirty="0" smtClean="0"/>
              <a:t>ASSIGNMENT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432254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Lots of reasons!</a:t>
            </a: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457200" y="1371600"/>
            <a:ext cx="8229600" cy="5257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11213"/>
            <a:r>
              <a:rPr lang="en-US" sz="2400" dirty="0" smtClean="0"/>
              <a:t>Access Control</a:t>
            </a:r>
          </a:p>
          <a:p>
            <a:pPr marL="811213"/>
            <a:r>
              <a:rPr lang="en-US" sz="2400" dirty="0" smtClean="0"/>
              <a:t>Automated Garbage Collection</a:t>
            </a:r>
          </a:p>
          <a:p>
            <a:pPr marL="811213"/>
            <a:r>
              <a:rPr lang="en-US" sz="2400" dirty="0" smtClean="0"/>
              <a:t>Class Libraries</a:t>
            </a:r>
          </a:p>
          <a:p>
            <a:pPr marL="811213"/>
            <a:r>
              <a:rPr lang="en-US" sz="2400" dirty="0" smtClean="0"/>
              <a:t>Code Reusability</a:t>
            </a:r>
          </a:p>
          <a:p>
            <a:pPr marL="811213"/>
            <a:r>
              <a:rPr lang="en-US" sz="2400" dirty="0" smtClean="0"/>
              <a:t>Exception Handling</a:t>
            </a:r>
          </a:p>
          <a:p>
            <a:pPr marL="811213"/>
            <a:r>
              <a:rPr lang="en-US" sz="2400" dirty="0" smtClean="0"/>
              <a:t>Generics</a:t>
            </a:r>
          </a:p>
          <a:p>
            <a:pPr marL="811213"/>
            <a:r>
              <a:rPr lang="en-US" sz="2400" dirty="0" smtClean="0"/>
              <a:t>Inheritance</a:t>
            </a:r>
          </a:p>
          <a:p>
            <a:pPr marL="811213"/>
            <a:r>
              <a:rPr lang="en-US" sz="2400" dirty="0" smtClean="0"/>
              <a:t>Interoperability</a:t>
            </a:r>
          </a:p>
          <a:p>
            <a:pPr marL="811213"/>
            <a:r>
              <a:rPr lang="en-US" sz="2400" dirty="0" err="1" smtClean="0"/>
              <a:t>Javadoc</a:t>
            </a:r>
            <a:endParaRPr lang="en-US" sz="2400" dirty="0" smtClean="0"/>
          </a:p>
          <a:p>
            <a:pPr marL="811213"/>
            <a:r>
              <a:rPr lang="en-US" sz="2400" dirty="0" smtClean="0"/>
              <a:t>Reflection</a:t>
            </a:r>
          </a:p>
          <a:p>
            <a:pPr marL="811213"/>
            <a:r>
              <a:rPr lang="en-US" sz="2400" dirty="0" smtClean="0"/>
              <a:t>Safe Arrays</a:t>
            </a:r>
          </a:p>
          <a:p>
            <a:pPr marL="811213"/>
            <a:r>
              <a:rPr lang="en-US" sz="2400" dirty="0" smtClean="0"/>
              <a:t>Threads</a:t>
            </a:r>
          </a:p>
        </p:txBody>
      </p:sp>
    </p:spTree>
    <p:extLst>
      <p:ext uri="{BB962C8B-B14F-4D97-AF65-F5344CB8AC3E}">
        <p14:creationId xmlns:p14="http://schemas.microsoft.com/office/powerpoint/2010/main" val="3230566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Program: </a:t>
            </a:r>
            <a:r>
              <a:rPr lang="en-US" dirty="0"/>
              <a:t>Hello World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1143000"/>
            <a:ext cx="7772400" cy="5181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/>
              <a:t>public class </a:t>
            </a:r>
            <a:r>
              <a:rPr lang="en-US" sz="2400" dirty="0" err="1"/>
              <a:t>MyFirstJavaProgram</a:t>
            </a:r>
            <a:r>
              <a:rPr lang="en-US" sz="2400" dirty="0"/>
              <a:t> </a:t>
            </a:r>
            <a:endParaRPr lang="en-US" sz="2400" dirty="0" smtClean="0"/>
          </a:p>
          <a:p>
            <a:pPr algn="l"/>
            <a:r>
              <a:rPr lang="en-US" sz="2400" dirty="0" smtClean="0"/>
              <a:t>	{ </a:t>
            </a:r>
          </a:p>
          <a:p>
            <a:pPr algn="l"/>
            <a:r>
              <a:rPr lang="en-US" sz="2400" dirty="0" smtClean="0"/>
              <a:t>	public </a:t>
            </a:r>
            <a:r>
              <a:rPr lang="en-US" sz="2400" dirty="0"/>
              <a:t>static void main(String []</a:t>
            </a:r>
            <a:r>
              <a:rPr lang="en-US" sz="2400" dirty="0" err="1"/>
              <a:t>args</a:t>
            </a:r>
            <a:r>
              <a:rPr lang="en-US" sz="2400" dirty="0" smtClean="0"/>
              <a:t>)</a:t>
            </a:r>
          </a:p>
          <a:p>
            <a:pPr algn="l"/>
            <a:r>
              <a:rPr lang="en-US" sz="2400" dirty="0" smtClean="0"/>
              <a:t> 		{ </a:t>
            </a:r>
          </a:p>
          <a:p>
            <a:pPr algn="l"/>
            <a:r>
              <a:rPr lang="en-US" sz="2400" dirty="0" smtClean="0"/>
              <a:t>		</a:t>
            </a:r>
            <a:r>
              <a:rPr lang="en-US" sz="2400" dirty="0" err="1" smtClean="0"/>
              <a:t>System.out.println</a:t>
            </a:r>
            <a:r>
              <a:rPr lang="en-US" sz="2400" dirty="0"/>
              <a:t>("Hello World</a:t>
            </a:r>
            <a:r>
              <a:rPr lang="en-US" sz="2400" dirty="0" smtClean="0"/>
              <a:t>");</a:t>
            </a:r>
          </a:p>
          <a:p>
            <a:pPr algn="l"/>
            <a:r>
              <a:rPr lang="en-US" sz="2400" dirty="0" smtClean="0"/>
              <a:t> 		}</a:t>
            </a:r>
          </a:p>
          <a:p>
            <a:pPr algn="l"/>
            <a:r>
              <a:rPr lang="en-US" sz="2400" dirty="0" smtClean="0"/>
              <a:t> 	}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06314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ASSIGNMENT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1752600"/>
            <a:ext cx="73914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PRIME  NO PROGRAM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FIND THE LENGTH OF ARRAY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FIND THE NO IS PALINDROM OR NOT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FIND FACTORIAL OF NO THROUGH FUNCTION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SWAPING OF TWO NO USING 2 &amp; 3 VERIABLES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FOLLOWING PATTERN</a:t>
            </a:r>
          </a:p>
          <a:p>
            <a:r>
              <a:rPr lang="en-US" dirty="0" smtClean="0"/>
              <a:t>*</a:t>
            </a:r>
            <a:br>
              <a:rPr lang="en-US" dirty="0" smtClean="0"/>
            </a:br>
            <a:r>
              <a:rPr lang="en-US" dirty="0" smtClean="0"/>
              <a:t>**</a:t>
            </a:r>
            <a:br>
              <a:rPr lang="en-US" dirty="0" smtClean="0"/>
            </a:br>
            <a:r>
              <a:rPr lang="en-US" dirty="0" smtClean="0"/>
              <a:t>***</a:t>
            </a:r>
            <a:br>
              <a:rPr lang="en-US" dirty="0" smtClean="0"/>
            </a:br>
            <a:r>
              <a:rPr lang="en-US" dirty="0" smtClean="0"/>
              <a:t>****</a:t>
            </a:r>
            <a:br>
              <a:rPr lang="en-US" dirty="0" smtClean="0"/>
            </a:br>
            <a:r>
              <a:rPr lang="en-US" dirty="0" smtClean="0"/>
              <a:t>*****</a:t>
            </a:r>
          </a:p>
          <a:p>
            <a:r>
              <a:rPr lang="en-US" dirty="0" smtClean="0"/>
              <a:t>USING NESTED FOR LOOP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793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Overview of Java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090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000" dirty="0"/>
              <a:t>Overview of </a:t>
            </a:r>
            <a:r>
              <a:rPr lang="en-US" sz="4000" dirty="0" smtClean="0"/>
              <a:t>Java:</a:t>
            </a:r>
            <a:endParaRPr lang="en-US" sz="40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0" y="1143000"/>
            <a:ext cx="7772400" cy="5181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 algn="l">
              <a:buFont typeface="Arial" pitchFamily="34" charset="0"/>
              <a:buChar char="•"/>
            </a:pPr>
            <a:r>
              <a:rPr lang="en-US" sz="3600" dirty="0"/>
              <a:t>D</a:t>
            </a:r>
            <a:r>
              <a:rPr lang="en-US" sz="3600" dirty="0" smtClean="0"/>
              <a:t>eveloped </a:t>
            </a:r>
            <a:r>
              <a:rPr lang="en-US" sz="3600" dirty="0"/>
              <a:t>by </a:t>
            </a:r>
            <a:r>
              <a:rPr lang="en-US" sz="3600" b="1" dirty="0"/>
              <a:t>Sun </a:t>
            </a:r>
            <a:r>
              <a:rPr lang="en-US" sz="3600" b="1" dirty="0" smtClean="0"/>
              <a:t>Microsystems</a:t>
            </a:r>
          </a:p>
          <a:p>
            <a:pPr marL="571500" indent="-571500" algn="l">
              <a:buFont typeface="Arial" pitchFamily="34" charset="0"/>
              <a:buChar char="•"/>
            </a:pPr>
            <a:r>
              <a:rPr lang="en-US" sz="3600" dirty="0" smtClean="0"/>
              <a:t>Initiated </a:t>
            </a:r>
            <a:r>
              <a:rPr lang="en-US" sz="3600" dirty="0"/>
              <a:t>by James </a:t>
            </a:r>
            <a:r>
              <a:rPr lang="en-US" sz="3600" dirty="0" smtClean="0"/>
              <a:t>Gosling</a:t>
            </a:r>
          </a:p>
          <a:p>
            <a:pPr marL="571500" indent="-571500" algn="l">
              <a:buFont typeface="Arial" pitchFamily="34" charset="0"/>
              <a:buChar char="•"/>
            </a:pPr>
            <a:r>
              <a:rPr lang="en-US" sz="3600" dirty="0"/>
              <a:t>R</a:t>
            </a:r>
            <a:r>
              <a:rPr lang="en-US" sz="3600" dirty="0" smtClean="0"/>
              <a:t>eleased </a:t>
            </a:r>
            <a:r>
              <a:rPr lang="en-US" sz="3600" dirty="0"/>
              <a:t>in </a:t>
            </a:r>
            <a:r>
              <a:rPr lang="en-US" sz="3600" dirty="0" smtClean="0"/>
              <a:t>1995</a:t>
            </a:r>
            <a:endParaRPr lang="en-US" sz="3600" dirty="0">
              <a:latin typeface="+mn-lt"/>
            </a:endParaRPr>
          </a:p>
          <a:p>
            <a:pPr marL="571500" indent="-571500" algn="l">
              <a:buFont typeface="Arial" pitchFamily="34" charset="0"/>
              <a:buChar char="•"/>
            </a:pPr>
            <a:r>
              <a:rPr lang="en-US" sz="3600" dirty="0"/>
              <a:t>December 2008, the latest release of the Java Standard Edition</a:t>
            </a:r>
          </a:p>
          <a:p>
            <a:pPr marL="571500" indent="-571500" algn="l">
              <a:buFont typeface="Arial" pitchFamily="34" charset="0"/>
              <a:buChar char="•"/>
            </a:pPr>
            <a:r>
              <a:rPr lang="en-US" sz="3600" dirty="0"/>
              <a:t>Java is guaranteed to be </a:t>
            </a:r>
            <a:r>
              <a:rPr lang="en-US" sz="3600" b="1" dirty="0" smtClean="0"/>
              <a:t>Write Once</a:t>
            </a:r>
            <a:r>
              <a:rPr lang="en-US" sz="3600" dirty="0" smtClean="0"/>
              <a:t>, </a:t>
            </a:r>
            <a:r>
              <a:rPr lang="en-US" sz="3600" b="1" dirty="0"/>
              <a:t>Run Anywhere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02485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000" dirty="0" smtClean="0"/>
              <a:t>Java is:</a:t>
            </a:r>
            <a:endParaRPr lang="en-US" sz="40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85800" y="1143000"/>
            <a:ext cx="7772400" cy="5181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 algn="l">
              <a:buFont typeface="Arial" pitchFamily="34" charset="0"/>
              <a:buChar char="•"/>
            </a:pPr>
            <a:r>
              <a:rPr lang="en-US" sz="2400" dirty="0"/>
              <a:t>Object Oriented</a:t>
            </a:r>
            <a:r>
              <a:rPr lang="en-US" sz="2400" dirty="0" smtClean="0"/>
              <a:t>:</a:t>
            </a:r>
          </a:p>
          <a:p>
            <a:pPr marL="571500" indent="-571500" algn="l">
              <a:buFont typeface="Arial" pitchFamily="34" charset="0"/>
              <a:buChar char="•"/>
            </a:pPr>
            <a:r>
              <a:rPr lang="en-US" sz="2400" dirty="0"/>
              <a:t>Platform independent</a:t>
            </a:r>
            <a:r>
              <a:rPr lang="en-US" sz="2400" dirty="0" smtClean="0"/>
              <a:t>:</a:t>
            </a:r>
          </a:p>
          <a:p>
            <a:pPr marL="571500" indent="-571500" algn="l">
              <a:buFont typeface="Arial" pitchFamily="34" charset="0"/>
              <a:buChar char="•"/>
            </a:pPr>
            <a:r>
              <a:rPr lang="en-US" sz="2400" dirty="0"/>
              <a:t>Simple</a:t>
            </a:r>
            <a:r>
              <a:rPr lang="en-US" sz="2400" dirty="0" smtClean="0"/>
              <a:t>:</a:t>
            </a:r>
          </a:p>
          <a:p>
            <a:pPr marL="571500" indent="-571500" algn="l">
              <a:buFont typeface="Arial" pitchFamily="34" charset="0"/>
              <a:buChar char="•"/>
            </a:pPr>
            <a:r>
              <a:rPr lang="en-US" sz="2400" dirty="0"/>
              <a:t>Secure</a:t>
            </a:r>
            <a:r>
              <a:rPr lang="en-US" sz="2400" dirty="0" smtClean="0"/>
              <a:t>:</a:t>
            </a:r>
          </a:p>
          <a:p>
            <a:pPr marL="571500" indent="-571500" algn="l">
              <a:buFont typeface="Arial" pitchFamily="34" charset="0"/>
              <a:buChar char="•"/>
            </a:pPr>
            <a:r>
              <a:rPr lang="en-US" sz="2400" dirty="0"/>
              <a:t>Architectural-neutral </a:t>
            </a:r>
            <a:r>
              <a:rPr lang="en-US" sz="2400" dirty="0" smtClean="0"/>
              <a:t>:</a:t>
            </a:r>
          </a:p>
          <a:p>
            <a:pPr marL="571500" indent="-571500" algn="l">
              <a:buFont typeface="Arial" pitchFamily="34" charset="0"/>
              <a:buChar char="•"/>
            </a:pPr>
            <a:r>
              <a:rPr lang="en-US" sz="2400" dirty="0"/>
              <a:t>Portable</a:t>
            </a:r>
            <a:r>
              <a:rPr lang="en-US" sz="2400" dirty="0" smtClean="0"/>
              <a:t>:</a:t>
            </a:r>
          </a:p>
          <a:p>
            <a:pPr marL="571500" indent="-571500" algn="l">
              <a:buFont typeface="Arial" pitchFamily="34" charset="0"/>
              <a:buChar char="•"/>
            </a:pPr>
            <a:r>
              <a:rPr lang="en-US" sz="2400" dirty="0"/>
              <a:t>Robust</a:t>
            </a:r>
            <a:r>
              <a:rPr lang="en-US" sz="2400" dirty="0" smtClean="0"/>
              <a:t>:</a:t>
            </a:r>
          </a:p>
          <a:p>
            <a:pPr marL="571500" indent="-571500" algn="l">
              <a:buFont typeface="Arial" pitchFamily="34" charset="0"/>
              <a:buChar char="•"/>
            </a:pPr>
            <a:r>
              <a:rPr lang="en-US" sz="2400" dirty="0"/>
              <a:t>Multithreaded</a:t>
            </a:r>
            <a:r>
              <a:rPr lang="en-US" sz="2400" dirty="0" smtClean="0"/>
              <a:t>:</a:t>
            </a:r>
          </a:p>
          <a:p>
            <a:pPr marL="571500" indent="-571500" algn="l">
              <a:buFont typeface="Arial" pitchFamily="34" charset="0"/>
              <a:buChar char="•"/>
            </a:pPr>
            <a:r>
              <a:rPr lang="en-US" sz="2400" dirty="0"/>
              <a:t>Interpreted</a:t>
            </a:r>
            <a:r>
              <a:rPr lang="en-US" sz="2400" dirty="0" smtClean="0"/>
              <a:t>:</a:t>
            </a:r>
          </a:p>
          <a:p>
            <a:pPr marL="571500" indent="-571500" algn="l">
              <a:buFont typeface="Arial" pitchFamily="34" charset="0"/>
              <a:buChar char="•"/>
            </a:pPr>
            <a:r>
              <a:rPr lang="en-US" sz="2400" dirty="0"/>
              <a:t>High Performance: </a:t>
            </a:r>
            <a:endParaRPr lang="en-US" sz="2400" dirty="0" smtClean="0"/>
          </a:p>
          <a:p>
            <a:pPr marL="571500" indent="-571500" algn="l">
              <a:buFont typeface="Arial" pitchFamily="34" charset="0"/>
              <a:buChar char="•"/>
            </a:pPr>
            <a:r>
              <a:rPr lang="en-US" sz="2400" dirty="0"/>
              <a:t>Distributed</a:t>
            </a:r>
            <a:r>
              <a:rPr lang="en-US" sz="2400" dirty="0" smtClean="0"/>
              <a:t>:</a:t>
            </a:r>
          </a:p>
          <a:p>
            <a:pPr marL="571500" indent="-571500" algn="l">
              <a:buFont typeface="+mj-lt"/>
              <a:buAutoNum type="romanUcPeriod"/>
            </a:pPr>
            <a:r>
              <a:rPr lang="en-US" sz="2400" dirty="0"/>
              <a:t>Dynamic:</a:t>
            </a:r>
          </a:p>
        </p:txBody>
      </p:sp>
    </p:spTree>
    <p:extLst>
      <p:ext uri="{BB962C8B-B14F-4D97-AF65-F5344CB8AC3E}">
        <p14:creationId xmlns:p14="http://schemas.microsoft.com/office/powerpoint/2010/main" val="55302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000" dirty="0" smtClean="0"/>
              <a:t>Java is:</a:t>
            </a:r>
            <a:endParaRPr lang="en-US" sz="40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85800" y="1143000"/>
            <a:ext cx="7772400" cy="5181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 algn="l">
              <a:buFont typeface="Arial" pitchFamily="34" charset="0"/>
              <a:buChar char="•"/>
            </a:pPr>
            <a:r>
              <a:rPr lang="en-US" sz="2400" b="1" dirty="0"/>
              <a:t>Object Oriented</a:t>
            </a:r>
            <a:r>
              <a:rPr lang="en-US" sz="2400" b="1" dirty="0" smtClean="0"/>
              <a:t>:</a:t>
            </a:r>
          </a:p>
          <a:p>
            <a:pPr algn="l"/>
            <a:r>
              <a:rPr lang="en-US" sz="2400" dirty="0"/>
              <a:t>	 In Java, everything is an Object. Java can be </a:t>
            </a:r>
            <a:r>
              <a:rPr lang="en-US" sz="2400" dirty="0" smtClean="0"/>
              <a:t>easily</a:t>
            </a:r>
          </a:p>
          <a:p>
            <a:pPr algn="l"/>
            <a:r>
              <a:rPr lang="en-US" sz="2400" dirty="0" smtClean="0"/>
              <a:t>	extended </a:t>
            </a:r>
            <a:r>
              <a:rPr lang="en-US" sz="2400" dirty="0"/>
              <a:t>since it is based on the Object model</a:t>
            </a:r>
            <a:r>
              <a:rPr lang="en-US" sz="2400" dirty="0" smtClean="0"/>
              <a:t>.</a:t>
            </a:r>
          </a:p>
          <a:p>
            <a:pPr algn="l"/>
            <a:endParaRPr lang="en-US" sz="2400" dirty="0" smtClean="0"/>
          </a:p>
          <a:p>
            <a:pPr marL="571500" indent="-571500" algn="l">
              <a:buFont typeface="Arial" pitchFamily="34" charset="0"/>
              <a:buChar char="•"/>
            </a:pPr>
            <a:r>
              <a:rPr lang="en-US" sz="2400" b="1" dirty="0" smtClean="0"/>
              <a:t>Portable:</a:t>
            </a:r>
          </a:p>
          <a:p>
            <a:pPr algn="l"/>
            <a:r>
              <a:rPr lang="en-US" sz="2400" dirty="0" smtClean="0"/>
              <a:t>	</a:t>
            </a:r>
            <a:r>
              <a:rPr lang="en-US" sz="2400" dirty="0"/>
              <a:t>Unlike many other programming languages including </a:t>
            </a:r>
            <a:r>
              <a:rPr lang="en-US" sz="2400" dirty="0" smtClean="0"/>
              <a:t>	C </a:t>
            </a:r>
            <a:r>
              <a:rPr lang="en-US" sz="2400" dirty="0"/>
              <a:t>and C++, when Java is compiled, it is not compiled </a:t>
            </a:r>
            <a:r>
              <a:rPr lang="en-US" sz="2400" dirty="0" smtClean="0"/>
              <a:t>	into </a:t>
            </a:r>
            <a:r>
              <a:rPr lang="en-US" sz="2400" dirty="0"/>
              <a:t>platform specific machine, rather into platform </a:t>
            </a:r>
            <a:r>
              <a:rPr lang="en-US" sz="2400" dirty="0" smtClean="0"/>
              <a:t>	independent </a:t>
            </a:r>
            <a:r>
              <a:rPr lang="en-US" sz="2400" dirty="0"/>
              <a:t>byte code. This byte code is distributed </a:t>
            </a:r>
            <a:r>
              <a:rPr lang="en-US" sz="2400" dirty="0" smtClean="0"/>
              <a:t>	over </a:t>
            </a:r>
            <a:r>
              <a:rPr lang="en-US" sz="2400" dirty="0"/>
              <a:t>the web and interpreted by virtual Machine </a:t>
            </a:r>
            <a:r>
              <a:rPr lang="en-US" sz="2400" dirty="0" smtClean="0"/>
              <a:t>	(</a:t>
            </a:r>
            <a:r>
              <a:rPr lang="en-US" sz="2400" dirty="0"/>
              <a:t>JVM) on whichever platform it is being run</a:t>
            </a:r>
            <a:r>
              <a:rPr lang="en-US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68438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000" dirty="0" smtClean="0"/>
              <a:t>Java is:</a:t>
            </a:r>
            <a:endParaRPr lang="en-US" sz="40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85800" y="1143000"/>
            <a:ext cx="7772400" cy="5181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 algn="l">
              <a:buFont typeface="Arial" pitchFamily="34" charset="0"/>
              <a:buChar char="•"/>
            </a:pPr>
            <a:r>
              <a:rPr lang="en-US" sz="2400" b="1" dirty="0" smtClean="0"/>
              <a:t>Simple:</a:t>
            </a:r>
          </a:p>
          <a:p>
            <a:pPr algn="l"/>
            <a:r>
              <a:rPr lang="en-US" sz="2400" dirty="0"/>
              <a:t>	Java is designed to be easy to learn. If you understand </a:t>
            </a:r>
            <a:r>
              <a:rPr lang="en-US" sz="2400" dirty="0" smtClean="0"/>
              <a:t>	the </a:t>
            </a:r>
            <a:r>
              <a:rPr lang="en-US" sz="2400" dirty="0"/>
              <a:t>basic concept of OOP Java would be easy to </a:t>
            </a:r>
            <a:r>
              <a:rPr lang="en-US" sz="2400" dirty="0" smtClean="0"/>
              <a:t>	master.</a:t>
            </a:r>
          </a:p>
          <a:p>
            <a:pPr algn="l"/>
            <a:endParaRPr lang="en-US" sz="2400" dirty="0" smtClean="0"/>
          </a:p>
          <a:p>
            <a:pPr marL="571500" indent="-571500" algn="l">
              <a:buFont typeface="Arial" pitchFamily="34" charset="0"/>
              <a:buChar char="•"/>
            </a:pPr>
            <a:r>
              <a:rPr lang="en-US" sz="2400" b="1" dirty="0"/>
              <a:t>Secure</a:t>
            </a:r>
            <a:r>
              <a:rPr lang="en-US" sz="2400" b="1" dirty="0" smtClean="0"/>
              <a:t>:</a:t>
            </a:r>
          </a:p>
          <a:p>
            <a:pPr algn="l"/>
            <a:r>
              <a:rPr lang="en-US" sz="2400" b="1" dirty="0"/>
              <a:t>	</a:t>
            </a:r>
            <a:r>
              <a:rPr lang="en-US" sz="2400" dirty="0"/>
              <a:t>With Java's secure feature it enables to develop </a:t>
            </a:r>
            <a:r>
              <a:rPr lang="en-US" sz="2400" dirty="0" smtClean="0"/>
              <a:t>virus-	free</a:t>
            </a:r>
            <a:r>
              <a:rPr lang="en-US" sz="2400" dirty="0"/>
              <a:t>, tamper-free systems. Authentication techniques </a:t>
            </a:r>
            <a:r>
              <a:rPr lang="en-US" sz="2400" dirty="0" smtClean="0"/>
              <a:t>	are </a:t>
            </a:r>
            <a:r>
              <a:rPr lang="en-US" sz="2400" dirty="0"/>
              <a:t>based on public-key encryption</a:t>
            </a:r>
            <a:r>
              <a:rPr lang="en-US" sz="2400" dirty="0" smtClean="0"/>
              <a:t>.</a:t>
            </a:r>
            <a:endParaRPr lang="en-US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3568438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000" dirty="0" smtClean="0"/>
              <a:t>Java is:</a:t>
            </a:r>
            <a:endParaRPr lang="en-US" sz="40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85800" y="1143000"/>
            <a:ext cx="7772400" cy="5181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 algn="l">
              <a:buFont typeface="Arial" pitchFamily="34" charset="0"/>
              <a:buChar char="•"/>
            </a:pPr>
            <a:r>
              <a:rPr lang="en-US" sz="2400" b="1" dirty="0" smtClean="0"/>
              <a:t>Architectural-neutral :</a:t>
            </a:r>
          </a:p>
          <a:p>
            <a:pPr algn="l"/>
            <a:r>
              <a:rPr lang="en-US" sz="2400" dirty="0"/>
              <a:t>	Java compiler generates an architecture-neutral </a:t>
            </a:r>
            <a:r>
              <a:rPr lang="en-US" sz="2400" dirty="0" smtClean="0"/>
              <a:t>	object </a:t>
            </a:r>
            <a:r>
              <a:rPr lang="en-US" sz="2400" dirty="0"/>
              <a:t>file format which makes the compiled code to </a:t>
            </a:r>
            <a:r>
              <a:rPr lang="en-US" sz="2400" dirty="0" smtClean="0"/>
              <a:t>	be </a:t>
            </a:r>
            <a:r>
              <a:rPr lang="en-US" sz="2400" dirty="0"/>
              <a:t>executable on many processors, with the presence </a:t>
            </a:r>
            <a:r>
              <a:rPr lang="en-US" sz="2400" dirty="0" smtClean="0"/>
              <a:t>	of </a:t>
            </a:r>
            <a:r>
              <a:rPr lang="en-US" sz="2400" dirty="0"/>
              <a:t>Java runtime system</a:t>
            </a:r>
            <a:r>
              <a:rPr lang="en-US" sz="2400" dirty="0" smtClean="0"/>
              <a:t>.</a:t>
            </a:r>
          </a:p>
          <a:p>
            <a:pPr algn="l"/>
            <a:endParaRPr lang="en-US" sz="2400" dirty="0" smtClean="0"/>
          </a:p>
          <a:p>
            <a:pPr marL="571500" indent="-571500" algn="l">
              <a:buFont typeface="Arial" pitchFamily="34" charset="0"/>
              <a:buChar char="•"/>
            </a:pPr>
            <a:r>
              <a:rPr lang="en-US" sz="2400" b="1" dirty="0"/>
              <a:t>Portable</a:t>
            </a:r>
            <a:r>
              <a:rPr lang="en-US" sz="2400" b="1" dirty="0" smtClean="0"/>
              <a:t>:</a:t>
            </a:r>
          </a:p>
          <a:p>
            <a:pPr algn="l"/>
            <a:r>
              <a:rPr lang="en-US" sz="2400" b="1" dirty="0"/>
              <a:t>	</a:t>
            </a:r>
            <a:r>
              <a:rPr lang="en-US" sz="2400" dirty="0"/>
              <a:t>Being architectural-neutral and having no </a:t>
            </a:r>
            <a:r>
              <a:rPr lang="en-US" sz="2400" dirty="0" smtClean="0"/>
              <a:t>	implementation </a:t>
            </a:r>
            <a:r>
              <a:rPr lang="en-US" sz="2400" dirty="0"/>
              <a:t>dependent aspects of the </a:t>
            </a:r>
            <a:r>
              <a:rPr lang="en-US" sz="2400" dirty="0" smtClean="0"/>
              <a:t>	specification </a:t>
            </a:r>
            <a:r>
              <a:rPr lang="en-US" sz="2400" dirty="0"/>
              <a:t>makes Java portable. Compiler in Java is </a:t>
            </a:r>
            <a:r>
              <a:rPr lang="en-US" sz="2400" dirty="0" smtClean="0"/>
              <a:t>	written </a:t>
            </a:r>
            <a:r>
              <a:rPr lang="en-US" sz="2400" dirty="0"/>
              <a:t>in ANSI C with a clean portability boundary </a:t>
            </a:r>
            <a:r>
              <a:rPr lang="en-US" sz="2400" dirty="0" smtClean="0"/>
              <a:t>	which </a:t>
            </a:r>
            <a:r>
              <a:rPr lang="en-US" sz="2400" dirty="0"/>
              <a:t>is a POSIX subset</a:t>
            </a:r>
            <a:r>
              <a:rPr lang="en-US" sz="2400" dirty="0" smtClean="0"/>
              <a:t>.</a:t>
            </a:r>
            <a:endParaRPr lang="en-US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3568438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000" dirty="0" smtClean="0"/>
              <a:t>Java is:</a:t>
            </a:r>
            <a:endParaRPr lang="en-US" sz="40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85800" y="1143000"/>
            <a:ext cx="7772400" cy="5181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 algn="l">
              <a:buFont typeface="Arial" pitchFamily="34" charset="0"/>
              <a:buChar char="•"/>
            </a:pPr>
            <a:r>
              <a:rPr lang="en-US" sz="2400" b="1" dirty="0" smtClean="0"/>
              <a:t>Robust:</a:t>
            </a:r>
          </a:p>
          <a:p>
            <a:pPr algn="l"/>
            <a:r>
              <a:rPr lang="en-US" sz="2400" dirty="0"/>
              <a:t>	Java makes an effort to eliminate error prone </a:t>
            </a:r>
            <a:r>
              <a:rPr lang="en-US" sz="2400" dirty="0" smtClean="0"/>
              <a:t>	situations </a:t>
            </a:r>
            <a:r>
              <a:rPr lang="en-US" sz="2400" dirty="0"/>
              <a:t>by emphasizing mainly on compile time </a:t>
            </a:r>
            <a:r>
              <a:rPr lang="en-US" sz="2400" dirty="0" smtClean="0"/>
              <a:t>	error </a:t>
            </a:r>
            <a:r>
              <a:rPr lang="en-US" sz="2400" dirty="0"/>
              <a:t>checking and runtime checking</a:t>
            </a:r>
            <a:r>
              <a:rPr lang="en-US" sz="2400" dirty="0" smtClean="0"/>
              <a:t>.</a:t>
            </a:r>
          </a:p>
          <a:p>
            <a:pPr algn="l"/>
            <a:endParaRPr lang="en-US" sz="2400" dirty="0" smtClean="0"/>
          </a:p>
          <a:p>
            <a:pPr marL="571500" indent="-571500" algn="l">
              <a:buFont typeface="Arial" pitchFamily="34" charset="0"/>
              <a:buChar char="•"/>
            </a:pPr>
            <a:r>
              <a:rPr lang="en-US" sz="2400" b="1" dirty="0"/>
              <a:t>Multithreaded</a:t>
            </a:r>
            <a:r>
              <a:rPr lang="en-US" sz="2400" b="1" dirty="0" smtClean="0"/>
              <a:t>:</a:t>
            </a:r>
          </a:p>
          <a:p>
            <a:pPr algn="l"/>
            <a:r>
              <a:rPr lang="en-US" sz="2400" b="1" dirty="0" smtClean="0"/>
              <a:t>	</a:t>
            </a:r>
            <a:r>
              <a:rPr lang="en-US" sz="2400" dirty="0"/>
              <a:t>With Java's multithreaded feature it is possible to </a:t>
            </a:r>
            <a:r>
              <a:rPr lang="en-US" sz="2400" dirty="0" smtClean="0"/>
              <a:t>	write </a:t>
            </a:r>
            <a:r>
              <a:rPr lang="en-US" sz="2400" dirty="0"/>
              <a:t>programs that can do many tasks </a:t>
            </a:r>
            <a:r>
              <a:rPr lang="en-US" sz="2400" dirty="0" smtClean="0"/>
              <a:t>	simultaneously</a:t>
            </a:r>
            <a:r>
              <a:rPr lang="en-US" sz="2400" dirty="0"/>
              <a:t>. This design feature allows developers </a:t>
            </a:r>
            <a:r>
              <a:rPr lang="en-US" sz="2400" dirty="0" smtClean="0"/>
              <a:t>	to </a:t>
            </a:r>
            <a:r>
              <a:rPr lang="en-US" sz="2400" dirty="0"/>
              <a:t>construct smoothly running interactive </a:t>
            </a:r>
            <a:r>
              <a:rPr lang="en-US" sz="2400" dirty="0" smtClean="0"/>
              <a:t>	applications</a:t>
            </a:r>
            <a:r>
              <a:rPr lang="en-US" sz="2400" dirty="0"/>
              <a:t>.</a:t>
            </a:r>
            <a:endParaRPr lang="en-US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3195694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000" dirty="0" smtClean="0"/>
              <a:t>Java is:</a:t>
            </a:r>
            <a:endParaRPr lang="en-US" sz="40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85800" y="1143000"/>
            <a:ext cx="7772400" cy="5181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 algn="l">
              <a:buFont typeface="Arial" pitchFamily="34" charset="0"/>
              <a:buChar char="•"/>
            </a:pPr>
            <a:r>
              <a:rPr lang="en-US" sz="2400" b="1" dirty="0" smtClean="0"/>
              <a:t>Interpreted:</a:t>
            </a:r>
          </a:p>
          <a:p>
            <a:pPr algn="l"/>
            <a:r>
              <a:rPr lang="en-US" sz="2400" dirty="0"/>
              <a:t>	Java byte code is translated on the fly to native </a:t>
            </a:r>
            <a:r>
              <a:rPr lang="en-US" sz="2400" dirty="0" smtClean="0"/>
              <a:t>	machine </a:t>
            </a:r>
            <a:r>
              <a:rPr lang="en-US" sz="2400" dirty="0"/>
              <a:t>instructions and is not stored anywhere. The </a:t>
            </a:r>
            <a:r>
              <a:rPr lang="en-US" sz="2400" dirty="0" smtClean="0"/>
              <a:t>	development </a:t>
            </a:r>
            <a:r>
              <a:rPr lang="en-US" sz="2400" dirty="0"/>
              <a:t>process is more rapid and analytical </a:t>
            </a:r>
            <a:r>
              <a:rPr lang="en-US" sz="2400" dirty="0" smtClean="0"/>
              <a:t>	since </a:t>
            </a:r>
            <a:r>
              <a:rPr lang="en-US" sz="2400" dirty="0"/>
              <a:t>the linking is an incremental and light weight </a:t>
            </a:r>
            <a:r>
              <a:rPr lang="en-US" sz="2400" dirty="0" smtClean="0"/>
              <a:t>	process.</a:t>
            </a:r>
          </a:p>
          <a:p>
            <a:pPr algn="l"/>
            <a:endParaRPr lang="en-US" sz="2400" dirty="0" smtClean="0"/>
          </a:p>
          <a:p>
            <a:pPr marL="571500" indent="-571500" algn="l">
              <a:buFont typeface="Arial" pitchFamily="34" charset="0"/>
              <a:buChar char="•"/>
            </a:pPr>
            <a:r>
              <a:rPr lang="en-US" sz="2400" b="1" dirty="0"/>
              <a:t>High Performance</a:t>
            </a:r>
            <a:r>
              <a:rPr lang="en-US" sz="2400" b="1" dirty="0" smtClean="0"/>
              <a:t>:</a:t>
            </a:r>
            <a:r>
              <a:rPr lang="en-US" sz="2400" b="1" dirty="0"/>
              <a:t> </a:t>
            </a:r>
            <a:endParaRPr lang="en-US" sz="2400" b="1" dirty="0" smtClean="0"/>
          </a:p>
          <a:p>
            <a:pPr algn="l"/>
            <a:r>
              <a:rPr lang="en-US" sz="2400" dirty="0" smtClean="0"/>
              <a:t>	</a:t>
            </a:r>
            <a:r>
              <a:rPr lang="en-US" sz="2400" dirty="0"/>
              <a:t> With the use of Just-In-Time compilers, Java enables </a:t>
            </a:r>
            <a:r>
              <a:rPr lang="en-US" sz="2400" dirty="0" smtClean="0"/>
              <a:t>	high </a:t>
            </a:r>
            <a:r>
              <a:rPr lang="en-US" sz="2400" dirty="0"/>
              <a:t>performance</a:t>
            </a:r>
            <a:r>
              <a:rPr lang="en-US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95694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167</Words>
  <Application>Microsoft Office PowerPoint</Application>
  <PresentationFormat>On-screen Show (4:3)</PresentationFormat>
  <Paragraphs>90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Wingdings</vt:lpstr>
      <vt:lpstr>Office Theme</vt:lpstr>
      <vt:lpstr>Object Oriented Programing (P)</vt:lpstr>
      <vt:lpstr>Overview of Java</vt:lpstr>
      <vt:lpstr>Overview of Java:</vt:lpstr>
      <vt:lpstr>Java is:</vt:lpstr>
      <vt:lpstr>Java is:</vt:lpstr>
      <vt:lpstr>Java is:</vt:lpstr>
      <vt:lpstr>Java is:</vt:lpstr>
      <vt:lpstr>Java is:</vt:lpstr>
      <vt:lpstr>Java is:</vt:lpstr>
      <vt:lpstr>Java is:</vt:lpstr>
      <vt:lpstr>PowerPoint Presentation</vt:lpstr>
      <vt:lpstr>Lots of reasons!</vt:lpstr>
      <vt:lpstr>Simple Program: Hello World</vt:lpstr>
      <vt:lpstr>ASSIGNMENT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 Oriented Programing</dc:title>
  <dc:creator>Muhammad Bilal</dc:creator>
  <cp:lastModifiedBy>MUBASHAR ABBAS</cp:lastModifiedBy>
  <cp:revision>44</cp:revision>
  <dcterms:created xsi:type="dcterms:W3CDTF">2014-02-16T03:00:07Z</dcterms:created>
  <dcterms:modified xsi:type="dcterms:W3CDTF">2014-03-20T19:18:58Z</dcterms:modified>
</cp:coreProperties>
</file>