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19" autoAdjust="0"/>
    <p:restoredTop sz="94660"/>
  </p:normalViewPr>
  <p:slideViewPr>
    <p:cSldViewPr snapToGrid="0">
      <p:cViewPr varScale="1">
        <p:scale>
          <a:sx n="68" d="100"/>
          <a:sy n="68" d="100"/>
        </p:scale>
        <p:origin x="10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14949F-2E31-4CF2-97D8-7EAA9B456311}" type="datetimeFigureOut">
              <a:rPr lang="en-GB" smtClean="0"/>
              <a:t>31/03/2020</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0DC70B4-8CD5-47BF-939A-B1C06A781F35}" type="slidenum">
              <a:rPr lang="en-GB" smtClean="0"/>
              <a:t>‹#›</a:t>
            </a:fld>
            <a:endParaRPr lang="en-GB"/>
          </a:p>
        </p:txBody>
      </p:sp>
    </p:spTree>
    <p:extLst>
      <p:ext uri="{BB962C8B-B14F-4D97-AF65-F5344CB8AC3E}">
        <p14:creationId xmlns:p14="http://schemas.microsoft.com/office/powerpoint/2010/main" val="1754604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14949F-2E31-4CF2-97D8-7EAA9B456311}" type="datetimeFigureOut">
              <a:rPr lang="en-GB" smtClean="0"/>
              <a:t>31/03/2020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0DC70B4-8CD5-47BF-939A-B1C06A781F35}" type="slidenum">
              <a:rPr lang="en-GB" smtClean="0"/>
              <a:t>‹#›</a:t>
            </a:fld>
            <a:endParaRPr lang="en-GB"/>
          </a:p>
        </p:txBody>
      </p:sp>
    </p:spTree>
    <p:extLst>
      <p:ext uri="{BB962C8B-B14F-4D97-AF65-F5344CB8AC3E}">
        <p14:creationId xmlns:p14="http://schemas.microsoft.com/office/powerpoint/2010/main" val="768807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14949F-2E31-4CF2-97D8-7EAA9B456311}" type="datetimeFigureOut">
              <a:rPr lang="en-GB" smtClean="0"/>
              <a:t>31/03/2020</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0DC70B4-8CD5-47BF-939A-B1C06A781F35}"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67704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E14949F-2E31-4CF2-97D8-7EAA9B456311}" type="datetimeFigureOut">
              <a:rPr lang="en-GB" smtClean="0"/>
              <a:t>31/03/2020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0DC70B4-8CD5-47BF-939A-B1C06A781F35}" type="slidenum">
              <a:rPr lang="en-GB" smtClean="0"/>
              <a:t>‹#›</a:t>
            </a:fld>
            <a:endParaRPr lang="en-GB"/>
          </a:p>
        </p:txBody>
      </p:sp>
    </p:spTree>
    <p:extLst>
      <p:ext uri="{BB962C8B-B14F-4D97-AF65-F5344CB8AC3E}">
        <p14:creationId xmlns:p14="http://schemas.microsoft.com/office/powerpoint/2010/main" val="41836342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E14949F-2E31-4CF2-97D8-7EAA9B456311}" type="datetimeFigureOut">
              <a:rPr lang="en-GB" smtClean="0"/>
              <a:t>31/03/2020</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0DC70B4-8CD5-47BF-939A-B1C06A781F35}"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130873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E14949F-2E31-4CF2-97D8-7EAA9B456311}" type="datetimeFigureOut">
              <a:rPr lang="en-GB" smtClean="0"/>
              <a:t>31/03/2020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0DC70B4-8CD5-47BF-939A-B1C06A781F35}" type="slidenum">
              <a:rPr lang="en-GB" smtClean="0"/>
              <a:t>‹#›</a:t>
            </a:fld>
            <a:endParaRPr lang="en-GB"/>
          </a:p>
        </p:txBody>
      </p:sp>
    </p:spTree>
    <p:extLst>
      <p:ext uri="{BB962C8B-B14F-4D97-AF65-F5344CB8AC3E}">
        <p14:creationId xmlns:p14="http://schemas.microsoft.com/office/powerpoint/2010/main" val="38952992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14949F-2E31-4CF2-97D8-7EAA9B456311}" type="datetimeFigureOut">
              <a:rPr lang="en-GB" smtClean="0"/>
              <a:t>31/03/2020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DC70B4-8CD5-47BF-939A-B1C06A781F35}" type="slidenum">
              <a:rPr lang="en-GB" smtClean="0"/>
              <a:t>‹#›</a:t>
            </a:fld>
            <a:endParaRPr lang="en-GB"/>
          </a:p>
        </p:txBody>
      </p:sp>
    </p:spTree>
    <p:extLst>
      <p:ext uri="{BB962C8B-B14F-4D97-AF65-F5344CB8AC3E}">
        <p14:creationId xmlns:p14="http://schemas.microsoft.com/office/powerpoint/2010/main" val="26185549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14949F-2E31-4CF2-97D8-7EAA9B456311}" type="datetimeFigureOut">
              <a:rPr lang="en-GB" smtClean="0"/>
              <a:t>31/03/2020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DC70B4-8CD5-47BF-939A-B1C06A781F35}" type="slidenum">
              <a:rPr lang="en-GB" smtClean="0"/>
              <a:t>‹#›</a:t>
            </a:fld>
            <a:endParaRPr lang="en-GB"/>
          </a:p>
        </p:txBody>
      </p:sp>
    </p:spTree>
    <p:extLst>
      <p:ext uri="{BB962C8B-B14F-4D97-AF65-F5344CB8AC3E}">
        <p14:creationId xmlns:p14="http://schemas.microsoft.com/office/powerpoint/2010/main" val="4199482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14949F-2E31-4CF2-97D8-7EAA9B456311}" type="datetimeFigureOut">
              <a:rPr lang="en-GB" smtClean="0"/>
              <a:t>31/03/2020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DC70B4-8CD5-47BF-939A-B1C06A781F35}" type="slidenum">
              <a:rPr lang="en-GB" smtClean="0"/>
              <a:t>‹#›</a:t>
            </a:fld>
            <a:endParaRPr lang="en-GB"/>
          </a:p>
        </p:txBody>
      </p:sp>
    </p:spTree>
    <p:extLst>
      <p:ext uri="{BB962C8B-B14F-4D97-AF65-F5344CB8AC3E}">
        <p14:creationId xmlns:p14="http://schemas.microsoft.com/office/powerpoint/2010/main" val="1247532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14949F-2E31-4CF2-97D8-7EAA9B456311}" type="datetimeFigureOut">
              <a:rPr lang="en-GB" smtClean="0"/>
              <a:t>31/03/2020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0DC70B4-8CD5-47BF-939A-B1C06A781F35}" type="slidenum">
              <a:rPr lang="en-GB" smtClean="0"/>
              <a:t>‹#›</a:t>
            </a:fld>
            <a:endParaRPr lang="en-GB"/>
          </a:p>
        </p:txBody>
      </p:sp>
    </p:spTree>
    <p:extLst>
      <p:ext uri="{BB962C8B-B14F-4D97-AF65-F5344CB8AC3E}">
        <p14:creationId xmlns:p14="http://schemas.microsoft.com/office/powerpoint/2010/main" val="560704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14949F-2E31-4CF2-97D8-7EAA9B456311}" type="datetimeFigureOut">
              <a:rPr lang="en-GB" smtClean="0"/>
              <a:t>31/03/2020</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0DC70B4-8CD5-47BF-939A-B1C06A781F35}" type="slidenum">
              <a:rPr lang="en-GB" smtClean="0"/>
              <a:t>‹#›</a:t>
            </a:fld>
            <a:endParaRPr lang="en-GB"/>
          </a:p>
        </p:txBody>
      </p:sp>
    </p:spTree>
    <p:extLst>
      <p:ext uri="{BB962C8B-B14F-4D97-AF65-F5344CB8AC3E}">
        <p14:creationId xmlns:p14="http://schemas.microsoft.com/office/powerpoint/2010/main" val="4071407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14949F-2E31-4CF2-97D8-7EAA9B456311}" type="datetimeFigureOut">
              <a:rPr lang="en-GB" smtClean="0"/>
              <a:t>31/03/2020</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0DC70B4-8CD5-47BF-939A-B1C06A781F35}" type="slidenum">
              <a:rPr lang="en-GB" smtClean="0"/>
              <a:t>‹#›</a:t>
            </a:fld>
            <a:endParaRPr lang="en-GB"/>
          </a:p>
        </p:txBody>
      </p:sp>
    </p:spTree>
    <p:extLst>
      <p:ext uri="{BB962C8B-B14F-4D97-AF65-F5344CB8AC3E}">
        <p14:creationId xmlns:p14="http://schemas.microsoft.com/office/powerpoint/2010/main" val="3775301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14949F-2E31-4CF2-97D8-7EAA9B456311}" type="datetimeFigureOut">
              <a:rPr lang="en-GB" smtClean="0"/>
              <a:t>31/03/2020</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0DC70B4-8CD5-47BF-939A-B1C06A781F35}" type="slidenum">
              <a:rPr lang="en-GB" smtClean="0"/>
              <a:t>‹#›</a:t>
            </a:fld>
            <a:endParaRPr lang="en-GB"/>
          </a:p>
        </p:txBody>
      </p:sp>
    </p:spTree>
    <p:extLst>
      <p:ext uri="{BB962C8B-B14F-4D97-AF65-F5344CB8AC3E}">
        <p14:creationId xmlns:p14="http://schemas.microsoft.com/office/powerpoint/2010/main" val="940310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14949F-2E31-4CF2-97D8-7EAA9B456311}" type="datetimeFigureOut">
              <a:rPr lang="en-GB" smtClean="0"/>
              <a:t>31/03/2020</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0DC70B4-8CD5-47BF-939A-B1C06A781F35}" type="slidenum">
              <a:rPr lang="en-GB" smtClean="0"/>
              <a:t>‹#›</a:t>
            </a:fld>
            <a:endParaRPr lang="en-GB"/>
          </a:p>
        </p:txBody>
      </p:sp>
    </p:spTree>
    <p:extLst>
      <p:ext uri="{BB962C8B-B14F-4D97-AF65-F5344CB8AC3E}">
        <p14:creationId xmlns:p14="http://schemas.microsoft.com/office/powerpoint/2010/main" val="1934585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E14949F-2E31-4CF2-97D8-7EAA9B456311}" type="datetimeFigureOut">
              <a:rPr lang="en-GB" smtClean="0"/>
              <a:t>31/03/2020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0DC70B4-8CD5-47BF-939A-B1C06A781F35}" type="slidenum">
              <a:rPr lang="en-GB" smtClean="0"/>
              <a:t>‹#›</a:t>
            </a:fld>
            <a:endParaRPr lang="en-GB"/>
          </a:p>
        </p:txBody>
      </p:sp>
    </p:spTree>
    <p:extLst>
      <p:ext uri="{BB962C8B-B14F-4D97-AF65-F5344CB8AC3E}">
        <p14:creationId xmlns:p14="http://schemas.microsoft.com/office/powerpoint/2010/main" val="3887739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E14949F-2E31-4CF2-97D8-7EAA9B456311}" type="datetimeFigureOut">
              <a:rPr lang="en-GB" smtClean="0"/>
              <a:t>31/03/2020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0DC70B4-8CD5-47BF-939A-B1C06A781F35}" type="slidenum">
              <a:rPr lang="en-GB" smtClean="0"/>
              <a:t>‹#›</a:t>
            </a:fld>
            <a:endParaRPr lang="en-GB"/>
          </a:p>
        </p:txBody>
      </p:sp>
    </p:spTree>
    <p:extLst>
      <p:ext uri="{BB962C8B-B14F-4D97-AF65-F5344CB8AC3E}">
        <p14:creationId xmlns:p14="http://schemas.microsoft.com/office/powerpoint/2010/main" val="3445490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E14949F-2E31-4CF2-97D8-7EAA9B456311}" type="datetimeFigureOut">
              <a:rPr lang="en-GB" smtClean="0"/>
              <a:t>31/03/2020</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0DC70B4-8CD5-47BF-939A-B1C06A781F35}" type="slidenum">
              <a:rPr lang="en-GB" smtClean="0"/>
              <a:t>‹#›</a:t>
            </a:fld>
            <a:endParaRPr lang="en-GB"/>
          </a:p>
        </p:txBody>
      </p:sp>
    </p:spTree>
    <p:extLst>
      <p:ext uri="{BB962C8B-B14F-4D97-AF65-F5344CB8AC3E}">
        <p14:creationId xmlns:p14="http://schemas.microsoft.com/office/powerpoint/2010/main" val="15610372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289E0-2320-430C-9869-7AE73CDB318C}"/>
              </a:ext>
            </a:extLst>
          </p:cNvPr>
          <p:cNvSpPr>
            <a:spLocks noGrp="1"/>
          </p:cNvSpPr>
          <p:nvPr>
            <p:ph type="ctrTitle"/>
          </p:nvPr>
        </p:nvSpPr>
        <p:spPr>
          <a:xfrm>
            <a:off x="2589213" y="393896"/>
            <a:ext cx="8915399" cy="1871002"/>
          </a:xfrm>
        </p:spPr>
        <p:txBody>
          <a:bodyPr>
            <a:normAutofit/>
          </a:bodyPr>
          <a:lstStyle/>
          <a:p>
            <a:pPr algn="ctr"/>
            <a:r>
              <a:rPr lang="en-GB" sz="4800" b="1" dirty="0">
                <a:latin typeface="Times New Roman" panose="02020603050405020304" pitchFamily="18" charset="0"/>
                <a:cs typeface="Times New Roman" panose="02020603050405020304" pitchFamily="18" charset="0"/>
              </a:rPr>
              <a:t>Online Information Retrieval</a:t>
            </a:r>
          </a:p>
        </p:txBody>
      </p:sp>
      <p:sp>
        <p:nvSpPr>
          <p:cNvPr id="3" name="Subtitle 2">
            <a:extLst>
              <a:ext uri="{FF2B5EF4-FFF2-40B4-BE49-F238E27FC236}">
                <a16:creationId xmlns:a16="http://schemas.microsoft.com/office/drawing/2014/main" id="{F39833C1-9613-4FF6-BABC-4968119A2F01}"/>
              </a:ext>
            </a:extLst>
          </p:cNvPr>
          <p:cNvSpPr>
            <a:spLocks noGrp="1"/>
          </p:cNvSpPr>
          <p:nvPr>
            <p:ph type="subTitle" idx="1"/>
          </p:nvPr>
        </p:nvSpPr>
        <p:spPr>
          <a:xfrm>
            <a:off x="2589213" y="2546253"/>
            <a:ext cx="8915399" cy="3357410"/>
          </a:xfrm>
        </p:spPr>
        <p:txBody>
          <a:bodyPr/>
          <a:lstStyle/>
          <a:p>
            <a:pPr algn="ctr"/>
            <a:r>
              <a:rPr lang="en-GB" sz="2800" dirty="0">
                <a:solidFill>
                  <a:schemeClr val="tx1"/>
                </a:solidFill>
              </a:rPr>
              <a:t>Course Code: </a:t>
            </a:r>
            <a:r>
              <a:rPr lang="en-GB" sz="2800" b="1" dirty="0">
                <a:solidFill>
                  <a:schemeClr val="tx1"/>
                </a:solidFill>
              </a:rPr>
              <a:t>LIS-6210</a:t>
            </a:r>
          </a:p>
          <a:p>
            <a:r>
              <a:rPr lang="en-GB" b="1" dirty="0">
                <a:solidFill>
                  <a:schemeClr val="tx1"/>
                </a:solidFill>
              </a:rPr>
              <a:t>Course Instructor:</a:t>
            </a:r>
          </a:p>
          <a:p>
            <a:pPr algn="ctr"/>
            <a:r>
              <a:rPr lang="en-GB" sz="3200" b="1" i="1" dirty="0">
                <a:solidFill>
                  <a:schemeClr val="tx1"/>
                </a:solidFill>
                <a:latin typeface="Bradley Hand ITC" panose="03070402050302030203" pitchFamily="66" charset="0"/>
              </a:rPr>
              <a:t>Asim Mehmood Khan</a:t>
            </a:r>
          </a:p>
          <a:p>
            <a:pPr algn="ctr"/>
            <a:r>
              <a:rPr lang="en-GB" sz="2000" b="1" dirty="0">
                <a:solidFill>
                  <a:schemeClr val="tx1"/>
                </a:solidFill>
                <a:latin typeface="Bradley Hand ITC" panose="03070402050302030203" pitchFamily="66" charset="0"/>
              </a:rPr>
              <a:t>Lecturer,</a:t>
            </a:r>
          </a:p>
          <a:p>
            <a:pPr algn="ctr"/>
            <a:r>
              <a:rPr lang="en-GB" sz="2000" b="1" dirty="0">
                <a:solidFill>
                  <a:schemeClr val="tx1"/>
                </a:solidFill>
                <a:latin typeface="Bradley Hand ITC" panose="03070402050302030203" pitchFamily="66" charset="0"/>
              </a:rPr>
              <a:t>Department of Library &amp; Information Sciences</a:t>
            </a:r>
          </a:p>
          <a:p>
            <a:pPr algn="ctr"/>
            <a:r>
              <a:rPr lang="en-GB" sz="2000" b="1" dirty="0">
                <a:solidFill>
                  <a:schemeClr val="tx1"/>
                </a:solidFill>
                <a:latin typeface="Bradley Hand ITC" panose="03070402050302030203" pitchFamily="66" charset="0"/>
              </a:rPr>
              <a:t>University of Sargodha</a:t>
            </a:r>
          </a:p>
        </p:txBody>
      </p:sp>
    </p:spTree>
    <p:extLst>
      <p:ext uri="{BB962C8B-B14F-4D97-AF65-F5344CB8AC3E}">
        <p14:creationId xmlns:p14="http://schemas.microsoft.com/office/powerpoint/2010/main" val="370009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0D917-3944-4FEA-B0D6-F038526E4DBE}"/>
              </a:ext>
            </a:extLst>
          </p:cNvPr>
          <p:cNvSpPr>
            <a:spLocks noGrp="1"/>
          </p:cNvSpPr>
          <p:nvPr>
            <p:ph type="title"/>
          </p:nvPr>
        </p:nvSpPr>
        <p:spPr>
          <a:xfrm>
            <a:off x="2310063" y="624110"/>
            <a:ext cx="9194549" cy="1280890"/>
          </a:xfrm>
        </p:spPr>
        <p:txBody>
          <a:bodyPr/>
          <a:lstStyle/>
          <a:p>
            <a:r>
              <a:rPr lang="en-GB" b="1" dirty="0">
                <a:solidFill>
                  <a:schemeClr val="tx1"/>
                </a:solidFill>
                <a:latin typeface="Times New Roman" panose="02020603050405020304" pitchFamily="18" charset="0"/>
                <a:cs typeface="Times New Roman" panose="02020603050405020304" pitchFamily="18" charset="0"/>
              </a:rPr>
              <a:t>Elements of an information retrieval system (IRS)</a:t>
            </a:r>
            <a:endParaRPr lang="en-GB" dirty="0"/>
          </a:p>
        </p:txBody>
      </p:sp>
      <p:sp>
        <p:nvSpPr>
          <p:cNvPr id="3" name="Content Placeholder 2">
            <a:extLst>
              <a:ext uri="{FF2B5EF4-FFF2-40B4-BE49-F238E27FC236}">
                <a16:creationId xmlns:a16="http://schemas.microsoft.com/office/drawing/2014/main" id="{C0E1EB7D-9516-460E-9F7B-968F46110F75}"/>
              </a:ext>
            </a:extLst>
          </p:cNvPr>
          <p:cNvSpPr>
            <a:spLocks noGrp="1"/>
          </p:cNvSpPr>
          <p:nvPr>
            <p:ph idx="1"/>
          </p:nvPr>
        </p:nvSpPr>
        <p:spPr>
          <a:xfrm>
            <a:off x="2310063" y="2053388"/>
            <a:ext cx="9194549" cy="3857833"/>
          </a:xfrm>
        </p:spPr>
        <p:txBody>
          <a:bodyPr/>
          <a:lstStyle/>
          <a:p>
            <a:pPr lvl="0">
              <a:buClr>
                <a:srgbClr val="A53010"/>
              </a:buClr>
            </a:pPr>
            <a:r>
              <a:rPr lang="en-GB" sz="2400" b="1" dirty="0">
                <a:solidFill>
                  <a:schemeClr val="tx1"/>
                </a:solidFill>
              </a:rPr>
              <a:t>Functions</a:t>
            </a:r>
          </a:p>
          <a:p>
            <a:pPr lvl="1"/>
            <a:r>
              <a:rPr lang="en-GB" sz="2300" dirty="0">
                <a:solidFill>
                  <a:schemeClr val="tx1"/>
                </a:solidFill>
              </a:rPr>
              <a:t>To retrieve relevant information</a:t>
            </a:r>
          </a:p>
          <a:p>
            <a:pPr lvl="1"/>
            <a:r>
              <a:rPr lang="en-GB" sz="2300" dirty="0">
                <a:solidFill>
                  <a:schemeClr val="tx1"/>
                </a:solidFill>
              </a:rPr>
              <a:t>To make continuous changes in all aspects of the system, keeping in mind the rapid developments in information and communication technologies (ICTs) relating to changing patterns of society, users and their information needs and expectations</a:t>
            </a:r>
            <a:r>
              <a:rPr lang="en-GB" dirty="0">
                <a:solidFill>
                  <a:schemeClr val="tx1"/>
                </a:solidFill>
              </a:rPr>
              <a:t>.</a:t>
            </a:r>
          </a:p>
        </p:txBody>
      </p:sp>
    </p:spTree>
    <p:extLst>
      <p:ext uri="{BB962C8B-B14F-4D97-AF65-F5344CB8AC3E}">
        <p14:creationId xmlns:p14="http://schemas.microsoft.com/office/powerpoint/2010/main" val="1932687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5F676-2E58-4663-9747-A42CE3077B0A}"/>
              </a:ext>
            </a:extLst>
          </p:cNvPr>
          <p:cNvSpPr>
            <a:spLocks noGrp="1"/>
          </p:cNvSpPr>
          <p:nvPr>
            <p:ph type="title"/>
          </p:nvPr>
        </p:nvSpPr>
        <p:spPr>
          <a:xfrm>
            <a:off x="2261937" y="624110"/>
            <a:ext cx="9242675" cy="1280890"/>
          </a:xfrm>
        </p:spPr>
        <p:txBody>
          <a:bodyPr/>
          <a:lstStyle/>
          <a:p>
            <a:r>
              <a:rPr lang="en-GB" b="1" dirty="0">
                <a:solidFill>
                  <a:schemeClr val="tx1"/>
                </a:solidFill>
                <a:latin typeface="Times New Roman" panose="02020603050405020304" pitchFamily="18" charset="0"/>
                <a:cs typeface="Times New Roman" panose="02020603050405020304" pitchFamily="18" charset="0"/>
              </a:rPr>
              <a:t>Elements of an information retrieval system (IRS)</a:t>
            </a:r>
            <a:endParaRPr lang="en-GB" dirty="0"/>
          </a:p>
        </p:txBody>
      </p:sp>
      <p:sp>
        <p:nvSpPr>
          <p:cNvPr id="3" name="Content Placeholder 2">
            <a:extLst>
              <a:ext uri="{FF2B5EF4-FFF2-40B4-BE49-F238E27FC236}">
                <a16:creationId xmlns:a16="http://schemas.microsoft.com/office/drawing/2014/main" id="{B45133B4-F594-4069-95DA-D43CC8A007F0}"/>
              </a:ext>
            </a:extLst>
          </p:cNvPr>
          <p:cNvSpPr>
            <a:spLocks noGrp="1"/>
          </p:cNvSpPr>
          <p:nvPr>
            <p:ph idx="1"/>
          </p:nvPr>
        </p:nvSpPr>
        <p:spPr>
          <a:xfrm>
            <a:off x="2261937" y="1905000"/>
            <a:ext cx="9242675" cy="4328890"/>
          </a:xfrm>
        </p:spPr>
        <p:txBody>
          <a:bodyPr>
            <a:normAutofit fontScale="92500" lnSpcReduction="10000"/>
          </a:bodyPr>
          <a:lstStyle/>
          <a:p>
            <a:r>
              <a:rPr lang="en-GB" sz="2400" b="1" dirty="0">
                <a:solidFill>
                  <a:schemeClr val="tx1"/>
                </a:solidFill>
              </a:rPr>
              <a:t>Components</a:t>
            </a:r>
          </a:p>
          <a:p>
            <a:pPr lvl="1"/>
            <a:r>
              <a:rPr lang="en-GB" sz="2200" dirty="0">
                <a:solidFill>
                  <a:schemeClr val="tx1"/>
                </a:solidFill>
              </a:rPr>
              <a:t>It is obvious that on the one side of an IRS there are documents or sources of information and on the other there are users’ queries. These two sides are linked through a series of tasks. </a:t>
            </a:r>
          </a:p>
          <a:p>
            <a:pPr lvl="1"/>
            <a:r>
              <a:rPr lang="en-GB" sz="2200" dirty="0">
                <a:solidFill>
                  <a:schemeClr val="tx1"/>
                </a:solidFill>
              </a:rPr>
              <a:t>Lancaster mentions an IRS comprises six major subsystems;</a:t>
            </a:r>
          </a:p>
          <a:p>
            <a:pPr lvl="2"/>
            <a:r>
              <a:rPr lang="en-GB" sz="2000" dirty="0">
                <a:solidFill>
                  <a:schemeClr val="tx1"/>
                </a:solidFill>
              </a:rPr>
              <a:t>Documents subsystems</a:t>
            </a:r>
          </a:p>
          <a:p>
            <a:pPr lvl="2"/>
            <a:r>
              <a:rPr lang="en-GB" sz="2000" dirty="0">
                <a:solidFill>
                  <a:schemeClr val="tx1"/>
                </a:solidFill>
              </a:rPr>
              <a:t>Indexing subsystems</a:t>
            </a:r>
          </a:p>
          <a:p>
            <a:pPr lvl="2"/>
            <a:r>
              <a:rPr lang="en-GB" sz="2000" dirty="0">
                <a:solidFill>
                  <a:schemeClr val="tx1"/>
                </a:solidFill>
              </a:rPr>
              <a:t>Vocabulary subsystems</a:t>
            </a:r>
          </a:p>
          <a:p>
            <a:pPr lvl="2"/>
            <a:r>
              <a:rPr lang="en-GB" sz="2000" dirty="0">
                <a:solidFill>
                  <a:schemeClr val="tx1"/>
                </a:solidFill>
              </a:rPr>
              <a:t>Searching subsystems</a:t>
            </a:r>
          </a:p>
          <a:p>
            <a:pPr lvl="2"/>
            <a:r>
              <a:rPr lang="en-GB" sz="2000" dirty="0">
                <a:solidFill>
                  <a:schemeClr val="tx1"/>
                </a:solidFill>
              </a:rPr>
              <a:t>User-system interface</a:t>
            </a:r>
          </a:p>
          <a:p>
            <a:pPr lvl="2"/>
            <a:r>
              <a:rPr lang="en-GB" sz="2000" dirty="0">
                <a:solidFill>
                  <a:schemeClr val="tx1"/>
                </a:solidFill>
              </a:rPr>
              <a:t>Matching subsystems </a:t>
            </a:r>
          </a:p>
        </p:txBody>
      </p:sp>
    </p:spTree>
    <p:extLst>
      <p:ext uri="{BB962C8B-B14F-4D97-AF65-F5344CB8AC3E}">
        <p14:creationId xmlns:p14="http://schemas.microsoft.com/office/powerpoint/2010/main" val="3619629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AE911-6B6E-40AA-8DC9-5D7AB1357F62}"/>
              </a:ext>
            </a:extLst>
          </p:cNvPr>
          <p:cNvSpPr>
            <a:spLocks noGrp="1"/>
          </p:cNvSpPr>
          <p:nvPr>
            <p:ph type="title"/>
          </p:nvPr>
        </p:nvSpPr>
        <p:spPr>
          <a:xfrm>
            <a:off x="2310063" y="624110"/>
            <a:ext cx="9194549" cy="1280890"/>
          </a:xfrm>
        </p:spPr>
        <p:txBody>
          <a:bodyPr/>
          <a:lstStyle/>
          <a:p>
            <a:r>
              <a:rPr lang="en-GB" b="1" dirty="0">
                <a:latin typeface="Times New Roman" panose="02020603050405020304" pitchFamily="18" charset="0"/>
                <a:cs typeface="Times New Roman" panose="02020603050405020304" pitchFamily="18" charset="0"/>
              </a:rPr>
              <a:t>Kinds of information retrieval systems (IRS)</a:t>
            </a:r>
          </a:p>
        </p:txBody>
      </p:sp>
      <p:sp>
        <p:nvSpPr>
          <p:cNvPr id="3" name="Content Placeholder 2">
            <a:extLst>
              <a:ext uri="{FF2B5EF4-FFF2-40B4-BE49-F238E27FC236}">
                <a16:creationId xmlns:a16="http://schemas.microsoft.com/office/drawing/2014/main" id="{395C9D99-0456-44B2-BB78-6DA8DE7E9C46}"/>
              </a:ext>
            </a:extLst>
          </p:cNvPr>
          <p:cNvSpPr>
            <a:spLocks noGrp="1"/>
          </p:cNvSpPr>
          <p:nvPr>
            <p:ph idx="1"/>
          </p:nvPr>
        </p:nvSpPr>
        <p:spPr>
          <a:xfrm>
            <a:off x="2310063" y="1905000"/>
            <a:ext cx="9194549" cy="4006222"/>
          </a:xfrm>
        </p:spPr>
        <p:txBody>
          <a:bodyPr/>
          <a:lstStyle/>
          <a:p>
            <a:r>
              <a:rPr lang="en-GB" sz="2400" dirty="0">
                <a:solidFill>
                  <a:schemeClr val="tx1"/>
                </a:solidFill>
              </a:rPr>
              <a:t>IRS can be broadly categorized into two categories: in-house and online.</a:t>
            </a:r>
          </a:p>
          <a:p>
            <a:pPr lvl="1"/>
            <a:r>
              <a:rPr lang="en-GB" sz="2200" dirty="0">
                <a:solidFill>
                  <a:schemeClr val="tx1"/>
                </a:solidFill>
              </a:rPr>
              <a:t>In-house IRS are set up by a particular library or information centre to serve mainly the users withing the organization, i.e., OPACs</a:t>
            </a:r>
          </a:p>
          <a:p>
            <a:pPr lvl="1"/>
            <a:r>
              <a:rPr lang="en-GB" sz="2200" dirty="0">
                <a:solidFill>
                  <a:schemeClr val="tx1"/>
                </a:solidFill>
              </a:rPr>
              <a:t>By online IRS we mean those that have been designed to provide access to a remote database (s) to a variety of users. These are mostly commercial services and there are number of vendors that handle them.</a:t>
            </a:r>
          </a:p>
        </p:txBody>
      </p:sp>
    </p:spTree>
    <p:extLst>
      <p:ext uri="{BB962C8B-B14F-4D97-AF65-F5344CB8AC3E}">
        <p14:creationId xmlns:p14="http://schemas.microsoft.com/office/powerpoint/2010/main" val="25038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608F3-D559-4D55-B790-FDCF42F1EDE8}"/>
              </a:ext>
            </a:extLst>
          </p:cNvPr>
          <p:cNvSpPr>
            <a:spLocks noGrp="1"/>
          </p:cNvSpPr>
          <p:nvPr>
            <p:ph type="title"/>
          </p:nvPr>
        </p:nvSpPr>
        <p:spPr>
          <a:xfrm>
            <a:off x="2245895" y="624110"/>
            <a:ext cx="9258717" cy="1280890"/>
          </a:xfrm>
        </p:spPr>
        <p:txBody>
          <a:bodyPr/>
          <a:lstStyle/>
          <a:p>
            <a:r>
              <a:rPr lang="en-GB" b="1" dirty="0">
                <a:latin typeface="Times New Roman" panose="02020603050405020304" pitchFamily="18" charset="0"/>
                <a:cs typeface="Times New Roman" panose="02020603050405020304" pitchFamily="18" charset="0"/>
              </a:rPr>
              <a:t>Kinds of information retrieval systems (IRS)</a:t>
            </a:r>
            <a:endParaRPr lang="en-GB" dirty="0"/>
          </a:p>
        </p:txBody>
      </p:sp>
      <p:sp>
        <p:nvSpPr>
          <p:cNvPr id="3" name="Content Placeholder 2">
            <a:extLst>
              <a:ext uri="{FF2B5EF4-FFF2-40B4-BE49-F238E27FC236}">
                <a16:creationId xmlns:a16="http://schemas.microsoft.com/office/drawing/2014/main" id="{60C44651-593B-40D9-81A9-1759FB1C35B0}"/>
              </a:ext>
            </a:extLst>
          </p:cNvPr>
          <p:cNvSpPr>
            <a:spLocks noGrp="1"/>
          </p:cNvSpPr>
          <p:nvPr>
            <p:ph idx="1"/>
          </p:nvPr>
        </p:nvSpPr>
        <p:spPr>
          <a:xfrm>
            <a:off x="2245895" y="1905000"/>
            <a:ext cx="9258717" cy="4006222"/>
          </a:xfrm>
        </p:spPr>
        <p:txBody>
          <a:bodyPr/>
          <a:lstStyle/>
          <a:p>
            <a:r>
              <a:rPr lang="en-GB" sz="2400" dirty="0">
                <a:solidFill>
                  <a:schemeClr val="tx1"/>
                </a:solidFill>
              </a:rPr>
              <a:t>Another grouping could be made on the basis of the content, purpose and functions of IRS. In this approach four distinct types of IRS can be identified</a:t>
            </a:r>
            <a:r>
              <a:rPr lang="en-GB" dirty="0">
                <a:solidFill>
                  <a:schemeClr val="tx1"/>
                </a:solidFill>
              </a:rPr>
              <a:t>:</a:t>
            </a:r>
          </a:p>
          <a:p>
            <a:pPr lvl="1"/>
            <a:r>
              <a:rPr lang="en-GB" sz="2200" dirty="0">
                <a:solidFill>
                  <a:schemeClr val="tx1"/>
                </a:solidFill>
              </a:rPr>
              <a:t>OPACs</a:t>
            </a:r>
          </a:p>
          <a:p>
            <a:pPr lvl="1"/>
            <a:r>
              <a:rPr lang="en-GB" sz="2200" dirty="0">
                <a:solidFill>
                  <a:schemeClr val="tx1"/>
                </a:solidFill>
              </a:rPr>
              <a:t>Online databases</a:t>
            </a:r>
          </a:p>
          <a:p>
            <a:pPr lvl="1"/>
            <a:r>
              <a:rPr lang="en-GB" sz="2200" dirty="0">
                <a:solidFill>
                  <a:schemeClr val="tx1"/>
                </a:solidFill>
              </a:rPr>
              <a:t>Digital libraries and web-base information services</a:t>
            </a:r>
          </a:p>
          <a:p>
            <a:pPr lvl="1"/>
            <a:r>
              <a:rPr lang="en-GB" sz="2200" dirty="0">
                <a:solidFill>
                  <a:schemeClr val="tx1"/>
                </a:solidFill>
              </a:rPr>
              <a:t>Web search engines</a:t>
            </a:r>
          </a:p>
        </p:txBody>
      </p:sp>
    </p:spTree>
    <p:extLst>
      <p:ext uri="{BB962C8B-B14F-4D97-AF65-F5344CB8AC3E}">
        <p14:creationId xmlns:p14="http://schemas.microsoft.com/office/powerpoint/2010/main" val="35605533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8BC47-3778-40D7-975D-3EAD756530BA}"/>
              </a:ext>
            </a:extLst>
          </p:cNvPr>
          <p:cNvSpPr>
            <a:spLocks noGrp="1"/>
          </p:cNvSpPr>
          <p:nvPr>
            <p:ph type="title"/>
          </p:nvPr>
        </p:nvSpPr>
        <p:spPr>
          <a:xfrm>
            <a:off x="2261937" y="624110"/>
            <a:ext cx="9242675" cy="1280890"/>
          </a:xfrm>
        </p:spPr>
        <p:txBody>
          <a:bodyPr/>
          <a:lstStyle/>
          <a:p>
            <a:r>
              <a:rPr lang="en-GB" b="1" dirty="0">
                <a:latin typeface="Times New Roman" panose="02020603050405020304" pitchFamily="18" charset="0"/>
                <a:cs typeface="Times New Roman" panose="02020603050405020304" pitchFamily="18" charset="0"/>
              </a:rPr>
              <a:t>Design issues</a:t>
            </a:r>
          </a:p>
        </p:txBody>
      </p:sp>
      <p:sp>
        <p:nvSpPr>
          <p:cNvPr id="3" name="Content Placeholder 2">
            <a:extLst>
              <a:ext uri="{FF2B5EF4-FFF2-40B4-BE49-F238E27FC236}">
                <a16:creationId xmlns:a16="http://schemas.microsoft.com/office/drawing/2014/main" id="{7B9E4529-A91B-46FA-AC25-2BBADE742A7C}"/>
              </a:ext>
            </a:extLst>
          </p:cNvPr>
          <p:cNvSpPr>
            <a:spLocks noGrp="1"/>
          </p:cNvSpPr>
          <p:nvPr>
            <p:ph idx="1"/>
          </p:nvPr>
        </p:nvSpPr>
        <p:spPr>
          <a:xfrm>
            <a:off x="2261937" y="1716505"/>
            <a:ext cx="9242675" cy="4194717"/>
          </a:xfrm>
        </p:spPr>
        <p:txBody>
          <a:bodyPr>
            <a:normAutofit/>
          </a:bodyPr>
          <a:lstStyle/>
          <a:p>
            <a:r>
              <a:rPr lang="en-GB" sz="2400" dirty="0">
                <a:solidFill>
                  <a:schemeClr val="tx1"/>
                </a:solidFill>
              </a:rPr>
              <a:t>A system can be defined as a set of interacting components, under human control, operating together to achieve an intended purpose.</a:t>
            </a:r>
          </a:p>
          <a:p>
            <a:r>
              <a:rPr lang="en-GB" sz="2400" dirty="0">
                <a:solidFill>
                  <a:schemeClr val="tx1"/>
                </a:solidFill>
              </a:rPr>
              <a:t>A system carries out processing on inputs to produce required outputs; the agents of this processing are people and machines.</a:t>
            </a:r>
          </a:p>
          <a:p>
            <a:r>
              <a:rPr lang="en-GB" sz="2400" dirty="0">
                <a:solidFill>
                  <a:schemeClr val="tx1"/>
                </a:solidFill>
              </a:rPr>
              <a:t>System design may be viewed as a series of choices from which the designer selects each element and tries to fit it with the proposed objective of the system.</a:t>
            </a:r>
          </a:p>
        </p:txBody>
      </p:sp>
    </p:spTree>
    <p:extLst>
      <p:ext uri="{BB962C8B-B14F-4D97-AF65-F5344CB8AC3E}">
        <p14:creationId xmlns:p14="http://schemas.microsoft.com/office/powerpoint/2010/main" val="32419542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A18F7-2DB8-48EA-9F1C-21A9E07E9409}"/>
              </a:ext>
            </a:extLst>
          </p:cNvPr>
          <p:cNvSpPr>
            <a:spLocks noGrp="1"/>
          </p:cNvSpPr>
          <p:nvPr>
            <p:ph type="title"/>
          </p:nvPr>
        </p:nvSpPr>
        <p:spPr>
          <a:xfrm>
            <a:off x="2261937" y="624110"/>
            <a:ext cx="9242675" cy="1280890"/>
          </a:xfrm>
        </p:spPr>
        <p:txBody>
          <a:bodyPr/>
          <a:lstStyle/>
          <a:p>
            <a:r>
              <a:rPr lang="en-GB" b="1" dirty="0">
                <a:latin typeface="Times New Roman" panose="02020603050405020304" pitchFamily="18" charset="0"/>
                <a:cs typeface="Times New Roman" panose="02020603050405020304" pitchFamily="18" charset="0"/>
              </a:rPr>
              <a:t>Design issues</a:t>
            </a:r>
            <a:endParaRPr lang="en-GB" dirty="0"/>
          </a:p>
        </p:txBody>
      </p:sp>
      <p:sp>
        <p:nvSpPr>
          <p:cNvPr id="3" name="Content Placeholder 2">
            <a:extLst>
              <a:ext uri="{FF2B5EF4-FFF2-40B4-BE49-F238E27FC236}">
                <a16:creationId xmlns:a16="http://schemas.microsoft.com/office/drawing/2014/main" id="{01FC576A-80FE-4F75-BD03-80B0E2F88D48}"/>
              </a:ext>
            </a:extLst>
          </p:cNvPr>
          <p:cNvSpPr>
            <a:spLocks noGrp="1"/>
          </p:cNvSpPr>
          <p:nvPr>
            <p:ph idx="1"/>
          </p:nvPr>
        </p:nvSpPr>
        <p:spPr>
          <a:xfrm>
            <a:off x="2261937" y="1905000"/>
            <a:ext cx="9242675" cy="4006222"/>
          </a:xfrm>
        </p:spPr>
        <p:txBody>
          <a:bodyPr>
            <a:normAutofit lnSpcReduction="10000"/>
          </a:bodyPr>
          <a:lstStyle/>
          <a:p>
            <a:r>
              <a:rPr lang="en-GB" sz="2400" dirty="0"/>
              <a:t>The life-cycle approach to system design suggests the following basic stages I in the life of a system:</a:t>
            </a:r>
          </a:p>
          <a:p>
            <a:pPr lvl="1"/>
            <a:r>
              <a:rPr lang="en-GB" sz="2200" dirty="0"/>
              <a:t>An analysis has to be conducted in order to establish the requirements of a system, and to learn the various options available.</a:t>
            </a:r>
          </a:p>
          <a:p>
            <a:pPr lvl="1"/>
            <a:r>
              <a:rPr lang="en-GB" sz="2200" dirty="0"/>
              <a:t>Next comes the design phase, which eventually gives rise to a specific system to match the requirements.</a:t>
            </a:r>
          </a:p>
          <a:p>
            <a:pPr lvl="1"/>
            <a:r>
              <a:rPr lang="en-GB" sz="2200" dirty="0"/>
              <a:t>Next comes the implementation stage, which leads into the operating evolution during which the system fulfils its objective and is modified from time to time to match the minor changes in requirements.</a:t>
            </a:r>
          </a:p>
        </p:txBody>
      </p:sp>
    </p:spTree>
    <p:extLst>
      <p:ext uri="{BB962C8B-B14F-4D97-AF65-F5344CB8AC3E}">
        <p14:creationId xmlns:p14="http://schemas.microsoft.com/office/powerpoint/2010/main" val="3442498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3157B-1AFC-4D72-A054-B50B249767EF}"/>
              </a:ext>
            </a:extLst>
          </p:cNvPr>
          <p:cNvSpPr>
            <a:spLocks noGrp="1"/>
          </p:cNvSpPr>
          <p:nvPr>
            <p:ph type="title"/>
          </p:nvPr>
        </p:nvSpPr>
        <p:spPr>
          <a:xfrm>
            <a:off x="2261937" y="624110"/>
            <a:ext cx="9242675" cy="1280890"/>
          </a:xfrm>
        </p:spPr>
        <p:txBody>
          <a:bodyPr/>
          <a:lstStyle/>
          <a:p>
            <a:r>
              <a:rPr lang="en-GB" b="1" dirty="0">
                <a:latin typeface="Times New Roman" panose="02020603050405020304" pitchFamily="18" charset="0"/>
                <a:cs typeface="Times New Roman" panose="02020603050405020304" pitchFamily="18" charset="0"/>
              </a:rPr>
              <a:t>Design issues</a:t>
            </a:r>
            <a:endParaRPr lang="en-GB" dirty="0"/>
          </a:p>
        </p:txBody>
      </p:sp>
      <p:sp>
        <p:nvSpPr>
          <p:cNvPr id="3" name="Content Placeholder 2">
            <a:extLst>
              <a:ext uri="{FF2B5EF4-FFF2-40B4-BE49-F238E27FC236}">
                <a16:creationId xmlns:a16="http://schemas.microsoft.com/office/drawing/2014/main" id="{884F3894-30E8-448A-88B1-ECE326CC331D}"/>
              </a:ext>
            </a:extLst>
          </p:cNvPr>
          <p:cNvSpPr>
            <a:spLocks noGrp="1"/>
          </p:cNvSpPr>
          <p:nvPr>
            <p:ph idx="1"/>
          </p:nvPr>
        </p:nvSpPr>
        <p:spPr>
          <a:xfrm>
            <a:off x="2261937" y="1905000"/>
            <a:ext cx="9242675" cy="4006222"/>
          </a:xfrm>
        </p:spPr>
        <p:txBody>
          <a:bodyPr>
            <a:normAutofit/>
          </a:bodyPr>
          <a:lstStyle/>
          <a:p>
            <a:pPr lvl="1"/>
            <a:r>
              <a:rPr lang="en-GB" sz="2200" dirty="0">
                <a:solidFill>
                  <a:schemeClr val="tx1"/>
                </a:solidFill>
              </a:rPr>
              <a:t>Eventually the system becomes less effective, for a number of reasons including mechanical faults, arrival of new technologies and major changes in the requirements and in the environment.</a:t>
            </a:r>
          </a:p>
          <a:p>
            <a:pPr lvl="2"/>
            <a:r>
              <a:rPr lang="en-GB" sz="2000" dirty="0">
                <a:solidFill>
                  <a:schemeClr val="tx1"/>
                </a:solidFill>
              </a:rPr>
              <a:t>This stage leads to decay, which finally leads to replacement of the system – stating at step one again.</a:t>
            </a:r>
          </a:p>
        </p:txBody>
      </p:sp>
    </p:spTree>
    <p:extLst>
      <p:ext uri="{BB962C8B-B14F-4D97-AF65-F5344CB8AC3E}">
        <p14:creationId xmlns:p14="http://schemas.microsoft.com/office/powerpoint/2010/main" val="2112086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C1D2F-7183-414D-BD99-57C52684D46A}"/>
              </a:ext>
            </a:extLst>
          </p:cNvPr>
          <p:cNvSpPr>
            <a:spLocks noGrp="1"/>
          </p:cNvSpPr>
          <p:nvPr>
            <p:ph type="title"/>
          </p:nvPr>
        </p:nvSpPr>
        <p:spPr>
          <a:xfrm>
            <a:off x="2213811" y="624110"/>
            <a:ext cx="9290801" cy="1280890"/>
          </a:xfrm>
        </p:spPr>
        <p:txBody>
          <a:bodyPr/>
          <a:lstStyle/>
          <a:p>
            <a:r>
              <a:rPr lang="en-GB" b="1" dirty="0">
                <a:latin typeface="Times New Roman" panose="02020603050405020304" pitchFamily="18" charset="0"/>
                <a:cs typeface="Times New Roman" panose="02020603050405020304" pitchFamily="18" charset="0"/>
              </a:rPr>
              <a:t>Design issues</a:t>
            </a:r>
            <a:endParaRPr lang="en-GB" dirty="0"/>
          </a:p>
        </p:txBody>
      </p:sp>
      <p:sp>
        <p:nvSpPr>
          <p:cNvPr id="3" name="Content Placeholder 2">
            <a:extLst>
              <a:ext uri="{FF2B5EF4-FFF2-40B4-BE49-F238E27FC236}">
                <a16:creationId xmlns:a16="http://schemas.microsoft.com/office/drawing/2014/main" id="{DC6670F8-B402-4FED-A37D-DDA9E5E35B34}"/>
              </a:ext>
            </a:extLst>
          </p:cNvPr>
          <p:cNvSpPr>
            <a:spLocks noGrp="1"/>
          </p:cNvSpPr>
          <p:nvPr>
            <p:ph idx="1"/>
          </p:nvPr>
        </p:nvSpPr>
        <p:spPr>
          <a:xfrm>
            <a:off x="2213811" y="1905000"/>
            <a:ext cx="9290801" cy="4006222"/>
          </a:xfrm>
        </p:spPr>
        <p:txBody>
          <a:bodyPr>
            <a:normAutofit/>
          </a:bodyPr>
          <a:lstStyle/>
          <a:p>
            <a:r>
              <a:rPr lang="en-GB" sz="2400" dirty="0">
                <a:solidFill>
                  <a:schemeClr val="tx1"/>
                </a:solidFill>
              </a:rPr>
              <a:t>Liston and </a:t>
            </a:r>
            <a:r>
              <a:rPr lang="en-GB" sz="2400" dirty="0" err="1">
                <a:solidFill>
                  <a:schemeClr val="tx1"/>
                </a:solidFill>
              </a:rPr>
              <a:t>Schoene</a:t>
            </a:r>
            <a:r>
              <a:rPr lang="en-GB" sz="2400" dirty="0">
                <a:solidFill>
                  <a:schemeClr val="tx1"/>
                </a:solidFill>
              </a:rPr>
              <a:t> suggest that an effective IRS </a:t>
            </a:r>
            <a:r>
              <a:rPr lang="en-GB" sz="2400">
                <a:solidFill>
                  <a:schemeClr val="tx1"/>
                </a:solidFill>
              </a:rPr>
              <a:t>must have provisions </a:t>
            </a:r>
            <a:r>
              <a:rPr lang="en-GB" sz="2400" dirty="0">
                <a:solidFill>
                  <a:schemeClr val="tx1"/>
                </a:solidFill>
              </a:rPr>
              <a:t>for:</a:t>
            </a:r>
          </a:p>
          <a:p>
            <a:pPr lvl="1"/>
            <a:r>
              <a:rPr lang="en-GB" sz="2200" dirty="0">
                <a:solidFill>
                  <a:schemeClr val="tx1"/>
                </a:solidFill>
              </a:rPr>
              <a:t>Prompt dissemination of information</a:t>
            </a:r>
          </a:p>
          <a:p>
            <a:pPr lvl="1"/>
            <a:r>
              <a:rPr lang="en-GB" sz="2200" dirty="0">
                <a:solidFill>
                  <a:schemeClr val="tx1"/>
                </a:solidFill>
              </a:rPr>
              <a:t>Filtering of information</a:t>
            </a:r>
          </a:p>
          <a:p>
            <a:pPr lvl="1"/>
            <a:r>
              <a:rPr lang="en-GB" sz="2200" dirty="0">
                <a:solidFill>
                  <a:schemeClr val="tx1"/>
                </a:solidFill>
              </a:rPr>
              <a:t>Providing the right amount of information at right time</a:t>
            </a:r>
          </a:p>
          <a:p>
            <a:pPr lvl="1"/>
            <a:r>
              <a:rPr lang="en-GB" sz="2200" dirty="0">
                <a:solidFill>
                  <a:schemeClr val="tx1"/>
                </a:solidFill>
              </a:rPr>
              <a:t>Active switching of information</a:t>
            </a:r>
          </a:p>
          <a:p>
            <a:pPr lvl="1"/>
            <a:r>
              <a:rPr lang="en-GB" sz="2200" dirty="0">
                <a:solidFill>
                  <a:schemeClr val="tx1"/>
                </a:solidFill>
              </a:rPr>
              <a:t>Receiving information in the desired form</a:t>
            </a:r>
          </a:p>
          <a:p>
            <a:pPr lvl="1"/>
            <a:r>
              <a:rPr lang="en-GB" sz="2200" dirty="0">
                <a:solidFill>
                  <a:schemeClr val="tx1"/>
                </a:solidFill>
              </a:rPr>
              <a:t>Browsing</a:t>
            </a:r>
          </a:p>
        </p:txBody>
      </p:sp>
    </p:spTree>
    <p:extLst>
      <p:ext uri="{BB962C8B-B14F-4D97-AF65-F5344CB8AC3E}">
        <p14:creationId xmlns:p14="http://schemas.microsoft.com/office/powerpoint/2010/main" val="15371691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04B92-1F94-4721-9DCB-B79062DEB8F7}"/>
              </a:ext>
            </a:extLst>
          </p:cNvPr>
          <p:cNvSpPr>
            <a:spLocks noGrp="1"/>
          </p:cNvSpPr>
          <p:nvPr>
            <p:ph type="title"/>
          </p:nvPr>
        </p:nvSpPr>
        <p:spPr>
          <a:xfrm>
            <a:off x="2197769" y="624110"/>
            <a:ext cx="9306844" cy="1280890"/>
          </a:xfrm>
        </p:spPr>
        <p:txBody>
          <a:bodyPr/>
          <a:lstStyle/>
          <a:p>
            <a:r>
              <a:rPr lang="en-GB" b="1" dirty="0">
                <a:latin typeface="Times New Roman" panose="02020603050405020304" pitchFamily="18" charset="0"/>
                <a:cs typeface="Times New Roman" panose="02020603050405020304" pitchFamily="18" charset="0"/>
              </a:rPr>
              <a:t>Design issues</a:t>
            </a:r>
            <a:endParaRPr lang="en-GB" dirty="0"/>
          </a:p>
        </p:txBody>
      </p:sp>
      <p:sp>
        <p:nvSpPr>
          <p:cNvPr id="3" name="Content Placeholder 2">
            <a:extLst>
              <a:ext uri="{FF2B5EF4-FFF2-40B4-BE49-F238E27FC236}">
                <a16:creationId xmlns:a16="http://schemas.microsoft.com/office/drawing/2014/main" id="{B772F4A9-B6CD-4C59-AD66-9181B0775E27}"/>
              </a:ext>
            </a:extLst>
          </p:cNvPr>
          <p:cNvSpPr>
            <a:spLocks noGrp="1"/>
          </p:cNvSpPr>
          <p:nvPr>
            <p:ph idx="1"/>
          </p:nvPr>
        </p:nvSpPr>
        <p:spPr>
          <a:xfrm>
            <a:off x="2197768" y="1905000"/>
            <a:ext cx="9306844" cy="4006222"/>
          </a:xfrm>
        </p:spPr>
        <p:txBody>
          <a:bodyPr>
            <a:normAutofit/>
          </a:bodyPr>
          <a:lstStyle/>
          <a:p>
            <a:r>
              <a:rPr lang="en-GB" sz="2400" dirty="0">
                <a:solidFill>
                  <a:schemeClr val="tx1"/>
                </a:solidFill>
              </a:rPr>
              <a:t>Liston and </a:t>
            </a:r>
            <a:r>
              <a:rPr lang="en-GB" sz="2400" dirty="0" err="1">
                <a:solidFill>
                  <a:schemeClr val="tx1"/>
                </a:solidFill>
              </a:rPr>
              <a:t>Schoene</a:t>
            </a:r>
            <a:r>
              <a:rPr lang="en-GB" sz="2400" dirty="0">
                <a:solidFill>
                  <a:schemeClr val="tx1"/>
                </a:solidFill>
              </a:rPr>
              <a:t> (continue)</a:t>
            </a:r>
          </a:p>
          <a:p>
            <a:pPr lvl="1"/>
            <a:r>
              <a:rPr lang="en-GB" sz="2200" dirty="0">
                <a:solidFill>
                  <a:schemeClr val="tx1"/>
                </a:solidFill>
              </a:rPr>
              <a:t>Getting information in an economical way</a:t>
            </a:r>
          </a:p>
          <a:p>
            <a:pPr lvl="1"/>
            <a:r>
              <a:rPr lang="en-GB" sz="2200" dirty="0">
                <a:solidFill>
                  <a:schemeClr val="tx1"/>
                </a:solidFill>
              </a:rPr>
              <a:t>Current literature</a:t>
            </a:r>
          </a:p>
          <a:p>
            <a:pPr lvl="1"/>
            <a:r>
              <a:rPr lang="en-GB" sz="2200" dirty="0">
                <a:solidFill>
                  <a:schemeClr val="tx1"/>
                </a:solidFill>
              </a:rPr>
              <a:t>Providing access to other information systems</a:t>
            </a:r>
          </a:p>
          <a:p>
            <a:pPr lvl="1"/>
            <a:r>
              <a:rPr lang="en-GB" sz="2200" dirty="0">
                <a:solidFill>
                  <a:schemeClr val="tx1"/>
                </a:solidFill>
              </a:rPr>
              <a:t>Interpersonal communication</a:t>
            </a:r>
          </a:p>
          <a:p>
            <a:pPr lvl="1"/>
            <a:r>
              <a:rPr lang="en-GB" sz="2200" dirty="0">
                <a:solidFill>
                  <a:schemeClr val="tx1"/>
                </a:solidFill>
              </a:rPr>
              <a:t>Offering personalize help</a:t>
            </a:r>
          </a:p>
          <a:p>
            <a:r>
              <a:rPr lang="en-GB" sz="2400" dirty="0">
                <a:solidFill>
                  <a:schemeClr val="tx1"/>
                </a:solidFill>
              </a:rPr>
              <a:t>The above mentioned requirements have become even more essential for success in today’s web-based information retrieval environment.</a:t>
            </a:r>
          </a:p>
        </p:txBody>
      </p:sp>
    </p:spTree>
    <p:extLst>
      <p:ext uri="{BB962C8B-B14F-4D97-AF65-F5344CB8AC3E}">
        <p14:creationId xmlns:p14="http://schemas.microsoft.com/office/powerpoint/2010/main" val="29400992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E3748-CCE7-4CFC-ACC4-2EA93B5849B3}"/>
              </a:ext>
            </a:extLst>
          </p:cNvPr>
          <p:cNvSpPr>
            <a:spLocks noGrp="1"/>
          </p:cNvSpPr>
          <p:nvPr>
            <p:ph type="title"/>
          </p:nvPr>
        </p:nvSpPr>
        <p:spPr>
          <a:xfrm>
            <a:off x="2261937" y="624110"/>
            <a:ext cx="9242675" cy="1280890"/>
          </a:xfrm>
        </p:spPr>
        <p:txBody>
          <a:bodyPr/>
          <a:lstStyle/>
          <a:p>
            <a:r>
              <a:rPr lang="en-GB" b="1" dirty="0">
                <a:latin typeface="Times New Roman" panose="02020603050405020304" pitchFamily="18" charset="0"/>
                <a:cs typeface="Times New Roman" panose="02020603050405020304" pitchFamily="18" charset="0"/>
              </a:rPr>
              <a:t>Discussion</a:t>
            </a:r>
          </a:p>
        </p:txBody>
      </p:sp>
      <p:sp>
        <p:nvSpPr>
          <p:cNvPr id="3" name="Content Placeholder 2">
            <a:extLst>
              <a:ext uri="{FF2B5EF4-FFF2-40B4-BE49-F238E27FC236}">
                <a16:creationId xmlns:a16="http://schemas.microsoft.com/office/drawing/2014/main" id="{D05ABE17-3F44-463F-92C8-ECE2E076755C}"/>
              </a:ext>
            </a:extLst>
          </p:cNvPr>
          <p:cNvSpPr>
            <a:spLocks noGrp="1"/>
          </p:cNvSpPr>
          <p:nvPr>
            <p:ph idx="1"/>
          </p:nvPr>
        </p:nvSpPr>
        <p:spPr>
          <a:xfrm>
            <a:off x="2261937" y="1780673"/>
            <a:ext cx="9242675" cy="4235115"/>
          </a:xfrm>
        </p:spPr>
        <p:txBody>
          <a:bodyPr>
            <a:normAutofit/>
          </a:bodyPr>
          <a:lstStyle/>
          <a:p>
            <a:r>
              <a:rPr lang="en-GB" sz="2400" dirty="0">
                <a:solidFill>
                  <a:schemeClr val="tx1"/>
                </a:solidFill>
              </a:rPr>
              <a:t>Development in information retrieval can be viewed from two different perspectives:</a:t>
            </a:r>
          </a:p>
          <a:p>
            <a:pPr lvl="1"/>
            <a:r>
              <a:rPr lang="en-GB" sz="2200" dirty="0">
                <a:solidFill>
                  <a:schemeClr val="tx1"/>
                </a:solidFill>
              </a:rPr>
              <a:t>The computer-centred view, which deals with building efficient computer systems for storage, organization and access to information, and focuses on areas such as building up efficient access mechanisms, query processing, ranking algorithms and display and delivery of search results.</a:t>
            </a:r>
          </a:p>
          <a:p>
            <a:pPr lvl="1"/>
            <a:r>
              <a:rPr lang="en-GB" sz="2200" dirty="0">
                <a:solidFill>
                  <a:schemeClr val="tx1"/>
                </a:solidFill>
              </a:rPr>
              <a:t>The user-centred view, which focuses on the stud of human information behaviour, understanding of human needs, information context and use, and so on.</a:t>
            </a:r>
          </a:p>
        </p:txBody>
      </p:sp>
    </p:spTree>
    <p:extLst>
      <p:ext uri="{BB962C8B-B14F-4D97-AF65-F5344CB8AC3E}">
        <p14:creationId xmlns:p14="http://schemas.microsoft.com/office/powerpoint/2010/main" val="2429887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7962B-DE9A-48D7-92E7-4D726CF059C5}"/>
              </a:ext>
            </a:extLst>
          </p:cNvPr>
          <p:cNvSpPr>
            <a:spLocks noGrp="1"/>
          </p:cNvSpPr>
          <p:nvPr>
            <p:ph type="title"/>
          </p:nvPr>
        </p:nvSpPr>
        <p:spPr>
          <a:xfrm>
            <a:off x="2592925" y="748144"/>
            <a:ext cx="8911687" cy="1330037"/>
          </a:xfrm>
        </p:spPr>
        <p:txBody>
          <a:bodyPr/>
          <a:lstStyle/>
          <a:p>
            <a:pPr algn="ctr"/>
            <a:r>
              <a:rPr lang="en-GB" dirty="0">
                <a:solidFill>
                  <a:schemeClr val="tx1"/>
                </a:solidFill>
                <a:latin typeface="Times New Roman" panose="02020603050405020304" pitchFamily="18" charset="0"/>
                <a:cs typeface="Times New Roman" panose="02020603050405020304" pitchFamily="18" charset="0"/>
              </a:rPr>
              <a:t>Outline</a:t>
            </a:r>
          </a:p>
        </p:txBody>
      </p:sp>
      <p:sp>
        <p:nvSpPr>
          <p:cNvPr id="3" name="Content Placeholder 2">
            <a:extLst>
              <a:ext uri="{FF2B5EF4-FFF2-40B4-BE49-F238E27FC236}">
                <a16:creationId xmlns:a16="http://schemas.microsoft.com/office/drawing/2014/main" id="{55F845A4-3B61-4DCB-A177-4A399E42E040}"/>
              </a:ext>
            </a:extLst>
          </p:cNvPr>
          <p:cNvSpPr>
            <a:spLocks noGrp="1"/>
          </p:cNvSpPr>
          <p:nvPr>
            <p:ph idx="1"/>
          </p:nvPr>
        </p:nvSpPr>
        <p:spPr>
          <a:xfrm>
            <a:off x="1995054" y="1862050"/>
            <a:ext cx="9509557" cy="4049171"/>
          </a:xfrm>
        </p:spPr>
        <p:txBody>
          <a:bodyPr>
            <a:normAutofit/>
          </a:bodyPr>
          <a:lstStyle/>
          <a:p>
            <a:r>
              <a:rPr lang="en-GB" sz="2800" dirty="0">
                <a:solidFill>
                  <a:schemeClr val="tx1"/>
                </a:solidFill>
              </a:rPr>
              <a:t>Features of an information retrieval system</a:t>
            </a:r>
          </a:p>
          <a:p>
            <a:r>
              <a:rPr lang="en-GB" sz="2800" dirty="0">
                <a:solidFill>
                  <a:schemeClr val="tx1"/>
                </a:solidFill>
              </a:rPr>
              <a:t>Elements of an information retrieval system</a:t>
            </a:r>
          </a:p>
          <a:p>
            <a:r>
              <a:rPr lang="en-GB" sz="2800" dirty="0">
                <a:solidFill>
                  <a:schemeClr val="tx1"/>
                </a:solidFill>
              </a:rPr>
              <a:t>Kinds of an information systems</a:t>
            </a:r>
          </a:p>
          <a:p>
            <a:r>
              <a:rPr lang="en-GB" sz="2800" dirty="0">
                <a:solidFill>
                  <a:schemeClr val="tx1"/>
                </a:solidFill>
              </a:rPr>
              <a:t>Design issues</a:t>
            </a:r>
          </a:p>
          <a:p>
            <a:r>
              <a:rPr lang="en-GB" sz="2800" dirty="0">
                <a:solidFill>
                  <a:schemeClr val="tx1"/>
                </a:solidFill>
              </a:rPr>
              <a:t>Discussion</a:t>
            </a:r>
          </a:p>
        </p:txBody>
      </p:sp>
    </p:spTree>
    <p:extLst>
      <p:ext uri="{BB962C8B-B14F-4D97-AF65-F5344CB8AC3E}">
        <p14:creationId xmlns:p14="http://schemas.microsoft.com/office/powerpoint/2010/main" val="1735723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534C3-0DBC-4B38-BC0F-79ABF944D320}"/>
              </a:ext>
            </a:extLst>
          </p:cNvPr>
          <p:cNvSpPr>
            <a:spLocks noGrp="1"/>
          </p:cNvSpPr>
          <p:nvPr>
            <p:ph type="title"/>
          </p:nvPr>
        </p:nvSpPr>
        <p:spPr>
          <a:xfrm>
            <a:off x="2277687" y="624110"/>
            <a:ext cx="9226925" cy="1280890"/>
          </a:xfrm>
        </p:spPr>
        <p:txBody>
          <a:bodyPr>
            <a:normAutofit/>
          </a:bodyPr>
          <a:lstStyle/>
          <a:p>
            <a:r>
              <a:rPr lang="en-GB" b="1" dirty="0">
                <a:solidFill>
                  <a:schemeClr val="tx1"/>
                </a:solidFill>
                <a:latin typeface="Times New Roman" panose="02020603050405020304" pitchFamily="18" charset="0"/>
                <a:cs typeface="Times New Roman" panose="02020603050405020304" pitchFamily="18" charset="0"/>
              </a:rPr>
              <a:t>Features of an information retrieval system</a:t>
            </a:r>
          </a:p>
        </p:txBody>
      </p:sp>
      <p:sp>
        <p:nvSpPr>
          <p:cNvPr id="3" name="Content Placeholder 2">
            <a:extLst>
              <a:ext uri="{FF2B5EF4-FFF2-40B4-BE49-F238E27FC236}">
                <a16:creationId xmlns:a16="http://schemas.microsoft.com/office/drawing/2014/main" id="{78E138C0-DA22-4DEC-B98B-9917604A66E2}"/>
              </a:ext>
            </a:extLst>
          </p:cNvPr>
          <p:cNvSpPr>
            <a:spLocks noGrp="1"/>
          </p:cNvSpPr>
          <p:nvPr>
            <p:ph idx="1"/>
          </p:nvPr>
        </p:nvSpPr>
        <p:spPr>
          <a:xfrm>
            <a:off x="2277687" y="1905000"/>
            <a:ext cx="9226925" cy="4006222"/>
          </a:xfrm>
        </p:spPr>
        <p:txBody>
          <a:bodyPr>
            <a:normAutofit/>
          </a:bodyPr>
          <a:lstStyle/>
          <a:p>
            <a:r>
              <a:rPr lang="en-GB" sz="2400" dirty="0">
                <a:solidFill>
                  <a:schemeClr val="tx1"/>
                </a:solidFill>
              </a:rPr>
              <a:t>An information retrieval system (IRS) is designed to enable users to find relevant information from a stored and organized collection of documents.</a:t>
            </a:r>
          </a:p>
          <a:p>
            <a:r>
              <a:rPr lang="en-GB" sz="2400" dirty="0">
                <a:solidFill>
                  <a:schemeClr val="tx1"/>
                </a:solidFill>
              </a:rPr>
              <a:t>The concept of information retrieval (IR) presupposes that there are some documents or records containing information that have been organized in an order suitable for easy retrieval.</a:t>
            </a:r>
          </a:p>
          <a:p>
            <a:r>
              <a:rPr lang="en-GB" sz="2400" dirty="0">
                <a:solidFill>
                  <a:schemeClr val="tx1"/>
                </a:solidFill>
              </a:rPr>
              <a:t>The documents or records we are concerned with contain bibliographic information, which is quite different from other kinds of information or data.</a:t>
            </a:r>
          </a:p>
        </p:txBody>
      </p:sp>
    </p:spTree>
    <p:extLst>
      <p:ext uri="{BB962C8B-B14F-4D97-AF65-F5344CB8AC3E}">
        <p14:creationId xmlns:p14="http://schemas.microsoft.com/office/powerpoint/2010/main" val="2614625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31654-DE0A-422A-BFF9-B485DDDD3266}"/>
              </a:ext>
            </a:extLst>
          </p:cNvPr>
          <p:cNvSpPr>
            <a:spLocks noGrp="1"/>
          </p:cNvSpPr>
          <p:nvPr>
            <p:ph type="title"/>
          </p:nvPr>
        </p:nvSpPr>
        <p:spPr>
          <a:xfrm>
            <a:off x="2128058" y="624110"/>
            <a:ext cx="9376554" cy="1280890"/>
          </a:xfrm>
        </p:spPr>
        <p:txBody>
          <a:bodyPr/>
          <a:lstStyle/>
          <a:p>
            <a:r>
              <a:rPr lang="en-GB" b="1" dirty="0">
                <a:solidFill>
                  <a:schemeClr val="tx1"/>
                </a:solidFill>
                <a:latin typeface="Times New Roman" panose="02020603050405020304" pitchFamily="18" charset="0"/>
                <a:cs typeface="Times New Roman" panose="02020603050405020304" pitchFamily="18" charset="0"/>
              </a:rPr>
              <a:t>Features of an information retrieval system</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09655C2-FB69-4BEC-A4B7-3FF5130F597C}"/>
              </a:ext>
            </a:extLst>
          </p:cNvPr>
          <p:cNvSpPr>
            <a:spLocks noGrp="1"/>
          </p:cNvSpPr>
          <p:nvPr>
            <p:ph idx="1"/>
          </p:nvPr>
        </p:nvSpPr>
        <p:spPr>
          <a:xfrm>
            <a:off x="2128058" y="1762298"/>
            <a:ext cx="9376554" cy="4148924"/>
          </a:xfrm>
        </p:spPr>
        <p:txBody>
          <a:bodyPr>
            <a:normAutofit/>
          </a:bodyPr>
          <a:lstStyle/>
          <a:p>
            <a:r>
              <a:rPr lang="en-GB" sz="2400" dirty="0">
                <a:solidFill>
                  <a:schemeClr val="tx1"/>
                </a:solidFill>
              </a:rPr>
              <a:t>Conventional database management systems, i.e., Access, Oracle, MySQL, and so on, deal with structured data, where the organization or structuring of data takes place depending on the specific attributes of the data elements.</a:t>
            </a:r>
          </a:p>
          <a:p>
            <a:r>
              <a:rPr lang="en-GB" sz="2400" dirty="0">
                <a:solidFill>
                  <a:schemeClr val="tx1"/>
                </a:solidFill>
              </a:rPr>
              <a:t>As opposed to a conventional database management system, an IRS is designed to deal with unstructured data.</a:t>
            </a:r>
          </a:p>
          <a:p>
            <a:r>
              <a:rPr lang="en-GB" sz="2400" dirty="0">
                <a:solidFill>
                  <a:schemeClr val="tx1"/>
                </a:solidFill>
              </a:rPr>
              <a:t>The major objective of an IRS is to retrieve the information – either the actual information or the documents containing the information – that fully or partially match the user’s query.</a:t>
            </a:r>
          </a:p>
        </p:txBody>
      </p:sp>
    </p:spTree>
    <p:extLst>
      <p:ext uri="{BB962C8B-B14F-4D97-AF65-F5344CB8AC3E}">
        <p14:creationId xmlns:p14="http://schemas.microsoft.com/office/powerpoint/2010/main" val="1948315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C1A2A-AF10-40D7-8EEA-E538B097BCCA}"/>
              </a:ext>
            </a:extLst>
          </p:cNvPr>
          <p:cNvSpPr>
            <a:spLocks noGrp="1"/>
          </p:cNvSpPr>
          <p:nvPr>
            <p:ph type="title"/>
          </p:nvPr>
        </p:nvSpPr>
        <p:spPr>
          <a:xfrm>
            <a:off x="2161309" y="624110"/>
            <a:ext cx="9343303" cy="1280890"/>
          </a:xfrm>
        </p:spPr>
        <p:txBody>
          <a:bodyPr/>
          <a:lstStyle/>
          <a:p>
            <a:r>
              <a:rPr lang="en-GB" b="1" dirty="0">
                <a:solidFill>
                  <a:schemeClr val="tx1"/>
                </a:solidFill>
                <a:latin typeface="Times New Roman" panose="02020603050405020304" pitchFamily="18" charset="0"/>
                <a:cs typeface="Times New Roman" panose="02020603050405020304" pitchFamily="18" charset="0"/>
              </a:rPr>
              <a:t>Features of an information retrieval system</a:t>
            </a:r>
            <a:endParaRPr lang="en-GB" dirty="0"/>
          </a:p>
        </p:txBody>
      </p:sp>
      <p:sp>
        <p:nvSpPr>
          <p:cNvPr id="3" name="Content Placeholder 2">
            <a:extLst>
              <a:ext uri="{FF2B5EF4-FFF2-40B4-BE49-F238E27FC236}">
                <a16:creationId xmlns:a16="http://schemas.microsoft.com/office/drawing/2014/main" id="{1EEDBE47-D4A7-419C-BBE8-505F584E928D}"/>
              </a:ext>
            </a:extLst>
          </p:cNvPr>
          <p:cNvSpPr>
            <a:spLocks noGrp="1"/>
          </p:cNvSpPr>
          <p:nvPr>
            <p:ph idx="1"/>
          </p:nvPr>
        </p:nvSpPr>
        <p:spPr>
          <a:xfrm>
            <a:off x="2161309" y="1745673"/>
            <a:ext cx="9343303" cy="4322617"/>
          </a:xfrm>
        </p:spPr>
        <p:txBody>
          <a:bodyPr>
            <a:noAutofit/>
          </a:bodyPr>
          <a:lstStyle/>
          <a:p>
            <a:r>
              <a:rPr lang="en-GB" sz="2300" dirty="0">
                <a:solidFill>
                  <a:schemeClr val="tx1"/>
                </a:solidFill>
              </a:rPr>
              <a:t>Whatever the nature of the database may be – bibliographic, full-text or multimedia – the system presupposes that there is a group of users for whom the system is designed.</a:t>
            </a:r>
          </a:p>
          <a:p>
            <a:r>
              <a:rPr lang="en-GB" sz="2300" dirty="0">
                <a:solidFill>
                  <a:schemeClr val="tx1"/>
                </a:solidFill>
              </a:rPr>
              <a:t>Although historically IRS were designed to help people find information from bibliographic and textual databases, in today’s world we use IRS in almost every aspect of our daily lives, i.e., to retrieve a message or information in our mobile, specific information in sent and received e-mails, to find something or someone on the web, search in an online catalogue or in digital library, to find a video or song on YouTube or similar media, etc.</a:t>
            </a:r>
          </a:p>
        </p:txBody>
      </p:sp>
    </p:spTree>
    <p:extLst>
      <p:ext uri="{BB962C8B-B14F-4D97-AF65-F5344CB8AC3E}">
        <p14:creationId xmlns:p14="http://schemas.microsoft.com/office/powerpoint/2010/main" val="2194192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CEDA7-C6DB-47A7-971E-80A7A56BEFA6}"/>
              </a:ext>
            </a:extLst>
          </p:cNvPr>
          <p:cNvSpPr>
            <a:spLocks noGrp="1"/>
          </p:cNvSpPr>
          <p:nvPr>
            <p:ph type="title"/>
          </p:nvPr>
        </p:nvSpPr>
        <p:spPr>
          <a:xfrm>
            <a:off x="2117558" y="624110"/>
            <a:ext cx="9387055" cy="1280890"/>
          </a:xfrm>
        </p:spPr>
        <p:txBody>
          <a:bodyPr/>
          <a:lstStyle/>
          <a:p>
            <a:r>
              <a:rPr lang="en-GB" b="1" dirty="0">
                <a:solidFill>
                  <a:schemeClr val="tx1"/>
                </a:solidFill>
                <a:latin typeface="Times New Roman" panose="02020603050405020304" pitchFamily="18" charset="0"/>
                <a:cs typeface="Times New Roman" panose="02020603050405020304" pitchFamily="18" charset="0"/>
              </a:rPr>
              <a:t>Elements of an information retrieval system (IRS)</a:t>
            </a:r>
          </a:p>
        </p:txBody>
      </p:sp>
      <p:sp>
        <p:nvSpPr>
          <p:cNvPr id="3" name="Content Placeholder 2">
            <a:extLst>
              <a:ext uri="{FF2B5EF4-FFF2-40B4-BE49-F238E27FC236}">
                <a16:creationId xmlns:a16="http://schemas.microsoft.com/office/drawing/2014/main" id="{82228E30-338F-4445-BF35-EBFE38879267}"/>
              </a:ext>
            </a:extLst>
          </p:cNvPr>
          <p:cNvSpPr>
            <a:spLocks noGrp="1"/>
          </p:cNvSpPr>
          <p:nvPr>
            <p:ph idx="1"/>
          </p:nvPr>
        </p:nvSpPr>
        <p:spPr>
          <a:xfrm>
            <a:off x="2117558" y="2037347"/>
            <a:ext cx="9387054" cy="4363453"/>
          </a:xfrm>
        </p:spPr>
        <p:txBody>
          <a:bodyPr>
            <a:normAutofit fontScale="92500"/>
          </a:bodyPr>
          <a:lstStyle/>
          <a:p>
            <a:r>
              <a:rPr lang="en-GB" sz="2400" dirty="0">
                <a:solidFill>
                  <a:schemeClr val="tx1"/>
                </a:solidFill>
              </a:rPr>
              <a:t>IRS may comprise one or more different types of documents and can contain text as well as multimedia information.</a:t>
            </a:r>
          </a:p>
          <a:p>
            <a:r>
              <a:rPr lang="en-GB" sz="2400" dirty="0">
                <a:solidFill>
                  <a:schemeClr val="tx1"/>
                </a:solidFill>
              </a:rPr>
              <a:t>All the documents are processed to create an index, which is searched for retrieval of information.</a:t>
            </a:r>
          </a:p>
          <a:p>
            <a:r>
              <a:rPr lang="en-GB" sz="2400" dirty="0">
                <a:solidFill>
                  <a:schemeClr val="tx1"/>
                </a:solidFill>
              </a:rPr>
              <a:t>In simplest form, the index can be considered as a back-of-the-book index, but in reality it is much more complex than that.</a:t>
            </a:r>
          </a:p>
          <a:p>
            <a:r>
              <a:rPr lang="en-GB" sz="2400" dirty="0">
                <a:solidFill>
                  <a:schemeClr val="tx1"/>
                </a:solidFill>
              </a:rPr>
              <a:t>Users interact with IRS through an interface where they are usually expected to express their information needs in the form of a query.</a:t>
            </a:r>
          </a:p>
          <a:p>
            <a:r>
              <a:rPr lang="en-GB" sz="2400" dirty="0">
                <a:solidFill>
                  <a:schemeClr val="tx1"/>
                </a:solidFill>
              </a:rPr>
              <a:t>Information is retrieved whenever the search terms match the index terms.</a:t>
            </a:r>
          </a:p>
        </p:txBody>
      </p:sp>
    </p:spTree>
    <p:extLst>
      <p:ext uri="{BB962C8B-B14F-4D97-AF65-F5344CB8AC3E}">
        <p14:creationId xmlns:p14="http://schemas.microsoft.com/office/powerpoint/2010/main" val="529866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1251E-8F0F-4A4D-9536-A46A83F65CB1}"/>
              </a:ext>
            </a:extLst>
          </p:cNvPr>
          <p:cNvSpPr>
            <a:spLocks noGrp="1"/>
          </p:cNvSpPr>
          <p:nvPr>
            <p:ph type="title"/>
          </p:nvPr>
        </p:nvSpPr>
        <p:spPr>
          <a:xfrm>
            <a:off x="2197769" y="624110"/>
            <a:ext cx="9306844" cy="1280890"/>
          </a:xfrm>
        </p:spPr>
        <p:txBody>
          <a:bodyPr/>
          <a:lstStyle/>
          <a:p>
            <a:r>
              <a:rPr lang="en-GB" b="1" dirty="0">
                <a:solidFill>
                  <a:schemeClr val="tx1"/>
                </a:solidFill>
                <a:latin typeface="Times New Roman" panose="02020603050405020304" pitchFamily="18" charset="0"/>
                <a:cs typeface="Times New Roman" panose="02020603050405020304" pitchFamily="18" charset="0"/>
              </a:rPr>
              <a:t>Elements of an information retrieval system (IRS)</a:t>
            </a:r>
            <a:endParaRPr lang="en-GB" dirty="0"/>
          </a:p>
        </p:txBody>
      </p:sp>
      <p:sp>
        <p:nvSpPr>
          <p:cNvPr id="3" name="Content Placeholder 2">
            <a:extLst>
              <a:ext uri="{FF2B5EF4-FFF2-40B4-BE49-F238E27FC236}">
                <a16:creationId xmlns:a16="http://schemas.microsoft.com/office/drawing/2014/main" id="{45B8A09A-57EB-4B81-892D-F473847DE355}"/>
              </a:ext>
            </a:extLst>
          </p:cNvPr>
          <p:cNvSpPr>
            <a:spLocks noGrp="1"/>
          </p:cNvSpPr>
          <p:nvPr>
            <p:ph idx="1"/>
          </p:nvPr>
        </p:nvSpPr>
        <p:spPr>
          <a:xfrm>
            <a:off x="2197768" y="2133600"/>
            <a:ext cx="9306844" cy="4100290"/>
          </a:xfrm>
        </p:spPr>
        <p:txBody>
          <a:bodyPr>
            <a:normAutofit lnSpcReduction="10000"/>
          </a:bodyPr>
          <a:lstStyle/>
          <a:p>
            <a:r>
              <a:rPr lang="en-GB" sz="2400" b="1" dirty="0">
                <a:solidFill>
                  <a:schemeClr val="tx1"/>
                </a:solidFill>
              </a:rPr>
              <a:t>Purpose</a:t>
            </a:r>
          </a:p>
          <a:p>
            <a:pPr lvl="1"/>
            <a:r>
              <a:rPr lang="en-GB" sz="2300" dirty="0">
                <a:solidFill>
                  <a:schemeClr val="tx1"/>
                </a:solidFill>
              </a:rPr>
              <a:t>An IRS aims to collect and organize information in one or more subject areas in order to provide it to users as soon as they ask for it. Belkin describes how IRS are used in the following way:</a:t>
            </a:r>
          </a:p>
          <a:p>
            <a:pPr lvl="2"/>
            <a:r>
              <a:rPr lang="en-GB" sz="2100" dirty="0">
                <a:solidFill>
                  <a:schemeClr val="tx1"/>
                </a:solidFill>
              </a:rPr>
              <a:t>A writer presents a set of ideas in a document using a set of concepts</a:t>
            </a:r>
          </a:p>
          <a:p>
            <a:pPr lvl="2"/>
            <a:r>
              <a:rPr lang="en-GB" sz="2100" dirty="0">
                <a:solidFill>
                  <a:schemeClr val="tx1"/>
                </a:solidFill>
              </a:rPr>
              <a:t>Somewhere there are users who require the ideas but may not be able to identify them</a:t>
            </a:r>
          </a:p>
          <a:p>
            <a:pPr lvl="2"/>
            <a:r>
              <a:rPr lang="en-GB" sz="2100" dirty="0">
                <a:solidFill>
                  <a:schemeClr val="tx1"/>
                </a:solidFill>
              </a:rPr>
              <a:t>IRS match the writer’s ideas expressed in the document with the users’ requirements or demands.</a:t>
            </a:r>
          </a:p>
        </p:txBody>
      </p:sp>
    </p:spTree>
    <p:extLst>
      <p:ext uri="{BB962C8B-B14F-4D97-AF65-F5344CB8AC3E}">
        <p14:creationId xmlns:p14="http://schemas.microsoft.com/office/powerpoint/2010/main" val="3318044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FF992-1123-443A-AE0B-A3FFE5584579}"/>
              </a:ext>
            </a:extLst>
          </p:cNvPr>
          <p:cNvSpPr>
            <a:spLocks noGrp="1"/>
          </p:cNvSpPr>
          <p:nvPr>
            <p:ph type="title"/>
          </p:nvPr>
        </p:nvSpPr>
        <p:spPr>
          <a:xfrm>
            <a:off x="2261937" y="624110"/>
            <a:ext cx="9242675" cy="1280890"/>
          </a:xfrm>
        </p:spPr>
        <p:txBody>
          <a:bodyPr/>
          <a:lstStyle/>
          <a:p>
            <a:r>
              <a:rPr lang="en-GB" b="1" dirty="0">
                <a:solidFill>
                  <a:schemeClr val="tx1"/>
                </a:solidFill>
                <a:latin typeface="Times New Roman" panose="02020603050405020304" pitchFamily="18" charset="0"/>
                <a:cs typeface="Times New Roman" panose="02020603050405020304" pitchFamily="18" charset="0"/>
              </a:rPr>
              <a:t>Elements of an information retrieval system (IRS)</a:t>
            </a:r>
            <a:endParaRPr lang="en-GB" dirty="0"/>
          </a:p>
        </p:txBody>
      </p:sp>
      <p:sp>
        <p:nvSpPr>
          <p:cNvPr id="3" name="Content Placeholder 2">
            <a:extLst>
              <a:ext uri="{FF2B5EF4-FFF2-40B4-BE49-F238E27FC236}">
                <a16:creationId xmlns:a16="http://schemas.microsoft.com/office/drawing/2014/main" id="{7F11E018-48B7-42E0-A468-D0585F7D9E4E}"/>
              </a:ext>
            </a:extLst>
          </p:cNvPr>
          <p:cNvSpPr>
            <a:spLocks noGrp="1"/>
          </p:cNvSpPr>
          <p:nvPr>
            <p:ph idx="1"/>
          </p:nvPr>
        </p:nvSpPr>
        <p:spPr>
          <a:xfrm>
            <a:off x="2261937" y="2021305"/>
            <a:ext cx="9242675" cy="3889917"/>
          </a:xfrm>
        </p:spPr>
        <p:txBody>
          <a:bodyPr/>
          <a:lstStyle/>
          <a:p>
            <a:r>
              <a:rPr lang="en-GB" sz="2400" b="1" dirty="0">
                <a:solidFill>
                  <a:schemeClr val="tx1"/>
                </a:solidFill>
              </a:rPr>
              <a:t>Functions</a:t>
            </a:r>
          </a:p>
          <a:p>
            <a:pPr lvl="1"/>
            <a:r>
              <a:rPr lang="en-GB" sz="2300" dirty="0">
                <a:solidFill>
                  <a:schemeClr val="tx1"/>
                </a:solidFill>
              </a:rPr>
              <a:t>An IRS deals with various sources of information and users’ requirements.</a:t>
            </a:r>
          </a:p>
          <a:p>
            <a:pPr lvl="1"/>
            <a:r>
              <a:rPr lang="en-GB" sz="2300" dirty="0">
                <a:solidFill>
                  <a:schemeClr val="tx1"/>
                </a:solidFill>
              </a:rPr>
              <a:t>An IRS must;</a:t>
            </a:r>
          </a:p>
          <a:p>
            <a:pPr lvl="2"/>
            <a:r>
              <a:rPr lang="en-GB" sz="2200" dirty="0">
                <a:solidFill>
                  <a:schemeClr val="tx1"/>
                </a:solidFill>
              </a:rPr>
              <a:t>Analyse the contents of the sources of information as well as the users’ queries, and then, </a:t>
            </a:r>
          </a:p>
          <a:p>
            <a:pPr lvl="2"/>
            <a:r>
              <a:rPr lang="en-GB" sz="2200" dirty="0">
                <a:solidFill>
                  <a:schemeClr val="tx1"/>
                </a:solidFill>
              </a:rPr>
              <a:t>Match these to retrieve those items that are relevant</a:t>
            </a:r>
          </a:p>
        </p:txBody>
      </p:sp>
    </p:spTree>
    <p:extLst>
      <p:ext uri="{BB962C8B-B14F-4D97-AF65-F5344CB8AC3E}">
        <p14:creationId xmlns:p14="http://schemas.microsoft.com/office/powerpoint/2010/main" val="978151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CCB45-C0AB-4113-A534-5835D32AC0B5}"/>
              </a:ext>
            </a:extLst>
          </p:cNvPr>
          <p:cNvSpPr>
            <a:spLocks noGrp="1"/>
          </p:cNvSpPr>
          <p:nvPr>
            <p:ph type="title"/>
          </p:nvPr>
        </p:nvSpPr>
        <p:spPr>
          <a:xfrm>
            <a:off x="2310063" y="624110"/>
            <a:ext cx="9194549" cy="1280890"/>
          </a:xfrm>
        </p:spPr>
        <p:txBody>
          <a:bodyPr/>
          <a:lstStyle/>
          <a:p>
            <a:r>
              <a:rPr lang="en-GB" b="1" dirty="0">
                <a:solidFill>
                  <a:schemeClr val="tx1"/>
                </a:solidFill>
                <a:latin typeface="Times New Roman" panose="02020603050405020304" pitchFamily="18" charset="0"/>
                <a:cs typeface="Times New Roman" panose="02020603050405020304" pitchFamily="18" charset="0"/>
              </a:rPr>
              <a:t>Elements of an information retrieval system (IRS)</a:t>
            </a:r>
            <a:endParaRPr lang="en-GB" dirty="0"/>
          </a:p>
        </p:txBody>
      </p:sp>
      <p:sp>
        <p:nvSpPr>
          <p:cNvPr id="3" name="Content Placeholder 2">
            <a:extLst>
              <a:ext uri="{FF2B5EF4-FFF2-40B4-BE49-F238E27FC236}">
                <a16:creationId xmlns:a16="http://schemas.microsoft.com/office/drawing/2014/main" id="{2F14C8FD-B58B-42F6-92CA-EAD1D42931C3}"/>
              </a:ext>
            </a:extLst>
          </p:cNvPr>
          <p:cNvSpPr>
            <a:spLocks noGrp="1"/>
          </p:cNvSpPr>
          <p:nvPr>
            <p:ph idx="1"/>
          </p:nvPr>
        </p:nvSpPr>
        <p:spPr>
          <a:xfrm>
            <a:off x="2310063" y="2133600"/>
            <a:ext cx="9194549" cy="3914274"/>
          </a:xfrm>
        </p:spPr>
        <p:txBody>
          <a:bodyPr/>
          <a:lstStyle/>
          <a:p>
            <a:r>
              <a:rPr lang="en-GB" sz="2400" b="1" dirty="0">
                <a:solidFill>
                  <a:schemeClr val="tx1"/>
                </a:solidFill>
              </a:rPr>
              <a:t>Functions</a:t>
            </a:r>
          </a:p>
          <a:p>
            <a:pPr lvl="1"/>
            <a:r>
              <a:rPr lang="en-GB" sz="2300" dirty="0">
                <a:solidFill>
                  <a:schemeClr val="tx1"/>
                </a:solidFill>
              </a:rPr>
              <a:t>To identify the information (sources) relevant to the areas of interest of the target users’ community</a:t>
            </a:r>
          </a:p>
          <a:p>
            <a:pPr lvl="1"/>
            <a:r>
              <a:rPr lang="en-GB" sz="2300" dirty="0">
                <a:solidFill>
                  <a:schemeClr val="tx1"/>
                </a:solidFill>
              </a:rPr>
              <a:t>To analyse the contents of the sources (documents)</a:t>
            </a:r>
          </a:p>
          <a:p>
            <a:pPr lvl="1"/>
            <a:r>
              <a:rPr lang="en-GB" sz="2300" dirty="0">
                <a:solidFill>
                  <a:schemeClr val="tx1"/>
                </a:solidFill>
              </a:rPr>
              <a:t>To represent the contents of analysed sources in a way that matches users’ queries</a:t>
            </a:r>
          </a:p>
          <a:p>
            <a:pPr lvl="1"/>
            <a:r>
              <a:rPr lang="en-GB" sz="2300" dirty="0">
                <a:solidFill>
                  <a:schemeClr val="tx1"/>
                </a:solidFill>
              </a:rPr>
              <a:t>To analyse users’ queries and represent them in a form that will be suitable for matching the database</a:t>
            </a:r>
          </a:p>
          <a:p>
            <a:pPr lvl="1"/>
            <a:r>
              <a:rPr lang="en-GB" sz="2300" dirty="0">
                <a:solidFill>
                  <a:schemeClr val="tx1"/>
                </a:solidFill>
              </a:rPr>
              <a:t>To match the search statement with the stored database</a:t>
            </a:r>
          </a:p>
        </p:txBody>
      </p:sp>
    </p:spTree>
    <p:extLst>
      <p:ext uri="{BB962C8B-B14F-4D97-AF65-F5344CB8AC3E}">
        <p14:creationId xmlns:p14="http://schemas.microsoft.com/office/powerpoint/2010/main" val="181799706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168</TotalTime>
  <Words>1362</Words>
  <Application>Microsoft Office PowerPoint</Application>
  <PresentationFormat>Widescreen</PresentationFormat>
  <Paragraphs>105</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Bradley Hand ITC</vt:lpstr>
      <vt:lpstr>Century Gothic</vt:lpstr>
      <vt:lpstr>Times New Roman</vt:lpstr>
      <vt:lpstr>Wingdings 3</vt:lpstr>
      <vt:lpstr>Wisp</vt:lpstr>
      <vt:lpstr>Online Information Retrieval</vt:lpstr>
      <vt:lpstr>Outline</vt:lpstr>
      <vt:lpstr>Features of an information retrieval system</vt:lpstr>
      <vt:lpstr>Features of an information retrieval system</vt:lpstr>
      <vt:lpstr>Features of an information retrieval system</vt:lpstr>
      <vt:lpstr>Elements of an information retrieval system (IRS)</vt:lpstr>
      <vt:lpstr>Elements of an information retrieval system (IRS)</vt:lpstr>
      <vt:lpstr>Elements of an information retrieval system (IRS)</vt:lpstr>
      <vt:lpstr>Elements of an information retrieval system (IRS)</vt:lpstr>
      <vt:lpstr>Elements of an information retrieval system (IRS)</vt:lpstr>
      <vt:lpstr>Elements of an information retrieval system (IRS)</vt:lpstr>
      <vt:lpstr>Kinds of information retrieval systems (IRS)</vt:lpstr>
      <vt:lpstr>Kinds of information retrieval systems (IRS)</vt:lpstr>
      <vt:lpstr>Design issues</vt:lpstr>
      <vt:lpstr>Design issues</vt:lpstr>
      <vt:lpstr>Design issues</vt:lpstr>
      <vt:lpstr>Design issues</vt:lpstr>
      <vt:lpstr>Design issues</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Information Retrieval</dc:title>
  <dc:creator>Asim Khan</dc:creator>
  <cp:lastModifiedBy>Asim Khan</cp:lastModifiedBy>
  <cp:revision>22</cp:revision>
  <dcterms:created xsi:type="dcterms:W3CDTF">2020-03-29T08:53:42Z</dcterms:created>
  <dcterms:modified xsi:type="dcterms:W3CDTF">2020-03-31T03:35:27Z</dcterms:modified>
</cp:coreProperties>
</file>