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72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8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0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2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2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9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0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2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065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004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A21CA04-8C73-4856-99F0-0224733048C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46464E-9D69-4712-AFEC-AB8B4398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5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15548"/>
            <a:ext cx="10515600" cy="1219200"/>
          </a:xfrm>
        </p:spPr>
        <p:txBody>
          <a:bodyPr/>
          <a:lstStyle/>
          <a:p>
            <a:pPr algn="ctr"/>
            <a:r>
              <a:rPr lang="en-US" dirty="0" smtClean="0"/>
              <a:t>Run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0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51673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       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= the pattern of departure is the result of   random process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H</a:t>
                </a:r>
                <a:r>
                  <a:rPr lang="en-US" baseline="-25000" dirty="0" smtClean="0"/>
                  <a:t>1=</a:t>
                </a:r>
                <a:r>
                  <a:rPr lang="en-US" dirty="0" smtClean="0"/>
                  <a:t> the pattern of departure is  the result of non  random process</a:t>
                </a:r>
              </a:p>
              <a:p>
                <a:r>
                  <a:rPr lang="en-US" dirty="0" smtClean="0"/>
                  <a:t>Level of significance :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=0.05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Test statistics :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number of runs denoted by r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run=8.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n=30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            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=the number with +ve signs=17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=the number with –ve signs=13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5167311"/>
              </a:xfrm>
              <a:blipFill rotWithShape="0">
                <a:blip r:embed="rId2"/>
                <a:stretch>
                  <a:fillRect l="-406" t="-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45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pic>
        <p:nvPicPr>
          <p:cNvPr id="1028" name="Picture 4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2" y="1722783"/>
            <a:ext cx="10687878" cy="513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15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value:</a:t>
            </a:r>
          </a:p>
          <a:p>
            <a:pPr marL="0" indent="0">
              <a:buNone/>
            </a:pPr>
            <a:r>
              <a:rPr lang="en-US" dirty="0" smtClean="0"/>
              <a:t>                 r &lt; lower critical value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r=8 &amp; lower critical value =10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        </a:t>
            </a:r>
            <a:r>
              <a:rPr lang="en-US" smtClean="0"/>
              <a:t>= </a:t>
            </a:r>
            <a:r>
              <a:rPr lang="en-US" dirty="0" smtClean="0"/>
              <a:t>8 &lt;10</a:t>
            </a:r>
          </a:p>
          <a:p>
            <a:pPr marL="0" indent="0">
              <a:buNone/>
            </a:pPr>
            <a:r>
              <a:rPr lang="en-US" dirty="0" smtClean="0"/>
              <a:t>Decision : Reject our null hypothesis and conclude that the pattern is the result of a non random process.</a:t>
            </a:r>
          </a:p>
          <a:p>
            <a:pPr marL="0" indent="0">
              <a:buNone/>
            </a:pPr>
            <a:r>
              <a:rPr lang="en-US" dirty="0" smtClean="0"/>
              <a:t>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8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The </a:t>
            </a:r>
            <a:r>
              <a:rPr lang="en-US" dirty="0"/>
              <a:t>data below represents the daily performance of a popular stock. </a:t>
            </a:r>
            <a:r>
              <a:rPr lang="en-US" dirty="0" smtClean="0"/>
              <a:t>          Letter </a:t>
            </a:r>
            <a:r>
              <a:rPr lang="en-US" dirty="0"/>
              <a:t>A represents a gain and letter B represents a loss. Use an </a:t>
            </a:r>
            <a:r>
              <a:rPr lang="en-US" dirty="0" smtClean="0"/>
              <a:t>     appropriate </a:t>
            </a:r>
            <a:r>
              <a:rPr lang="en-US" dirty="0"/>
              <a:t>test to analyze the stock′s performance for randomness. </a:t>
            </a:r>
            <a:r>
              <a:rPr lang="en-US" dirty="0" smtClean="0"/>
              <a:t> Set </a:t>
            </a:r>
            <a:r>
              <a:rPr lang="en-US" dirty="0"/>
              <a:t>α=0.05 </a:t>
            </a:r>
            <a:r>
              <a:rPr lang="en-US" dirty="0" smtClean="0"/>
              <a:t>.Report </a:t>
            </a:r>
            <a:r>
              <a:rPr lang="en-US" dirty="0"/>
              <a:t>the results with interpretation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       BAABBAABBBBBAABAAAAB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31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</TotalTime>
  <Words>146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Cambria Math</vt:lpstr>
      <vt:lpstr>Century Gothic</vt:lpstr>
      <vt:lpstr>Garamond</vt:lpstr>
      <vt:lpstr>Times New Roman</vt:lpstr>
      <vt:lpstr>Savon</vt:lpstr>
      <vt:lpstr>PowerPoint Presentation</vt:lpstr>
      <vt:lpstr>Run Test</vt:lpstr>
      <vt:lpstr>Solution</vt:lpstr>
      <vt:lpstr>Table</vt:lpstr>
      <vt:lpstr>PowerPoint Presentation</vt:lpstr>
      <vt:lpstr>Home 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2</cp:revision>
  <dcterms:created xsi:type="dcterms:W3CDTF">2020-04-30T19:36:14Z</dcterms:created>
  <dcterms:modified xsi:type="dcterms:W3CDTF">2020-04-30T19:38:06Z</dcterms:modified>
</cp:coreProperties>
</file>