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CA21CA04-8C73-4856-99F0-0224733048C3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46464E-9D69-4712-AFEC-AB8B43987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872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CA04-8C73-4856-99F0-0224733048C3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464E-9D69-4712-AFEC-AB8B43987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584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CA04-8C73-4856-99F0-0224733048C3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464E-9D69-4712-AFEC-AB8B43987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08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CA04-8C73-4856-99F0-0224733048C3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464E-9D69-4712-AFEC-AB8B43987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2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A21CA04-8C73-4856-99F0-0224733048C3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2446464E-9D69-4712-AFEC-AB8B43987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529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CA04-8C73-4856-99F0-0224733048C3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464E-9D69-4712-AFEC-AB8B43987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96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CA04-8C73-4856-99F0-0224733048C3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464E-9D69-4712-AFEC-AB8B43987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44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CA04-8C73-4856-99F0-0224733048C3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464E-9D69-4712-AFEC-AB8B43987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00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CA04-8C73-4856-99F0-0224733048C3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464E-9D69-4712-AFEC-AB8B43987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25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CA04-8C73-4856-99F0-0224733048C3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46464E-9D69-4712-AFEC-AB8B4398777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00651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A21CA04-8C73-4856-99F0-0224733048C3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46464E-9D69-4712-AFEC-AB8B4398777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00049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A21CA04-8C73-4856-99F0-0224733048C3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46464E-9D69-4712-AFEC-AB8B43987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4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53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15548"/>
            <a:ext cx="10515600" cy="1219200"/>
          </a:xfrm>
        </p:spPr>
        <p:txBody>
          <a:bodyPr/>
          <a:lstStyle/>
          <a:p>
            <a:pPr algn="ctr"/>
            <a:r>
              <a:rPr lang="en-US" dirty="0" smtClean="0"/>
              <a:t>Run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800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516731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         H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 = the pattern of departure is the result of   random process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H</a:t>
                </a:r>
                <a:r>
                  <a:rPr lang="en-US" baseline="-25000" dirty="0" smtClean="0"/>
                  <a:t>1=</a:t>
                </a:r>
                <a:r>
                  <a:rPr lang="en-US" dirty="0" smtClean="0"/>
                  <a:t> the pattern of departure is  the result of non  random process</a:t>
                </a:r>
              </a:p>
              <a:p>
                <a:r>
                  <a:rPr lang="en-US" dirty="0" smtClean="0"/>
                  <a:t>Level of significance :</a:t>
                </a: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</a:t>
                </a: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=0.05</a:t>
                </a: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Test statistics :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number of runs denoted by r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run=8.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n=30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             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=the number with +ve signs=17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=the number with –ve signs=13</a:t>
                </a:r>
                <a:endParaRPr lang="en-US" dirty="0"/>
              </a:p>
              <a:p>
                <a:pPr marL="0" indent="0">
                  <a:buNone/>
                </a:pP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5167311"/>
              </a:xfrm>
              <a:blipFill rotWithShape="0">
                <a:blip r:embed="rId2"/>
                <a:stretch>
                  <a:fillRect l="-406" t="-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5456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</a:t>
            </a:r>
            <a:endParaRPr lang="en-US" dirty="0"/>
          </a:p>
        </p:txBody>
      </p:sp>
      <p:pic>
        <p:nvPicPr>
          <p:cNvPr id="1028" name="Picture 4" descr="Related im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22" y="1722783"/>
            <a:ext cx="10687878" cy="513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151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Critical value:</a:t>
            </a:r>
          </a:p>
          <a:p>
            <a:pPr marL="0" indent="0">
              <a:buNone/>
            </a:pPr>
            <a:r>
              <a:rPr lang="en-US" dirty="0" smtClean="0"/>
              <a:t>                 r &lt; lower critical value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r=8 &amp; lower critical value =10</a:t>
            </a:r>
          </a:p>
          <a:p>
            <a:pPr marL="0" indent="0">
              <a:buNone/>
            </a:pPr>
            <a:r>
              <a:rPr lang="en-US"/>
              <a:t> </a:t>
            </a:r>
            <a:r>
              <a:rPr lang="en-US" smtClean="0"/>
              <a:t>                 </a:t>
            </a:r>
            <a:r>
              <a:rPr lang="en-US" smtClean="0"/>
              <a:t>= </a:t>
            </a:r>
            <a:r>
              <a:rPr lang="en-US" dirty="0" smtClean="0"/>
              <a:t>8 &lt;10</a:t>
            </a:r>
          </a:p>
          <a:p>
            <a:pPr marL="0" indent="0">
              <a:buNone/>
            </a:pPr>
            <a:r>
              <a:rPr lang="en-US" dirty="0" smtClean="0"/>
              <a:t>Decision : Reject our null hypothesis and conclude that the pattern is the result of a non random process.</a:t>
            </a:r>
          </a:p>
          <a:p>
            <a:pPr marL="0" indent="0">
              <a:buNone/>
            </a:pPr>
            <a:r>
              <a:rPr lang="en-US" dirty="0" smtClean="0"/>
              <a:t>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583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The </a:t>
            </a:r>
            <a:r>
              <a:rPr lang="en-US" dirty="0"/>
              <a:t>data below represents the daily performance of a popular stock. </a:t>
            </a:r>
            <a:r>
              <a:rPr lang="en-US" dirty="0" smtClean="0"/>
              <a:t>          Letter </a:t>
            </a:r>
            <a:r>
              <a:rPr lang="en-US" dirty="0"/>
              <a:t>A represents a gain and letter B represents a loss. Use an </a:t>
            </a:r>
            <a:r>
              <a:rPr lang="en-US" dirty="0" smtClean="0"/>
              <a:t>     appropriate </a:t>
            </a:r>
            <a:r>
              <a:rPr lang="en-US" dirty="0"/>
              <a:t>test to analyze the stock′s performance for randomness. </a:t>
            </a:r>
            <a:r>
              <a:rPr lang="en-US" dirty="0" smtClean="0"/>
              <a:t> Set </a:t>
            </a:r>
            <a:r>
              <a:rPr lang="en-US" dirty="0"/>
              <a:t>α=0.05 </a:t>
            </a:r>
            <a:r>
              <a:rPr lang="en-US" dirty="0" smtClean="0"/>
              <a:t>.Report </a:t>
            </a:r>
            <a:r>
              <a:rPr lang="en-US" dirty="0"/>
              <a:t>the results with interpretation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                         BAABBAABBBBBAABAAAAB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8316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</TotalTime>
  <Words>146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Cambria Math</vt:lpstr>
      <vt:lpstr>Century Gothic</vt:lpstr>
      <vt:lpstr>Garamond</vt:lpstr>
      <vt:lpstr>Times New Roman</vt:lpstr>
      <vt:lpstr>Savon</vt:lpstr>
      <vt:lpstr>PowerPoint Presentation</vt:lpstr>
      <vt:lpstr>Run Test</vt:lpstr>
      <vt:lpstr>Solution</vt:lpstr>
      <vt:lpstr>Table</vt:lpstr>
      <vt:lpstr>PowerPoint Presentation</vt:lpstr>
      <vt:lpstr>Home 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</dc:creator>
  <cp:lastModifiedBy>Ali</cp:lastModifiedBy>
  <cp:revision>2</cp:revision>
  <dcterms:created xsi:type="dcterms:W3CDTF">2020-04-30T19:36:14Z</dcterms:created>
  <dcterms:modified xsi:type="dcterms:W3CDTF">2020-04-30T19:38:06Z</dcterms:modified>
</cp:coreProperties>
</file>