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500E-FED3-4CCC-AD7C-CF9A6E86100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17CB38-6737-4259-ADBA-9CE53BED811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500E-FED3-4CCC-AD7C-CF9A6E86100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CB38-6737-4259-ADBA-9CE53BED811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F17CB38-6737-4259-ADBA-9CE53BED811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500E-FED3-4CCC-AD7C-CF9A6E86100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500E-FED3-4CCC-AD7C-CF9A6E86100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F17CB38-6737-4259-ADBA-9CE53BED811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500E-FED3-4CCC-AD7C-CF9A6E86100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17CB38-6737-4259-ADBA-9CE53BED811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42E500E-FED3-4CCC-AD7C-CF9A6E86100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CB38-6737-4259-ADBA-9CE53BED811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500E-FED3-4CCC-AD7C-CF9A6E86100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F17CB38-6737-4259-ADBA-9CE53BED811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500E-FED3-4CCC-AD7C-CF9A6E86100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F17CB38-6737-4259-ADBA-9CE53BED8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500E-FED3-4CCC-AD7C-CF9A6E86100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17CB38-6737-4259-ADBA-9CE53BED8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17CB38-6737-4259-ADBA-9CE53BED811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500E-FED3-4CCC-AD7C-CF9A6E86100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F17CB38-6737-4259-ADBA-9CE53BED811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42E500E-FED3-4CCC-AD7C-CF9A6E86100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42E500E-FED3-4CCC-AD7C-CF9A6E86100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17CB38-6737-4259-ADBA-9CE53BED811E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3600" dirty="0" smtClean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r>
              <a:rPr lang="en-US" sz="3600" dirty="0" smtClean="0">
                <a:solidFill>
                  <a:schemeClr val="tx1"/>
                </a:solidFill>
              </a:rPr>
              <a:t>By </a:t>
            </a:r>
            <a:r>
              <a:rPr lang="en-US" sz="3600" dirty="0" smtClean="0">
                <a:solidFill>
                  <a:schemeClr val="tx1"/>
                </a:solidFill>
              </a:rPr>
              <a:t>Raazia </a:t>
            </a:r>
            <a:r>
              <a:rPr lang="en-US" sz="3600" dirty="0" smtClean="0">
                <a:solidFill>
                  <a:schemeClr val="tx1"/>
                </a:solidFill>
              </a:rPr>
              <a:t>Yasmeen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Three levels of teaching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8351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</a:t>
            </a:r>
            <a:r>
              <a:rPr lang="en-US" b="1" dirty="0" smtClean="0"/>
              <a:t>evels of teaching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3200" dirty="0" smtClean="0"/>
              <a:t>There are three different levels of understanding how students learn and this will influence how you, as a teacher, approach your role in supporting student learning identified by Biggs and Tang (2011).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28270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Level and focus	 </a:t>
            </a:r>
            <a:br>
              <a:rPr lang="en-US" b="1" dirty="0" smtClean="0"/>
            </a:br>
            <a:r>
              <a:rPr lang="en-US" b="1" dirty="0" smtClean="0"/>
              <a:t>Level 1: What the student 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2800" dirty="0" smtClean="0"/>
              <a:t>The teacher is a transmitter of knowledge. The student is responsible for absorbing this knowledge. Their ability to do so is determined by their individual characteristics (ability, background, experience).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55709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Level 2: What the teacher does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2800" dirty="0" smtClean="0"/>
              <a:t>While the focus is on what the teacher does to transmit knowledge, there is the additional responsibility on the teacher to ensure that students understand. Teachers are expected to use a variety of strategies and may be blamed if students do not learn.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9492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Level 3: What the student does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2800" dirty="0" smtClean="0"/>
              <a:t>Refers to a student-</a:t>
            </a:r>
            <a:r>
              <a:rPr lang="en-US" sz="2800" dirty="0" err="1" smtClean="0"/>
              <a:t>centerd</a:t>
            </a:r>
            <a:r>
              <a:rPr lang="en-US" sz="2800" dirty="0" smtClean="0"/>
              <a:t> model of teaching with a focus on students understanding and achieving learning outcomes. The teacher supports learning and focuses on what the student does. Learning is a collaborative activity between student and teacher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330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Reflection point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3200" dirty="0" smtClean="0"/>
              <a:t>Think about your role as a teacher. Which level would you judge yourself at?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55474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Biggs, J. &amp; Tang, C. (2011). Teaching for quality learning at university. Fourth edition. Maidenhead: Open University Press.</a:t>
            </a:r>
          </a:p>
          <a:p>
            <a:endParaRPr lang="en-US" dirty="0"/>
          </a:p>
          <a:p>
            <a:r>
              <a:rPr lang="en-US" dirty="0" err="1"/>
              <a:t>Kember</a:t>
            </a:r>
            <a:r>
              <a:rPr lang="en-US" dirty="0"/>
              <a:t>, D. &amp; Kwan, K.-P. (2000). Lecturers’ approaches to teaching and their relationship to conceptions of good teaching. Instructional Science, 28(5), 469-490.</a:t>
            </a:r>
          </a:p>
        </p:txBody>
      </p:sp>
    </p:spTree>
    <p:extLst>
      <p:ext uri="{BB962C8B-B14F-4D97-AF65-F5344CB8AC3E}">
        <p14:creationId xmlns:p14="http://schemas.microsoft.com/office/powerpoint/2010/main" val="1170629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accent4">
                    <a:lumMod val="75000"/>
                  </a:schemeClr>
                </a:solidFill>
              </a:rPr>
              <a:t>THANK YOU</a:t>
            </a:r>
            <a:endParaRPr lang="en-US" sz="48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541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</TotalTime>
  <Words>268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Georgia</vt:lpstr>
      <vt:lpstr>Wingdings</vt:lpstr>
      <vt:lpstr>Wingdings 2</vt:lpstr>
      <vt:lpstr>Civic</vt:lpstr>
      <vt:lpstr>Three levels of teaching</vt:lpstr>
      <vt:lpstr>Levels of teaching</vt:lpstr>
      <vt:lpstr>Level and focus   Level 1: What the student is</vt:lpstr>
      <vt:lpstr>Level 2: What the teacher does</vt:lpstr>
      <vt:lpstr>Level 3: What the student does</vt:lpstr>
      <vt:lpstr>Reflection point</vt:lpstr>
      <vt:lpstr>References</vt:lpstr>
      <vt:lpstr>THANK YOU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levels of teaching</dc:title>
  <dc:creator>shehroz</dc:creator>
  <cp:lastModifiedBy>Windows User</cp:lastModifiedBy>
  <cp:revision>3</cp:revision>
  <dcterms:created xsi:type="dcterms:W3CDTF">2020-04-18T06:11:21Z</dcterms:created>
  <dcterms:modified xsi:type="dcterms:W3CDTF">2020-04-20T10:56:46Z</dcterms:modified>
</cp:coreProperties>
</file>