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1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EC21D-ECBD-4120-8287-319B32BE11F8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900E4-8C0E-44FD-AB95-2F10F99DD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u.edu.p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Thesis/synopsis/report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Dr. M. Asam Riaz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Entomology, College of Agriculture, University of Sargodha, Sargodha, Pakistan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7410" name="Picture 2" descr="UOS">
            <a:hlinkClick r:id="rId2" tooltip="SU - University of Sargodha - logo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0"/>
            <a:ext cx="5029200" cy="120701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inserted in the beginning of thesis</a:t>
            </a:r>
          </a:p>
          <a:p>
            <a:r>
              <a:rPr lang="en-US" dirty="0" smtClean="0"/>
              <a:t>It is customary and courteous to acknowledge any academic or financial assistance received during studies</a:t>
            </a:r>
          </a:p>
          <a:p>
            <a:r>
              <a:rPr lang="en-US" dirty="0" smtClean="0"/>
              <a:t>It is restricted to persons or organizations that provide significant or substantial assistance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writing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It is divided into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Abstracts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of literature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Materials and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Summary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Recommendations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Literature cited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Acknowledgement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describes the importance and significance of topic to science, country, economy or elsewhere</a:t>
            </a:r>
          </a:p>
          <a:p>
            <a:r>
              <a:rPr lang="en-US" dirty="0" smtClean="0"/>
              <a:t>It must answer a few questions</a:t>
            </a:r>
          </a:p>
          <a:p>
            <a:pPr lvl="1"/>
            <a:r>
              <a:rPr lang="en-US" dirty="0" smtClean="0"/>
              <a:t>What is the problem?</a:t>
            </a:r>
          </a:p>
          <a:p>
            <a:pPr lvl="1"/>
            <a:r>
              <a:rPr lang="en-US" dirty="0" smtClean="0"/>
              <a:t>How and why that problem was selected?</a:t>
            </a:r>
          </a:p>
          <a:p>
            <a:pPr lvl="1"/>
            <a:r>
              <a:rPr lang="en-US" dirty="0" smtClean="0"/>
              <a:t>What has been done so far?</a:t>
            </a:r>
          </a:p>
          <a:p>
            <a:pPr lvl="1"/>
            <a:r>
              <a:rPr lang="en-US" dirty="0" smtClean="0"/>
              <a:t>How it was tackled?</a:t>
            </a:r>
          </a:p>
          <a:p>
            <a:r>
              <a:rPr lang="en-US" dirty="0" smtClean="0"/>
              <a:t>It must offer interest for the readers</a:t>
            </a:r>
          </a:p>
          <a:p>
            <a:r>
              <a:rPr lang="en-US" dirty="0" smtClean="0"/>
              <a:t>Relevant facts from the scientific literature (these facts should be paraphrased and reassembled into one own logical sequence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the recent work in defined subject</a:t>
            </a:r>
          </a:p>
          <a:p>
            <a:r>
              <a:rPr lang="en-US" dirty="0" smtClean="0"/>
              <a:t>It is designed to </a:t>
            </a:r>
            <a:r>
              <a:rPr lang="en-US" b="1" dirty="0" smtClean="0">
                <a:solidFill>
                  <a:srgbClr val="FF0000"/>
                </a:solidFill>
              </a:rPr>
              <a:t>summarize, analyze, evaluate or synthesize</a:t>
            </a:r>
            <a:r>
              <a:rPr lang="en-US" b="1" dirty="0" smtClean="0"/>
              <a:t> </a:t>
            </a:r>
            <a:r>
              <a:rPr lang="en-US" dirty="0" smtClean="0"/>
              <a:t>information that has already been published</a:t>
            </a:r>
          </a:p>
          <a:p>
            <a:r>
              <a:rPr lang="en-US" dirty="0" smtClean="0"/>
              <a:t>It must be </a:t>
            </a:r>
            <a:r>
              <a:rPr lang="en-US" b="1" dirty="0" smtClean="0">
                <a:solidFill>
                  <a:srgbClr val="FF0000"/>
                </a:solidFill>
              </a:rPr>
              <a:t>extensive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must begin at a very </a:t>
            </a:r>
            <a:r>
              <a:rPr lang="en-US" b="1" dirty="0" smtClean="0">
                <a:solidFill>
                  <a:srgbClr val="FF0000"/>
                </a:solidFill>
              </a:rPr>
              <a:t>general level and narrow to a very specific one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should contain details of all </a:t>
            </a:r>
            <a:r>
              <a:rPr lang="en-US" b="1" dirty="0" smtClean="0">
                <a:solidFill>
                  <a:srgbClr val="FF0000"/>
                </a:solidFill>
              </a:rPr>
              <a:t>materials, equipment and methods </a:t>
            </a:r>
            <a:r>
              <a:rPr lang="en-US" dirty="0" smtClean="0"/>
              <a:t>used</a:t>
            </a:r>
          </a:p>
          <a:p>
            <a:r>
              <a:rPr lang="en-US" dirty="0" smtClean="0"/>
              <a:t>It is important to define the </a:t>
            </a:r>
            <a:r>
              <a:rPr lang="en-US" b="1" dirty="0" smtClean="0">
                <a:solidFill>
                  <a:srgbClr val="FF0000"/>
                </a:solidFill>
              </a:rPr>
              <a:t>make and model </a:t>
            </a:r>
            <a:r>
              <a:rPr lang="en-US" dirty="0" smtClean="0"/>
              <a:t>of equipment</a:t>
            </a:r>
          </a:p>
          <a:p>
            <a:r>
              <a:rPr lang="en-US" dirty="0" smtClean="0"/>
              <a:t>Methods should be </a:t>
            </a:r>
            <a:r>
              <a:rPr lang="en-US" b="1" dirty="0" smtClean="0">
                <a:solidFill>
                  <a:srgbClr val="FF0000"/>
                </a:solidFill>
              </a:rPr>
              <a:t>standard and acceptable </a:t>
            </a:r>
            <a:r>
              <a:rPr lang="en-US" dirty="0" smtClean="0"/>
              <a:t>to community</a:t>
            </a:r>
          </a:p>
          <a:p>
            <a:r>
              <a:rPr lang="en-US" dirty="0" smtClean="0"/>
              <a:t>It should be written in </a:t>
            </a:r>
            <a:r>
              <a:rPr lang="en-US" b="1" dirty="0" smtClean="0">
                <a:solidFill>
                  <a:srgbClr val="FF0000"/>
                </a:solidFill>
              </a:rPr>
              <a:t>past tense </a:t>
            </a:r>
            <a:r>
              <a:rPr lang="en-US" dirty="0" smtClean="0"/>
              <a:t>(synopsis should be in future)</a:t>
            </a:r>
          </a:p>
          <a:p>
            <a:r>
              <a:rPr lang="en-US" dirty="0" smtClean="0"/>
              <a:t>It must contain proper </a:t>
            </a:r>
            <a:r>
              <a:rPr lang="en-US" b="1" dirty="0" smtClean="0">
                <a:solidFill>
                  <a:srgbClr val="FF0000"/>
                </a:solidFill>
              </a:rPr>
              <a:t>statistical method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should be presented preferably in graphs </a:t>
            </a:r>
          </a:p>
          <a:p>
            <a:r>
              <a:rPr lang="en-US" dirty="0" smtClean="0"/>
              <a:t>simple and understandable form</a:t>
            </a:r>
          </a:p>
          <a:p>
            <a:r>
              <a:rPr lang="en-US" dirty="0" smtClean="0"/>
              <a:t>presented in details to convince the reader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After result description, they need to be </a:t>
            </a:r>
            <a:r>
              <a:rPr lang="en-US" b="1" dirty="0" smtClean="0">
                <a:solidFill>
                  <a:srgbClr val="FF0000"/>
                </a:solidFill>
              </a:rPr>
              <a:t>discussed and concluded</a:t>
            </a:r>
          </a:p>
          <a:p>
            <a:r>
              <a:rPr lang="en-US" dirty="0" smtClean="0"/>
              <a:t>The discussion must answer “</a:t>
            </a:r>
            <a:r>
              <a:rPr lang="en-US" b="1" dirty="0" smtClean="0">
                <a:solidFill>
                  <a:srgbClr val="FF0000"/>
                </a:solidFill>
              </a:rPr>
              <a:t>how” and “why”.</a:t>
            </a:r>
          </a:p>
          <a:p>
            <a:r>
              <a:rPr lang="en-US" dirty="0" smtClean="0"/>
              <a:t>Here significance of work can be </a:t>
            </a:r>
            <a:r>
              <a:rPr lang="en-US" dirty="0" err="1" smtClean="0"/>
              <a:t>reemphesized</a:t>
            </a:r>
            <a:endParaRPr lang="en-US" dirty="0" smtClean="0"/>
          </a:p>
          <a:p>
            <a:r>
              <a:rPr lang="en-US" dirty="0" smtClean="0"/>
              <a:t>This is done </a:t>
            </a:r>
            <a:r>
              <a:rPr lang="en-US" b="1" dirty="0" smtClean="0">
                <a:solidFill>
                  <a:srgbClr val="FF0000"/>
                </a:solidFill>
              </a:rPr>
              <a:t>partly by relating the findings </a:t>
            </a:r>
            <a:r>
              <a:rPr lang="en-US" dirty="0" smtClean="0"/>
              <a:t>to the problem statement given in the introduction and </a:t>
            </a:r>
            <a:r>
              <a:rPr lang="en-US" b="1" dirty="0" smtClean="0">
                <a:solidFill>
                  <a:srgbClr val="FF0000"/>
                </a:solidFill>
              </a:rPr>
              <a:t>partly by describing the implications of the work for future research.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shortcoming</a:t>
            </a:r>
            <a:r>
              <a:rPr lang="en-US" dirty="0" smtClean="0"/>
              <a:t> of work should be </a:t>
            </a:r>
            <a:r>
              <a:rPr lang="en-US" b="1" dirty="0" smtClean="0">
                <a:solidFill>
                  <a:srgbClr val="FF0000"/>
                </a:solidFill>
              </a:rPr>
              <a:t>elaborated</a:t>
            </a:r>
            <a:r>
              <a:rPr lang="en-US" dirty="0" smtClean="0"/>
              <a:t> so that those who follow can remove them.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Key section</a:t>
            </a:r>
          </a:p>
          <a:p>
            <a:r>
              <a:rPr lang="en-US" dirty="0" smtClean="0"/>
              <a:t>Written after the </a:t>
            </a:r>
            <a:r>
              <a:rPr lang="en-US" b="1" dirty="0" smtClean="0">
                <a:solidFill>
                  <a:srgbClr val="FF0000"/>
                </a:solidFill>
              </a:rPr>
              <a:t>whole thesis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Conclusion is not summary </a:t>
            </a:r>
            <a:r>
              <a:rPr lang="en-US" dirty="0" smtClean="0"/>
              <a:t>but an important message to leave with reader</a:t>
            </a:r>
          </a:p>
          <a:p>
            <a:r>
              <a:rPr lang="en-US" dirty="0" smtClean="0"/>
              <a:t>Only </a:t>
            </a:r>
            <a:r>
              <a:rPr lang="en-US" b="1" dirty="0" smtClean="0">
                <a:solidFill>
                  <a:srgbClr val="FF0000"/>
                </a:solidFill>
              </a:rPr>
              <a:t>conclusion drawn </a:t>
            </a:r>
            <a:r>
              <a:rPr lang="en-US" dirty="0" smtClean="0"/>
              <a:t>from research finding</a:t>
            </a:r>
          </a:p>
          <a:p>
            <a:r>
              <a:rPr lang="en-US" dirty="0" smtClean="0"/>
              <a:t>It should </a:t>
            </a:r>
            <a:r>
              <a:rPr lang="en-US" b="1" dirty="0" smtClean="0">
                <a:solidFill>
                  <a:srgbClr val="FF0000"/>
                </a:solidFill>
              </a:rPr>
              <a:t>draw a variety of insights</a:t>
            </a:r>
          </a:p>
          <a:p>
            <a:r>
              <a:rPr lang="en-US" dirty="0" smtClean="0"/>
              <a:t>It should give an </a:t>
            </a:r>
            <a:r>
              <a:rPr lang="en-US" b="1" dirty="0" smtClean="0">
                <a:solidFill>
                  <a:srgbClr val="FF0000"/>
                </a:solidFill>
              </a:rPr>
              <a:t>opportunity to better understand </a:t>
            </a:r>
            <a:r>
              <a:rPr lang="en-US" dirty="0" smtClean="0"/>
              <a:t>what has been done and what to be done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Key idea from study </a:t>
            </a:r>
            <a:r>
              <a:rPr lang="en-US" dirty="0" smtClean="0"/>
              <a:t>to apply to other areas of concern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are two styles of writing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Citation-sequence (C-S)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Name-year (N-Y)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Following information is required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of author(s)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Year of publication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Title of article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 of journal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Volume, issue number and pages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Publisher’s name and location for books and proceedings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Date and location of proceedings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Accession date and path names for data from internet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490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Thesis/synopsis/report writing</vt:lpstr>
      <vt:lpstr>Thesis writing </vt:lpstr>
      <vt:lpstr>Introduction</vt:lpstr>
      <vt:lpstr>Review of literature</vt:lpstr>
      <vt:lpstr>Materials and methods</vt:lpstr>
      <vt:lpstr>Results </vt:lpstr>
      <vt:lpstr>Discussion </vt:lpstr>
      <vt:lpstr>Conclusion </vt:lpstr>
      <vt:lpstr>References </vt:lpstr>
      <vt:lpstr>Acknowledgement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M Asam Riaz</dc:creator>
  <cp:lastModifiedBy>Asam Riaz</cp:lastModifiedBy>
  <cp:revision>25</cp:revision>
  <dcterms:created xsi:type="dcterms:W3CDTF">2013-11-07T17:36:25Z</dcterms:created>
  <dcterms:modified xsi:type="dcterms:W3CDTF">2020-05-07T05:44:16Z</dcterms:modified>
</cp:coreProperties>
</file>