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4572000" cy="3429000"/>
  <p:notesSz cx="4572000" cy="3429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2" d="100"/>
          <a:sy n="132" d="100"/>
        </p:scale>
        <p:origin x="1506"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42900" y="1062990"/>
            <a:ext cx="3886200" cy="72009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685800" y="1920240"/>
            <a:ext cx="3200400" cy="8572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4607A"/>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1000" b="0" i="0">
                <a:solidFill>
                  <a:schemeClr val="tx1"/>
                </a:solidFill>
                <a:latin typeface="Georgia"/>
                <a:cs typeface="Georgi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4607A"/>
                </a:solidFill>
                <a:latin typeface="Carlito"/>
                <a:cs typeface="Carlito"/>
              </a:defRPr>
            </a:lvl1pPr>
          </a:lstStyle>
          <a:p>
            <a:endParaRPr/>
          </a:p>
        </p:txBody>
      </p:sp>
      <p:sp>
        <p:nvSpPr>
          <p:cNvPr id="3" name="Holder 3"/>
          <p:cNvSpPr>
            <a:spLocks noGrp="1"/>
          </p:cNvSpPr>
          <p:nvPr>
            <p:ph sz="half" idx="2"/>
          </p:nvPr>
        </p:nvSpPr>
        <p:spPr>
          <a:xfrm>
            <a:off x="228600" y="788670"/>
            <a:ext cx="1988820" cy="226314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2354580" y="788670"/>
            <a:ext cx="1988820" cy="226314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400" b="0" i="0">
                <a:solidFill>
                  <a:srgbClr val="04607A"/>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3252215" y="1248155"/>
            <a:ext cx="1135380" cy="51054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904" y="472820"/>
            <a:ext cx="4368190" cy="452755"/>
          </a:xfrm>
          <a:prstGeom prst="rect">
            <a:avLst/>
          </a:prstGeom>
        </p:spPr>
        <p:txBody>
          <a:bodyPr wrap="square" lIns="0" tIns="0" rIns="0" bIns="0">
            <a:spAutoFit/>
          </a:bodyPr>
          <a:lstStyle>
            <a:lvl1pPr>
              <a:defRPr sz="1400" b="0" i="0">
                <a:solidFill>
                  <a:srgbClr val="04607A"/>
                </a:solidFill>
                <a:latin typeface="Carlito"/>
                <a:cs typeface="Carlito"/>
              </a:defRPr>
            </a:lvl1pPr>
          </a:lstStyle>
          <a:p>
            <a:endParaRPr/>
          </a:p>
        </p:txBody>
      </p:sp>
      <p:sp>
        <p:nvSpPr>
          <p:cNvPr id="3" name="Holder 3"/>
          <p:cNvSpPr>
            <a:spLocks noGrp="1"/>
          </p:cNvSpPr>
          <p:nvPr>
            <p:ph type="body" idx="1"/>
          </p:nvPr>
        </p:nvSpPr>
        <p:spPr>
          <a:xfrm>
            <a:off x="261874" y="977544"/>
            <a:ext cx="4053840" cy="2281554"/>
          </a:xfrm>
          <a:prstGeom prst="rect">
            <a:avLst/>
          </a:prstGeom>
        </p:spPr>
        <p:txBody>
          <a:bodyPr wrap="square" lIns="0" tIns="0" rIns="0" bIns="0">
            <a:spAutoFit/>
          </a:bodyPr>
          <a:lstStyle>
            <a:lvl1pPr>
              <a:defRPr sz="1000" b="0" i="0">
                <a:solidFill>
                  <a:schemeClr val="tx1"/>
                </a:solidFill>
                <a:latin typeface="Georgia"/>
                <a:cs typeface="Georgia"/>
              </a:defRPr>
            </a:lvl1pPr>
          </a:lstStyle>
          <a:p>
            <a:endParaRPr/>
          </a:p>
        </p:txBody>
      </p:sp>
      <p:sp>
        <p:nvSpPr>
          <p:cNvPr id="4" name="Holder 4"/>
          <p:cNvSpPr>
            <a:spLocks noGrp="1"/>
          </p:cNvSpPr>
          <p:nvPr>
            <p:ph type="ftr" sz="quarter" idx="5"/>
          </p:nvPr>
        </p:nvSpPr>
        <p:spPr>
          <a:xfrm>
            <a:off x="1554480" y="3188970"/>
            <a:ext cx="1463040" cy="1714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228600" y="3188970"/>
            <a:ext cx="1051560" cy="1714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5/3/2020</a:t>
            </a:fld>
            <a:endParaRPr lang="en-US"/>
          </a:p>
        </p:txBody>
      </p:sp>
      <p:sp>
        <p:nvSpPr>
          <p:cNvPr id="6" name="Holder 6"/>
          <p:cNvSpPr>
            <a:spLocks noGrp="1"/>
          </p:cNvSpPr>
          <p:nvPr>
            <p:ph type="sldNum" sz="quarter" idx="7"/>
          </p:nvPr>
        </p:nvSpPr>
        <p:spPr>
          <a:xfrm>
            <a:off x="3291840" y="3188970"/>
            <a:ext cx="1051560" cy="1714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251075" y="1268983"/>
            <a:ext cx="1877695" cy="551433"/>
          </a:xfrm>
          <a:prstGeom prst="rect">
            <a:avLst/>
          </a:prstGeom>
        </p:spPr>
        <p:txBody>
          <a:bodyPr vert="horz" wrap="square" lIns="0" tIns="12700" rIns="0" bIns="0" rtlCol="0">
            <a:spAutoFit/>
          </a:bodyPr>
          <a:lstStyle/>
          <a:p>
            <a:pPr marL="12700">
              <a:lnSpc>
                <a:spcPct val="100000"/>
              </a:lnSpc>
              <a:spcBef>
                <a:spcPts val="100"/>
              </a:spcBef>
            </a:pPr>
            <a:r>
              <a:rPr sz="2400" spc="-70">
                <a:latin typeface="Georgia"/>
                <a:cs typeface="Georgia"/>
              </a:rPr>
              <a:t>ESTIMATION</a:t>
            </a:r>
            <a:r>
              <a:rPr lang="en-US" sz="2400">
                <a:latin typeface="Georgia"/>
                <a:cs typeface="Georgia"/>
              </a:rPr>
              <a:t>     </a:t>
            </a:r>
            <a:r>
              <a:rPr lang="en-US" sz="2400" dirty="0">
                <a:latin typeface="Georgia"/>
                <a:cs typeface="Georgia"/>
              </a:rPr>
              <a:t> </a:t>
            </a:r>
            <a:r>
              <a:rPr sz="1100" spc="-55">
                <a:latin typeface="Times New Roman"/>
                <a:cs typeface="Times New Roman"/>
              </a:rPr>
              <a:t>Engr</a:t>
            </a:r>
            <a:r>
              <a:rPr sz="1100" spc="-55" dirty="0">
                <a:latin typeface="Times New Roman"/>
                <a:cs typeface="Times New Roman"/>
              </a:rPr>
              <a:t>. </a:t>
            </a:r>
            <a:r>
              <a:rPr lang="en-US" sz="1100" spc="-60" dirty="0">
                <a:latin typeface="Times New Roman"/>
                <a:cs typeface="Times New Roman"/>
              </a:rPr>
              <a:t>Muhammad Owais</a:t>
            </a:r>
            <a:endParaRPr sz="1100" dirty="0">
              <a:latin typeface="Times New Roman"/>
              <a:cs typeface="Times New Roman"/>
            </a:endParaRPr>
          </a:p>
        </p:txBody>
      </p:sp>
      <p:sp>
        <p:nvSpPr>
          <p:cNvPr id="4" name="object 4"/>
          <p:cNvSpPr txBox="1"/>
          <p:nvPr/>
        </p:nvSpPr>
        <p:spPr>
          <a:xfrm>
            <a:off x="4307585" y="3252977"/>
            <a:ext cx="49530" cy="116839"/>
          </a:xfrm>
          <a:prstGeom prst="rect">
            <a:avLst/>
          </a:prstGeom>
        </p:spPr>
        <p:txBody>
          <a:bodyPr vert="horz" wrap="square" lIns="0" tIns="12700" rIns="0" bIns="0" rtlCol="0">
            <a:spAutoFit/>
          </a:bodyPr>
          <a:lstStyle/>
          <a:p>
            <a:pPr marL="12700">
              <a:lnSpc>
                <a:spcPct val="100000"/>
              </a:lnSpc>
              <a:spcBef>
                <a:spcPts val="100"/>
              </a:spcBef>
            </a:pPr>
            <a:r>
              <a:rPr sz="600" spc="-70" dirty="0">
                <a:solidFill>
                  <a:srgbClr val="045C75"/>
                </a:solidFill>
                <a:latin typeface="Georgia"/>
                <a:cs typeface="Georgia"/>
              </a:rPr>
              <a:t>1</a:t>
            </a:r>
            <a:endParaRPr sz="6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61874" y="308228"/>
            <a:ext cx="4052570" cy="330200"/>
          </a:xfrm>
          <a:prstGeom prst="rect">
            <a:avLst/>
          </a:prstGeom>
        </p:spPr>
        <p:txBody>
          <a:bodyPr vert="horz" wrap="square" lIns="0" tIns="12065" rIns="0" bIns="0" rtlCol="0">
            <a:spAutoFit/>
          </a:bodyPr>
          <a:lstStyle/>
          <a:p>
            <a:pPr marL="149225" marR="5080" indent="-137160">
              <a:lnSpc>
                <a:spcPct val="100000"/>
              </a:lnSpc>
              <a:spcBef>
                <a:spcPts val="95"/>
              </a:spcBef>
            </a:pPr>
            <a:r>
              <a:rPr sz="950" spc="-250" dirty="0">
                <a:solidFill>
                  <a:srgbClr val="0AD0D9"/>
                </a:solidFill>
                <a:latin typeface="Arial"/>
                <a:cs typeface="Arial"/>
              </a:rPr>
              <a:t> </a:t>
            </a:r>
            <a:r>
              <a:rPr sz="1000" b="1" spc="35" dirty="0">
                <a:solidFill>
                  <a:srgbClr val="000000"/>
                </a:solidFill>
                <a:latin typeface="Times New Roman"/>
                <a:cs typeface="Times New Roman"/>
              </a:rPr>
              <a:t>Floor </a:t>
            </a:r>
            <a:r>
              <a:rPr sz="1000" b="1" spc="10" dirty="0">
                <a:solidFill>
                  <a:srgbClr val="000000"/>
                </a:solidFill>
                <a:latin typeface="Times New Roman"/>
                <a:cs typeface="Times New Roman"/>
              </a:rPr>
              <a:t>Area </a:t>
            </a:r>
            <a:r>
              <a:rPr sz="1000" spc="-150" dirty="0">
                <a:solidFill>
                  <a:srgbClr val="000000"/>
                </a:solidFill>
                <a:latin typeface="Georgia"/>
                <a:cs typeface="Georgia"/>
              </a:rPr>
              <a:t>– </a:t>
            </a:r>
            <a:r>
              <a:rPr sz="1000" spc="-40" dirty="0">
                <a:solidFill>
                  <a:srgbClr val="000000"/>
                </a:solidFill>
                <a:latin typeface="Georgia"/>
                <a:cs typeface="Georgia"/>
              </a:rPr>
              <a:t>It </a:t>
            </a:r>
            <a:r>
              <a:rPr sz="1000" spc="-20" dirty="0">
                <a:solidFill>
                  <a:srgbClr val="000000"/>
                </a:solidFill>
                <a:latin typeface="Georgia"/>
                <a:cs typeface="Georgia"/>
              </a:rPr>
              <a:t>is </a:t>
            </a:r>
            <a:r>
              <a:rPr sz="1000" spc="-10" dirty="0">
                <a:solidFill>
                  <a:srgbClr val="000000"/>
                </a:solidFill>
                <a:latin typeface="Georgia"/>
                <a:cs typeface="Georgia"/>
              </a:rPr>
              <a:t>obtained </a:t>
            </a:r>
            <a:r>
              <a:rPr sz="1000" spc="-20" dirty="0">
                <a:solidFill>
                  <a:srgbClr val="000000"/>
                </a:solidFill>
                <a:latin typeface="Georgia"/>
                <a:cs typeface="Georgia"/>
              </a:rPr>
              <a:t>after </a:t>
            </a:r>
            <a:r>
              <a:rPr sz="1000" spc="-10" dirty="0">
                <a:solidFill>
                  <a:srgbClr val="000000"/>
                </a:solidFill>
                <a:latin typeface="Georgia"/>
                <a:cs typeface="Georgia"/>
              </a:rPr>
              <a:t>deducting </a:t>
            </a:r>
            <a:r>
              <a:rPr sz="1000" spc="-25" dirty="0">
                <a:solidFill>
                  <a:srgbClr val="000000"/>
                </a:solidFill>
                <a:latin typeface="Georgia"/>
                <a:cs typeface="Georgia"/>
              </a:rPr>
              <a:t>area </a:t>
            </a:r>
            <a:r>
              <a:rPr sz="1000" spc="-10" dirty="0">
                <a:solidFill>
                  <a:srgbClr val="000000"/>
                </a:solidFill>
                <a:latin typeface="Georgia"/>
                <a:cs typeface="Georgia"/>
              </a:rPr>
              <a:t>of </a:t>
            </a:r>
            <a:r>
              <a:rPr sz="1000" spc="-20" dirty="0">
                <a:solidFill>
                  <a:srgbClr val="000000"/>
                </a:solidFill>
                <a:latin typeface="Georgia"/>
                <a:cs typeface="Georgia"/>
              </a:rPr>
              <a:t>walls from </a:t>
            </a:r>
            <a:r>
              <a:rPr sz="1000" spc="-5" dirty="0">
                <a:solidFill>
                  <a:srgbClr val="000000"/>
                </a:solidFill>
                <a:latin typeface="Georgia"/>
                <a:cs typeface="Georgia"/>
              </a:rPr>
              <a:t>the </a:t>
            </a:r>
            <a:r>
              <a:rPr sz="1000" spc="-35" dirty="0">
                <a:solidFill>
                  <a:srgbClr val="000000"/>
                </a:solidFill>
                <a:latin typeface="Georgia"/>
                <a:cs typeface="Georgia"/>
              </a:rPr>
              <a:t>plinth  </a:t>
            </a:r>
            <a:r>
              <a:rPr sz="1000" spc="-25" dirty="0">
                <a:solidFill>
                  <a:srgbClr val="000000"/>
                </a:solidFill>
                <a:latin typeface="Georgia"/>
                <a:cs typeface="Georgia"/>
              </a:rPr>
              <a:t>area </a:t>
            </a:r>
            <a:r>
              <a:rPr sz="1000" spc="-10" dirty="0">
                <a:solidFill>
                  <a:srgbClr val="000000"/>
                </a:solidFill>
                <a:latin typeface="Georgia"/>
                <a:cs typeface="Georgia"/>
              </a:rPr>
              <a:t>of </a:t>
            </a:r>
            <a:r>
              <a:rPr sz="1000" spc="-15" dirty="0">
                <a:solidFill>
                  <a:srgbClr val="000000"/>
                </a:solidFill>
                <a:latin typeface="Georgia"/>
                <a:cs typeface="Georgia"/>
              </a:rPr>
              <a:t>building. </a:t>
            </a:r>
            <a:r>
              <a:rPr sz="1000" spc="-40" dirty="0">
                <a:solidFill>
                  <a:srgbClr val="000000"/>
                </a:solidFill>
                <a:latin typeface="Georgia"/>
                <a:cs typeface="Georgia"/>
              </a:rPr>
              <a:t>It </a:t>
            </a:r>
            <a:r>
              <a:rPr sz="1000" spc="-15" dirty="0">
                <a:solidFill>
                  <a:srgbClr val="000000"/>
                </a:solidFill>
                <a:latin typeface="Georgia"/>
                <a:cs typeface="Georgia"/>
              </a:rPr>
              <a:t>should</a:t>
            </a:r>
            <a:r>
              <a:rPr sz="1000" spc="80" dirty="0">
                <a:solidFill>
                  <a:srgbClr val="000000"/>
                </a:solidFill>
                <a:latin typeface="Georgia"/>
                <a:cs typeface="Georgia"/>
              </a:rPr>
              <a:t> </a:t>
            </a:r>
            <a:r>
              <a:rPr sz="1000" spc="-20" dirty="0">
                <a:solidFill>
                  <a:srgbClr val="000000"/>
                </a:solidFill>
                <a:latin typeface="Georgia"/>
                <a:cs typeface="Georgia"/>
              </a:rPr>
              <a:t>include:</a:t>
            </a:r>
            <a:endParaRPr sz="1000">
              <a:latin typeface="Georgia"/>
              <a:cs typeface="Georgia"/>
            </a:endParaRPr>
          </a:p>
        </p:txBody>
      </p:sp>
      <p:sp>
        <p:nvSpPr>
          <p:cNvPr id="4" name="object 4"/>
          <p:cNvSpPr txBox="1"/>
          <p:nvPr/>
        </p:nvSpPr>
        <p:spPr>
          <a:xfrm>
            <a:off x="261874" y="612418"/>
            <a:ext cx="4050665" cy="2647315"/>
          </a:xfrm>
          <a:prstGeom prst="rect">
            <a:avLst/>
          </a:prstGeom>
        </p:spPr>
        <p:txBody>
          <a:bodyPr vert="horz" wrap="square" lIns="0" tIns="43180" rIns="0" bIns="0" rtlCol="0">
            <a:spAutoFit/>
          </a:bodyPr>
          <a:lstStyle/>
          <a:p>
            <a:pPr marL="332740" indent="-123825">
              <a:lnSpc>
                <a:spcPct val="100000"/>
              </a:lnSpc>
              <a:spcBef>
                <a:spcPts val="340"/>
              </a:spcBef>
              <a:buClr>
                <a:srgbClr val="0E6EC5"/>
              </a:buClr>
              <a:buSzPct val="85000"/>
              <a:buFont typeface="Arial"/>
              <a:buChar char=""/>
              <a:tabLst>
                <a:tab pos="332740" algn="l"/>
              </a:tabLst>
            </a:pPr>
            <a:r>
              <a:rPr sz="1000" spc="-10" dirty="0">
                <a:latin typeface="Georgia"/>
                <a:cs typeface="Georgia"/>
              </a:rPr>
              <a:t>Door </a:t>
            </a:r>
            <a:r>
              <a:rPr sz="1000" spc="-20" dirty="0">
                <a:latin typeface="Georgia"/>
                <a:cs typeface="Georgia"/>
              </a:rPr>
              <a:t>and </a:t>
            </a:r>
            <a:r>
              <a:rPr sz="1000" spc="-10" dirty="0">
                <a:latin typeface="Georgia"/>
                <a:cs typeface="Georgia"/>
              </a:rPr>
              <a:t>other</a:t>
            </a:r>
            <a:r>
              <a:rPr sz="1000" spc="-70" dirty="0">
                <a:latin typeface="Georgia"/>
                <a:cs typeface="Georgia"/>
              </a:rPr>
              <a:t> </a:t>
            </a:r>
            <a:r>
              <a:rPr sz="1000" spc="-15" dirty="0">
                <a:latin typeface="Georgia"/>
                <a:cs typeface="Georgia"/>
              </a:rPr>
              <a:t>openings</a:t>
            </a:r>
            <a:endParaRPr sz="1000">
              <a:latin typeface="Georgia"/>
              <a:cs typeface="Georgia"/>
            </a:endParaRPr>
          </a:p>
          <a:p>
            <a:pPr marL="332740" indent="-123825">
              <a:lnSpc>
                <a:spcPct val="100000"/>
              </a:lnSpc>
              <a:spcBef>
                <a:spcPts val="240"/>
              </a:spcBef>
              <a:buClr>
                <a:srgbClr val="0E6EC5"/>
              </a:buClr>
              <a:buSzPct val="85000"/>
              <a:buFont typeface="Arial"/>
              <a:buChar char=""/>
              <a:tabLst>
                <a:tab pos="332740" algn="l"/>
              </a:tabLst>
            </a:pPr>
            <a:r>
              <a:rPr sz="1000" spc="-20" dirty="0">
                <a:latin typeface="Georgia"/>
                <a:cs typeface="Georgia"/>
              </a:rPr>
              <a:t>Intermediate </a:t>
            </a:r>
            <a:r>
              <a:rPr sz="1000" spc="-25" dirty="0">
                <a:latin typeface="Georgia"/>
                <a:cs typeface="Georgia"/>
              </a:rPr>
              <a:t>pillars </a:t>
            </a:r>
            <a:r>
              <a:rPr sz="1000" spc="-20" dirty="0">
                <a:latin typeface="Georgia"/>
                <a:cs typeface="Georgia"/>
              </a:rPr>
              <a:t>and</a:t>
            </a:r>
            <a:r>
              <a:rPr sz="1000" spc="10" dirty="0">
                <a:latin typeface="Georgia"/>
                <a:cs typeface="Georgia"/>
              </a:rPr>
              <a:t> </a:t>
            </a:r>
            <a:r>
              <a:rPr sz="1000" spc="-20" dirty="0">
                <a:latin typeface="Georgia"/>
                <a:cs typeface="Georgia"/>
              </a:rPr>
              <a:t>supports</a:t>
            </a:r>
            <a:endParaRPr sz="1000">
              <a:latin typeface="Georgia"/>
              <a:cs typeface="Georgia"/>
            </a:endParaRPr>
          </a:p>
          <a:p>
            <a:pPr>
              <a:lnSpc>
                <a:spcPct val="100000"/>
              </a:lnSpc>
              <a:spcBef>
                <a:spcPts val="35"/>
              </a:spcBef>
            </a:pPr>
            <a:endParaRPr sz="1450">
              <a:latin typeface="Georgia"/>
              <a:cs typeface="Georgia"/>
            </a:endParaRPr>
          </a:p>
          <a:p>
            <a:pPr marL="149225" marR="5080" indent="-137160" algn="just">
              <a:lnSpc>
                <a:spcPct val="100000"/>
              </a:lnSpc>
              <a:buClr>
                <a:srgbClr val="0AD0D9"/>
              </a:buClr>
              <a:buSzPct val="95000"/>
              <a:buFont typeface="Arial"/>
              <a:buChar char=""/>
              <a:tabLst>
                <a:tab pos="149860" algn="l"/>
              </a:tabLst>
            </a:pPr>
            <a:r>
              <a:rPr sz="1000" b="1" spc="35" dirty="0">
                <a:latin typeface="Times New Roman"/>
                <a:cs typeface="Times New Roman"/>
              </a:rPr>
              <a:t>Circulation </a:t>
            </a:r>
            <a:r>
              <a:rPr sz="1000" b="1" spc="10" dirty="0">
                <a:latin typeface="Times New Roman"/>
                <a:cs typeface="Times New Roman"/>
              </a:rPr>
              <a:t>Area </a:t>
            </a:r>
            <a:r>
              <a:rPr sz="1000" spc="-150" dirty="0">
                <a:latin typeface="Georgia"/>
                <a:cs typeface="Georgia"/>
              </a:rPr>
              <a:t>– </a:t>
            </a:r>
            <a:r>
              <a:rPr sz="1000" spc="-40" dirty="0">
                <a:latin typeface="Georgia"/>
                <a:cs typeface="Georgia"/>
              </a:rPr>
              <a:t>It </a:t>
            </a:r>
            <a:r>
              <a:rPr sz="1000" spc="-20" dirty="0">
                <a:latin typeface="Georgia"/>
                <a:cs typeface="Georgia"/>
              </a:rPr>
              <a:t>is </a:t>
            </a:r>
            <a:r>
              <a:rPr sz="1000" spc="-5" dirty="0">
                <a:latin typeface="Georgia"/>
                <a:cs typeface="Georgia"/>
              </a:rPr>
              <a:t>the </a:t>
            </a:r>
            <a:r>
              <a:rPr sz="1000" spc="5" dirty="0">
                <a:latin typeface="Georgia"/>
                <a:cs typeface="Georgia"/>
              </a:rPr>
              <a:t>floor </a:t>
            </a:r>
            <a:r>
              <a:rPr sz="1000" spc="-25" dirty="0">
                <a:latin typeface="Georgia"/>
                <a:cs typeface="Georgia"/>
              </a:rPr>
              <a:t>area </a:t>
            </a:r>
            <a:r>
              <a:rPr sz="1000" spc="-10" dirty="0">
                <a:latin typeface="Georgia"/>
                <a:cs typeface="Georgia"/>
              </a:rPr>
              <a:t>of </a:t>
            </a:r>
            <a:r>
              <a:rPr sz="1000" spc="-25" dirty="0">
                <a:latin typeface="Georgia"/>
                <a:cs typeface="Georgia"/>
              </a:rPr>
              <a:t>verandahs, </a:t>
            </a:r>
            <a:r>
              <a:rPr sz="1000" spc="-40" dirty="0">
                <a:latin typeface="Georgia"/>
                <a:cs typeface="Georgia"/>
              </a:rPr>
              <a:t>passages,  </a:t>
            </a:r>
            <a:r>
              <a:rPr sz="1000" spc="-20" dirty="0">
                <a:latin typeface="Georgia"/>
                <a:cs typeface="Georgia"/>
              </a:rPr>
              <a:t>corridors, </a:t>
            </a:r>
            <a:r>
              <a:rPr sz="1000" spc="-15" dirty="0">
                <a:latin typeface="Georgia"/>
                <a:cs typeface="Georgia"/>
              </a:rPr>
              <a:t>balconies, </a:t>
            </a:r>
            <a:r>
              <a:rPr sz="1000" spc="-20" dirty="0">
                <a:latin typeface="Georgia"/>
                <a:cs typeface="Georgia"/>
              </a:rPr>
              <a:t>staircases, </a:t>
            </a:r>
            <a:r>
              <a:rPr sz="1000" spc="-10" dirty="0">
                <a:latin typeface="Georgia"/>
                <a:cs typeface="Georgia"/>
              </a:rPr>
              <a:t>lift etc. which </a:t>
            </a:r>
            <a:r>
              <a:rPr sz="1000" spc="-25" dirty="0">
                <a:latin typeface="Georgia"/>
                <a:cs typeface="Georgia"/>
              </a:rPr>
              <a:t>are </a:t>
            </a:r>
            <a:r>
              <a:rPr sz="1000" spc="-20" dirty="0">
                <a:latin typeface="Georgia"/>
                <a:cs typeface="Georgia"/>
              </a:rPr>
              <a:t>used for </a:t>
            </a:r>
            <a:r>
              <a:rPr sz="1000" spc="-15" dirty="0">
                <a:latin typeface="Georgia"/>
                <a:cs typeface="Georgia"/>
              </a:rPr>
              <a:t>movements  </a:t>
            </a:r>
            <a:r>
              <a:rPr sz="1000" spc="-10" dirty="0">
                <a:latin typeface="Georgia"/>
                <a:cs typeface="Georgia"/>
              </a:rPr>
              <a:t>of </a:t>
            </a:r>
            <a:r>
              <a:rPr sz="1000" spc="-20" dirty="0">
                <a:latin typeface="Georgia"/>
                <a:cs typeface="Georgia"/>
              </a:rPr>
              <a:t>persons </a:t>
            </a:r>
            <a:r>
              <a:rPr sz="1000" spc="-15" dirty="0">
                <a:latin typeface="Georgia"/>
                <a:cs typeface="Georgia"/>
              </a:rPr>
              <a:t>using </a:t>
            </a:r>
            <a:r>
              <a:rPr sz="1000" spc="-5" dirty="0">
                <a:latin typeface="Georgia"/>
                <a:cs typeface="Georgia"/>
              </a:rPr>
              <a:t>the </a:t>
            </a:r>
            <a:r>
              <a:rPr sz="1000" spc="-15" dirty="0">
                <a:latin typeface="Georgia"/>
                <a:cs typeface="Georgia"/>
              </a:rPr>
              <a:t>building. </a:t>
            </a:r>
            <a:r>
              <a:rPr sz="1000" spc="-40" dirty="0">
                <a:latin typeface="Georgia"/>
                <a:cs typeface="Georgia"/>
              </a:rPr>
              <a:t>It </a:t>
            </a:r>
            <a:r>
              <a:rPr sz="1000" spc="-20" dirty="0">
                <a:latin typeface="Georgia"/>
                <a:cs typeface="Georgia"/>
              </a:rPr>
              <a:t>is </a:t>
            </a:r>
            <a:r>
              <a:rPr sz="1000" spc="-15" dirty="0">
                <a:latin typeface="Georgia"/>
                <a:cs typeface="Georgia"/>
              </a:rPr>
              <a:t>further classified into Horizontal  </a:t>
            </a:r>
            <a:r>
              <a:rPr sz="1000" spc="-20" dirty="0">
                <a:latin typeface="Georgia"/>
                <a:cs typeface="Georgia"/>
              </a:rPr>
              <a:t>and</a:t>
            </a:r>
            <a:r>
              <a:rPr sz="1000" spc="-10" dirty="0">
                <a:latin typeface="Georgia"/>
                <a:cs typeface="Georgia"/>
              </a:rPr>
              <a:t> </a:t>
            </a:r>
            <a:r>
              <a:rPr sz="1000" spc="-20" dirty="0">
                <a:latin typeface="Georgia"/>
                <a:cs typeface="Georgia"/>
              </a:rPr>
              <a:t>Vertical.</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49225" marR="5715" indent="-137160">
              <a:lnSpc>
                <a:spcPct val="100000"/>
              </a:lnSpc>
              <a:buClr>
                <a:srgbClr val="0AD0D9"/>
              </a:buClr>
              <a:buSzPct val="95000"/>
              <a:buFont typeface="Arial"/>
              <a:buChar char=""/>
              <a:tabLst>
                <a:tab pos="149860" algn="l"/>
              </a:tabLst>
            </a:pPr>
            <a:r>
              <a:rPr sz="1000" b="1" spc="20" dirty="0">
                <a:latin typeface="Times New Roman"/>
                <a:cs typeface="Times New Roman"/>
              </a:rPr>
              <a:t>Carpet </a:t>
            </a:r>
            <a:r>
              <a:rPr sz="1000" b="1" spc="10" dirty="0">
                <a:latin typeface="Times New Roman"/>
                <a:cs typeface="Times New Roman"/>
              </a:rPr>
              <a:t>Area </a:t>
            </a:r>
            <a:r>
              <a:rPr sz="1000" spc="-150" dirty="0">
                <a:latin typeface="Georgia"/>
                <a:cs typeface="Georgia"/>
              </a:rPr>
              <a:t>– </a:t>
            </a:r>
            <a:r>
              <a:rPr sz="1000" spc="-40" dirty="0">
                <a:latin typeface="Georgia"/>
                <a:cs typeface="Georgia"/>
              </a:rPr>
              <a:t>It </a:t>
            </a:r>
            <a:r>
              <a:rPr sz="1000" spc="-20" dirty="0">
                <a:latin typeface="Georgia"/>
                <a:cs typeface="Georgia"/>
              </a:rPr>
              <a:t>is </a:t>
            </a:r>
            <a:r>
              <a:rPr sz="1000" spc="-5" dirty="0">
                <a:latin typeface="Georgia"/>
                <a:cs typeface="Georgia"/>
              </a:rPr>
              <a:t>the </a:t>
            </a:r>
            <a:r>
              <a:rPr sz="1000" spc="-15" dirty="0">
                <a:latin typeface="Georgia"/>
                <a:cs typeface="Georgia"/>
              </a:rPr>
              <a:t>useful </a:t>
            </a:r>
            <a:r>
              <a:rPr sz="1000" spc="-25" dirty="0">
                <a:latin typeface="Georgia"/>
                <a:cs typeface="Georgia"/>
              </a:rPr>
              <a:t>area </a:t>
            </a:r>
            <a:r>
              <a:rPr sz="1000" spc="-10" dirty="0">
                <a:latin typeface="Georgia"/>
                <a:cs typeface="Georgia"/>
              </a:rPr>
              <a:t>of </a:t>
            </a:r>
            <a:r>
              <a:rPr sz="1000" spc="-5" dirty="0">
                <a:latin typeface="Georgia"/>
                <a:cs typeface="Georgia"/>
              </a:rPr>
              <a:t>the </a:t>
            </a:r>
            <a:r>
              <a:rPr sz="1000" spc="-15" dirty="0">
                <a:latin typeface="Georgia"/>
                <a:cs typeface="Georgia"/>
              </a:rPr>
              <a:t>building. </a:t>
            </a:r>
            <a:r>
              <a:rPr sz="1000" spc="-40" dirty="0">
                <a:latin typeface="Georgia"/>
                <a:cs typeface="Georgia"/>
              </a:rPr>
              <a:t>It </a:t>
            </a:r>
            <a:r>
              <a:rPr sz="1000" spc="-20" dirty="0">
                <a:latin typeface="Georgia"/>
                <a:cs typeface="Georgia"/>
              </a:rPr>
              <a:t>is </a:t>
            </a:r>
            <a:r>
              <a:rPr sz="1000" spc="-25" dirty="0">
                <a:latin typeface="Georgia"/>
                <a:cs typeface="Georgia"/>
              </a:rPr>
              <a:t>determined  </a:t>
            </a:r>
            <a:r>
              <a:rPr sz="1000" spc="-20" dirty="0">
                <a:latin typeface="Georgia"/>
                <a:cs typeface="Georgia"/>
              </a:rPr>
              <a:t>after </a:t>
            </a:r>
            <a:r>
              <a:rPr sz="1000" spc="-10" dirty="0">
                <a:latin typeface="Georgia"/>
                <a:cs typeface="Georgia"/>
              </a:rPr>
              <a:t>deducting</a:t>
            </a:r>
            <a:r>
              <a:rPr sz="1000" spc="5" dirty="0">
                <a:latin typeface="Georgia"/>
                <a:cs typeface="Georgia"/>
              </a:rPr>
              <a:t> </a:t>
            </a:r>
            <a:r>
              <a:rPr sz="1000" spc="-60" dirty="0">
                <a:latin typeface="Georgia"/>
                <a:cs typeface="Georgia"/>
              </a:rPr>
              <a:t>:</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15" dirty="0">
                <a:latin typeface="Georgia"/>
                <a:cs typeface="Georgia"/>
              </a:rPr>
              <a:t>Circulation </a:t>
            </a:r>
            <a:r>
              <a:rPr sz="1000" spc="-20" dirty="0">
                <a:latin typeface="Georgia"/>
                <a:cs typeface="Georgia"/>
              </a:rPr>
              <a:t>Area</a:t>
            </a:r>
            <a:endParaRPr sz="1000">
              <a:latin typeface="Georgia"/>
              <a:cs typeface="Georgia"/>
            </a:endParaRPr>
          </a:p>
          <a:p>
            <a:pPr marL="332740" lvl="1" indent="-123825">
              <a:lnSpc>
                <a:spcPct val="100000"/>
              </a:lnSpc>
              <a:spcBef>
                <a:spcPts val="245"/>
              </a:spcBef>
              <a:buClr>
                <a:srgbClr val="0E6EC5"/>
              </a:buClr>
              <a:buSzPct val="85000"/>
              <a:buFont typeface="Arial"/>
              <a:buChar char=""/>
              <a:tabLst>
                <a:tab pos="332740" algn="l"/>
              </a:tabLst>
            </a:pPr>
            <a:r>
              <a:rPr sz="1000" spc="-20" dirty="0">
                <a:latin typeface="Georgia"/>
                <a:cs typeface="Georgia"/>
              </a:rPr>
              <a:t>Sanitary </a:t>
            </a:r>
            <a:r>
              <a:rPr sz="1000" spc="-15" dirty="0">
                <a:latin typeface="Georgia"/>
                <a:cs typeface="Georgia"/>
              </a:rPr>
              <a:t>Accommodations</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15" dirty="0">
                <a:latin typeface="Georgia"/>
                <a:cs typeface="Georgia"/>
              </a:rPr>
              <a:t>Kitchen, </a:t>
            </a:r>
            <a:r>
              <a:rPr sz="1000" spc="-35" dirty="0">
                <a:latin typeface="Georgia"/>
                <a:cs typeface="Georgia"/>
              </a:rPr>
              <a:t>Pantry,</a:t>
            </a:r>
            <a:r>
              <a:rPr sz="1000" spc="45" dirty="0">
                <a:latin typeface="Georgia"/>
                <a:cs typeface="Georgia"/>
              </a:rPr>
              <a:t> </a:t>
            </a:r>
            <a:r>
              <a:rPr sz="1000" spc="-25" dirty="0">
                <a:latin typeface="Georgia"/>
                <a:cs typeface="Georgia"/>
              </a:rPr>
              <a:t>Stores</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45" dirty="0">
                <a:latin typeface="Georgia"/>
                <a:cs typeface="Georgia"/>
              </a:rPr>
              <a:t>For </a:t>
            </a:r>
            <a:r>
              <a:rPr sz="1000" spc="-10" dirty="0">
                <a:latin typeface="Georgia"/>
                <a:cs typeface="Georgia"/>
              </a:rPr>
              <a:t>office </a:t>
            </a:r>
            <a:r>
              <a:rPr sz="1000" spc="-15" dirty="0">
                <a:latin typeface="Georgia"/>
                <a:cs typeface="Georgia"/>
              </a:rPr>
              <a:t>building </a:t>
            </a:r>
            <a:r>
              <a:rPr sz="1000" spc="-25" dirty="0">
                <a:latin typeface="Georgia"/>
                <a:cs typeface="Georgia"/>
              </a:rPr>
              <a:t>approximate </a:t>
            </a:r>
            <a:r>
              <a:rPr sz="1000" spc="-35" dirty="0">
                <a:latin typeface="Georgia"/>
                <a:cs typeface="Georgia"/>
              </a:rPr>
              <a:t>60% </a:t>
            </a:r>
            <a:r>
              <a:rPr sz="1000" spc="-10" dirty="0">
                <a:latin typeface="Georgia"/>
                <a:cs typeface="Georgia"/>
              </a:rPr>
              <a:t>to </a:t>
            </a:r>
            <a:r>
              <a:rPr sz="1000" spc="-35" dirty="0">
                <a:latin typeface="Georgia"/>
                <a:cs typeface="Georgia"/>
              </a:rPr>
              <a:t>75% </a:t>
            </a:r>
            <a:r>
              <a:rPr sz="1000" spc="-10" dirty="0">
                <a:latin typeface="Georgia"/>
                <a:cs typeface="Georgia"/>
              </a:rPr>
              <a:t>of </a:t>
            </a:r>
            <a:r>
              <a:rPr sz="1000" spc="-15" dirty="0">
                <a:latin typeface="Georgia"/>
                <a:cs typeface="Georgia"/>
              </a:rPr>
              <a:t>plinth</a:t>
            </a:r>
            <a:r>
              <a:rPr sz="1000" spc="100" dirty="0">
                <a:latin typeface="Georgia"/>
                <a:cs typeface="Georgia"/>
              </a:rPr>
              <a:t> </a:t>
            </a:r>
            <a:r>
              <a:rPr sz="1000" spc="-25" dirty="0">
                <a:latin typeface="Georgia"/>
                <a:cs typeface="Georgia"/>
              </a:rPr>
              <a:t>area</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45" dirty="0">
                <a:latin typeface="Georgia"/>
                <a:cs typeface="Georgia"/>
              </a:rPr>
              <a:t>For </a:t>
            </a:r>
            <a:r>
              <a:rPr sz="1000" spc="-20" dirty="0">
                <a:latin typeface="Georgia"/>
                <a:cs typeface="Georgia"/>
              </a:rPr>
              <a:t>residential </a:t>
            </a:r>
            <a:r>
              <a:rPr sz="1000" spc="-15" dirty="0">
                <a:latin typeface="Georgia"/>
                <a:cs typeface="Georgia"/>
              </a:rPr>
              <a:t>buildings </a:t>
            </a:r>
            <a:r>
              <a:rPr sz="1000" spc="-25" dirty="0">
                <a:latin typeface="Georgia"/>
                <a:cs typeface="Georgia"/>
              </a:rPr>
              <a:t>approximate </a:t>
            </a:r>
            <a:r>
              <a:rPr sz="1000" spc="-50" dirty="0">
                <a:latin typeface="Georgia"/>
                <a:cs typeface="Georgia"/>
              </a:rPr>
              <a:t>50% </a:t>
            </a:r>
            <a:r>
              <a:rPr sz="1000" spc="-10" dirty="0">
                <a:latin typeface="Georgia"/>
                <a:cs typeface="Georgia"/>
              </a:rPr>
              <a:t>to </a:t>
            </a:r>
            <a:r>
              <a:rPr sz="1000" spc="-35" dirty="0">
                <a:latin typeface="Georgia"/>
                <a:cs typeface="Georgia"/>
              </a:rPr>
              <a:t>65% </a:t>
            </a:r>
            <a:r>
              <a:rPr sz="1000" spc="-10" dirty="0">
                <a:latin typeface="Georgia"/>
                <a:cs typeface="Georgia"/>
              </a:rPr>
              <a:t>of </a:t>
            </a:r>
            <a:r>
              <a:rPr sz="1000" spc="-15" dirty="0">
                <a:latin typeface="Georgia"/>
                <a:cs typeface="Georgia"/>
              </a:rPr>
              <a:t>plinth</a:t>
            </a:r>
            <a:r>
              <a:rPr sz="1000" spc="155" dirty="0">
                <a:latin typeface="Georgia"/>
                <a:cs typeface="Georgia"/>
              </a:rPr>
              <a:t> </a:t>
            </a:r>
            <a:r>
              <a:rPr sz="1000" spc="-25" dirty="0">
                <a:latin typeface="Georgia"/>
                <a:cs typeface="Georgia"/>
              </a:rPr>
              <a:t>area</a:t>
            </a:r>
            <a:endParaRPr sz="1000">
              <a:latin typeface="Georgia"/>
              <a:cs typeface="Georgia"/>
            </a:endParaRPr>
          </a:p>
        </p:txBody>
      </p:sp>
      <p:sp>
        <p:nvSpPr>
          <p:cNvPr id="5" name="object 5"/>
          <p:cNvSpPr txBox="1"/>
          <p:nvPr/>
        </p:nvSpPr>
        <p:spPr>
          <a:xfrm>
            <a:off x="216154" y="3253536"/>
            <a:ext cx="2124710" cy="116839"/>
          </a:xfrm>
          <a:prstGeom prst="rect">
            <a:avLst/>
          </a:prstGeom>
        </p:spPr>
        <p:txBody>
          <a:bodyPr vert="horz" wrap="square" lIns="0" tIns="12700" rIns="0" bIns="0" rtlCol="0">
            <a:spAutoFit/>
          </a:bodyPr>
          <a:lstStyle/>
          <a:p>
            <a:pPr marL="12700">
              <a:lnSpc>
                <a:spcPct val="100000"/>
              </a:lnSpc>
              <a:spcBef>
                <a:spcPts val="100"/>
              </a:spcBef>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6" name="object 6"/>
          <p:cNvSpPr txBox="1"/>
          <p:nvPr/>
        </p:nvSpPr>
        <p:spPr>
          <a:xfrm>
            <a:off x="4266438" y="3253536"/>
            <a:ext cx="91440" cy="116839"/>
          </a:xfrm>
          <a:prstGeom prst="rect">
            <a:avLst/>
          </a:prstGeom>
        </p:spPr>
        <p:txBody>
          <a:bodyPr vert="horz" wrap="square" lIns="0" tIns="12700" rIns="0" bIns="0" rtlCol="0">
            <a:spAutoFit/>
          </a:bodyPr>
          <a:lstStyle/>
          <a:p>
            <a:pPr marL="12700">
              <a:lnSpc>
                <a:spcPct val="100000"/>
              </a:lnSpc>
              <a:spcBef>
                <a:spcPts val="100"/>
              </a:spcBef>
            </a:pPr>
            <a:r>
              <a:rPr sz="600" spc="-60" dirty="0">
                <a:solidFill>
                  <a:srgbClr val="045C75"/>
                </a:solidFill>
                <a:latin typeface="Georgia"/>
                <a:cs typeface="Georgia"/>
              </a:rPr>
              <a:t>10</a:t>
            </a:r>
            <a:endParaRPr sz="600">
              <a:latin typeface="Georgia"/>
              <a:cs typeface="Georgia"/>
            </a:endParaRPr>
          </a:p>
        </p:txBody>
      </p:sp>
      <p:sp>
        <p:nvSpPr>
          <p:cNvPr id="7" name="object 7"/>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61874" y="155193"/>
            <a:ext cx="779145" cy="177800"/>
          </a:xfrm>
          <a:prstGeom prst="rect">
            <a:avLst/>
          </a:prstGeom>
        </p:spPr>
        <p:txBody>
          <a:bodyPr vert="horz" wrap="square" lIns="0" tIns="12065" rIns="0" bIns="0" rtlCol="0">
            <a:spAutoFit/>
          </a:bodyPr>
          <a:lstStyle/>
          <a:p>
            <a:pPr marL="12700">
              <a:lnSpc>
                <a:spcPct val="100000"/>
              </a:lnSpc>
              <a:spcBef>
                <a:spcPts val="95"/>
              </a:spcBef>
            </a:pPr>
            <a:r>
              <a:rPr sz="950" spc="-250" dirty="0">
                <a:solidFill>
                  <a:srgbClr val="0AD0D9"/>
                </a:solidFill>
                <a:latin typeface="Arial"/>
                <a:cs typeface="Arial"/>
              </a:rPr>
              <a:t> </a:t>
            </a:r>
            <a:r>
              <a:rPr sz="1000" b="1" spc="35" dirty="0">
                <a:latin typeface="Times New Roman"/>
                <a:cs typeface="Times New Roman"/>
              </a:rPr>
              <a:t>Site </a:t>
            </a:r>
            <a:r>
              <a:rPr sz="1000" b="1" spc="40" dirty="0">
                <a:latin typeface="Times New Roman"/>
                <a:cs typeface="Times New Roman"/>
              </a:rPr>
              <a:t>Plan</a:t>
            </a:r>
            <a:r>
              <a:rPr sz="1000" b="1" spc="-110" dirty="0">
                <a:latin typeface="Times New Roman"/>
                <a:cs typeface="Times New Roman"/>
              </a:rPr>
              <a:t> </a:t>
            </a:r>
            <a:r>
              <a:rPr sz="1000" spc="-254" dirty="0">
                <a:latin typeface="Georgia"/>
                <a:cs typeface="Georgia"/>
              </a:rPr>
              <a:t>–</a:t>
            </a:r>
            <a:endParaRPr sz="1000">
              <a:latin typeface="Georgia"/>
              <a:cs typeface="Georgia"/>
            </a:endParaRPr>
          </a:p>
        </p:txBody>
      </p:sp>
      <p:sp>
        <p:nvSpPr>
          <p:cNvPr id="4" name="object 4"/>
          <p:cNvSpPr txBox="1">
            <a:spLocks noGrp="1"/>
          </p:cNvSpPr>
          <p:nvPr>
            <p:ph type="title"/>
          </p:nvPr>
        </p:nvSpPr>
        <p:spPr>
          <a:xfrm>
            <a:off x="261874" y="338073"/>
            <a:ext cx="4050665" cy="482600"/>
          </a:xfrm>
          <a:prstGeom prst="rect">
            <a:avLst/>
          </a:prstGeom>
        </p:spPr>
        <p:txBody>
          <a:bodyPr vert="horz" wrap="square" lIns="0" tIns="12065" rIns="0" bIns="0" rtlCol="0">
            <a:spAutoFit/>
          </a:bodyPr>
          <a:lstStyle/>
          <a:p>
            <a:pPr marL="12700" marR="5080" indent="457200" algn="just">
              <a:lnSpc>
                <a:spcPct val="100000"/>
              </a:lnSpc>
              <a:spcBef>
                <a:spcPts val="95"/>
              </a:spcBef>
            </a:pPr>
            <a:r>
              <a:rPr sz="1000" spc="-25" dirty="0">
                <a:solidFill>
                  <a:srgbClr val="000000"/>
                </a:solidFill>
                <a:latin typeface="Georgia"/>
                <a:cs typeface="Georgia"/>
              </a:rPr>
              <a:t>Plan </a:t>
            </a:r>
            <a:r>
              <a:rPr sz="1000" spc="-15" dirty="0">
                <a:solidFill>
                  <a:srgbClr val="000000"/>
                </a:solidFill>
                <a:latin typeface="Georgia"/>
                <a:cs typeface="Georgia"/>
              </a:rPr>
              <a:t>showing </a:t>
            </a:r>
            <a:r>
              <a:rPr sz="1000" spc="-10" dirty="0">
                <a:solidFill>
                  <a:srgbClr val="000000"/>
                </a:solidFill>
                <a:latin typeface="Georgia"/>
                <a:cs typeface="Georgia"/>
              </a:rPr>
              <a:t>orientation of </a:t>
            </a:r>
            <a:r>
              <a:rPr sz="1000" spc="-15" dirty="0">
                <a:solidFill>
                  <a:srgbClr val="000000"/>
                </a:solidFill>
                <a:latin typeface="Georgia"/>
                <a:cs typeface="Georgia"/>
              </a:rPr>
              <a:t>building, boundaries </a:t>
            </a:r>
            <a:r>
              <a:rPr sz="1000" spc="-10" dirty="0">
                <a:solidFill>
                  <a:srgbClr val="000000"/>
                </a:solidFill>
                <a:latin typeface="Georgia"/>
                <a:cs typeface="Georgia"/>
              </a:rPr>
              <a:t>of </a:t>
            </a:r>
            <a:r>
              <a:rPr sz="1000" spc="-15" dirty="0">
                <a:solidFill>
                  <a:srgbClr val="000000"/>
                </a:solidFill>
                <a:latin typeface="Georgia"/>
                <a:cs typeface="Georgia"/>
              </a:rPr>
              <a:t>land,  position </a:t>
            </a:r>
            <a:r>
              <a:rPr sz="1000" spc="-10" dirty="0">
                <a:solidFill>
                  <a:srgbClr val="000000"/>
                </a:solidFill>
                <a:latin typeface="Georgia"/>
                <a:cs typeface="Georgia"/>
              </a:rPr>
              <a:t>of </a:t>
            </a:r>
            <a:r>
              <a:rPr sz="1000" spc="-25" dirty="0">
                <a:solidFill>
                  <a:srgbClr val="000000"/>
                </a:solidFill>
                <a:latin typeface="Georgia"/>
                <a:cs typeface="Georgia"/>
              </a:rPr>
              <a:t>roads, drains, </a:t>
            </a:r>
            <a:r>
              <a:rPr sz="1000" spc="-20" dirty="0">
                <a:solidFill>
                  <a:srgbClr val="000000"/>
                </a:solidFill>
                <a:latin typeface="Georgia"/>
                <a:cs typeface="Georgia"/>
              </a:rPr>
              <a:t>sewer </a:t>
            </a:r>
            <a:r>
              <a:rPr sz="1000" spc="-15" dirty="0">
                <a:solidFill>
                  <a:srgbClr val="000000"/>
                </a:solidFill>
                <a:latin typeface="Georgia"/>
                <a:cs typeface="Georgia"/>
              </a:rPr>
              <a:t>line, </a:t>
            </a:r>
            <a:r>
              <a:rPr sz="1000" spc="-20" dirty="0">
                <a:solidFill>
                  <a:srgbClr val="000000"/>
                </a:solidFill>
                <a:latin typeface="Georgia"/>
                <a:cs typeface="Georgia"/>
              </a:rPr>
              <a:t>water </a:t>
            </a:r>
            <a:r>
              <a:rPr sz="1000" spc="-15" dirty="0">
                <a:solidFill>
                  <a:srgbClr val="000000"/>
                </a:solidFill>
                <a:latin typeface="Georgia"/>
                <a:cs typeface="Georgia"/>
              </a:rPr>
              <a:t>pipelines and adjoining </a:t>
            </a:r>
            <a:r>
              <a:rPr sz="1000" spc="-10" dirty="0">
                <a:solidFill>
                  <a:srgbClr val="000000"/>
                </a:solidFill>
                <a:latin typeface="Georgia"/>
                <a:cs typeface="Georgia"/>
              </a:rPr>
              <a:t>plots  of </a:t>
            </a:r>
            <a:r>
              <a:rPr sz="1000" spc="-20" dirty="0">
                <a:solidFill>
                  <a:srgbClr val="000000"/>
                </a:solidFill>
                <a:latin typeface="Georgia"/>
                <a:cs typeface="Georgia"/>
              </a:rPr>
              <a:t>lands. </a:t>
            </a:r>
            <a:r>
              <a:rPr sz="1000" spc="-15" dirty="0">
                <a:solidFill>
                  <a:srgbClr val="000000"/>
                </a:solidFill>
                <a:latin typeface="Georgia"/>
                <a:cs typeface="Georgia"/>
              </a:rPr>
              <a:t>North </a:t>
            </a:r>
            <a:r>
              <a:rPr sz="1000" spc="-10" dirty="0">
                <a:solidFill>
                  <a:srgbClr val="000000"/>
                </a:solidFill>
                <a:latin typeface="Georgia"/>
                <a:cs typeface="Georgia"/>
              </a:rPr>
              <a:t>direction </a:t>
            </a:r>
            <a:r>
              <a:rPr sz="1000" spc="-20" dirty="0">
                <a:solidFill>
                  <a:srgbClr val="000000"/>
                </a:solidFill>
                <a:latin typeface="Georgia"/>
                <a:cs typeface="Georgia"/>
              </a:rPr>
              <a:t>is also shown </a:t>
            </a:r>
            <a:r>
              <a:rPr sz="1000" spc="-10" dirty="0">
                <a:solidFill>
                  <a:srgbClr val="000000"/>
                </a:solidFill>
                <a:latin typeface="Georgia"/>
                <a:cs typeface="Georgia"/>
              </a:rPr>
              <a:t>on one </a:t>
            </a:r>
            <a:r>
              <a:rPr sz="1000" spc="-20" dirty="0">
                <a:solidFill>
                  <a:srgbClr val="000000"/>
                </a:solidFill>
                <a:latin typeface="Georgia"/>
                <a:cs typeface="Georgia"/>
              </a:rPr>
              <a:t>corner </a:t>
            </a:r>
            <a:r>
              <a:rPr sz="1000" spc="-10" dirty="0">
                <a:solidFill>
                  <a:srgbClr val="000000"/>
                </a:solidFill>
                <a:latin typeface="Georgia"/>
                <a:cs typeface="Georgia"/>
              </a:rPr>
              <a:t>of </a:t>
            </a:r>
            <a:r>
              <a:rPr sz="1000" spc="-15" dirty="0">
                <a:solidFill>
                  <a:srgbClr val="000000"/>
                </a:solidFill>
                <a:latin typeface="Georgia"/>
                <a:cs typeface="Georgia"/>
              </a:rPr>
              <a:t>site</a:t>
            </a:r>
            <a:r>
              <a:rPr sz="1000" spc="-40" dirty="0">
                <a:solidFill>
                  <a:srgbClr val="000000"/>
                </a:solidFill>
                <a:latin typeface="Georgia"/>
                <a:cs typeface="Georgia"/>
              </a:rPr>
              <a:t> </a:t>
            </a:r>
            <a:r>
              <a:rPr sz="1000" spc="-20" dirty="0">
                <a:solidFill>
                  <a:srgbClr val="000000"/>
                </a:solidFill>
                <a:latin typeface="Georgia"/>
                <a:cs typeface="Georgia"/>
              </a:rPr>
              <a:t>plan).</a:t>
            </a:r>
            <a:endParaRPr sz="1000">
              <a:latin typeface="Georgia"/>
              <a:cs typeface="Georgia"/>
            </a:endParaRPr>
          </a:p>
        </p:txBody>
      </p:sp>
      <p:sp>
        <p:nvSpPr>
          <p:cNvPr id="5" name="object 5"/>
          <p:cNvSpPr txBox="1">
            <a:spLocks noGrp="1"/>
          </p:cNvSpPr>
          <p:nvPr>
            <p:ph type="body" idx="1"/>
          </p:nvPr>
        </p:nvSpPr>
        <p:spPr>
          <a:prstGeom prst="rect">
            <a:avLst/>
          </a:prstGeom>
        </p:spPr>
        <p:txBody>
          <a:bodyPr vert="horz" wrap="square" lIns="0" tIns="43180" rIns="0" bIns="0" rtlCol="0">
            <a:spAutoFit/>
          </a:bodyPr>
          <a:lstStyle/>
          <a:p>
            <a:pPr marL="149860" indent="-137160">
              <a:lnSpc>
                <a:spcPct val="100000"/>
              </a:lnSpc>
              <a:spcBef>
                <a:spcPts val="340"/>
              </a:spcBef>
              <a:buClr>
                <a:srgbClr val="0AD0D9"/>
              </a:buClr>
              <a:buSzPct val="95000"/>
              <a:buFont typeface="Arial"/>
              <a:buChar char=""/>
              <a:tabLst>
                <a:tab pos="149860" algn="l"/>
              </a:tabLst>
            </a:pPr>
            <a:r>
              <a:rPr b="1" spc="20" dirty="0">
                <a:latin typeface="Times New Roman"/>
                <a:cs typeface="Times New Roman"/>
              </a:rPr>
              <a:t>Layout </a:t>
            </a:r>
            <a:r>
              <a:rPr b="1" spc="40" dirty="0">
                <a:latin typeface="Times New Roman"/>
                <a:cs typeface="Times New Roman"/>
              </a:rPr>
              <a:t>Plan</a:t>
            </a:r>
            <a:r>
              <a:rPr b="1" spc="-60" dirty="0">
                <a:latin typeface="Times New Roman"/>
                <a:cs typeface="Times New Roman"/>
              </a:rPr>
              <a:t> </a:t>
            </a:r>
            <a:r>
              <a:rPr b="1" spc="-60" dirty="0">
                <a:latin typeface="Arial"/>
                <a:cs typeface="Arial"/>
              </a:rPr>
              <a:t>–</a:t>
            </a:r>
          </a:p>
          <a:p>
            <a:pPr marL="332105" marR="6350" lvl="1" indent="-123825">
              <a:lnSpc>
                <a:spcPct val="100000"/>
              </a:lnSpc>
              <a:spcBef>
                <a:spcPts val="240"/>
              </a:spcBef>
              <a:buClr>
                <a:srgbClr val="0E6EC5"/>
              </a:buClr>
              <a:buSzPct val="85000"/>
              <a:buFont typeface="Arial"/>
              <a:buChar char=""/>
              <a:tabLst>
                <a:tab pos="332740" algn="l"/>
              </a:tabLst>
            </a:pPr>
            <a:r>
              <a:rPr sz="1000" spc="-25" dirty="0">
                <a:latin typeface="Georgia"/>
                <a:cs typeface="Georgia"/>
              </a:rPr>
              <a:t>Plan </a:t>
            </a:r>
            <a:r>
              <a:rPr sz="1000" spc="-15" dirty="0">
                <a:latin typeface="Georgia"/>
                <a:cs typeface="Georgia"/>
              </a:rPr>
              <a:t>showing </a:t>
            </a:r>
            <a:r>
              <a:rPr sz="1000" spc="-20" dirty="0">
                <a:latin typeface="Georgia"/>
                <a:cs typeface="Georgia"/>
              </a:rPr>
              <a:t>proposed </a:t>
            </a:r>
            <a:r>
              <a:rPr sz="1000" spc="-15" dirty="0">
                <a:latin typeface="Georgia"/>
                <a:cs typeface="Georgia"/>
              </a:rPr>
              <a:t>buildings, structures </a:t>
            </a:r>
            <a:r>
              <a:rPr sz="1000" spc="-5" dirty="0">
                <a:latin typeface="Georgia"/>
                <a:cs typeface="Georgia"/>
              </a:rPr>
              <a:t>etc. </a:t>
            </a:r>
            <a:r>
              <a:rPr sz="1000" spc="-15" dirty="0">
                <a:latin typeface="Georgia"/>
                <a:cs typeface="Georgia"/>
              </a:rPr>
              <a:t>showing </a:t>
            </a:r>
            <a:r>
              <a:rPr sz="1000" spc="-30" dirty="0">
                <a:latin typeface="Georgia"/>
                <a:cs typeface="Georgia"/>
              </a:rPr>
              <a:t>their  </a:t>
            </a:r>
            <a:r>
              <a:rPr sz="1000" spc="-15" dirty="0">
                <a:latin typeface="Georgia"/>
                <a:cs typeface="Georgia"/>
              </a:rPr>
              <a:t>locations, </a:t>
            </a:r>
            <a:r>
              <a:rPr sz="1000" spc="-10" dirty="0">
                <a:latin typeface="Georgia"/>
                <a:cs typeface="Georgia"/>
              </a:rPr>
              <a:t>size </a:t>
            </a:r>
            <a:r>
              <a:rPr sz="1000" spc="-20" dirty="0">
                <a:latin typeface="Georgia"/>
                <a:cs typeface="Georgia"/>
              </a:rPr>
              <a:t>and </a:t>
            </a:r>
            <a:r>
              <a:rPr sz="1000" spc="-15" dirty="0">
                <a:latin typeface="Georgia"/>
                <a:cs typeface="Georgia"/>
              </a:rPr>
              <a:t>orientations.</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30" dirty="0">
                <a:latin typeface="Georgia"/>
                <a:cs typeface="Georgia"/>
              </a:rPr>
              <a:t>Roads, </a:t>
            </a:r>
            <a:r>
              <a:rPr sz="1000" spc="-25" dirty="0">
                <a:latin typeface="Georgia"/>
                <a:cs typeface="Georgia"/>
              </a:rPr>
              <a:t>drains, </a:t>
            </a:r>
            <a:r>
              <a:rPr sz="1000" spc="-20" dirty="0">
                <a:latin typeface="Georgia"/>
                <a:cs typeface="Georgia"/>
              </a:rPr>
              <a:t>pipe </a:t>
            </a:r>
            <a:r>
              <a:rPr sz="1000" spc="-15" dirty="0">
                <a:latin typeface="Georgia"/>
                <a:cs typeface="Georgia"/>
              </a:rPr>
              <a:t>lines , </a:t>
            </a:r>
            <a:r>
              <a:rPr sz="1000" spc="-10" dirty="0">
                <a:latin typeface="Georgia"/>
                <a:cs typeface="Georgia"/>
              </a:rPr>
              <a:t>electric </a:t>
            </a:r>
            <a:r>
              <a:rPr sz="1000" spc="-20" dirty="0">
                <a:latin typeface="Georgia"/>
                <a:cs typeface="Georgia"/>
              </a:rPr>
              <a:t>lines, </a:t>
            </a:r>
            <a:r>
              <a:rPr sz="1000" spc="-25" dirty="0">
                <a:latin typeface="Georgia"/>
                <a:cs typeface="Georgia"/>
              </a:rPr>
              <a:t>parks </a:t>
            </a:r>
            <a:r>
              <a:rPr sz="1000" spc="-5" dirty="0">
                <a:latin typeface="Georgia"/>
                <a:cs typeface="Georgia"/>
              </a:rPr>
              <a:t>etc </a:t>
            </a:r>
            <a:r>
              <a:rPr sz="1000" spc="-25" dirty="0">
                <a:latin typeface="Georgia"/>
                <a:cs typeface="Georgia"/>
              </a:rPr>
              <a:t>are</a:t>
            </a:r>
            <a:r>
              <a:rPr sz="1000" spc="45" dirty="0">
                <a:latin typeface="Georgia"/>
                <a:cs typeface="Georgia"/>
              </a:rPr>
              <a:t> </a:t>
            </a:r>
            <a:r>
              <a:rPr sz="1000" spc="-20" dirty="0">
                <a:latin typeface="Georgia"/>
                <a:cs typeface="Georgia"/>
              </a:rPr>
              <a:t>shown.</a:t>
            </a:r>
            <a:endParaRPr sz="1000">
              <a:latin typeface="Georgia"/>
              <a:cs typeface="Georgia"/>
            </a:endParaRPr>
          </a:p>
          <a:p>
            <a:pPr marL="332105" marR="5080" lvl="1" indent="-123825">
              <a:lnSpc>
                <a:spcPct val="100000"/>
              </a:lnSpc>
              <a:spcBef>
                <a:spcPts val="240"/>
              </a:spcBef>
              <a:buClr>
                <a:srgbClr val="0E6EC5"/>
              </a:buClr>
              <a:buSzPct val="85000"/>
              <a:buFont typeface="Arial"/>
              <a:buChar char=""/>
              <a:tabLst>
                <a:tab pos="332740" algn="l"/>
              </a:tabLst>
            </a:pPr>
            <a:r>
              <a:rPr sz="1000" spc="-10" dirty="0">
                <a:latin typeface="Georgia"/>
                <a:cs typeface="Georgia"/>
              </a:rPr>
              <a:t>The </a:t>
            </a:r>
            <a:r>
              <a:rPr sz="1000" spc="-25" dirty="0">
                <a:latin typeface="Georgia"/>
                <a:cs typeface="Georgia"/>
              </a:rPr>
              <a:t>boundary, </a:t>
            </a:r>
            <a:r>
              <a:rPr sz="1000" spc="-20" dirty="0">
                <a:latin typeface="Georgia"/>
                <a:cs typeface="Georgia"/>
              </a:rPr>
              <a:t>main approach </a:t>
            </a:r>
            <a:r>
              <a:rPr sz="1000" spc="-25" dirty="0">
                <a:latin typeface="Georgia"/>
                <a:cs typeface="Georgia"/>
              </a:rPr>
              <a:t>roads </a:t>
            </a:r>
            <a:r>
              <a:rPr sz="1000" spc="-20" dirty="0">
                <a:latin typeface="Georgia"/>
                <a:cs typeface="Georgia"/>
              </a:rPr>
              <a:t>and </a:t>
            </a:r>
            <a:r>
              <a:rPr sz="1000" spc="-15" dirty="0">
                <a:latin typeface="Georgia"/>
                <a:cs typeface="Georgia"/>
              </a:rPr>
              <a:t>adjoining </a:t>
            </a:r>
            <a:r>
              <a:rPr sz="1000" spc="-30" dirty="0">
                <a:latin typeface="Georgia"/>
                <a:cs typeface="Georgia"/>
              </a:rPr>
              <a:t>areas </a:t>
            </a:r>
            <a:r>
              <a:rPr sz="1000" spc="-25" dirty="0">
                <a:latin typeface="Georgia"/>
                <a:cs typeface="Georgia"/>
              </a:rPr>
              <a:t>are </a:t>
            </a:r>
            <a:r>
              <a:rPr sz="1000" spc="-40" dirty="0">
                <a:latin typeface="Georgia"/>
                <a:cs typeface="Georgia"/>
              </a:rPr>
              <a:t>also  </a:t>
            </a:r>
            <a:r>
              <a:rPr sz="1000" spc="-15" dirty="0">
                <a:latin typeface="Georgia"/>
                <a:cs typeface="Georgia"/>
              </a:rPr>
              <a:t>indicated.</a:t>
            </a:r>
            <a:endParaRPr sz="1000">
              <a:latin typeface="Georgia"/>
              <a:cs typeface="Georgia"/>
            </a:endParaRPr>
          </a:p>
          <a:p>
            <a:pPr lvl="1">
              <a:lnSpc>
                <a:spcPct val="100000"/>
              </a:lnSpc>
              <a:spcBef>
                <a:spcPts val="35"/>
              </a:spcBef>
              <a:buClr>
                <a:srgbClr val="0E6EC5"/>
              </a:buClr>
              <a:buFont typeface="Arial"/>
              <a:buChar char=""/>
            </a:pPr>
            <a:endParaRPr sz="1450"/>
          </a:p>
          <a:p>
            <a:pPr marL="149860" indent="-137160">
              <a:lnSpc>
                <a:spcPct val="100000"/>
              </a:lnSpc>
              <a:buClr>
                <a:srgbClr val="0AD0D9"/>
              </a:buClr>
              <a:buSzPct val="95000"/>
              <a:buFont typeface="Arial"/>
              <a:buChar char=""/>
              <a:tabLst>
                <a:tab pos="149860" algn="l"/>
              </a:tabLst>
            </a:pPr>
            <a:r>
              <a:rPr b="1" spc="50" dirty="0">
                <a:latin typeface="Times New Roman"/>
                <a:cs typeface="Times New Roman"/>
              </a:rPr>
              <a:t>Index </a:t>
            </a:r>
            <a:r>
              <a:rPr b="1" spc="40" dirty="0">
                <a:latin typeface="Times New Roman"/>
                <a:cs typeface="Times New Roman"/>
              </a:rPr>
              <a:t>Plan</a:t>
            </a:r>
            <a:r>
              <a:rPr b="1" spc="-85" dirty="0">
                <a:latin typeface="Times New Roman"/>
                <a:cs typeface="Times New Roman"/>
              </a:rPr>
              <a:t> </a:t>
            </a:r>
            <a:r>
              <a:rPr b="1" spc="-60" dirty="0">
                <a:latin typeface="Arial"/>
                <a:cs typeface="Arial"/>
              </a:rPr>
              <a:t>–</a:t>
            </a:r>
          </a:p>
          <a:p>
            <a:pPr marL="332740" lvl="1" indent="-123825">
              <a:lnSpc>
                <a:spcPct val="100000"/>
              </a:lnSpc>
              <a:spcBef>
                <a:spcPts val="240"/>
              </a:spcBef>
              <a:buClr>
                <a:srgbClr val="0E6EC5"/>
              </a:buClr>
              <a:buSzPct val="85000"/>
              <a:buFont typeface="Arial"/>
              <a:buChar char=""/>
              <a:tabLst>
                <a:tab pos="332740" algn="l"/>
              </a:tabLst>
            </a:pPr>
            <a:r>
              <a:rPr sz="1000" spc="-25" dirty="0">
                <a:latin typeface="Georgia"/>
                <a:cs typeface="Georgia"/>
              </a:rPr>
              <a:t>Plan </a:t>
            </a:r>
            <a:r>
              <a:rPr sz="1000" spc="-20" dirty="0">
                <a:latin typeface="Georgia"/>
                <a:cs typeface="Georgia"/>
              </a:rPr>
              <a:t>is </a:t>
            </a:r>
            <a:r>
              <a:rPr sz="1000" spc="-25" dirty="0">
                <a:latin typeface="Georgia"/>
                <a:cs typeface="Georgia"/>
              </a:rPr>
              <a:t>usually </a:t>
            </a:r>
            <a:r>
              <a:rPr sz="1000" spc="-30" dirty="0">
                <a:latin typeface="Georgia"/>
                <a:cs typeface="Georgia"/>
              </a:rPr>
              <a:t>drawn </a:t>
            </a:r>
            <a:r>
              <a:rPr sz="1000" spc="-20" dirty="0">
                <a:latin typeface="Georgia"/>
                <a:cs typeface="Georgia"/>
              </a:rPr>
              <a:t>for </a:t>
            </a:r>
            <a:r>
              <a:rPr sz="1000" spc="-35" dirty="0">
                <a:latin typeface="Georgia"/>
                <a:cs typeface="Georgia"/>
              </a:rPr>
              <a:t>Roads, </a:t>
            </a:r>
            <a:r>
              <a:rPr sz="1000" spc="-20" dirty="0">
                <a:latin typeface="Georgia"/>
                <a:cs typeface="Georgia"/>
              </a:rPr>
              <a:t>Irrigation, Water </a:t>
            </a:r>
            <a:r>
              <a:rPr sz="1000" spc="-25" dirty="0">
                <a:latin typeface="Georgia"/>
                <a:cs typeface="Georgia"/>
              </a:rPr>
              <a:t>supply</a:t>
            </a:r>
            <a:r>
              <a:rPr sz="1000" spc="95" dirty="0">
                <a:latin typeface="Georgia"/>
                <a:cs typeface="Georgia"/>
              </a:rPr>
              <a:t> </a:t>
            </a:r>
            <a:r>
              <a:rPr sz="1000" spc="-10" dirty="0">
                <a:latin typeface="Georgia"/>
                <a:cs typeface="Georgia"/>
              </a:rPr>
              <a:t>etc.</a:t>
            </a:r>
            <a:endParaRPr sz="1000">
              <a:latin typeface="Georgia"/>
              <a:cs typeface="Georgia"/>
            </a:endParaRPr>
          </a:p>
          <a:p>
            <a:pPr marL="332105" marR="7620" lvl="1" indent="-123825">
              <a:lnSpc>
                <a:spcPct val="100000"/>
              </a:lnSpc>
              <a:spcBef>
                <a:spcPts val="240"/>
              </a:spcBef>
              <a:buClr>
                <a:srgbClr val="0E6EC5"/>
              </a:buClr>
              <a:buSzPct val="85000"/>
              <a:buFont typeface="Arial"/>
              <a:buChar char=""/>
              <a:tabLst>
                <a:tab pos="332740" algn="l"/>
              </a:tabLst>
            </a:pPr>
            <a:r>
              <a:rPr sz="1000" spc="-40" dirty="0">
                <a:latin typeface="Georgia"/>
                <a:cs typeface="Georgia"/>
              </a:rPr>
              <a:t>It </a:t>
            </a:r>
            <a:r>
              <a:rPr sz="1000" spc="-20" dirty="0">
                <a:latin typeface="Georgia"/>
                <a:cs typeface="Georgia"/>
              </a:rPr>
              <a:t>shows </a:t>
            </a:r>
            <a:r>
              <a:rPr sz="1000" spc="-15" dirty="0">
                <a:latin typeface="Georgia"/>
                <a:cs typeface="Georgia"/>
              </a:rPr>
              <a:t>alignment </a:t>
            </a:r>
            <a:r>
              <a:rPr sz="1000" spc="-5" dirty="0">
                <a:latin typeface="Georgia"/>
                <a:cs typeface="Georgia"/>
              </a:rPr>
              <a:t>with </a:t>
            </a:r>
            <a:r>
              <a:rPr sz="1000" spc="-10" dirty="0">
                <a:latin typeface="Georgia"/>
                <a:cs typeface="Georgia"/>
              </a:rPr>
              <a:t>position of </a:t>
            </a:r>
            <a:r>
              <a:rPr sz="1000" spc="-20" dirty="0">
                <a:latin typeface="Georgia"/>
                <a:cs typeface="Georgia"/>
              </a:rPr>
              <a:t>culverts, main </a:t>
            </a:r>
            <a:r>
              <a:rPr sz="1000" spc="-10" dirty="0">
                <a:latin typeface="Georgia"/>
                <a:cs typeface="Georgia"/>
              </a:rPr>
              <a:t>outline of </a:t>
            </a:r>
            <a:r>
              <a:rPr sz="1000" spc="-25" dirty="0">
                <a:latin typeface="Georgia"/>
                <a:cs typeface="Georgia"/>
              </a:rPr>
              <a:t>whole  </a:t>
            </a:r>
            <a:r>
              <a:rPr sz="1000" spc="-20" dirty="0">
                <a:latin typeface="Georgia"/>
                <a:cs typeface="Georgia"/>
              </a:rPr>
              <a:t>work </a:t>
            </a:r>
            <a:r>
              <a:rPr sz="1000" spc="-10" dirty="0">
                <a:latin typeface="Georgia"/>
                <a:cs typeface="Georgia"/>
              </a:rPr>
              <a:t>to </a:t>
            </a:r>
            <a:r>
              <a:rPr sz="1000" spc="-20" dirty="0">
                <a:latin typeface="Georgia"/>
                <a:cs typeface="Georgia"/>
              </a:rPr>
              <a:t>give idea </a:t>
            </a:r>
            <a:r>
              <a:rPr sz="1000" spc="-10" dirty="0">
                <a:latin typeface="Georgia"/>
                <a:cs typeface="Georgia"/>
              </a:rPr>
              <a:t>of </a:t>
            </a:r>
            <a:r>
              <a:rPr sz="1000" spc="-5" dirty="0">
                <a:latin typeface="Georgia"/>
                <a:cs typeface="Georgia"/>
              </a:rPr>
              <a:t>the</a:t>
            </a:r>
            <a:r>
              <a:rPr sz="1000" spc="-30" dirty="0">
                <a:latin typeface="Georgia"/>
                <a:cs typeface="Georgia"/>
              </a:rPr>
              <a:t> </a:t>
            </a:r>
            <a:r>
              <a:rPr sz="1000" spc="-15" dirty="0">
                <a:latin typeface="Georgia"/>
                <a:cs typeface="Georgia"/>
              </a:rPr>
              <a:t>project</a:t>
            </a:r>
            <a:endParaRPr sz="1000">
              <a:latin typeface="Georgia"/>
              <a:cs typeface="Georgia"/>
            </a:endParaRPr>
          </a:p>
          <a:p>
            <a:pPr marL="332105" marR="5715" lvl="1" indent="-123825">
              <a:lnSpc>
                <a:spcPct val="100000"/>
              </a:lnSpc>
              <a:spcBef>
                <a:spcPts val="240"/>
              </a:spcBef>
              <a:buClr>
                <a:srgbClr val="0E6EC5"/>
              </a:buClr>
              <a:buSzPct val="85000"/>
              <a:buFont typeface="Arial"/>
              <a:buChar char=""/>
              <a:tabLst>
                <a:tab pos="332740" algn="l"/>
              </a:tabLst>
            </a:pPr>
            <a:r>
              <a:rPr sz="1000" spc="-45" dirty="0">
                <a:latin typeface="Georgia"/>
                <a:cs typeface="Georgia"/>
              </a:rPr>
              <a:t>For </a:t>
            </a:r>
            <a:r>
              <a:rPr sz="1000" spc="-10" dirty="0">
                <a:latin typeface="Georgia"/>
                <a:cs typeface="Georgia"/>
              </a:rPr>
              <a:t>big </a:t>
            </a:r>
            <a:r>
              <a:rPr sz="1000" spc="-15" dirty="0">
                <a:latin typeface="Georgia"/>
                <a:cs typeface="Georgia"/>
              </a:rPr>
              <a:t>project </a:t>
            </a:r>
            <a:r>
              <a:rPr sz="1000" dirty="0">
                <a:latin typeface="Georgia"/>
                <a:cs typeface="Georgia"/>
              </a:rPr>
              <a:t>it </a:t>
            </a:r>
            <a:r>
              <a:rPr sz="1000" spc="-20" dirty="0">
                <a:latin typeface="Georgia"/>
                <a:cs typeface="Georgia"/>
              </a:rPr>
              <a:t>is </a:t>
            </a:r>
            <a:r>
              <a:rPr sz="1000" spc="-30" dirty="0">
                <a:latin typeface="Georgia"/>
                <a:cs typeface="Georgia"/>
              </a:rPr>
              <a:t>drawn </a:t>
            </a:r>
            <a:r>
              <a:rPr sz="1000" spc="-5" dirty="0">
                <a:latin typeface="Georgia"/>
                <a:cs typeface="Georgia"/>
              </a:rPr>
              <a:t>with </a:t>
            </a:r>
            <a:r>
              <a:rPr sz="1000" spc="-15" dirty="0">
                <a:latin typeface="Georgia"/>
                <a:cs typeface="Georgia"/>
              </a:rPr>
              <a:t>much </a:t>
            </a:r>
            <a:r>
              <a:rPr sz="1000" spc="-20" dirty="0">
                <a:latin typeface="Georgia"/>
                <a:cs typeface="Georgia"/>
              </a:rPr>
              <a:t>small </a:t>
            </a:r>
            <a:r>
              <a:rPr sz="1000" spc="-15" dirty="0">
                <a:latin typeface="Georgia"/>
                <a:cs typeface="Georgia"/>
              </a:rPr>
              <a:t>scale and </a:t>
            </a:r>
            <a:r>
              <a:rPr sz="1000" spc="-20" dirty="0">
                <a:latin typeface="Georgia"/>
                <a:cs typeface="Georgia"/>
              </a:rPr>
              <a:t>is </a:t>
            </a:r>
            <a:r>
              <a:rPr sz="1000" spc="-15" dirty="0">
                <a:latin typeface="Georgia"/>
                <a:cs typeface="Georgia"/>
              </a:rPr>
              <a:t>known </a:t>
            </a:r>
            <a:r>
              <a:rPr sz="1000" spc="-50" dirty="0">
                <a:latin typeface="Georgia"/>
                <a:cs typeface="Georgia"/>
              </a:rPr>
              <a:t>as  </a:t>
            </a:r>
            <a:r>
              <a:rPr sz="1000" spc="-20" dirty="0">
                <a:latin typeface="Georgia"/>
                <a:cs typeface="Georgia"/>
              </a:rPr>
              <a:t>key</a:t>
            </a:r>
            <a:r>
              <a:rPr sz="1000" spc="-15" dirty="0">
                <a:latin typeface="Georgia"/>
                <a:cs typeface="Georgia"/>
              </a:rPr>
              <a:t> </a:t>
            </a:r>
            <a:r>
              <a:rPr sz="1000" spc="-20" dirty="0">
                <a:latin typeface="Georgia"/>
                <a:cs typeface="Georgia"/>
              </a:rPr>
              <a:t>plan</a:t>
            </a:r>
            <a:endParaRPr sz="1000">
              <a:latin typeface="Georgia"/>
              <a:cs typeface="Georgia"/>
            </a:endParaRPr>
          </a:p>
        </p:txBody>
      </p:sp>
      <p:sp>
        <p:nvSpPr>
          <p:cNvPr id="6" name="object 6"/>
          <p:cNvSpPr txBox="1"/>
          <p:nvPr/>
        </p:nvSpPr>
        <p:spPr>
          <a:xfrm>
            <a:off x="216154" y="3252977"/>
            <a:ext cx="2124710" cy="116839"/>
          </a:xfrm>
          <a:prstGeom prst="rect">
            <a:avLst/>
          </a:prstGeom>
        </p:spPr>
        <p:txBody>
          <a:bodyPr vert="horz" wrap="square" lIns="0" tIns="12700" rIns="0" bIns="0" rtlCol="0">
            <a:spAutoFit/>
          </a:bodyPr>
          <a:lstStyle/>
          <a:p>
            <a:pPr marL="12700">
              <a:lnSpc>
                <a:spcPct val="100000"/>
              </a:lnSpc>
              <a:spcBef>
                <a:spcPts val="100"/>
              </a:spcBef>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83202" y="3252977"/>
            <a:ext cx="74295" cy="116839"/>
          </a:xfrm>
          <a:prstGeom prst="rect">
            <a:avLst/>
          </a:prstGeom>
        </p:spPr>
        <p:txBody>
          <a:bodyPr vert="horz" wrap="square" lIns="0" tIns="12700" rIns="0" bIns="0" rtlCol="0">
            <a:spAutoFit/>
          </a:bodyPr>
          <a:lstStyle/>
          <a:p>
            <a:pPr marL="12700">
              <a:lnSpc>
                <a:spcPct val="100000"/>
              </a:lnSpc>
              <a:spcBef>
                <a:spcPts val="100"/>
              </a:spcBef>
            </a:pPr>
            <a:r>
              <a:rPr sz="600" spc="-70" dirty="0">
                <a:solidFill>
                  <a:srgbClr val="045C75"/>
                </a:solidFill>
                <a:latin typeface="Georgia"/>
                <a:cs typeface="Georgia"/>
              </a:rPr>
              <a:t>11</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07110" y="273177"/>
            <a:ext cx="2556510" cy="406400"/>
          </a:xfrm>
          <a:prstGeom prst="rect">
            <a:avLst/>
          </a:prstGeom>
        </p:spPr>
        <p:txBody>
          <a:bodyPr vert="horz" wrap="square" lIns="0" tIns="12065" rIns="0" bIns="0" rtlCol="0">
            <a:spAutoFit/>
          </a:bodyPr>
          <a:lstStyle/>
          <a:p>
            <a:pPr marL="12700">
              <a:lnSpc>
                <a:spcPct val="100000"/>
              </a:lnSpc>
              <a:spcBef>
                <a:spcPts val="95"/>
              </a:spcBef>
            </a:pPr>
            <a:r>
              <a:rPr sz="2500" spc="-75" dirty="0">
                <a:latin typeface="Georgia"/>
                <a:cs typeface="Georgia"/>
              </a:rPr>
              <a:t>Types </a:t>
            </a:r>
            <a:r>
              <a:rPr sz="2500" spc="-20" dirty="0">
                <a:latin typeface="Georgia"/>
                <a:cs typeface="Georgia"/>
              </a:rPr>
              <a:t>of</a:t>
            </a:r>
            <a:r>
              <a:rPr sz="2500" spc="10" dirty="0">
                <a:latin typeface="Georgia"/>
                <a:cs typeface="Georgia"/>
              </a:rPr>
              <a:t> </a:t>
            </a:r>
            <a:r>
              <a:rPr sz="2500" spc="-55" dirty="0">
                <a:latin typeface="Georgia"/>
                <a:cs typeface="Georgia"/>
              </a:rPr>
              <a:t>Estimates</a:t>
            </a:r>
            <a:endParaRPr sz="2500">
              <a:latin typeface="Georgia"/>
              <a:cs typeface="Georgia"/>
            </a:endParaRPr>
          </a:p>
        </p:txBody>
      </p:sp>
      <p:sp>
        <p:nvSpPr>
          <p:cNvPr id="4" name="object 4"/>
          <p:cNvSpPr txBox="1"/>
          <p:nvPr/>
        </p:nvSpPr>
        <p:spPr>
          <a:xfrm>
            <a:off x="452373" y="1001420"/>
            <a:ext cx="3580765" cy="1671320"/>
          </a:xfrm>
          <a:prstGeom prst="rect">
            <a:avLst/>
          </a:prstGeom>
        </p:spPr>
        <p:txBody>
          <a:bodyPr vert="horz" wrap="square" lIns="0" tIns="43180" rIns="0" bIns="0" rtlCol="0">
            <a:spAutoFit/>
          </a:bodyPr>
          <a:lstStyle/>
          <a:p>
            <a:pPr marL="149860" indent="-137160">
              <a:lnSpc>
                <a:spcPct val="100000"/>
              </a:lnSpc>
              <a:spcBef>
                <a:spcPts val="340"/>
              </a:spcBef>
              <a:buClr>
                <a:srgbClr val="0AD0D9"/>
              </a:buClr>
              <a:buSzPct val="95000"/>
              <a:buFont typeface="Arial"/>
              <a:buChar char=""/>
              <a:tabLst>
                <a:tab pos="149860" algn="l"/>
              </a:tabLst>
            </a:pPr>
            <a:r>
              <a:rPr sz="1000" spc="-25" dirty="0">
                <a:latin typeface="Georgia"/>
                <a:cs typeface="Georgia"/>
              </a:rPr>
              <a:t>Preliminary/Appx./Abstract/Rough </a:t>
            </a:r>
            <a:r>
              <a:rPr sz="1000" spc="-10" dirty="0">
                <a:latin typeface="Georgia"/>
                <a:cs typeface="Georgia"/>
              </a:rPr>
              <a:t>Cost</a:t>
            </a:r>
            <a:r>
              <a:rPr sz="1000" spc="-16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15" dirty="0">
                <a:latin typeface="Georgia"/>
                <a:cs typeface="Georgia"/>
              </a:rPr>
              <a:t>Plinth </a:t>
            </a:r>
            <a:r>
              <a:rPr sz="1000" spc="-20" dirty="0">
                <a:latin typeface="Georgia"/>
                <a:cs typeface="Georgia"/>
              </a:rPr>
              <a:t>Area</a:t>
            </a:r>
            <a:r>
              <a:rPr sz="1000" spc="-1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15" dirty="0">
                <a:latin typeface="Georgia"/>
                <a:cs typeface="Georgia"/>
              </a:rPr>
              <a:t>Cube </a:t>
            </a:r>
            <a:r>
              <a:rPr sz="1000" spc="-30" dirty="0">
                <a:latin typeface="Georgia"/>
                <a:cs typeface="Georgia"/>
              </a:rPr>
              <a:t>Rate </a:t>
            </a:r>
            <a:r>
              <a:rPr sz="1000" spc="-15" dirty="0">
                <a:latin typeface="Georgia"/>
                <a:cs typeface="Georgia"/>
              </a:rPr>
              <a:t>or Cubical </a:t>
            </a:r>
            <a:r>
              <a:rPr sz="1000" spc="-10" dirty="0">
                <a:latin typeface="Georgia"/>
                <a:cs typeface="Georgia"/>
              </a:rPr>
              <a:t>Content</a:t>
            </a:r>
            <a:r>
              <a:rPr sz="1000" spc="3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25" dirty="0">
                <a:latin typeface="Georgia"/>
                <a:cs typeface="Georgia"/>
              </a:rPr>
              <a:t>Appx. </a:t>
            </a:r>
            <a:r>
              <a:rPr sz="1000" spc="-5" dirty="0">
                <a:latin typeface="Georgia"/>
                <a:cs typeface="Georgia"/>
              </a:rPr>
              <a:t>Quantity </a:t>
            </a:r>
            <a:r>
              <a:rPr sz="1000" spc="-15" dirty="0">
                <a:latin typeface="Georgia"/>
                <a:cs typeface="Georgia"/>
              </a:rPr>
              <a:t>Method</a:t>
            </a:r>
            <a:r>
              <a:rPr sz="1000" spc="8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10" dirty="0">
                <a:latin typeface="Georgia"/>
                <a:cs typeface="Georgia"/>
              </a:rPr>
              <a:t>Detailed </a:t>
            </a:r>
            <a:r>
              <a:rPr sz="1000" spc="-25" dirty="0">
                <a:latin typeface="Georgia"/>
                <a:cs typeface="Georgia"/>
              </a:rPr>
              <a:t>Estimate </a:t>
            </a:r>
            <a:r>
              <a:rPr sz="1000" spc="-15" dirty="0">
                <a:latin typeface="Georgia"/>
                <a:cs typeface="Georgia"/>
              </a:rPr>
              <a:t>or </a:t>
            </a:r>
            <a:r>
              <a:rPr sz="1000" spc="-30" dirty="0">
                <a:latin typeface="Georgia"/>
                <a:cs typeface="Georgia"/>
              </a:rPr>
              <a:t>Item </a:t>
            </a:r>
            <a:r>
              <a:rPr sz="1000" spc="-35" dirty="0">
                <a:latin typeface="Georgia"/>
                <a:cs typeface="Georgia"/>
              </a:rPr>
              <a:t>Rate</a:t>
            </a:r>
            <a:r>
              <a:rPr sz="1000" spc="2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25" dirty="0">
                <a:latin typeface="Georgia"/>
                <a:cs typeface="Georgia"/>
              </a:rPr>
              <a:t>Revised</a:t>
            </a:r>
            <a:r>
              <a:rPr sz="1000" spc="5"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20" dirty="0">
                <a:latin typeface="Georgia"/>
                <a:cs typeface="Georgia"/>
              </a:rPr>
              <a:t>Supplementary</a:t>
            </a:r>
            <a:r>
              <a:rPr sz="1000" spc="4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20" dirty="0">
                <a:latin typeface="Georgia"/>
                <a:cs typeface="Georgia"/>
              </a:rPr>
              <a:t>Supplementary and </a:t>
            </a:r>
            <a:r>
              <a:rPr sz="1000" spc="-25" dirty="0">
                <a:latin typeface="Georgia"/>
                <a:cs typeface="Georgia"/>
              </a:rPr>
              <a:t>Revised</a:t>
            </a:r>
            <a:r>
              <a:rPr sz="1000" spc="70" dirty="0">
                <a:latin typeface="Georgia"/>
                <a:cs typeface="Georgia"/>
              </a:rPr>
              <a:t> </a:t>
            </a:r>
            <a:r>
              <a:rPr sz="1000" spc="-25" dirty="0">
                <a:latin typeface="Georgia"/>
                <a:cs typeface="Georgia"/>
              </a:rPr>
              <a:t>Estimate</a:t>
            </a:r>
            <a:endParaRPr sz="1000">
              <a:latin typeface="Georgia"/>
              <a:cs typeface="Georgia"/>
            </a:endParaRPr>
          </a:p>
          <a:p>
            <a:pPr marL="149860" indent="-137160">
              <a:lnSpc>
                <a:spcPct val="100000"/>
              </a:lnSpc>
              <a:spcBef>
                <a:spcPts val="240"/>
              </a:spcBef>
              <a:buClr>
                <a:srgbClr val="0AD0D9"/>
              </a:buClr>
              <a:buSzPct val="95000"/>
              <a:buFont typeface="Arial"/>
              <a:buChar char=""/>
              <a:tabLst>
                <a:tab pos="149860" algn="l"/>
              </a:tabLst>
            </a:pPr>
            <a:r>
              <a:rPr sz="1000" spc="-20" dirty="0">
                <a:latin typeface="Georgia"/>
                <a:cs typeface="Georgia"/>
              </a:rPr>
              <a:t>Annual </a:t>
            </a:r>
            <a:r>
              <a:rPr sz="1000" spc="-30" dirty="0">
                <a:latin typeface="Georgia"/>
                <a:cs typeface="Georgia"/>
              </a:rPr>
              <a:t>Repair </a:t>
            </a:r>
            <a:r>
              <a:rPr sz="1000" spc="-15" dirty="0">
                <a:latin typeface="Georgia"/>
                <a:cs typeface="Georgia"/>
              </a:rPr>
              <a:t>or </a:t>
            </a:r>
            <a:r>
              <a:rPr sz="1000" spc="-20" dirty="0">
                <a:latin typeface="Georgia"/>
                <a:cs typeface="Georgia"/>
              </a:rPr>
              <a:t>Maintenance </a:t>
            </a:r>
            <a:r>
              <a:rPr sz="1000" spc="-25" dirty="0">
                <a:latin typeface="Georgia"/>
                <a:cs typeface="Georgia"/>
              </a:rPr>
              <a:t>Estimate (A.R </a:t>
            </a:r>
            <a:r>
              <a:rPr sz="1000" spc="-15" dirty="0">
                <a:latin typeface="Georgia"/>
                <a:cs typeface="Georgia"/>
              </a:rPr>
              <a:t>or </a:t>
            </a:r>
            <a:r>
              <a:rPr sz="1000" spc="-20" dirty="0">
                <a:latin typeface="Georgia"/>
                <a:cs typeface="Georgia"/>
              </a:rPr>
              <a:t>A.M</a:t>
            </a:r>
            <a:r>
              <a:rPr sz="1000" spc="95" dirty="0">
                <a:latin typeface="Georgia"/>
                <a:cs typeface="Georgia"/>
              </a:rPr>
              <a:t> </a:t>
            </a:r>
            <a:r>
              <a:rPr sz="1000" spc="-25" dirty="0">
                <a:latin typeface="Georgia"/>
                <a:cs typeface="Georgia"/>
              </a:rPr>
              <a:t>Estimate)</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71009" y="3253536"/>
            <a:ext cx="87630" cy="116839"/>
          </a:xfrm>
          <a:prstGeom prst="rect">
            <a:avLst/>
          </a:prstGeom>
        </p:spPr>
        <p:txBody>
          <a:bodyPr vert="horz" wrap="square" lIns="0" tIns="12700" rIns="0" bIns="0" rtlCol="0">
            <a:spAutoFit/>
          </a:bodyPr>
          <a:lstStyle/>
          <a:p>
            <a:pPr marL="12700">
              <a:lnSpc>
                <a:spcPct val="100000"/>
              </a:lnSpc>
              <a:spcBef>
                <a:spcPts val="100"/>
              </a:spcBef>
            </a:pPr>
            <a:r>
              <a:rPr sz="600" spc="-60" dirty="0">
                <a:solidFill>
                  <a:srgbClr val="045C75"/>
                </a:solidFill>
                <a:latin typeface="Georgia"/>
                <a:cs typeface="Georgia"/>
              </a:rPr>
              <a:t>12</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409701"/>
            <a:ext cx="1769110" cy="239395"/>
          </a:xfrm>
          <a:prstGeom prst="rect">
            <a:avLst/>
          </a:prstGeom>
        </p:spPr>
        <p:txBody>
          <a:bodyPr vert="horz" wrap="square" lIns="0" tIns="12700" rIns="0" bIns="0" rtlCol="0">
            <a:spAutoFit/>
          </a:bodyPr>
          <a:lstStyle/>
          <a:p>
            <a:pPr marL="12700">
              <a:lnSpc>
                <a:spcPct val="100000"/>
              </a:lnSpc>
              <a:spcBef>
                <a:spcPts val="100"/>
              </a:spcBef>
            </a:pPr>
            <a:r>
              <a:rPr spc="-5" dirty="0"/>
              <a:t>PRELIMINARY</a:t>
            </a:r>
            <a:r>
              <a:rPr spc="-60" dirty="0"/>
              <a:t> </a:t>
            </a:r>
            <a:r>
              <a:rPr spc="-20" dirty="0"/>
              <a:t>ESTIMATE</a:t>
            </a:r>
          </a:p>
        </p:txBody>
      </p:sp>
      <p:sp>
        <p:nvSpPr>
          <p:cNvPr id="4" name="object 4"/>
          <p:cNvSpPr txBox="1"/>
          <p:nvPr/>
        </p:nvSpPr>
        <p:spPr>
          <a:xfrm>
            <a:off x="261874" y="764793"/>
            <a:ext cx="4054475" cy="2433320"/>
          </a:xfrm>
          <a:prstGeom prst="rect">
            <a:avLst/>
          </a:prstGeom>
        </p:spPr>
        <p:txBody>
          <a:bodyPr vert="horz" wrap="square" lIns="0" tIns="12065" rIns="0" bIns="0" rtlCol="0">
            <a:spAutoFit/>
          </a:bodyPr>
          <a:lstStyle/>
          <a:p>
            <a:pPr marL="34925" marR="9525" algn="just">
              <a:lnSpc>
                <a:spcPct val="100000"/>
              </a:lnSpc>
              <a:spcBef>
                <a:spcPts val="95"/>
              </a:spcBef>
            </a:pPr>
            <a:r>
              <a:rPr sz="1000" spc="-20" dirty="0">
                <a:latin typeface="Georgia"/>
                <a:cs typeface="Georgia"/>
              </a:rPr>
              <a:t>Preliminary </a:t>
            </a:r>
            <a:r>
              <a:rPr sz="1000" spc="-25" dirty="0">
                <a:latin typeface="Georgia"/>
                <a:cs typeface="Georgia"/>
              </a:rPr>
              <a:t>Estimate </a:t>
            </a:r>
            <a:r>
              <a:rPr sz="1000" spc="-20" dirty="0">
                <a:latin typeface="Georgia"/>
                <a:cs typeface="Georgia"/>
              </a:rPr>
              <a:t>is </a:t>
            </a:r>
            <a:r>
              <a:rPr sz="1000" spc="-25" dirty="0">
                <a:latin typeface="Georgia"/>
                <a:cs typeface="Georgia"/>
              </a:rPr>
              <a:t>prepared </a:t>
            </a:r>
            <a:r>
              <a:rPr sz="1000" spc="-20" dirty="0">
                <a:latin typeface="Georgia"/>
                <a:cs typeface="Georgia"/>
              </a:rPr>
              <a:t>by various </a:t>
            </a:r>
            <a:r>
              <a:rPr sz="1000" spc="-30" dirty="0">
                <a:latin typeface="Georgia"/>
                <a:cs typeface="Georgia"/>
              </a:rPr>
              <a:t>ways </a:t>
            </a:r>
            <a:r>
              <a:rPr sz="1000" spc="-20" dirty="0">
                <a:latin typeface="Georgia"/>
                <a:cs typeface="Georgia"/>
              </a:rPr>
              <a:t>for </a:t>
            </a:r>
            <a:r>
              <a:rPr sz="1000" spc="-15" dirty="0">
                <a:latin typeface="Georgia"/>
                <a:cs typeface="Georgia"/>
              </a:rPr>
              <a:t>different </a:t>
            </a:r>
            <a:r>
              <a:rPr sz="1000" spc="-20" dirty="0">
                <a:latin typeface="Georgia"/>
                <a:cs typeface="Georgia"/>
              </a:rPr>
              <a:t>structures  </a:t>
            </a:r>
            <a:r>
              <a:rPr sz="1000" spc="-30" dirty="0">
                <a:latin typeface="Georgia"/>
                <a:cs typeface="Georgia"/>
              </a:rPr>
              <a:t>as </a:t>
            </a:r>
            <a:r>
              <a:rPr sz="1000" spc="-10" dirty="0">
                <a:latin typeface="Georgia"/>
                <a:cs typeface="Georgia"/>
              </a:rPr>
              <a:t>mentioned </a:t>
            </a:r>
            <a:r>
              <a:rPr sz="1000" spc="-15" dirty="0">
                <a:latin typeface="Georgia"/>
                <a:cs typeface="Georgia"/>
              </a:rPr>
              <a:t>below</a:t>
            </a:r>
            <a:r>
              <a:rPr sz="1000" spc="50" dirty="0">
                <a:latin typeface="Georgia"/>
                <a:cs typeface="Georgia"/>
              </a:rPr>
              <a:t> </a:t>
            </a:r>
            <a:r>
              <a:rPr sz="1000" spc="-60" dirty="0">
                <a:latin typeface="Georgia"/>
                <a:cs typeface="Georgia"/>
              </a:rPr>
              <a:t>:</a:t>
            </a:r>
            <a:endParaRPr sz="1000">
              <a:latin typeface="Georgia"/>
              <a:cs typeface="Georgia"/>
            </a:endParaRPr>
          </a:p>
          <a:p>
            <a:pPr marL="241300" indent="-228600" algn="just">
              <a:lnSpc>
                <a:spcPct val="100000"/>
              </a:lnSpc>
              <a:spcBef>
                <a:spcPts val="240"/>
              </a:spcBef>
              <a:buClr>
                <a:srgbClr val="0AD0D9"/>
              </a:buClr>
              <a:buSzPct val="95000"/>
              <a:buAutoNum type="arabicPeriod"/>
              <a:tabLst>
                <a:tab pos="241300" algn="l"/>
              </a:tabLst>
            </a:pPr>
            <a:r>
              <a:rPr sz="1000" spc="-20" dirty="0">
                <a:latin typeface="Georgia"/>
                <a:cs typeface="Georgia"/>
              </a:rPr>
              <a:t>Buildings</a:t>
            </a:r>
            <a:endParaRPr sz="1000">
              <a:latin typeface="Georgia"/>
              <a:cs typeface="Georgia"/>
            </a:endParaRPr>
          </a:p>
          <a:p>
            <a:pPr marL="469900" marR="5080" lvl="1" indent="-123825" algn="just">
              <a:lnSpc>
                <a:spcPct val="100000"/>
              </a:lnSpc>
              <a:spcBef>
                <a:spcPts val="210"/>
              </a:spcBef>
              <a:buClr>
                <a:srgbClr val="009DD9"/>
              </a:buClr>
              <a:buSzPct val="70588"/>
              <a:buFont typeface="Arial"/>
              <a:buChar char=""/>
              <a:tabLst>
                <a:tab pos="469900" algn="l"/>
              </a:tabLst>
            </a:pPr>
            <a:r>
              <a:rPr sz="850" spc="-30" dirty="0">
                <a:latin typeface="Georgia"/>
                <a:cs typeface="Georgia"/>
              </a:rPr>
              <a:t>Per </a:t>
            </a:r>
            <a:r>
              <a:rPr sz="850" spc="-10" dirty="0">
                <a:latin typeface="Georgia"/>
                <a:cs typeface="Georgia"/>
              </a:rPr>
              <a:t>Unit </a:t>
            </a:r>
            <a:r>
              <a:rPr sz="850" spc="-25" dirty="0">
                <a:latin typeface="Georgia"/>
                <a:cs typeface="Georgia"/>
              </a:rPr>
              <a:t>Basis </a:t>
            </a:r>
            <a:r>
              <a:rPr sz="850" spc="-125" dirty="0">
                <a:latin typeface="Georgia"/>
                <a:cs typeface="Georgia"/>
              </a:rPr>
              <a:t>– </a:t>
            </a:r>
            <a:r>
              <a:rPr sz="850" spc="-30" dirty="0">
                <a:latin typeface="Georgia"/>
                <a:cs typeface="Georgia"/>
              </a:rPr>
              <a:t>Per </a:t>
            </a:r>
            <a:r>
              <a:rPr sz="850" spc="-10" dirty="0">
                <a:latin typeface="Georgia"/>
                <a:cs typeface="Georgia"/>
              </a:rPr>
              <a:t>student </a:t>
            </a:r>
            <a:r>
              <a:rPr sz="850" spc="-15" dirty="0">
                <a:latin typeface="Georgia"/>
                <a:cs typeface="Georgia"/>
              </a:rPr>
              <a:t>for </a:t>
            </a:r>
            <a:r>
              <a:rPr sz="850" spc="-10" dirty="0">
                <a:latin typeface="Georgia"/>
                <a:cs typeface="Georgia"/>
              </a:rPr>
              <a:t>schools </a:t>
            </a:r>
            <a:r>
              <a:rPr sz="850" spc="-15" dirty="0">
                <a:latin typeface="Georgia"/>
                <a:cs typeface="Georgia"/>
              </a:rPr>
              <a:t>and hostels, per class room </a:t>
            </a:r>
            <a:r>
              <a:rPr sz="850" spc="-20" dirty="0">
                <a:latin typeface="Georgia"/>
                <a:cs typeface="Georgia"/>
              </a:rPr>
              <a:t>for  </a:t>
            </a:r>
            <a:r>
              <a:rPr sz="850" spc="-10" dirty="0">
                <a:latin typeface="Georgia"/>
                <a:cs typeface="Georgia"/>
              </a:rPr>
              <a:t>schools, </a:t>
            </a:r>
            <a:r>
              <a:rPr sz="850" spc="-15" dirty="0">
                <a:latin typeface="Georgia"/>
                <a:cs typeface="Georgia"/>
              </a:rPr>
              <a:t>per </a:t>
            </a:r>
            <a:r>
              <a:rPr sz="850" spc="-5" dirty="0">
                <a:latin typeface="Georgia"/>
                <a:cs typeface="Georgia"/>
              </a:rPr>
              <a:t>bed </a:t>
            </a:r>
            <a:r>
              <a:rPr sz="850" spc="-20" dirty="0">
                <a:latin typeface="Georgia"/>
                <a:cs typeface="Georgia"/>
              </a:rPr>
              <a:t>for </a:t>
            </a:r>
            <a:r>
              <a:rPr sz="850" spc="-15" dirty="0">
                <a:latin typeface="Georgia"/>
                <a:cs typeface="Georgia"/>
              </a:rPr>
              <a:t>hospitals, per </a:t>
            </a:r>
            <a:r>
              <a:rPr sz="850" spc="-10" dirty="0">
                <a:latin typeface="Georgia"/>
                <a:cs typeface="Georgia"/>
              </a:rPr>
              <a:t>seat </a:t>
            </a:r>
            <a:r>
              <a:rPr sz="850" spc="-20" dirty="0">
                <a:latin typeface="Georgia"/>
                <a:cs typeface="Georgia"/>
              </a:rPr>
              <a:t>for </a:t>
            </a:r>
            <a:r>
              <a:rPr sz="850" spc="-15" dirty="0">
                <a:latin typeface="Georgia"/>
                <a:cs typeface="Georgia"/>
              </a:rPr>
              <a:t>cinema and theatre halls, per  </a:t>
            </a:r>
            <a:r>
              <a:rPr sz="850" spc="-10" dirty="0">
                <a:latin typeface="Georgia"/>
                <a:cs typeface="Georgia"/>
              </a:rPr>
              <a:t>tenement </a:t>
            </a:r>
            <a:r>
              <a:rPr sz="850" spc="-20" dirty="0">
                <a:latin typeface="Georgia"/>
                <a:cs typeface="Georgia"/>
              </a:rPr>
              <a:t>for </a:t>
            </a:r>
            <a:r>
              <a:rPr sz="850" spc="-15" dirty="0">
                <a:latin typeface="Georgia"/>
                <a:cs typeface="Georgia"/>
              </a:rPr>
              <a:t>residential</a:t>
            </a:r>
            <a:r>
              <a:rPr sz="850" spc="-20" dirty="0">
                <a:latin typeface="Georgia"/>
                <a:cs typeface="Georgia"/>
              </a:rPr>
              <a:t> </a:t>
            </a:r>
            <a:r>
              <a:rPr sz="850" spc="-15" dirty="0">
                <a:latin typeface="Georgia"/>
                <a:cs typeface="Georgia"/>
              </a:rPr>
              <a:t>buildings.</a:t>
            </a:r>
            <a:endParaRPr sz="850">
              <a:latin typeface="Georgia"/>
              <a:cs typeface="Georgia"/>
            </a:endParaRPr>
          </a:p>
          <a:p>
            <a:pPr marL="469900" lvl="1" indent="-123825" algn="just">
              <a:lnSpc>
                <a:spcPct val="100000"/>
              </a:lnSpc>
              <a:spcBef>
                <a:spcPts val="204"/>
              </a:spcBef>
              <a:buClr>
                <a:srgbClr val="009DD9"/>
              </a:buClr>
              <a:buSzPct val="70588"/>
              <a:buFont typeface="Arial"/>
              <a:buChar char=""/>
              <a:tabLst>
                <a:tab pos="469900" algn="l"/>
              </a:tabLst>
            </a:pPr>
            <a:r>
              <a:rPr sz="850" spc="-10" dirty="0">
                <a:latin typeface="Georgia"/>
                <a:cs typeface="Georgia"/>
              </a:rPr>
              <a:t>Plinth </a:t>
            </a:r>
            <a:r>
              <a:rPr sz="850" spc="-25" dirty="0">
                <a:latin typeface="Georgia"/>
                <a:cs typeface="Georgia"/>
              </a:rPr>
              <a:t>area</a:t>
            </a:r>
            <a:r>
              <a:rPr sz="850" spc="-40" dirty="0">
                <a:latin typeface="Georgia"/>
                <a:cs typeface="Georgia"/>
              </a:rPr>
              <a:t> </a:t>
            </a:r>
            <a:r>
              <a:rPr sz="850" spc="-15" dirty="0">
                <a:latin typeface="Georgia"/>
                <a:cs typeface="Georgia"/>
              </a:rPr>
              <a:t>basis</a:t>
            </a:r>
            <a:endParaRPr sz="850">
              <a:latin typeface="Georgia"/>
              <a:cs typeface="Georgia"/>
            </a:endParaRPr>
          </a:p>
          <a:p>
            <a:pPr marL="469900" lvl="1" indent="-123825" algn="just">
              <a:lnSpc>
                <a:spcPct val="100000"/>
              </a:lnSpc>
              <a:spcBef>
                <a:spcPts val="204"/>
              </a:spcBef>
              <a:buClr>
                <a:srgbClr val="009DD9"/>
              </a:buClr>
              <a:buSzPct val="70588"/>
              <a:buFont typeface="Arial"/>
              <a:buChar char=""/>
              <a:tabLst>
                <a:tab pos="469900" algn="l"/>
              </a:tabLst>
            </a:pPr>
            <a:r>
              <a:rPr sz="850" spc="-10" dirty="0">
                <a:latin typeface="Georgia"/>
                <a:cs typeface="Georgia"/>
              </a:rPr>
              <a:t>Cubic </a:t>
            </a:r>
            <a:r>
              <a:rPr sz="850" spc="-5" dirty="0">
                <a:latin typeface="Georgia"/>
                <a:cs typeface="Georgia"/>
              </a:rPr>
              <a:t>content</a:t>
            </a:r>
            <a:r>
              <a:rPr sz="850" spc="-45" dirty="0">
                <a:latin typeface="Georgia"/>
                <a:cs typeface="Georgia"/>
              </a:rPr>
              <a:t> </a:t>
            </a:r>
            <a:r>
              <a:rPr sz="850" spc="-15" dirty="0">
                <a:latin typeface="Georgia"/>
                <a:cs typeface="Georgia"/>
              </a:rPr>
              <a:t>basis</a:t>
            </a:r>
            <a:endParaRPr sz="850">
              <a:latin typeface="Georgia"/>
              <a:cs typeface="Georgia"/>
            </a:endParaRPr>
          </a:p>
          <a:p>
            <a:pPr marL="469900" lvl="1" indent="-123825" algn="just">
              <a:lnSpc>
                <a:spcPct val="100000"/>
              </a:lnSpc>
              <a:spcBef>
                <a:spcPts val="204"/>
              </a:spcBef>
              <a:buClr>
                <a:srgbClr val="009DD9"/>
              </a:buClr>
              <a:buSzPct val="70588"/>
              <a:buFont typeface="Arial"/>
              <a:buChar char=""/>
              <a:tabLst>
                <a:tab pos="469900" algn="l"/>
              </a:tabLst>
            </a:pPr>
            <a:r>
              <a:rPr sz="850" spc="-20" dirty="0">
                <a:latin typeface="Georgia"/>
                <a:cs typeface="Georgia"/>
              </a:rPr>
              <a:t>Appx. </a:t>
            </a:r>
            <a:r>
              <a:rPr sz="850" spc="-5" dirty="0">
                <a:latin typeface="Georgia"/>
                <a:cs typeface="Georgia"/>
              </a:rPr>
              <a:t>Quantity method</a:t>
            </a:r>
            <a:endParaRPr sz="850">
              <a:latin typeface="Georgia"/>
              <a:cs typeface="Georgia"/>
            </a:endParaRPr>
          </a:p>
          <a:p>
            <a:pPr lvl="1">
              <a:lnSpc>
                <a:spcPct val="100000"/>
              </a:lnSpc>
              <a:buChar char=""/>
            </a:pPr>
            <a:endParaRPr sz="800">
              <a:latin typeface="Georgia"/>
              <a:cs typeface="Georgia"/>
            </a:endParaRPr>
          </a:p>
          <a:p>
            <a:pPr marL="241300" marR="9525" indent="-228600">
              <a:lnSpc>
                <a:spcPct val="100000"/>
              </a:lnSpc>
              <a:spcBef>
                <a:spcPts val="550"/>
              </a:spcBef>
              <a:buClr>
                <a:srgbClr val="0AD0D9"/>
              </a:buClr>
              <a:buSzPct val="95000"/>
              <a:buAutoNum type="arabicPeriod"/>
              <a:tabLst>
                <a:tab pos="240665" algn="l"/>
                <a:tab pos="241300" algn="l"/>
              </a:tabLst>
            </a:pPr>
            <a:r>
              <a:rPr sz="1000" spc="-35" dirty="0">
                <a:latin typeface="Georgia"/>
                <a:cs typeface="Georgia"/>
              </a:rPr>
              <a:t>Roads </a:t>
            </a:r>
            <a:r>
              <a:rPr sz="1000" spc="-20" dirty="0">
                <a:latin typeface="Georgia"/>
                <a:cs typeface="Georgia"/>
              </a:rPr>
              <a:t>and </a:t>
            </a:r>
            <a:r>
              <a:rPr sz="1000" spc="-25" dirty="0">
                <a:latin typeface="Georgia"/>
                <a:cs typeface="Georgia"/>
              </a:rPr>
              <a:t>Highways </a:t>
            </a:r>
            <a:r>
              <a:rPr sz="1000" spc="-150" dirty="0">
                <a:latin typeface="Georgia"/>
                <a:cs typeface="Georgia"/>
              </a:rPr>
              <a:t>– </a:t>
            </a:r>
            <a:r>
              <a:rPr sz="1000" spc="-35" dirty="0">
                <a:latin typeface="Georgia"/>
                <a:cs typeface="Georgia"/>
              </a:rPr>
              <a:t>Per </a:t>
            </a:r>
            <a:r>
              <a:rPr sz="1000" spc="-15" dirty="0">
                <a:latin typeface="Georgia"/>
                <a:cs typeface="Georgia"/>
              </a:rPr>
              <a:t>km </a:t>
            </a:r>
            <a:r>
              <a:rPr sz="1000" spc="-25" dirty="0">
                <a:latin typeface="Georgia"/>
                <a:cs typeface="Georgia"/>
              </a:rPr>
              <a:t>basis </a:t>
            </a:r>
            <a:r>
              <a:rPr sz="1000" spc="-15" dirty="0">
                <a:latin typeface="Georgia"/>
                <a:cs typeface="Georgia"/>
              </a:rPr>
              <a:t>depending </a:t>
            </a:r>
            <a:r>
              <a:rPr sz="1000" spc="-10" dirty="0">
                <a:latin typeface="Georgia"/>
                <a:cs typeface="Georgia"/>
              </a:rPr>
              <a:t>upon </a:t>
            </a:r>
            <a:r>
              <a:rPr sz="1000" spc="-15" dirty="0">
                <a:latin typeface="Georgia"/>
                <a:cs typeface="Georgia"/>
              </a:rPr>
              <a:t>nature </a:t>
            </a:r>
            <a:r>
              <a:rPr sz="1000" spc="-10" dirty="0">
                <a:latin typeface="Georgia"/>
                <a:cs typeface="Georgia"/>
              </a:rPr>
              <a:t>of </a:t>
            </a:r>
            <a:r>
              <a:rPr sz="1000" spc="-25" dirty="0">
                <a:latin typeface="Georgia"/>
                <a:cs typeface="Georgia"/>
              </a:rPr>
              <a:t>road,  </a:t>
            </a:r>
            <a:r>
              <a:rPr sz="1000" spc="-10" dirty="0">
                <a:latin typeface="Georgia"/>
                <a:cs typeface="Georgia"/>
              </a:rPr>
              <a:t>width </a:t>
            </a:r>
            <a:r>
              <a:rPr sz="1000" spc="-20" dirty="0">
                <a:latin typeface="Georgia"/>
                <a:cs typeface="Georgia"/>
              </a:rPr>
              <a:t>and </a:t>
            </a:r>
            <a:r>
              <a:rPr sz="1000" spc="-15" dirty="0">
                <a:latin typeface="Georgia"/>
                <a:cs typeface="Georgia"/>
              </a:rPr>
              <a:t>thickness </a:t>
            </a:r>
            <a:r>
              <a:rPr sz="1000" spc="-10" dirty="0">
                <a:latin typeface="Georgia"/>
                <a:cs typeface="Georgia"/>
              </a:rPr>
              <a:t>of</a:t>
            </a:r>
            <a:r>
              <a:rPr sz="1000" spc="35" dirty="0">
                <a:latin typeface="Georgia"/>
                <a:cs typeface="Georgia"/>
              </a:rPr>
              <a:t> </a:t>
            </a:r>
            <a:r>
              <a:rPr sz="1000" spc="-15" dirty="0">
                <a:latin typeface="Georgia"/>
                <a:cs typeface="Georgia"/>
              </a:rPr>
              <a:t>metalling.</a:t>
            </a:r>
            <a:endParaRPr sz="1000">
              <a:latin typeface="Georgia"/>
              <a:cs typeface="Georgia"/>
            </a:endParaRPr>
          </a:p>
          <a:p>
            <a:pPr marL="241300" indent="-228600">
              <a:lnSpc>
                <a:spcPct val="100000"/>
              </a:lnSpc>
              <a:spcBef>
                <a:spcPts val="240"/>
              </a:spcBef>
              <a:buClr>
                <a:srgbClr val="0AD0D9"/>
              </a:buClr>
              <a:buSzPct val="95000"/>
              <a:buAutoNum type="arabicPeriod"/>
              <a:tabLst>
                <a:tab pos="240665" algn="l"/>
                <a:tab pos="241300" algn="l"/>
              </a:tabLst>
            </a:pPr>
            <a:r>
              <a:rPr sz="1000" spc="-20" dirty="0">
                <a:latin typeface="Georgia"/>
                <a:cs typeface="Georgia"/>
              </a:rPr>
              <a:t>Irrigation</a:t>
            </a:r>
            <a:r>
              <a:rPr sz="1000" spc="-25" dirty="0">
                <a:latin typeface="Georgia"/>
                <a:cs typeface="Georgia"/>
              </a:rPr>
              <a:t> </a:t>
            </a:r>
            <a:r>
              <a:rPr sz="1000" spc="-15" dirty="0">
                <a:latin typeface="Georgia"/>
                <a:cs typeface="Georgia"/>
              </a:rPr>
              <a:t>Channels</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35" dirty="0">
                <a:latin typeface="Georgia"/>
                <a:cs typeface="Georgia"/>
              </a:rPr>
              <a:t>Per </a:t>
            </a:r>
            <a:r>
              <a:rPr sz="1000" spc="-15" dirty="0">
                <a:latin typeface="Georgia"/>
                <a:cs typeface="Georgia"/>
              </a:rPr>
              <a:t>km</a:t>
            </a:r>
            <a:r>
              <a:rPr sz="1000" spc="20" dirty="0">
                <a:latin typeface="Georgia"/>
                <a:cs typeface="Georgia"/>
              </a:rPr>
              <a:t> </a:t>
            </a:r>
            <a:r>
              <a:rPr sz="1000" spc="-25" dirty="0">
                <a:latin typeface="Georgia"/>
                <a:cs typeface="Georgia"/>
              </a:rPr>
              <a:t>basis</a:t>
            </a:r>
            <a:endParaRPr sz="1000">
              <a:latin typeface="Georgia"/>
              <a:cs typeface="Georgia"/>
            </a:endParaRPr>
          </a:p>
          <a:p>
            <a:pPr marL="332740" lvl="1" indent="-123825">
              <a:lnSpc>
                <a:spcPct val="100000"/>
              </a:lnSpc>
              <a:spcBef>
                <a:spcPts val="240"/>
              </a:spcBef>
              <a:buClr>
                <a:srgbClr val="0E6EC5"/>
              </a:buClr>
              <a:buSzPct val="85000"/>
              <a:buFont typeface="Arial"/>
              <a:buChar char=""/>
              <a:tabLst>
                <a:tab pos="332740" algn="l"/>
              </a:tabLst>
            </a:pPr>
            <a:r>
              <a:rPr sz="1000" spc="-35" dirty="0">
                <a:latin typeface="Georgia"/>
                <a:cs typeface="Georgia"/>
              </a:rPr>
              <a:t>Per </a:t>
            </a:r>
            <a:r>
              <a:rPr sz="1000" spc="-15" dirty="0">
                <a:latin typeface="Georgia"/>
                <a:cs typeface="Georgia"/>
              </a:rPr>
              <a:t>hectare </a:t>
            </a:r>
            <a:r>
              <a:rPr sz="1000" spc="-25" dirty="0">
                <a:latin typeface="Georgia"/>
                <a:cs typeface="Georgia"/>
              </a:rPr>
              <a:t>basis </a:t>
            </a:r>
            <a:r>
              <a:rPr sz="1000" spc="-20" dirty="0">
                <a:latin typeface="Georgia"/>
                <a:cs typeface="Georgia"/>
              </a:rPr>
              <a:t>(Area </a:t>
            </a:r>
            <a:r>
              <a:rPr sz="1000" spc="-10" dirty="0">
                <a:latin typeface="Georgia"/>
                <a:cs typeface="Georgia"/>
              </a:rPr>
              <a:t>of </a:t>
            </a:r>
            <a:r>
              <a:rPr sz="1000" spc="-15" dirty="0">
                <a:latin typeface="Georgia"/>
                <a:cs typeface="Georgia"/>
              </a:rPr>
              <a:t>land</a:t>
            </a:r>
            <a:r>
              <a:rPr sz="1000" spc="55" dirty="0">
                <a:latin typeface="Georgia"/>
                <a:cs typeface="Georgia"/>
              </a:rPr>
              <a:t> </a:t>
            </a:r>
            <a:r>
              <a:rPr sz="1000" spc="-15" dirty="0">
                <a:latin typeface="Georgia"/>
                <a:cs typeface="Georgia"/>
              </a:rPr>
              <a:t>commanded)</a:t>
            </a:r>
            <a:endParaRPr sz="1000">
              <a:latin typeface="Georgia"/>
              <a:cs typeface="Georgia"/>
            </a:endParaRPr>
          </a:p>
        </p:txBody>
      </p:sp>
      <p:sp>
        <p:nvSpPr>
          <p:cNvPr id="5" name="object 5"/>
          <p:cNvSpPr txBox="1"/>
          <p:nvPr/>
        </p:nvSpPr>
        <p:spPr>
          <a:xfrm>
            <a:off x="216154" y="3252977"/>
            <a:ext cx="2124710" cy="116839"/>
          </a:xfrm>
          <a:prstGeom prst="rect">
            <a:avLst/>
          </a:prstGeom>
        </p:spPr>
        <p:txBody>
          <a:bodyPr vert="horz" wrap="square" lIns="0" tIns="12700" rIns="0" bIns="0" rtlCol="0">
            <a:spAutoFit/>
          </a:bodyPr>
          <a:lstStyle/>
          <a:p>
            <a:pPr marL="12700">
              <a:lnSpc>
                <a:spcPct val="100000"/>
              </a:lnSpc>
              <a:spcBef>
                <a:spcPts val="100"/>
              </a:spcBef>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6" name="object 6"/>
          <p:cNvSpPr txBox="1"/>
          <p:nvPr/>
        </p:nvSpPr>
        <p:spPr>
          <a:xfrm>
            <a:off x="4272534" y="3252977"/>
            <a:ext cx="85725" cy="116839"/>
          </a:xfrm>
          <a:prstGeom prst="rect">
            <a:avLst/>
          </a:prstGeom>
        </p:spPr>
        <p:txBody>
          <a:bodyPr vert="horz" wrap="square" lIns="0" tIns="12700" rIns="0" bIns="0" rtlCol="0">
            <a:spAutoFit/>
          </a:bodyPr>
          <a:lstStyle/>
          <a:p>
            <a:pPr marL="12700">
              <a:lnSpc>
                <a:spcPct val="100000"/>
              </a:lnSpc>
              <a:spcBef>
                <a:spcPts val="100"/>
              </a:spcBef>
            </a:pPr>
            <a:r>
              <a:rPr sz="600" spc="-65" dirty="0">
                <a:solidFill>
                  <a:srgbClr val="045C75"/>
                </a:solidFill>
                <a:latin typeface="Georgia"/>
                <a:cs typeface="Georgia"/>
              </a:rPr>
              <a:t>13</a:t>
            </a:r>
            <a:endParaRPr sz="600">
              <a:latin typeface="Georgia"/>
              <a:cs typeface="Georgia"/>
            </a:endParaRPr>
          </a:p>
        </p:txBody>
      </p:sp>
      <p:sp>
        <p:nvSpPr>
          <p:cNvPr id="7" name="object 7"/>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562736"/>
            <a:ext cx="2208530" cy="239395"/>
          </a:xfrm>
          <a:prstGeom prst="rect">
            <a:avLst/>
          </a:prstGeom>
        </p:spPr>
        <p:txBody>
          <a:bodyPr vert="horz" wrap="square" lIns="0" tIns="13335" rIns="0" bIns="0" rtlCol="0">
            <a:spAutoFit/>
          </a:bodyPr>
          <a:lstStyle/>
          <a:p>
            <a:pPr marL="12700">
              <a:lnSpc>
                <a:spcPct val="100000"/>
              </a:lnSpc>
              <a:spcBef>
                <a:spcPts val="105"/>
              </a:spcBef>
            </a:pPr>
            <a:r>
              <a:rPr spc="-5" dirty="0"/>
              <a:t>PRELIMINARY </a:t>
            </a:r>
            <a:r>
              <a:rPr spc="-20" dirty="0"/>
              <a:t>ESTIMATE</a:t>
            </a:r>
            <a:r>
              <a:rPr spc="-60" dirty="0"/>
              <a:t> </a:t>
            </a:r>
            <a:r>
              <a:rPr spc="-5" dirty="0"/>
              <a:t>(Ctd.)</a:t>
            </a:r>
          </a:p>
        </p:txBody>
      </p:sp>
      <p:sp>
        <p:nvSpPr>
          <p:cNvPr id="4" name="object 4"/>
          <p:cNvSpPr txBox="1">
            <a:spLocks noGrp="1"/>
          </p:cNvSpPr>
          <p:nvPr>
            <p:ph type="body" idx="1"/>
          </p:nvPr>
        </p:nvSpPr>
        <p:spPr>
          <a:prstGeom prst="rect">
            <a:avLst/>
          </a:prstGeom>
        </p:spPr>
        <p:txBody>
          <a:bodyPr vert="horz" wrap="square" lIns="0" tIns="188949" rIns="0" bIns="0" rtlCol="0">
            <a:spAutoFit/>
          </a:bodyPr>
          <a:lstStyle/>
          <a:p>
            <a:pPr marL="34925" marR="5080">
              <a:lnSpc>
                <a:spcPct val="100000"/>
              </a:lnSpc>
              <a:spcBef>
                <a:spcPts val="95"/>
              </a:spcBef>
              <a:buAutoNum type="arabicPeriod" startAt="4"/>
              <a:tabLst>
                <a:tab pos="167005" algn="l"/>
              </a:tabLst>
            </a:pPr>
            <a:r>
              <a:rPr spc="-30" dirty="0"/>
              <a:t>Bridges </a:t>
            </a:r>
            <a:r>
              <a:rPr spc="-15" dirty="0"/>
              <a:t>and </a:t>
            </a:r>
            <a:r>
              <a:rPr spc="-20" dirty="0"/>
              <a:t>Culverts </a:t>
            </a:r>
            <a:r>
              <a:rPr spc="-150" dirty="0"/>
              <a:t>– </a:t>
            </a:r>
            <a:r>
              <a:rPr spc="-35" dirty="0"/>
              <a:t>Per </a:t>
            </a:r>
            <a:r>
              <a:rPr spc="-20" dirty="0"/>
              <a:t>running meter </a:t>
            </a:r>
            <a:r>
              <a:rPr spc="-10" dirty="0"/>
              <a:t>of </a:t>
            </a:r>
            <a:r>
              <a:rPr spc="-20" dirty="0"/>
              <a:t>span </a:t>
            </a:r>
            <a:r>
              <a:rPr spc="-15" dirty="0"/>
              <a:t>depending </a:t>
            </a:r>
            <a:r>
              <a:rPr spc="-10" dirty="0"/>
              <a:t>upon </a:t>
            </a:r>
            <a:r>
              <a:rPr spc="-15" dirty="0"/>
              <a:t>type  </a:t>
            </a:r>
            <a:r>
              <a:rPr spc="-10" dirty="0"/>
              <a:t>of </a:t>
            </a:r>
            <a:r>
              <a:rPr spc="-15" dirty="0"/>
              <a:t>structure, type </a:t>
            </a:r>
            <a:r>
              <a:rPr spc="-20" dirty="0"/>
              <a:t>and </a:t>
            </a:r>
            <a:r>
              <a:rPr spc="-10" dirty="0"/>
              <a:t>depth of</a:t>
            </a:r>
            <a:r>
              <a:rPr spc="80" dirty="0"/>
              <a:t> </a:t>
            </a:r>
            <a:r>
              <a:rPr spc="-15" dirty="0"/>
              <a:t>foundation.</a:t>
            </a:r>
          </a:p>
          <a:p>
            <a:pPr marL="22225">
              <a:lnSpc>
                <a:spcPct val="100000"/>
              </a:lnSpc>
              <a:spcBef>
                <a:spcPts val="30"/>
              </a:spcBef>
              <a:buFont typeface="Georgia"/>
              <a:buAutoNum type="arabicPeriod" startAt="4"/>
            </a:pPr>
            <a:endParaRPr sz="1450"/>
          </a:p>
          <a:p>
            <a:pPr marL="159385" indent="-125095">
              <a:lnSpc>
                <a:spcPct val="100000"/>
              </a:lnSpc>
              <a:buAutoNum type="arabicPeriod" startAt="4"/>
              <a:tabLst>
                <a:tab pos="160655" algn="l"/>
              </a:tabLst>
            </a:pPr>
            <a:r>
              <a:rPr spc="-25" dirty="0"/>
              <a:t>Sewerage </a:t>
            </a:r>
            <a:r>
              <a:rPr spc="-20" dirty="0"/>
              <a:t>and Water </a:t>
            </a:r>
            <a:r>
              <a:rPr spc="-30" dirty="0"/>
              <a:t>Supply</a:t>
            </a:r>
            <a:r>
              <a:rPr spc="20" dirty="0"/>
              <a:t> </a:t>
            </a:r>
            <a:r>
              <a:rPr spc="-20" dirty="0"/>
              <a:t>Project</a:t>
            </a:r>
          </a:p>
          <a:p>
            <a:pPr marL="469265" lvl="1" indent="-123825">
              <a:lnSpc>
                <a:spcPct val="100000"/>
              </a:lnSpc>
              <a:spcBef>
                <a:spcPts val="210"/>
              </a:spcBef>
              <a:buClr>
                <a:srgbClr val="009DD9"/>
              </a:buClr>
              <a:buSzPct val="70588"/>
              <a:buFont typeface="Arial"/>
              <a:buChar char=""/>
              <a:tabLst>
                <a:tab pos="469900" algn="l"/>
              </a:tabLst>
            </a:pPr>
            <a:r>
              <a:rPr sz="850" spc="-30" dirty="0">
                <a:latin typeface="Georgia"/>
                <a:cs typeface="Georgia"/>
              </a:rPr>
              <a:t>Per </a:t>
            </a:r>
            <a:r>
              <a:rPr sz="850" spc="-10" dirty="0">
                <a:latin typeface="Georgia"/>
                <a:cs typeface="Georgia"/>
              </a:rPr>
              <a:t>head of population</a:t>
            </a:r>
            <a:r>
              <a:rPr sz="850" spc="5" dirty="0">
                <a:latin typeface="Georgia"/>
                <a:cs typeface="Georgia"/>
              </a:rPr>
              <a:t> </a:t>
            </a:r>
            <a:r>
              <a:rPr sz="850" spc="-15" dirty="0">
                <a:latin typeface="Georgia"/>
                <a:cs typeface="Georgia"/>
              </a:rPr>
              <a:t>served</a:t>
            </a:r>
            <a:endParaRPr sz="850">
              <a:latin typeface="Georgia"/>
              <a:cs typeface="Georgia"/>
            </a:endParaRPr>
          </a:p>
          <a:p>
            <a:pPr marL="469265" lvl="1" indent="-123825">
              <a:lnSpc>
                <a:spcPct val="100000"/>
              </a:lnSpc>
              <a:spcBef>
                <a:spcPts val="204"/>
              </a:spcBef>
              <a:buClr>
                <a:srgbClr val="009DD9"/>
              </a:buClr>
              <a:buSzPct val="70588"/>
              <a:buFont typeface="Arial"/>
              <a:buChar char=""/>
              <a:tabLst>
                <a:tab pos="469900" algn="l"/>
              </a:tabLst>
            </a:pPr>
            <a:r>
              <a:rPr sz="850" spc="-30" dirty="0">
                <a:latin typeface="Georgia"/>
                <a:cs typeface="Georgia"/>
              </a:rPr>
              <a:t>Per </a:t>
            </a:r>
            <a:r>
              <a:rPr sz="850" spc="-10" dirty="0">
                <a:latin typeface="Georgia"/>
                <a:cs typeface="Georgia"/>
              </a:rPr>
              <a:t>hectare </a:t>
            </a:r>
            <a:r>
              <a:rPr sz="850" spc="-15" dirty="0">
                <a:latin typeface="Georgia"/>
                <a:cs typeface="Georgia"/>
              </a:rPr>
              <a:t>basis (Area</a:t>
            </a:r>
            <a:r>
              <a:rPr sz="850" spc="-55" dirty="0">
                <a:latin typeface="Georgia"/>
                <a:cs typeface="Georgia"/>
              </a:rPr>
              <a:t> </a:t>
            </a:r>
            <a:r>
              <a:rPr sz="850" spc="-15" dirty="0">
                <a:latin typeface="Georgia"/>
                <a:cs typeface="Georgia"/>
              </a:rPr>
              <a:t>covered)</a:t>
            </a:r>
            <a:endParaRPr sz="850">
              <a:latin typeface="Georgia"/>
              <a:cs typeface="Georgia"/>
            </a:endParaRPr>
          </a:p>
          <a:p>
            <a:pPr marL="22225" lvl="1">
              <a:lnSpc>
                <a:spcPct val="100000"/>
              </a:lnSpc>
              <a:buClr>
                <a:srgbClr val="009DD9"/>
              </a:buClr>
              <a:buFont typeface="Arial"/>
              <a:buChar char=""/>
            </a:pPr>
            <a:endParaRPr sz="800"/>
          </a:p>
          <a:p>
            <a:pPr marL="34925" marR="8890">
              <a:lnSpc>
                <a:spcPct val="100000"/>
              </a:lnSpc>
              <a:spcBef>
                <a:spcPts val="550"/>
              </a:spcBef>
              <a:buAutoNum type="arabicPeriod" startAt="4"/>
              <a:tabLst>
                <a:tab pos="170180" algn="l"/>
              </a:tabLst>
            </a:pPr>
            <a:r>
              <a:rPr spc="-5" dirty="0"/>
              <a:t>Over </a:t>
            </a:r>
            <a:r>
              <a:rPr spc="-25" dirty="0"/>
              <a:t>Head </a:t>
            </a:r>
            <a:r>
              <a:rPr spc="-20" dirty="0"/>
              <a:t>water </a:t>
            </a:r>
            <a:r>
              <a:rPr spc="-30" dirty="0"/>
              <a:t>Tank </a:t>
            </a:r>
            <a:r>
              <a:rPr spc="-150" dirty="0"/>
              <a:t>– </a:t>
            </a:r>
            <a:r>
              <a:rPr spc="-35" dirty="0"/>
              <a:t>Per </a:t>
            </a:r>
            <a:r>
              <a:rPr spc="-15" dirty="0"/>
              <a:t>liter or </a:t>
            </a:r>
            <a:r>
              <a:rPr spc="-20" dirty="0"/>
              <a:t>per </a:t>
            </a:r>
            <a:r>
              <a:rPr spc="-15" dirty="0"/>
              <a:t>gallon </a:t>
            </a:r>
            <a:r>
              <a:rPr spc="-10" dirty="0"/>
              <a:t>of tank depending upon  </a:t>
            </a:r>
            <a:r>
              <a:rPr spc="-15" dirty="0"/>
              <a:t>type </a:t>
            </a:r>
            <a:r>
              <a:rPr spc="-10" dirty="0"/>
              <a:t>of </a:t>
            </a:r>
            <a:r>
              <a:rPr spc="-15" dirty="0"/>
              <a:t>structure </a:t>
            </a:r>
            <a:r>
              <a:rPr spc="-20" dirty="0"/>
              <a:t>and </a:t>
            </a:r>
            <a:r>
              <a:rPr spc="-10" dirty="0"/>
              <a:t>height of</a:t>
            </a:r>
            <a:r>
              <a:rPr spc="25" dirty="0"/>
              <a:t> </a:t>
            </a:r>
            <a:r>
              <a:rPr spc="-15" dirty="0"/>
              <a:t>tank.</a:t>
            </a: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66438" y="3253536"/>
            <a:ext cx="90805" cy="116839"/>
          </a:xfrm>
          <a:prstGeom prst="rect">
            <a:avLst/>
          </a:prstGeom>
        </p:spPr>
        <p:txBody>
          <a:bodyPr vert="horz" wrap="square" lIns="0" tIns="12700" rIns="0" bIns="0" rtlCol="0">
            <a:spAutoFit/>
          </a:bodyPr>
          <a:lstStyle/>
          <a:p>
            <a:pPr marL="12700">
              <a:lnSpc>
                <a:spcPct val="100000"/>
              </a:lnSpc>
              <a:spcBef>
                <a:spcPts val="100"/>
              </a:spcBef>
            </a:pPr>
            <a:r>
              <a:rPr sz="600" spc="-50" dirty="0">
                <a:solidFill>
                  <a:srgbClr val="045C75"/>
                </a:solidFill>
                <a:latin typeface="Georgia"/>
                <a:cs typeface="Georgia"/>
              </a:rPr>
              <a:t>14</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386841"/>
            <a:ext cx="1731010" cy="239395"/>
          </a:xfrm>
          <a:prstGeom prst="rect">
            <a:avLst/>
          </a:prstGeom>
        </p:spPr>
        <p:txBody>
          <a:bodyPr vert="horz" wrap="square" lIns="0" tIns="12700" rIns="0" bIns="0" rtlCol="0">
            <a:spAutoFit/>
          </a:bodyPr>
          <a:lstStyle/>
          <a:p>
            <a:pPr marL="12700">
              <a:lnSpc>
                <a:spcPct val="100000"/>
              </a:lnSpc>
              <a:spcBef>
                <a:spcPts val="100"/>
              </a:spcBef>
            </a:pPr>
            <a:r>
              <a:rPr spc="-5" dirty="0"/>
              <a:t>PLINTH AREA</a:t>
            </a:r>
            <a:r>
              <a:rPr spc="-65" dirty="0"/>
              <a:t> </a:t>
            </a:r>
            <a:r>
              <a:rPr spc="-20" dirty="0"/>
              <a:t>ESTIMATE</a:t>
            </a:r>
          </a:p>
        </p:txBody>
      </p:sp>
      <p:sp>
        <p:nvSpPr>
          <p:cNvPr id="4" name="object 4"/>
          <p:cNvSpPr txBox="1"/>
          <p:nvPr/>
        </p:nvSpPr>
        <p:spPr>
          <a:xfrm>
            <a:off x="284734" y="764793"/>
            <a:ext cx="4102735" cy="2098040"/>
          </a:xfrm>
          <a:prstGeom prst="rect">
            <a:avLst/>
          </a:prstGeom>
        </p:spPr>
        <p:txBody>
          <a:bodyPr vert="horz" wrap="square" lIns="0" tIns="12065" rIns="0" bIns="0" rtlCol="0">
            <a:spAutoFit/>
          </a:bodyPr>
          <a:lstStyle/>
          <a:p>
            <a:pPr marL="184785" indent="-172720">
              <a:lnSpc>
                <a:spcPct val="100000"/>
              </a:lnSpc>
              <a:spcBef>
                <a:spcPts val="95"/>
              </a:spcBef>
              <a:buClr>
                <a:srgbClr val="0AD0D9"/>
              </a:buClr>
              <a:buSzPct val="95000"/>
              <a:buFont typeface="Arial"/>
              <a:buChar char=""/>
              <a:tabLst>
                <a:tab pos="185420" algn="l"/>
              </a:tabLst>
            </a:pPr>
            <a:r>
              <a:rPr sz="1000" spc="-50" dirty="0">
                <a:latin typeface="Georgia"/>
                <a:cs typeface="Georgia"/>
              </a:rPr>
              <a:t>P.A. </a:t>
            </a:r>
            <a:r>
              <a:rPr sz="1000" spc="-20" dirty="0">
                <a:latin typeface="Georgia"/>
                <a:cs typeface="Georgia"/>
              </a:rPr>
              <a:t>is </a:t>
            </a:r>
            <a:r>
              <a:rPr sz="1000" spc="-25" dirty="0">
                <a:latin typeface="Georgia"/>
                <a:cs typeface="Georgia"/>
              </a:rPr>
              <a:t>approximate</a:t>
            </a:r>
            <a:r>
              <a:rPr sz="1000" spc="-170" dirty="0">
                <a:latin typeface="Georgia"/>
                <a:cs typeface="Georgia"/>
              </a:rPr>
              <a:t> </a:t>
            </a:r>
            <a:r>
              <a:rPr sz="1000" spc="-15" dirty="0">
                <a:latin typeface="Georgia"/>
                <a:cs typeface="Georgia"/>
              </a:rPr>
              <a:t>estimate</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marR="5715" indent="-172720">
              <a:lnSpc>
                <a:spcPct val="100000"/>
              </a:lnSpc>
              <a:buClr>
                <a:srgbClr val="0AD0D9"/>
              </a:buClr>
              <a:buSzPct val="95000"/>
              <a:buFont typeface="Arial"/>
              <a:buChar char=""/>
              <a:tabLst>
                <a:tab pos="185420" algn="l"/>
              </a:tabLst>
            </a:pPr>
            <a:r>
              <a:rPr sz="1000" spc="-15" dirty="0">
                <a:latin typeface="Georgia"/>
                <a:cs typeface="Georgia"/>
              </a:rPr>
              <a:t>Plinth </a:t>
            </a:r>
            <a:r>
              <a:rPr sz="1000" spc="-25" dirty="0">
                <a:latin typeface="Georgia"/>
                <a:cs typeface="Georgia"/>
              </a:rPr>
              <a:t>area </a:t>
            </a:r>
            <a:r>
              <a:rPr sz="1000" spc="-10" dirty="0">
                <a:latin typeface="Georgia"/>
                <a:cs typeface="Georgia"/>
              </a:rPr>
              <a:t>should be calculated </a:t>
            </a:r>
            <a:r>
              <a:rPr sz="1000" spc="-20" dirty="0">
                <a:latin typeface="Georgia"/>
                <a:cs typeface="Georgia"/>
              </a:rPr>
              <a:t>for </a:t>
            </a:r>
            <a:r>
              <a:rPr sz="1000" spc="-25" dirty="0">
                <a:latin typeface="Georgia"/>
                <a:cs typeface="Georgia"/>
              </a:rPr>
              <a:t>covered area </a:t>
            </a:r>
            <a:r>
              <a:rPr sz="1000" spc="-20" dirty="0">
                <a:latin typeface="Georgia"/>
                <a:cs typeface="Georgia"/>
              </a:rPr>
              <a:t>by </a:t>
            </a:r>
            <a:r>
              <a:rPr sz="1000" spc="-10" dirty="0">
                <a:latin typeface="Georgia"/>
                <a:cs typeface="Georgia"/>
              </a:rPr>
              <a:t>taking </a:t>
            </a:r>
            <a:r>
              <a:rPr sz="1000" spc="-30" dirty="0">
                <a:latin typeface="Georgia"/>
                <a:cs typeface="Georgia"/>
              </a:rPr>
              <a:t>external  </a:t>
            </a:r>
            <a:r>
              <a:rPr sz="1000" spc="-20" dirty="0">
                <a:latin typeface="Georgia"/>
                <a:cs typeface="Georgia"/>
              </a:rPr>
              <a:t>dimensions </a:t>
            </a:r>
            <a:r>
              <a:rPr sz="1000" spc="-10" dirty="0">
                <a:latin typeface="Georgia"/>
                <a:cs typeface="Georgia"/>
              </a:rPr>
              <a:t>of </a:t>
            </a:r>
            <a:r>
              <a:rPr sz="1000" spc="-5" dirty="0">
                <a:latin typeface="Georgia"/>
                <a:cs typeface="Georgia"/>
              </a:rPr>
              <a:t>the </a:t>
            </a:r>
            <a:r>
              <a:rPr sz="1000" spc="-15" dirty="0">
                <a:latin typeface="Georgia"/>
                <a:cs typeface="Georgia"/>
              </a:rPr>
              <a:t>building </a:t>
            </a:r>
            <a:r>
              <a:rPr sz="1000" spc="-10" dirty="0">
                <a:latin typeface="Georgia"/>
                <a:cs typeface="Georgia"/>
              </a:rPr>
              <a:t>at </a:t>
            </a:r>
            <a:r>
              <a:rPr sz="1000" spc="-5" dirty="0">
                <a:latin typeface="Georgia"/>
                <a:cs typeface="Georgia"/>
              </a:rPr>
              <a:t>the </a:t>
            </a:r>
            <a:r>
              <a:rPr sz="1000" spc="5" dirty="0">
                <a:latin typeface="Georgia"/>
                <a:cs typeface="Georgia"/>
              </a:rPr>
              <a:t>floor</a:t>
            </a:r>
            <a:r>
              <a:rPr sz="1000" spc="-25" dirty="0">
                <a:latin typeface="Georgia"/>
                <a:cs typeface="Georgia"/>
              </a:rPr>
              <a:t> </a:t>
            </a:r>
            <a:r>
              <a:rPr sz="1000" spc="-15" dirty="0">
                <a:latin typeface="Georgia"/>
                <a:cs typeface="Georgia"/>
              </a:rPr>
              <a:t>level</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20" dirty="0">
                <a:latin typeface="Georgia"/>
                <a:cs typeface="Georgia"/>
              </a:rPr>
              <a:t>Courtyard and </a:t>
            </a:r>
            <a:r>
              <a:rPr sz="1000" spc="-10" dirty="0">
                <a:latin typeface="Georgia"/>
                <a:cs typeface="Georgia"/>
              </a:rPr>
              <a:t>other open </a:t>
            </a:r>
            <a:r>
              <a:rPr sz="1000" spc="-25" dirty="0">
                <a:latin typeface="Georgia"/>
                <a:cs typeface="Georgia"/>
              </a:rPr>
              <a:t>area </a:t>
            </a:r>
            <a:r>
              <a:rPr sz="1000" spc="-15" dirty="0">
                <a:latin typeface="Georgia"/>
                <a:cs typeface="Georgia"/>
              </a:rPr>
              <a:t>should </a:t>
            </a:r>
            <a:r>
              <a:rPr sz="1000" spc="-5" dirty="0">
                <a:latin typeface="Georgia"/>
                <a:cs typeface="Georgia"/>
              </a:rPr>
              <a:t>not </a:t>
            </a:r>
            <a:r>
              <a:rPr sz="1000" spc="-10" dirty="0">
                <a:latin typeface="Georgia"/>
                <a:cs typeface="Georgia"/>
              </a:rPr>
              <a:t>be</a:t>
            </a:r>
            <a:r>
              <a:rPr sz="1000" spc="-5" dirty="0">
                <a:latin typeface="Georgia"/>
                <a:cs typeface="Georgia"/>
              </a:rPr>
              <a:t> </a:t>
            </a:r>
            <a:r>
              <a:rPr sz="1000" spc="-15" dirty="0">
                <a:latin typeface="Georgia"/>
                <a:cs typeface="Georgia"/>
              </a:rPr>
              <a:t>included.</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marR="5080" indent="-172720">
              <a:lnSpc>
                <a:spcPct val="100000"/>
              </a:lnSpc>
              <a:buClr>
                <a:srgbClr val="0AD0D9"/>
              </a:buClr>
              <a:buSzPct val="95000"/>
              <a:buFont typeface="Arial"/>
              <a:buChar char=""/>
              <a:tabLst>
                <a:tab pos="185420" algn="l"/>
              </a:tabLst>
            </a:pPr>
            <a:r>
              <a:rPr sz="1000" spc="-45" dirty="0">
                <a:latin typeface="Georgia"/>
                <a:cs typeface="Georgia"/>
              </a:rPr>
              <a:t>For </a:t>
            </a:r>
            <a:r>
              <a:rPr sz="1000" spc="-15" dirty="0">
                <a:latin typeface="Georgia"/>
                <a:cs typeface="Georgia"/>
              </a:rPr>
              <a:t>multi </a:t>
            </a:r>
            <a:r>
              <a:rPr sz="1000" spc="-20" dirty="0">
                <a:latin typeface="Georgia"/>
                <a:cs typeface="Georgia"/>
              </a:rPr>
              <a:t>storeyed </a:t>
            </a:r>
            <a:r>
              <a:rPr sz="1000" spc="-15" dirty="0">
                <a:latin typeface="Georgia"/>
                <a:cs typeface="Georgia"/>
              </a:rPr>
              <a:t>building Plinth </a:t>
            </a:r>
            <a:r>
              <a:rPr sz="1000" spc="-20" dirty="0">
                <a:latin typeface="Georgia"/>
                <a:cs typeface="Georgia"/>
              </a:rPr>
              <a:t>Area for </a:t>
            </a:r>
            <a:r>
              <a:rPr sz="1000" spc="-10" dirty="0">
                <a:latin typeface="Georgia"/>
                <a:cs typeface="Georgia"/>
              </a:rPr>
              <a:t>each </a:t>
            </a:r>
            <a:r>
              <a:rPr sz="1000" spc="-20" dirty="0">
                <a:latin typeface="Georgia"/>
                <a:cs typeface="Georgia"/>
              </a:rPr>
              <a:t>storey is </a:t>
            </a:r>
            <a:r>
              <a:rPr sz="1000" spc="-25" dirty="0">
                <a:latin typeface="Georgia"/>
                <a:cs typeface="Georgia"/>
              </a:rPr>
              <a:t>determined  </a:t>
            </a:r>
            <a:r>
              <a:rPr sz="1000" spc="-30" dirty="0">
                <a:latin typeface="Georgia"/>
                <a:cs typeface="Georgia"/>
              </a:rPr>
              <a:t>separately.</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marR="5715" indent="-172720">
              <a:lnSpc>
                <a:spcPct val="100000"/>
              </a:lnSpc>
              <a:buClr>
                <a:srgbClr val="0AD0D9"/>
              </a:buClr>
              <a:buSzPct val="95000"/>
              <a:buFont typeface="Arial"/>
              <a:buChar char=""/>
              <a:tabLst>
                <a:tab pos="185420" algn="l"/>
              </a:tabLst>
            </a:pPr>
            <a:r>
              <a:rPr sz="1000" spc="-25" dirty="0">
                <a:latin typeface="Georgia"/>
                <a:cs typeface="Georgia"/>
              </a:rPr>
              <a:t>Approximate </a:t>
            </a:r>
            <a:r>
              <a:rPr sz="1000" spc="-10" dirty="0">
                <a:latin typeface="Georgia"/>
                <a:cs typeface="Georgia"/>
              </a:rPr>
              <a:t>total plinth </a:t>
            </a:r>
            <a:r>
              <a:rPr sz="1000" spc="-25" dirty="0">
                <a:latin typeface="Georgia"/>
                <a:cs typeface="Georgia"/>
              </a:rPr>
              <a:t>area </a:t>
            </a:r>
            <a:r>
              <a:rPr sz="1000" spc="-30" dirty="0">
                <a:latin typeface="Georgia"/>
                <a:cs typeface="Georgia"/>
              </a:rPr>
              <a:t>may </a:t>
            </a:r>
            <a:r>
              <a:rPr sz="1000" spc="-10" dirty="0">
                <a:latin typeface="Georgia"/>
                <a:cs typeface="Georgia"/>
              </a:rPr>
              <a:t>be calculated </a:t>
            </a:r>
            <a:r>
              <a:rPr sz="1000" spc="-20" dirty="0">
                <a:latin typeface="Georgia"/>
                <a:cs typeface="Georgia"/>
              </a:rPr>
              <a:t>by </a:t>
            </a:r>
            <a:r>
              <a:rPr sz="1000" spc="-15" dirty="0">
                <a:latin typeface="Georgia"/>
                <a:cs typeface="Georgia"/>
              </a:rPr>
              <a:t>adding </a:t>
            </a:r>
            <a:r>
              <a:rPr sz="1000" spc="-90" dirty="0">
                <a:latin typeface="Georgia"/>
                <a:cs typeface="Georgia"/>
              </a:rPr>
              <a:t>30 </a:t>
            </a:r>
            <a:r>
              <a:rPr sz="1000" spc="-10" dirty="0">
                <a:latin typeface="Georgia"/>
                <a:cs typeface="Georgia"/>
              </a:rPr>
              <a:t>to </a:t>
            </a:r>
            <a:r>
              <a:rPr sz="1000" spc="-40" dirty="0">
                <a:latin typeface="Georgia"/>
                <a:cs typeface="Georgia"/>
              </a:rPr>
              <a:t>40% </a:t>
            </a:r>
            <a:r>
              <a:rPr sz="1000" spc="-45" dirty="0">
                <a:latin typeface="Georgia"/>
                <a:cs typeface="Georgia"/>
              </a:rPr>
              <a:t>of  </a:t>
            </a:r>
            <a:r>
              <a:rPr sz="1000" spc="-5" dirty="0">
                <a:latin typeface="Georgia"/>
                <a:cs typeface="Georgia"/>
              </a:rPr>
              <a:t>the </a:t>
            </a:r>
            <a:r>
              <a:rPr sz="1000" spc="-25" dirty="0">
                <a:latin typeface="Georgia"/>
                <a:cs typeface="Georgia"/>
              </a:rPr>
              <a:t>already </a:t>
            </a:r>
            <a:r>
              <a:rPr sz="1000" spc="-15" dirty="0">
                <a:latin typeface="Georgia"/>
                <a:cs typeface="Georgia"/>
              </a:rPr>
              <a:t>calculated </a:t>
            </a:r>
            <a:r>
              <a:rPr sz="1000" spc="-25" dirty="0">
                <a:latin typeface="Georgia"/>
                <a:cs typeface="Georgia"/>
              </a:rPr>
              <a:t>area </a:t>
            </a:r>
            <a:r>
              <a:rPr sz="1000" spc="-20" dirty="0">
                <a:latin typeface="Georgia"/>
                <a:cs typeface="Georgia"/>
              </a:rPr>
              <a:t>for </a:t>
            </a:r>
            <a:r>
              <a:rPr sz="1000" spc="-25" dirty="0">
                <a:latin typeface="Georgia"/>
                <a:cs typeface="Georgia"/>
              </a:rPr>
              <a:t>walls, </a:t>
            </a:r>
            <a:r>
              <a:rPr sz="1000" spc="-15" dirty="0">
                <a:latin typeface="Georgia"/>
                <a:cs typeface="Georgia"/>
              </a:rPr>
              <a:t>circulation </a:t>
            </a:r>
            <a:r>
              <a:rPr sz="1000" spc="-20" dirty="0">
                <a:latin typeface="Georgia"/>
                <a:cs typeface="Georgia"/>
              </a:rPr>
              <a:t>and waste</a:t>
            </a:r>
            <a:r>
              <a:rPr sz="1000" spc="-15" dirty="0">
                <a:latin typeface="Georgia"/>
                <a:cs typeface="Georgia"/>
              </a:rPr>
              <a:t> </a:t>
            </a:r>
            <a:r>
              <a:rPr sz="1000" spc="-10" dirty="0">
                <a:latin typeface="Georgia"/>
                <a:cs typeface="Georgia"/>
              </a:rPr>
              <a:t>etc.</a:t>
            </a:r>
            <a:endParaRPr sz="1000">
              <a:latin typeface="Georgia"/>
              <a:cs typeface="Georgia"/>
            </a:endParaRPr>
          </a:p>
        </p:txBody>
      </p:sp>
      <p:sp>
        <p:nvSpPr>
          <p:cNvPr id="5" name="object 5"/>
          <p:cNvSpPr txBox="1"/>
          <p:nvPr/>
        </p:nvSpPr>
        <p:spPr>
          <a:xfrm>
            <a:off x="216154" y="2968153"/>
            <a:ext cx="3989070" cy="401955"/>
          </a:xfrm>
          <a:prstGeom prst="rect">
            <a:avLst/>
          </a:prstGeom>
        </p:spPr>
        <p:txBody>
          <a:bodyPr vert="horz" wrap="square" lIns="0" tIns="95250" rIns="0" bIns="0" rtlCol="0">
            <a:spAutoFit/>
          </a:bodyPr>
          <a:lstStyle/>
          <a:p>
            <a:pPr marL="81280">
              <a:lnSpc>
                <a:spcPct val="100000"/>
              </a:lnSpc>
              <a:spcBef>
                <a:spcPts val="750"/>
              </a:spcBef>
            </a:pPr>
            <a:r>
              <a:rPr sz="950" spc="-250" dirty="0">
                <a:solidFill>
                  <a:srgbClr val="0AD0D9"/>
                </a:solidFill>
                <a:latin typeface="Arial"/>
                <a:cs typeface="Arial"/>
              </a:rPr>
              <a:t> </a:t>
            </a:r>
            <a:r>
              <a:rPr sz="1000" spc="-15" dirty="0">
                <a:latin typeface="Georgia"/>
                <a:cs typeface="Georgia"/>
              </a:rPr>
              <a:t>Plinth </a:t>
            </a:r>
            <a:r>
              <a:rPr sz="1000" spc="-25" dirty="0">
                <a:latin typeface="Georgia"/>
                <a:cs typeface="Georgia"/>
              </a:rPr>
              <a:t>area rate </a:t>
            </a:r>
            <a:r>
              <a:rPr sz="1000" spc="-20" dirty="0">
                <a:latin typeface="Georgia"/>
                <a:cs typeface="Georgia"/>
              </a:rPr>
              <a:t>is </a:t>
            </a:r>
            <a:r>
              <a:rPr sz="1000" spc="-15" dirty="0">
                <a:latin typeface="Georgia"/>
                <a:cs typeface="Georgia"/>
              </a:rPr>
              <a:t>known </a:t>
            </a:r>
            <a:r>
              <a:rPr sz="1000" spc="-20" dirty="0">
                <a:latin typeface="Georgia"/>
                <a:cs typeface="Georgia"/>
              </a:rPr>
              <a:t>from </a:t>
            </a:r>
            <a:r>
              <a:rPr sz="1000" spc="-15" dirty="0">
                <a:latin typeface="Georgia"/>
                <a:cs typeface="Georgia"/>
              </a:rPr>
              <a:t>cost </a:t>
            </a:r>
            <a:r>
              <a:rPr sz="1000" spc="-10" dirty="0">
                <a:latin typeface="Georgia"/>
                <a:cs typeface="Georgia"/>
              </a:rPr>
              <a:t>of </a:t>
            </a:r>
            <a:r>
              <a:rPr sz="1000" spc="-20" dirty="0">
                <a:latin typeface="Georgia"/>
                <a:cs typeface="Georgia"/>
              </a:rPr>
              <a:t>similar </a:t>
            </a:r>
            <a:r>
              <a:rPr sz="1000" spc="-15" dirty="0">
                <a:latin typeface="Georgia"/>
                <a:cs typeface="Georgia"/>
              </a:rPr>
              <a:t>building </a:t>
            </a:r>
            <a:r>
              <a:rPr sz="1000" spc="-10" dirty="0">
                <a:latin typeface="Georgia"/>
                <a:cs typeface="Georgia"/>
              </a:rPr>
              <a:t>in </a:t>
            </a:r>
            <a:r>
              <a:rPr sz="1000" spc="-5" dirty="0">
                <a:latin typeface="Georgia"/>
                <a:cs typeface="Georgia"/>
              </a:rPr>
              <a:t>the</a:t>
            </a:r>
            <a:r>
              <a:rPr sz="1000" spc="50" dirty="0">
                <a:latin typeface="Georgia"/>
                <a:cs typeface="Georgia"/>
              </a:rPr>
              <a:t> </a:t>
            </a:r>
            <a:r>
              <a:rPr sz="1000" spc="-25" dirty="0">
                <a:latin typeface="Georgia"/>
                <a:cs typeface="Georgia"/>
              </a:rPr>
              <a:t>locality.</a:t>
            </a:r>
            <a:endParaRPr sz="1000">
              <a:latin typeface="Georgia"/>
              <a:cs typeface="Georgia"/>
            </a:endParaRPr>
          </a:p>
          <a:p>
            <a:pPr marL="12700">
              <a:lnSpc>
                <a:spcPct val="100000"/>
              </a:lnSpc>
              <a:spcBef>
                <a:spcPts val="390"/>
              </a:spcBef>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30"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6" name="object 6"/>
          <p:cNvSpPr txBox="1"/>
          <p:nvPr/>
        </p:nvSpPr>
        <p:spPr>
          <a:xfrm>
            <a:off x="4272534" y="3252977"/>
            <a:ext cx="83820" cy="116839"/>
          </a:xfrm>
          <a:prstGeom prst="rect">
            <a:avLst/>
          </a:prstGeom>
        </p:spPr>
        <p:txBody>
          <a:bodyPr vert="horz" wrap="square" lIns="0" tIns="12700" rIns="0" bIns="0" rtlCol="0">
            <a:spAutoFit/>
          </a:bodyPr>
          <a:lstStyle/>
          <a:p>
            <a:pPr marL="12700">
              <a:lnSpc>
                <a:spcPct val="100000"/>
              </a:lnSpc>
              <a:spcBef>
                <a:spcPts val="100"/>
              </a:spcBef>
            </a:pPr>
            <a:r>
              <a:rPr sz="600" spc="-65" dirty="0">
                <a:solidFill>
                  <a:srgbClr val="045C75"/>
                </a:solidFill>
                <a:latin typeface="Georgia"/>
                <a:cs typeface="Georgia"/>
              </a:rPr>
              <a:t>15</a:t>
            </a:r>
            <a:endParaRPr sz="600">
              <a:latin typeface="Georgia"/>
              <a:cs typeface="Georgia"/>
            </a:endParaRPr>
          </a:p>
        </p:txBody>
      </p:sp>
      <p:sp>
        <p:nvSpPr>
          <p:cNvPr id="7" name="object 7"/>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344550"/>
            <a:ext cx="1571625" cy="239395"/>
          </a:xfrm>
          <a:prstGeom prst="rect">
            <a:avLst/>
          </a:prstGeom>
        </p:spPr>
        <p:txBody>
          <a:bodyPr vert="horz" wrap="square" lIns="0" tIns="13335" rIns="0" bIns="0" rtlCol="0">
            <a:spAutoFit/>
          </a:bodyPr>
          <a:lstStyle/>
          <a:p>
            <a:pPr marL="12700">
              <a:lnSpc>
                <a:spcPct val="100000"/>
              </a:lnSpc>
              <a:spcBef>
                <a:spcPts val="105"/>
              </a:spcBef>
            </a:pPr>
            <a:r>
              <a:rPr dirty="0"/>
              <a:t>CUBE </a:t>
            </a:r>
            <a:r>
              <a:rPr spc="-30" dirty="0"/>
              <a:t>RATE</a:t>
            </a:r>
            <a:r>
              <a:rPr spc="-70" dirty="0"/>
              <a:t> </a:t>
            </a:r>
            <a:r>
              <a:rPr spc="-20" dirty="0"/>
              <a:t>ESTIMATE</a:t>
            </a:r>
          </a:p>
        </p:txBody>
      </p:sp>
      <p:sp>
        <p:nvSpPr>
          <p:cNvPr id="4" name="object 4"/>
          <p:cNvSpPr txBox="1"/>
          <p:nvPr/>
        </p:nvSpPr>
        <p:spPr>
          <a:xfrm>
            <a:off x="284734" y="613028"/>
            <a:ext cx="4028440" cy="2616835"/>
          </a:xfrm>
          <a:prstGeom prst="rect">
            <a:avLst/>
          </a:prstGeom>
        </p:spPr>
        <p:txBody>
          <a:bodyPr vert="horz" wrap="square" lIns="0" tIns="12065" rIns="0" bIns="0" rtlCol="0">
            <a:spAutoFit/>
          </a:bodyPr>
          <a:lstStyle/>
          <a:p>
            <a:pPr marL="184785" indent="-172720">
              <a:lnSpc>
                <a:spcPct val="100000"/>
              </a:lnSpc>
              <a:spcBef>
                <a:spcPts val="95"/>
              </a:spcBef>
              <a:buClr>
                <a:srgbClr val="0AD0D9"/>
              </a:buClr>
              <a:buSzPct val="95000"/>
              <a:buFont typeface="Arial"/>
              <a:buChar char=""/>
              <a:tabLst>
                <a:tab pos="185420" algn="l"/>
              </a:tabLst>
            </a:pPr>
            <a:r>
              <a:rPr sz="1000" spc="-15" dirty="0">
                <a:latin typeface="Georgia"/>
                <a:cs typeface="Georgia"/>
              </a:rPr>
              <a:t>Cube </a:t>
            </a:r>
            <a:r>
              <a:rPr sz="1000" spc="-25" dirty="0">
                <a:latin typeface="Georgia"/>
                <a:cs typeface="Georgia"/>
              </a:rPr>
              <a:t>rate </a:t>
            </a:r>
            <a:r>
              <a:rPr sz="1000" spc="-15" dirty="0">
                <a:latin typeface="Georgia"/>
                <a:cs typeface="Georgia"/>
              </a:rPr>
              <a:t>estimate </a:t>
            </a:r>
            <a:r>
              <a:rPr sz="1000" spc="-20" dirty="0">
                <a:latin typeface="Georgia"/>
                <a:cs typeface="Georgia"/>
              </a:rPr>
              <a:t>is </a:t>
            </a:r>
            <a:r>
              <a:rPr sz="1000" spc="-15" dirty="0">
                <a:latin typeface="Georgia"/>
                <a:cs typeface="Georgia"/>
              </a:rPr>
              <a:t>again </a:t>
            </a:r>
            <a:r>
              <a:rPr sz="1000" spc="-25" dirty="0">
                <a:latin typeface="Georgia"/>
                <a:cs typeface="Georgia"/>
              </a:rPr>
              <a:t>approximate</a:t>
            </a:r>
            <a:r>
              <a:rPr sz="1000" spc="-80" dirty="0">
                <a:latin typeface="Georgia"/>
                <a:cs typeface="Georgia"/>
              </a:rPr>
              <a:t> </a:t>
            </a:r>
            <a:r>
              <a:rPr sz="1000" spc="-15" dirty="0">
                <a:latin typeface="Georgia"/>
                <a:cs typeface="Georgia"/>
              </a:rPr>
              <a:t>estimate</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marR="7620" indent="-172720">
              <a:lnSpc>
                <a:spcPct val="100000"/>
              </a:lnSpc>
              <a:buClr>
                <a:srgbClr val="0AD0D9"/>
              </a:buClr>
              <a:buSzPct val="95000"/>
              <a:buFont typeface="Arial"/>
              <a:buChar char=""/>
              <a:tabLst>
                <a:tab pos="185420" algn="l"/>
              </a:tabLst>
            </a:pPr>
            <a:r>
              <a:rPr sz="1000" spc="-15" dirty="0">
                <a:latin typeface="Georgia"/>
                <a:cs typeface="Georgia"/>
              </a:rPr>
              <a:t>Cubical </a:t>
            </a:r>
            <a:r>
              <a:rPr sz="1000" spc="-10" dirty="0">
                <a:latin typeface="Georgia"/>
                <a:cs typeface="Georgia"/>
              </a:rPr>
              <a:t>content of </a:t>
            </a:r>
            <a:r>
              <a:rPr sz="1000" dirty="0">
                <a:latin typeface="Georgia"/>
                <a:cs typeface="Georgia"/>
              </a:rPr>
              <a:t>the </a:t>
            </a:r>
            <a:r>
              <a:rPr sz="1000" spc="-10" dirty="0">
                <a:latin typeface="Georgia"/>
                <a:cs typeface="Georgia"/>
              </a:rPr>
              <a:t>building </a:t>
            </a:r>
            <a:r>
              <a:rPr sz="1000" spc="-20" dirty="0">
                <a:latin typeface="Georgia"/>
                <a:cs typeface="Georgia"/>
              </a:rPr>
              <a:t>is </a:t>
            </a:r>
            <a:r>
              <a:rPr sz="1000" spc="-15" dirty="0">
                <a:latin typeface="Georgia"/>
                <a:cs typeface="Georgia"/>
              </a:rPr>
              <a:t>determined </a:t>
            </a:r>
            <a:r>
              <a:rPr sz="1000" spc="-20" dirty="0">
                <a:latin typeface="Georgia"/>
                <a:cs typeface="Georgia"/>
              </a:rPr>
              <a:t>by </a:t>
            </a:r>
            <a:r>
              <a:rPr sz="1000" spc="-15" dirty="0">
                <a:latin typeface="Georgia"/>
                <a:cs typeface="Georgia"/>
              </a:rPr>
              <a:t>multiplying </a:t>
            </a:r>
            <a:r>
              <a:rPr sz="1000" spc="-20" dirty="0">
                <a:latin typeface="Georgia"/>
                <a:cs typeface="Georgia"/>
              </a:rPr>
              <a:t>length,  </a:t>
            </a:r>
            <a:r>
              <a:rPr sz="1000" spc="-15" dirty="0">
                <a:latin typeface="Georgia"/>
                <a:cs typeface="Georgia"/>
              </a:rPr>
              <a:t>breadth </a:t>
            </a:r>
            <a:r>
              <a:rPr sz="1000" spc="-20" dirty="0">
                <a:latin typeface="Georgia"/>
                <a:cs typeface="Georgia"/>
              </a:rPr>
              <a:t>and </a:t>
            </a:r>
            <a:r>
              <a:rPr sz="1000" spc="-10" dirty="0">
                <a:latin typeface="Georgia"/>
                <a:cs typeface="Georgia"/>
              </a:rPr>
              <a:t>height of </a:t>
            </a:r>
            <a:r>
              <a:rPr sz="1000" spc="-5" dirty="0">
                <a:latin typeface="Georgia"/>
                <a:cs typeface="Georgia"/>
              </a:rPr>
              <a:t>the</a:t>
            </a:r>
            <a:r>
              <a:rPr sz="1000" spc="35" dirty="0">
                <a:latin typeface="Georgia"/>
                <a:cs typeface="Georgia"/>
              </a:rPr>
              <a:t> </a:t>
            </a:r>
            <a:r>
              <a:rPr sz="1000" spc="-15" dirty="0">
                <a:latin typeface="Georgia"/>
                <a:cs typeface="Georgia"/>
              </a:rPr>
              <a:t>building.</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marR="5080" indent="-172720">
              <a:lnSpc>
                <a:spcPct val="100000"/>
              </a:lnSpc>
              <a:buClr>
                <a:srgbClr val="0AD0D9"/>
              </a:buClr>
              <a:buSzPct val="95000"/>
              <a:buFont typeface="Arial"/>
              <a:buChar char=""/>
              <a:tabLst>
                <a:tab pos="185420" algn="l"/>
              </a:tabLst>
            </a:pPr>
            <a:r>
              <a:rPr sz="1000" spc="-25" dirty="0">
                <a:latin typeface="Georgia"/>
                <a:cs typeface="Georgia"/>
              </a:rPr>
              <a:t>External </a:t>
            </a:r>
            <a:r>
              <a:rPr sz="1000" spc="-10" dirty="0">
                <a:latin typeface="Georgia"/>
                <a:cs typeface="Georgia"/>
              </a:rPr>
              <a:t>length </a:t>
            </a:r>
            <a:r>
              <a:rPr sz="1000" spc="-15" dirty="0">
                <a:latin typeface="Georgia"/>
                <a:cs typeface="Georgia"/>
              </a:rPr>
              <a:t>and breadth </a:t>
            </a:r>
            <a:r>
              <a:rPr sz="1000" spc="-10" dirty="0">
                <a:latin typeface="Georgia"/>
                <a:cs typeface="Georgia"/>
              </a:rPr>
              <a:t>at </a:t>
            </a:r>
            <a:r>
              <a:rPr sz="1000" spc="-5" dirty="0">
                <a:latin typeface="Georgia"/>
                <a:cs typeface="Georgia"/>
              </a:rPr>
              <a:t>the </a:t>
            </a:r>
            <a:r>
              <a:rPr sz="1000" spc="5" dirty="0">
                <a:latin typeface="Georgia"/>
                <a:cs typeface="Georgia"/>
              </a:rPr>
              <a:t>floor </a:t>
            </a:r>
            <a:r>
              <a:rPr sz="1000" spc="-15" dirty="0">
                <a:latin typeface="Georgia"/>
                <a:cs typeface="Georgia"/>
              </a:rPr>
              <a:t>level </a:t>
            </a:r>
            <a:r>
              <a:rPr sz="1000" spc="-25" dirty="0">
                <a:latin typeface="Georgia"/>
                <a:cs typeface="Georgia"/>
              </a:rPr>
              <a:t>are </a:t>
            </a:r>
            <a:r>
              <a:rPr sz="1000" spc="-10" dirty="0">
                <a:latin typeface="Georgia"/>
                <a:cs typeface="Georgia"/>
              </a:rPr>
              <a:t>calculated </a:t>
            </a:r>
            <a:r>
              <a:rPr sz="1000" spc="-20" dirty="0">
                <a:latin typeface="Georgia"/>
                <a:cs typeface="Georgia"/>
              </a:rPr>
              <a:t>for </a:t>
            </a:r>
            <a:r>
              <a:rPr sz="1000" spc="-40" dirty="0">
                <a:latin typeface="Georgia"/>
                <a:cs typeface="Georgia"/>
              </a:rPr>
              <a:t>the  </a:t>
            </a:r>
            <a:r>
              <a:rPr sz="1000" spc="-20" dirty="0">
                <a:latin typeface="Georgia"/>
                <a:cs typeface="Georgia"/>
              </a:rPr>
              <a:t>purpose</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15" dirty="0">
                <a:latin typeface="Georgia"/>
                <a:cs typeface="Georgia"/>
              </a:rPr>
              <a:t>Height should </a:t>
            </a:r>
            <a:r>
              <a:rPr sz="1000" spc="-10" dirty="0">
                <a:latin typeface="Georgia"/>
                <a:cs typeface="Georgia"/>
              </a:rPr>
              <a:t>be </a:t>
            </a:r>
            <a:r>
              <a:rPr sz="1000" spc="-15" dirty="0">
                <a:latin typeface="Georgia"/>
                <a:cs typeface="Georgia"/>
              </a:rPr>
              <a:t>taken </a:t>
            </a:r>
            <a:r>
              <a:rPr sz="1000" spc="-20" dirty="0">
                <a:latin typeface="Georgia"/>
                <a:cs typeface="Georgia"/>
              </a:rPr>
              <a:t>from </a:t>
            </a:r>
            <a:r>
              <a:rPr sz="1000" spc="-5" dirty="0">
                <a:latin typeface="Georgia"/>
                <a:cs typeface="Georgia"/>
              </a:rPr>
              <a:t>the </a:t>
            </a:r>
            <a:r>
              <a:rPr sz="1000" spc="5" dirty="0">
                <a:latin typeface="Georgia"/>
                <a:cs typeface="Georgia"/>
              </a:rPr>
              <a:t>floor </a:t>
            </a:r>
            <a:r>
              <a:rPr sz="1000" spc="-15" dirty="0">
                <a:latin typeface="Georgia"/>
                <a:cs typeface="Georgia"/>
              </a:rPr>
              <a:t>level </a:t>
            </a:r>
            <a:r>
              <a:rPr sz="1000" spc="-10" dirty="0">
                <a:latin typeface="Georgia"/>
                <a:cs typeface="Georgia"/>
              </a:rPr>
              <a:t>to </a:t>
            </a:r>
            <a:r>
              <a:rPr sz="1000" spc="-5" dirty="0">
                <a:latin typeface="Georgia"/>
                <a:cs typeface="Georgia"/>
              </a:rPr>
              <a:t>the </a:t>
            </a:r>
            <a:r>
              <a:rPr sz="1000" spc="-10" dirty="0">
                <a:latin typeface="Georgia"/>
                <a:cs typeface="Georgia"/>
              </a:rPr>
              <a:t>top of</a:t>
            </a:r>
            <a:r>
              <a:rPr sz="1000" spc="-35" dirty="0">
                <a:latin typeface="Georgia"/>
                <a:cs typeface="Georgia"/>
              </a:rPr>
              <a:t> </a:t>
            </a:r>
            <a:r>
              <a:rPr sz="1000" spc="-20" dirty="0">
                <a:latin typeface="Georgia"/>
                <a:cs typeface="Georgia"/>
              </a:rPr>
              <a:t>roof.</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45" dirty="0">
                <a:latin typeface="Georgia"/>
                <a:cs typeface="Georgia"/>
              </a:rPr>
              <a:t>For </a:t>
            </a:r>
            <a:r>
              <a:rPr sz="1000" spc="-15" dirty="0">
                <a:latin typeface="Georgia"/>
                <a:cs typeface="Georgia"/>
              </a:rPr>
              <a:t>multi </a:t>
            </a:r>
            <a:r>
              <a:rPr sz="1000" spc="-20" dirty="0">
                <a:latin typeface="Georgia"/>
                <a:cs typeface="Georgia"/>
              </a:rPr>
              <a:t>storeyed </a:t>
            </a:r>
            <a:r>
              <a:rPr sz="1000" spc="-15" dirty="0">
                <a:latin typeface="Georgia"/>
                <a:cs typeface="Georgia"/>
              </a:rPr>
              <a:t>building </a:t>
            </a:r>
            <a:r>
              <a:rPr sz="1000" spc="-10" dirty="0">
                <a:latin typeface="Georgia"/>
                <a:cs typeface="Georgia"/>
              </a:rPr>
              <a:t>height </a:t>
            </a:r>
            <a:r>
              <a:rPr sz="1000" spc="-20" dirty="0">
                <a:latin typeface="Georgia"/>
                <a:cs typeface="Georgia"/>
              </a:rPr>
              <a:t>is </a:t>
            </a:r>
            <a:r>
              <a:rPr sz="1000" spc="-15" dirty="0">
                <a:latin typeface="Georgia"/>
                <a:cs typeface="Georgia"/>
              </a:rPr>
              <a:t>taken </a:t>
            </a:r>
            <a:r>
              <a:rPr sz="1000" spc="-20" dirty="0">
                <a:latin typeface="Georgia"/>
                <a:cs typeface="Georgia"/>
              </a:rPr>
              <a:t>from </a:t>
            </a:r>
            <a:r>
              <a:rPr sz="1000" spc="5" dirty="0">
                <a:latin typeface="Georgia"/>
                <a:cs typeface="Georgia"/>
              </a:rPr>
              <a:t>floor </a:t>
            </a:r>
            <a:r>
              <a:rPr sz="1000" spc="-15" dirty="0">
                <a:latin typeface="Georgia"/>
                <a:cs typeface="Georgia"/>
              </a:rPr>
              <a:t>level </a:t>
            </a:r>
            <a:r>
              <a:rPr sz="1000" spc="-10" dirty="0">
                <a:latin typeface="Georgia"/>
                <a:cs typeface="Georgia"/>
              </a:rPr>
              <a:t>of</a:t>
            </a:r>
            <a:r>
              <a:rPr sz="1000" spc="-45" dirty="0">
                <a:latin typeface="Georgia"/>
                <a:cs typeface="Georgia"/>
              </a:rPr>
              <a:t> </a:t>
            </a:r>
            <a:r>
              <a:rPr sz="1000" spc="-10" dirty="0">
                <a:latin typeface="Georgia"/>
                <a:cs typeface="Georgia"/>
              </a:rPr>
              <a:t>one</a:t>
            </a:r>
            <a:endParaRPr sz="1000">
              <a:latin typeface="Georgia"/>
              <a:cs typeface="Georgia"/>
            </a:endParaRPr>
          </a:p>
          <a:p>
            <a:pPr marL="184785">
              <a:lnSpc>
                <a:spcPct val="100000"/>
              </a:lnSpc>
              <a:spcBef>
                <a:spcPts val="5"/>
              </a:spcBef>
            </a:pPr>
            <a:r>
              <a:rPr sz="1000" spc="-20" dirty="0">
                <a:latin typeface="Georgia"/>
                <a:cs typeface="Georgia"/>
              </a:rPr>
              <a:t>storey </a:t>
            </a:r>
            <a:r>
              <a:rPr sz="1000" spc="-10" dirty="0">
                <a:latin typeface="Georgia"/>
                <a:cs typeface="Georgia"/>
              </a:rPr>
              <a:t>to top of next </a:t>
            </a:r>
            <a:r>
              <a:rPr sz="1000" spc="-15" dirty="0">
                <a:latin typeface="Georgia"/>
                <a:cs typeface="Georgia"/>
              </a:rPr>
              <a:t>higher</a:t>
            </a:r>
            <a:r>
              <a:rPr sz="1000" spc="-50" dirty="0">
                <a:latin typeface="Georgia"/>
                <a:cs typeface="Georgia"/>
              </a:rPr>
              <a:t> </a:t>
            </a:r>
            <a:r>
              <a:rPr sz="1000" spc="-15" dirty="0">
                <a:latin typeface="Georgia"/>
                <a:cs typeface="Georgia"/>
              </a:rPr>
              <a:t>floor.</a:t>
            </a:r>
            <a:endParaRPr sz="1000">
              <a:latin typeface="Georgia"/>
              <a:cs typeface="Georgia"/>
            </a:endParaRPr>
          </a:p>
          <a:p>
            <a:pPr>
              <a:lnSpc>
                <a:spcPct val="100000"/>
              </a:lnSpc>
              <a:spcBef>
                <a:spcPts val="30"/>
              </a:spcBef>
            </a:pPr>
            <a:endParaRPr sz="1450">
              <a:latin typeface="Georgia"/>
              <a:cs typeface="Georgia"/>
            </a:endParaRPr>
          </a:p>
          <a:p>
            <a:pPr marL="184785" marR="5715" indent="-172720">
              <a:lnSpc>
                <a:spcPct val="100000"/>
              </a:lnSpc>
              <a:buClr>
                <a:srgbClr val="0AD0D9"/>
              </a:buClr>
              <a:buSzPct val="95000"/>
              <a:buFont typeface="Arial"/>
              <a:buChar char=""/>
              <a:tabLst>
                <a:tab pos="185420" algn="l"/>
              </a:tabLst>
            </a:pPr>
            <a:r>
              <a:rPr sz="1000" spc="-15" dirty="0">
                <a:latin typeface="Georgia"/>
                <a:cs typeface="Georgia"/>
              </a:rPr>
              <a:t>Cube </a:t>
            </a:r>
            <a:r>
              <a:rPr sz="1000" spc="-25" dirty="0">
                <a:latin typeface="Georgia"/>
                <a:cs typeface="Georgia"/>
              </a:rPr>
              <a:t>rate </a:t>
            </a:r>
            <a:r>
              <a:rPr sz="1000" spc="-15" dirty="0">
                <a:latin typeface="Georgia"/>
                <a:cs typeface="Georgia"/>
              </a:rPr>
              <a:t>estimate </a:t>
            </a:r>
            <a:r>
              <a:rPr sz="1000" spc="-20" dirty="0">
                <a:latin typeface="Georgia"/>
                <a:cs typeface="Georgia"/>
              </a:rPr>
              <a:t>is more accurate </a:t>
            </a:r>
            <a:r>
              <a:rPr sz="1000" spc="-30" dirty="0">
                <a:latin typeface="Georgia"/>
                <a:cs typeface="Georgia"/>
              </a:rPr>
              <a:t>as </a:t>
            </a:r>
            <a:r>
              <a:rPr sz="1000" spc="-20" dirty="0">
                <a:latin typeface="Georgia"/>
                <a:cs typeface="Georgia"/>
              </a:rPr>
              <a:t>compared </a:t>
            </a:r>
            <a:r>
              <a:rPr sz="1000" spc="-10" dirty="0">
                <a:latin typeface="Georgia"/>
                <a:cs typeface="Georgia"/>
              </a:rPr>
              <a:t>to </a:t>
            </a:r>
            <a:r>
              <a:rPr sz="1000" spc="-5" dirty="0">
                <a:latin typeface="Georgia"/>
                <a:cs typeface="Georgia"/>
              </a:rPr>
              <a:t>the </a:t>
            </a:r>
            <a:r>
              <a:rPr sz="1000" spc="-10" dirty="0">
                <a:latin typeface="Georgia"/>
                <a:cs typeface="Georgia"/>
              </a:rPr>
              <a:t>plinth </a:t>
            </a:r>
            <a:r>
              <a:rPr sz="1000" spc="-50" dirty="0">
                <a:latin typeface="Georgia"/>
                <a:cs typeface="Georgia"/>
              </a:rPr>
              <a:t>area  </a:t>
            </a:r>
            <a:r>
              <a:rPr sz="1000" spc="-15" dirty="0">
                <a:latin typeface="Georgia"/>
                <a:cs typeface="Georgia"/>
              </a:rPr>
              <a:t>estimate.</a:t>
            </a:r>
            <a:endParaRPr sz="1000">
              <a:latin typeface="Georgia"/>
              <a:cs typeface="Georgia"/>
            </a:endParaRPr>
          </a:p>
        </p:txBody>
      </p:sp>
      <p:sp>
        <p:nvSpPr>
          <p:cNvPr id="5" name="object 5"/>
          <p:cNvSpPr txBox="1"/>
          <p:nvPr/>
        </p:nvSpPr>
        <p:spPr>
          <a:xfrm>
            <a:off x="216154" y="3253536"/>
            <a:ext cx="2124710" cy="116839"/>
          </a:xfrm>
          <a:prstGeom prst="rect">
            <a:avLst/>
          </a:prstGeom>
        </p:spPr>
        <p:txBody>
          <a:bodyPr vert="horz" wrap="square" lIns="0" tIns="12700" rIns="0" bIns="0" rtlCol="0">
            <a:spAutoFit/>
          </a:bodyPr>
          <a:lstStyle/>
          <a:p>
            <a:pPr marL="12700">
              <a:lnSpc>
                <a:spcPct val="100000"/>
              </a:lnSpc>
              <a:spcBef>
                <a:spcPts val="100"/>
              </a:spcBef>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6" name="object 6"/>
          <p:cNvSpPr txBox="1"/>
          <p:nvPr/>
        </p:nvSpPr>
        <p:spPr>
          <a:xfrm>
            <a:off x="4266438" y="3253536"/>
            <a:ext cx="9207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16</a:t>
            </a:r>
            <a:endParaRPr sz="600">
              <a:latin typeface="Georgia"/>
              <a:cs typeface="Georgia"/>
            </a:endParaRPr>
          </a:p>
        </p:txBody>
      </p:sp>
      <p:sp>
        <p:nvSpPr>
          <p:cNvPr id="7" name="object 7"/>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54254" y="409701"/>
            <a:ext cx="3321685" cy="239395"/>
          </a:xfrm>
          <a:prstGeom prst="rect">
            <a:avLst/>
          </a:prstGeom>
        </p:spPr>
        <p:txBody>
          <a:bodyPr vert="horz" wrap="square" lIns="0" tIns="12700" rIns="0" bIns="0" rtlCol="0">
            <a:spAutoFit/>
          </a:bodyPr>
          <a:lstStyle/>
          <a:p>
            <a:pPr marL="12700">
              <a:lnSpc>
                <a:spcPct val="100000"/>
              </a:lnSpc>
              <a:spcBef>
                <a:spcPts val="100"/>
              </a:spcBef>
            </a:pPr>
            <a:r>
              <a:rPr spc="-20" dirty="0"/>
              <a:t>APPROXIMATE </a:t>
            </a:r>
            <a:r>
              <a:rPr spc="-5" dirty="0"/>
              <a:t>QUANTITY </a:t>
            </a:r>
            <a:r>
              <a:rPr dirty="0"/>
              <a:t>METHOD</a:t>
            </a:r>
            <a:r>
              <a:rPr spc="-40" dirty="0"/>
              <a:t> </a:t>
            </a:r>
            <a:r>
              <a:rPr spc="-20" dirty="0"/>
              <a:t>ESTIMATE</a:t>
            </a:r>
          </a:p>
        </p:txBody>
      </p:sp>
      <p:sp>
        <p:nvSpPr>
          <p:cNvPr id="4" name="object 4"/>
          <p:cNvSpPr txBox="1">
            <a:spLocks noGrp="1"/>
          </p:cNvSpPr>
          <p:nvPr>
            <p:ph type="body" idx="1"/>
          </p:nvPr>
        </p:nvSpPr>
        <p:spPr>
          <a:prstGeom prst="rect">
            <a:avLst/>
          </a:prstGeom>
        </p:spPr>
        <p:txBody>
          <a:bodyPr vert="horz" wrap="square" lIns="0" tIns="43180" rIns="0" bIns="0" rtlCol="0">
            <a:spAutoFit/>
          </a:bodyPr>
          <a:lstStyle/>
          <a:p>
            <a:pPr marL="207010" indent="-172720">
              <a:lnSpc>
                <a:spcPct val="100000"/>
              </a:lnSpc>
              <a:spcBef>
                <a:spcPts val="340"/>
              </a:spcBef>
              <a:buClr>
                <a:srgbClr val="0AD0D9"/>
              </a:buClr>
              <a:buSzPct val="95000"/>
              <a:buFont typeface="Arial"/>
              <a:buChar char=""/>
              <a:tabLst>
                <a:tab pos="208279" algn="l"/>
              </a:tabLst>
            </a:pPr>
            <a:r>
              <a:rPr spc="-20" dirty="0"/>
              <a:t>Structure </a:t>
            </a:r>
            <a:r>
              <a:rPr spc="-15" dirty="0"/>
              <a:t>divided into two </a:t>
            </a:r>
            <a:r>
              <a:rPr spc="-25" dirty="0"/>
              <a:t>parts</a:t>
            </a:r>
            <a:r>
              <a:rPr spc="5" dirty="0"/>
              <a:t> </a:t>
            </a:r>
            <a:r>
              <a:rPr spc="-150" dirty="0"/>
              <a:t>–</a:t>
            </a:r>
          </a:p>
          <a:p>
            <a:pPr marL="636905" lvl="1" indent="-145415">
              <a:lnSpc>
                <a:spcPct val="100000"/>
              </a:lnSpc>
              <a:spcBef>
                <a:spcPts val="220"/>
              </a:spcBef>
              <a:buAutoNum type="romanLcParenBoth"/>
              <a:tabLst>
                <a:tab pos="637540" algn="l"/>
              </a:tabLst>
            </a:pPr>
            <a:r>
              <a:rPr sz="900" spc="-20" dirty="0">
                <a:latin typeface="Georgia"/>
                <a:cs typeface="Georgia"/>
              </a:rPr>
              <a:t>Foundation </a:t>
            </a:r>
            <a:r>
              <a:rPr sz="900" spc="-10" dirty="0">
                <a:latin typeface="Georgia"/>
                <a:cs typeface="Georgia"/>
              </a:rPr>
              <a:t>including</a:t>
            </a:r>
            <a:r>
              <a:rPr sz="900" spc="15" dirty="0">
                <a:latin typeface="Georgia"/>
                <a:cs typeface="Georgia"/>
              </a:rPr>
              <a:t> </a:t>
            </a:r>
            <a:r>
              <a:rPr sz="900" spc="-10" dirty="0">
                <a:latin typeface="Georgia"/>
                <a:cs typeface="Georgia"/>
              </a:rPr>
              <a:t>plinth</a:t>
            </a:r>
            <a:endParaRPr sz="900">
              <a:latin typeface="Georgia"/>
              <a:cs typeface="Georgia"/>
            </a:endParaRPr>
          </a:p>
          <a:p>
            <a:pPr marL="669925" lvl="1" indent="-179070">
              <a:lnSpc>
                <a:spcPct val="100000"/>
              </a:lnSpc>
              <a:spcBef>
                <a:spcPts val="215"/>
              </a:spcBef>
              <a:buAutoNum type="romanLcParenBoth"/>
              <a:tabLst>
                <a:tab pos="671195" algn="l"/>
              </a:tabLst>
            </a:pPr>
            <a:r>
              <a:rPr sz="900" spc="-15" dirty="0">
                <a:latin typeface="Georgia"/>
                <a:cs typeface="Georgia"/>
              </a:rPr>
              <a:t>Superstructure</a:t>
            </a:r>
            <a:endParaRPr sz="900">
              <a:latin typeface="Georgia"/>
              <a:cs typeface="Georgia"/>
            </a:endParaRPr>
          </a:p>
          <a:p>
            <a:pPr marL="22225" lvl="1">
              <a:lnSpc>
                <a:spcPct val="100000"/>
              </a:lnSpc>
              <a:buFont typeface="Georgia"/>
              <a:buAutoNum type="romanLcParenBoth"/>
            </a:pPr>
            <a:endParaRPr sz="900"/>
          </a:p>
          <a:p>
            <a:pPr marL="207010" indent="-172720">
              <a:lnSpc>
                <a:spcPct val="100000"/>
              </a:lnSpc>
              <a:spcBef>
                <a:spcPts val="655"/>
              </a:spcBef>
              <a:buClr>
                <a:srgbClr val="0AD0D9"/>
              </a:buClr>
              <a:buSzPct val="95000"/>
              <a:buFont typeface="Arial"/>
              <a:buChar char=""/>
              <a:tabLst>
                <a:tab pos="208279" algn="l"/>
              </a:tabLst>
            </a:pPr>
            <a:r>
              <a:rPr spc="-25" dirty="0"/>
              <a:t>Total </a:t>
            </a:r>
            <a:r>
              <a:rPr spc="-10" dirty="0"/>
              <a:t>length of </a:t>
            </a:r>
            <a:r>
              <a:rPr spc="-20" dirty="0"/>
              <a:t>walls is </a:t>
            </a:r>
            <a:r>
              <a:rPr spc="-15" dirty="0"/>
              <a:t>found</a:t>
            </a:r>
            <a:r>
              <a:rPr spc="60" dirty="0"/>
              <a:t> </a:t>
            </a:r>
            <a:r>
              <a:rPr spc="-10" dirty="0"/>
              <a:t>out.</a:t>
            </a:r>
          </a:p>
          <a:p>
            <a:pPr marL="22225">
              <a:lnSpc>
                <a:spcPct val="100000"/>
              </a:lnSpc>
              <a:spcBef>
                <a:spcPts val="35"/>
              </a:spcBef>
              <a:buClr>
                <a:srgbClr val="0AD0D9"/>
              </a:buClr>
              <a:buFont typeface="Arial"/>
              <a:buChar char=""/>
            </a:pPr>
            <a:endParaRPr sz="1450"/>
          </a:p>
          <a:p>
            <a:pPr marL="207010" marR="5080" indent="-172720">
              <a:lnSpc>
                <a:spcPct val="100000"/>
              </a:lnSpc>
              <a:buClr>
                <a:srgbClr val="0AD0D9"/>
              </a:buClr>
              <a:buSzPct val="95000"/>
              <a:buFont typeface="Arial"/>
              <a:buChar char=""/>
              <a:tabLst>
                <a:tab pos="208279" algn="l"/>
              </a:tabLst>
            </a:pPr>
            <a:r>
              <a:rPr spc="-50" dirty="0"/>
              <a:t>To </a:t>
            </a:r>
            <a:r>
              <a:rPr spc="-15" dirty="0"/>
              <a:t>find </a:t>
            </a:r>
            <a:r>
              <a:rPr spc="-20" dirty="0"/>
              <a:t>running meter </a:t>
            </a:r>
            <a:r>
              <a:rPr spc="-25" dirty="0"/>
              <a:t>rate </a:t>
            </a:r>
            <a:r>
              <a:rPr spc="-10" dirty="0"/>
              <a:t>of </a:t>
            </a:r>
            <a:r>
              <a:rPr spc="-15" dirty="0"/>
              <a:t>foundation, </a:t>
            </a:r>
            <a:r>
              <a:rPr spc="-25" dirty="0"/>
              <a:t>appx. </a:t>
            </a:r>
            <a:r>
              <a:rPr spc="-15" dirty="0"/>
              <a:t>quantities </a:t>
            </a:r>
            <a:r>
              <a:rPr spc="-10" dirty="0"/>
              <a:t>of </a:t>
            </a:r>
            <a:r>
              <a:rPr spc="-40" dirty="0"/>
              <a:t>various  </a:t>
            </a:r>
            <a:r>
              <a:rPr spc="-20" dirty="0"/>
              <a:t>items </a:t>
            </a:r>
            <a:r>
              <a:rPr spc="-25" dirty="0"/>
              <a:t>are </a:t>
            </a:r>
            <a:r>
              <a:rPr spc="-15" dirty="0"/>
              <a:t>calculated </a:t>
            </a:r>
            <a:r>
              <a:rPr spc="-20" dirty="0"/>
              <a:t>per running</a:t>
            </a:r>
            <a:r>
              <a:rPr spc="30" dirty="0"/>
              <a:t> </a:t>
            </a:r>
            <a:r>
              <a:rPr spc="-20" dirty="0"/>
              <a:t>meter</a:t>
            </a:r>
          </a:p>
          <a:p>
            <a:pPr marL="22225">
              <a:lnSpc>
                <a:spcPct val="100000"/>
              </a:lnSpc>
              <a:spcBef>
                <a:spcPts val="30"/>
              </a:spcBef>
              <a:buClr>
                <a:srgbClr val="0AD0D9"/>
              </a:buClr>
              <a:buFont typeface="Arial"/>
              <a:buChar char=""/>
            </a:pPr>
            <a:endParaRPr sz="1450"/>
          </a:p>
          <a:p>
            <a:pPr marL="207010" marR="10160" indent="-172720">
              <a:lnSpc>
                <a:spcPct val="100000"/>
              </a:lnSpc>
              <a:buClr>
                <a:srgbClr val="0AD0D9"/>
              </a:buClr>
              <a:buSzPct val="95000"/>
              <a:buFont typeface="Arial"/>
              <a:buChar char=""/>
              <a:tabLst>
                <a:tab pos="208279" algn="l"/>
              </a:tabLst>
            </a:pPr>
            <a:r>
              <a:rPr spc="-25" dirty="0"/>
              <a:t>Similarly </a:t>
            </a:r>
            <a:r>
              <a:rPr spc="-20" dirty="0"/>
              <a:t>for superstructure </a:t>
            </a:r>
            <a:r>
              <a:rPr spc="-25" dirty="0"/>
              <a:t>appx. </a:t>
            </a:r>
            <a:r>
              <a:rPr spc="-5" dirty="0"/>
              <a:t>Quantities </a:t>
            </a:r>
            <a:r>
              <a:rPr spc="-10" dirty="0"/>
              <a:t>of </a:t>
            </a:r>
            <a:r>
              <a:rPr spc="-20" dirty="0"/>
              <a:t>brickwork, </a:t>
            </a:r>
            <a:r>
              <a:rPr spc="-35" dirty="0"/>
              <a:t>roof,  </a:t>
            </a:r>
            <a:r>
              <a:rPr spc="-5" dirty="0"/>
              <a:t>flooring etc </a:t>
            </a:r>
            <a:r>
              <a:rPr spc="-20" dirty="0"/>
              <a:t>is </a:t>
            </a:r>
            <a:r>
              <a:rPr spc="-15" dirty="0"/>
              <a:t>calculated </a:t>
            </a:r>
            <a:r>
              <a:rPr spc="-20" dirty="0"/>
              <a:t>per running</a:t>
            </a:r>
            <a:r>
              <a:rPr spc="10" dirty="0"/>
              <a:t> </a:t>
            </a:r>
            <a:r>
              <a:rPr spc="-30" dirty="0"/>
              <a:t>meter.</a:t>
            </a: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72534" y="3252977"/>
            <a:ext cx="84455" cy="116839"/>
          </a:xfrm>
          <a:prstGeom prst="rect">
            <a:avLst/>
          </a:prstGeom>
        </p:spPr>
        <p:txBody>
          <a:bodyPr vert="horz" wrap="square" lIns="0" tIns="12700" rIns="0" bIns="0" rtlCol="0">
            <a:spAutoFit/>
          </a:bodyPr>
          <a:lstStyle/>
          <a:p>
            <a:pPr marL="12700">
              <a:lnSpc>
                <a:spcPct val="100000"/>
              </a:lnSpc>
              <a:spcBef>
                <a:spcPts val="100"/>
              </a:spcBef>
            </a:pPr>
            <a:r>
              <a:rPr sz="600" spc="-55" dirty="0">
                <a:solidFill>
                  <a:srgbClr val="045C75"/>
                </a:solidFill>
                <a:latin typeface="Georgia"/>
                <a:cs typeface="Georgia"/>
              </a:rPr>
              <a:t>17</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2354" y="354837"/>
            <a:ext cx="1271270" cy="239395"/>
          </a:xfrm>
          <a:prstGeom prst="rect">
            <a:avLst/>
          </a:prstGeom>
        </p:spPr>
        <p:txBody>
          <a:bodyPr vert="horz" wrap="square" lIns="0" tIns="13335" rIns="0" bIns="0" rtlCol="0">
            <a:spAutoFit/>
          </a:bodyPr>
          <a:lstStyle/>
          <a:p>
            <a:pPr marL="12700">
              <a:lnSpc>
                <a:spcPct val="100000"/>
              </a:lnSpc>
              <a:spcBef>
                <a:spcPts val="105"/>
              </a:spcBef>
            </a:pPr>
            <a:r>
              <a:rPr spc="-20" dirty="0"/>
              <a:t>DETAIL</a:t>
            </a:r>
            <a:r>
              <a:rPr spc="-60" dirty="0"/>
              <a:t> </a:t>
            </a:r>
            <a:r>
              <a:rPr spc="-20" dirty="0"/>
              <a:t>ESTIMATE</a:t>
            </a:r>
          </a:p>
        </p:txBody>
      </p:sp>
      <p:sp>
        <p:nvSpPr>
          <p:cNvPr id="4" name="object 4"/>
          <p:cNvSpPr txBox="1"/>
          <p:nvPr/>
        </p:nvSpPr>
        <p:spPr>
          <a:xfrm>
            <a:off x="170434" y="689228"/>
            <a:ext cx="4217670" cy="2485390"/>
          </a:xfrm>
          <a:prstGeom prst="rect">
            <a:avLst/>
          </a:prstGeom>
        </p:spPr>
        <p:txBody>
          <a:bodyPr vert="horz" wrap="square" lIns="0" tIns="12065" rIns="0" bIns="0" rtlCol="0">
            <a:spAutoFit/>
          </a:bodyPr>
          <a:lstStyle/>
          <a:p>
            <a:pPr marL="184785" indent="-172720">
              <a:lnSpc>
                <a:spcPct val="100000"/>
              </a:lnSpc>
              <a:spcBef>
                <a:spcPts val="95"/>
              </a:spcBef>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a:t>
            </a:r>
            <a:r>
              <a:rPr sz="1000" spc="-5" dirty="0">
                <a:latin typeface="Georgia"/>
                <a:cs typeface="Georgia"/>
              </a:rPr>
              <a:t>the </a:t>
            </a:r>
            <a:r>
              <a:rPr sz="1000" spc="-20" dirty="0">
                <a:latin typeface="Georgia"/>
                <a:cs typeface="Georgia"/>
              </a:rPr>
              <a:t>accurate </a:t>
            </a:r>
            <a:r>
              <a:rPr sz="1000" spc="-15" dirty="0">
                <a:latin typeface="Georgia"/>
                <a:cs typeface="Georgia"/>
              </a:rPr>
              <a:t>estimate </a:t>
            </a:r>
            <a:r>
              <a:rPr sz="1000" spc="-25" dirty="0">
                <a:latin typeface="Georgia"/>
                <a:cs typeface="Georgia"/>
              </a:rPr>
              <a:t>prepared </a:t>
            </a:r>
            <a:r>
              <a:rPr sz="1000" spc="-20" dirty="0">
                <a:latin typeface="Georgia"/>
                <a:cs typeface="Georgia"/>
              </a:rPr>
              <a:t>by working </a:t>
            </a:r>
            <a:r>
              <a:rPr sz="1000" spc="-5" dirty="0">
                <a:latin typeface="Georgia"/>
                <a:cs typeface="Georgia"/>
              </a:rPr>
              <a:t>out </a:t>
            </a:r>
            <a:r>
              <a:rPr sz="1000" spc="-15" dirty="0">
                <a:latin typeface="Georgia"/>
                <a:cs typeface="Georgia"/>
              </a:rPr>
              <a:t>quantities </a:t>
            </a:r>
            <a:r>
              <a:rPr sz="1000" spc="-10" dirty="0">
                <a:latin typeface="Georgia"/>
                <a:cs typeface="Georgia"/>
              </a:rPr>
              <a:t>of</a:t>
            </a:r>
            <a:r>
              <a:rPr sz="1000" spc="-60" dirty="0">
                <a:latin typeface="Georgia"/>
                <a:cs typeface="Georgia"/>
              </a:rPr>
              <a:t> </a:t>
            </a:r>
            <a:r>
              <a:rPr sz="1000" spc="-10" dirty="0">
                <a:latin typeface="Georgia"/>
                <a:cs typeface="Georgia"/>
              </a:rPr>
              <a:t>each</a:t>
            </a:r>
            <a:endParaRPr sz="1000">
              <a:latin typeface="Georgia"/>
              <a:cs typeface="Georgia"/>
            </a:endParaRPr>
          </a:p>
          <a:p>
            <a:pPr marL="184785">
              <a:lnSpc>
                <a:spcPct val="100000"/>
              </a:lnSpc>
            </a:pPr>
            <a:r>
              <a:rPr sz="1000" spc="-15" dirty="0">
                <a:latin typeface="Georgia"/>
                <a:cs typeface="Georgia"/>
              </a:rPr>
              <a:t>items </a:t>
            </a:r>
            <a:r>
              <a:rPr sz="1000" spc="-10" dirty="0">
                <a:latin typeface="Georgia"/>
                <a:cs typeface="Georgia"/>
              </a:rPr>
              <a:t>of</a:t>
            </a:r>
            <a:r>
              <a:rPr sz="1000" spc="-15" dirty="0">
                <a:latin typeface="Georgia"/>
                <a:cs typeface="Georgia"/>
              </a:rPr>
              <a:t> </a:t>
            </a:r>
            <a:r>
              <a:rPr sz="1000" spc="-20" dirty="0">
                <a:latin typeface="Georgia"/>
                <a:cs typeface="Georgia"/>
              </a:rPr>
              <a:t>work.</a:t>
            </a:r>
            <a:endParaRPr sz="1000">
              <a:latin typeface="Georgia"/>
              <a:cs typeface="Georgia"/>
            </a:endParaRPr>
          </a:p>
          <a:p>
            <a:pPr marL="184785" indent="-172720">
              <a:lnSpc>
                <a:spcPct val="100000"/>
              </a:lnSpc>
              <a:spcBef>
                <a:spcPts val="244"/>
              </a:spcBef>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a:t>
            </a:r>
            <a:r>
              <a:rPr sz="1000" spc="-25" dirty="0">
                <a:latin typeface="Georgia"/>
                <a:cs typeface="Georgia"/>
              </a:rPr>
              <a:t>prepared </a:t>
            </a:r>
            <a:r>
              <a:rPr sz="1000" spc="-10" dirty="0">
                <a:latin typeface="Georgia"/>
                <a:cs typeface="Georgia"/>
              </a:rPr>
              <a:t>in </a:t>
            </a:r>
            <a:r>
              <a:rPr sz="1000" spc="-15" dirty="0">
                <a:latin typeface="Georgia"/>
                <a:cs typeface="Georgia"/>
              </a:rPr>
              <a:t>two </a:t>
            </a:r>
            <a:r>
              <a:rPr sz="1000" spc="-20" dirty="0">
                <a:latin typeface="Georgia"/>
                <a:cs typeface="Georgia"/>
              </a:rPr>
              <a:t>stages</a:t>
            </a:r>
            <a:r>
              <a:rPr sz="1000" spc="20" dirty="0">
                <a:latin typeface="Georgia"/>
                <a:cs typeface="Georgia"/>
              </a:rPr>
              <a:t> </a:t>
            </a:r>
            <a:r>
              <a:rPr sz="1000" spc="-150" dirty="0">
                <a:latin typeface="Georgia"/>
                <a:cs typeface="Georgia"/>
              </a:rPr>
              <a:t>–</a:t>
            </a:r>
            <a:endParaRPr sz="1000">
              <a:latin typeface="Georgia"/>
              <a:cs typeface="Georgia"/>
            </a:endParaRPr>
          </a:p>
          <a:p>
            <a:pPr marL="447040" lvl="1" indent="-123825">
              <a:lnSpc>
                <a:spcPct val="100000"/>
              </a:lnSpc>
              <a:spcBef>
                <a:spcPts val="219"/>
              </a:spcBef>
              <a:buClr>
                <a:srgbClr val="009DD9"/>
              </a:buClr>
              <a:buSzPct val="66666"/>
              <a:buFont typeface="Arial"/>
              <a:buChar char=""/>
              <a:tabLst>
                <a:tab pos="447040" algn="l"/>
              </a:tabLst>
            </a:pPr>
            <a:r>
              <a:rPr sz="900" spc="-10" dirty="0">
                <a:latin typeface="Georgia"/>
                <a:cs typeface="Georgia"/>
              </a:rPr>
              <a:t>Details of </a:t>
            </a:r>
            <a:r>
              <a:rPr sz="900" spc="-15" dirty="0">
                <a:latin typeface="Georgia"/>
                <a:cs typeface="Georgia"/>
              </a:rPr>
              <a:t>measurements and </a:t>
            </a:r>
            <a:r>
              <a:rPr sz="900" spc="-10" dirty="0">
                <a:latin typeface="Georgia"/>
                <a:cs typeface="Georgia"/>
              </a:rPr>
              <a:t>calculation of</a:t>
            </a:r>
            <a:r>
              <a:rPr sz="900" spc="-45" dirty="0">
                <a:latin typeface="Georgia"/>
                <a:cs typeface="Georgia"/>
              </a:rPr>
              <a:t> </a:t>
            </a:r>
            <a:r>
              <a:rPr sz="900" spc="-15" dirty="0">
                <a:latin typeface="Georgia"/>
                <a:cs typeface="Georgia"/>
              </a:rPr>
              <a:t>quantities.</a:t>
            </a:r>
            <a:endParaRPr sz="900">
              <a:latin typeface="Georgia"/>
              <a:cs typeface="Georgia"/>
            </a:endParaRPr>
          </a:p>
          <a:p>
            <a:pPr marL="447040" marR="217170" lvl="1" indent="-123825">
              <a:lnSpc>
                <a:spcPct val="100000"/>
              </a:lnSpc>
              <a:spcBef>
                <a:spcPts val="215"/>
              </a:spcBef>
              <a:buClr>
                <a:srgbClr val="009DD9"/>
              </a:buClr>
              <a:buSzPct val="66666"/>
              <a:buFont typeface="Arial"/>
              <a:buChar char=""/>
              <a:tabLst>
                <a:tab pos="447040" algn="l"/>
              </a:tabLst>
            </a:pPr>
            <a:r>
              <a:rPr sz="900" spc="-10" dirty="0">
                <a:latin typeface="Georgia"/>
                <a:cs typeface="Georgia"/>
              </a:rPr>
              <a:t>Abstract of </a:t>
            </a:r>
            <a:r>
              <a:rPr sz="900" spc="-15" dirty="0">
                <a:latin typeface="Georgia"/>
                <a:cs typeface="Georgia"/>
              </a:rPr>
              <a:t>estimated </a:t>
            </a:r>
            <a:r>
              <a:rPr sz="900" spc="-10" dirty="0">
                <a:latin typeface="Georgia"/>
                <a:cs typeface="Georgia"/>
              </a:rPr>
              <a:t>cost </a:t>
            </a:r>
            <a:r>
              <a:rPr sz="900" spc="-130" dirty="0">
                <a:latin typeface="Georgia"/>
                <a:cs typeface="Georgia"/>
              </a:rPr>
              <a:t>–</a:t>
            </a:r>
            <a:r>
              <a:rPr sz="900" spc="-45" dirty="0">
                <a:latin typeface="Georgia"/>
                <a:cs typeface="Georgia"/>
              </a:rPr>
              <a:t> 3% </a:t>
            </a:r>
            <a:r>
              <a:rPr sz="900" spc="-10" dirty="0">
                <a:latin typeface="Georgia"/>
                <a:cs typeface="Georgia"/>
              </a:rPr>
              <a:t>to </a:t>
            </a:r>
            <a:r>
              <a:rPr sz="900" spc="-25" dirty="0">
                <a:latin typeface="Georgia"/>
                <a:cs typeface="Georgia"/>
              </a:rPr>
              <a:t>5% </a:t>
            </a:r>
            <a:r>
              <a:rPr sz="900" spc="-10" dirty="0">
                <a:latin typeface="Georgia"/>
                <a:cs typeface="Georgia"/>
              </a:rPr>
              <a:t>of </a:t>
            </a:r>
            <a:r>
              <a:rPr sz="900" spc="-15" dirty="0">
                <a:latin typeface="Georgia"/>
                <a:cs typeface="Georgia"/>
              </a:rPr>
              <a:t>estimated </a:t>
            </a:r>
            <a:r>
              <a:rPr sz="900" spc="-10" dirty="0">
                <a:latin typeface="Georgia"/>
                <a:cs typeface="Georgia"/>
              </a:rPr>
              <a:t>cost </a:t>
            </a:r>
            <a:r>
              <a:rPr sz="900" spc="-20" dirty="0">
                <a:latin typeface="Georgia"/>
                <a:cs typeface="Georgia"/>
              </a:rPr>
              <a:t>is </a:t>
            </a:r>
            <a:r>
              <a:rPr sz="900" spc="-10" dirty="0">
                <a:latin typeface="Georgia"/>
                <a:cs typeface="Georgia"/>
              </a:rPr>
              <a:t>added to </a:t>
            </a:r>
            <a:r>
              <a:rPr sz="900" spc="-20" dirty="0">
                <a:latin typeface="Georgia"/>
                <a:cs typeface="Georgia"/>
              </a:rPr>
              <a:t>cover  </a:t>
            </a:r>
            <a:r>
              <a:rPr sz="900" spc="-15" dirty="0">
                <a:latin typeface="Georgia"/>
                <a:cs typeface="Georgia"/>
              </a:rPr>
              <a:t>miscellaneous</a:t>
            </a:r>
            <a:r>
              <a:rPr sz="900" spc="-60" dirty="0">
                <a:latin typeface="Georgia"/>
                <a:cs typeface="Georgia"/>
              </a:rPr>
              <a:t> </a:t>
            </a:r>
            <a:r>
              <a:rPr sz="900" spc="-15" dirty="0">
                <a:latin typeface="Georgia"/>
                <a:cs typeface="Georgia"/>
              </a:rPr>
              <a:t>expenditure</a:t>
            </a:r>
            <a:endParaRPr sz="900">
              <a:latin typeface="Georgia"/>
              <a:cs typeface="Georgia"/>
            </a:endParaRPr>
          </a:p>
          <a:p>
            <a:pPr marL="184785" indent="-172720">
              <a:lnSpc>
                <a:spcPct val="100000"/>
              </a:lnSpc>
              <a:spcBef>
                <a:spcPts val="235"/>
              </a:spcBef>
              <a:buClr>
                <a:srgbClr val="0AD0D9"/>
              </a:buClr>
              <a:buSzPct val="95000"/>
              <a:buFont typeface="Arial"/>
              <a:buChar char=""/>
              <a:tabLst>
                <a:tab pos="185420" algn="l"/>
              </a:tabLst>
            </a:pPr>
            <a:r>
              <a:rPr sz="1000" spc="-10" dirty="0">
                <a:latin typeface="Georgia"/>
                <a:cs typeface="Georgia"/>
              </a:rPr>
              <a:t>Detailed </a:t>
            </a:r>
            <a:r>
              <a:rPr sz="1000" spc="-15" dirty="0">
                <a:latin typeface="Georgia"/>
                <a:cs typeface="Georgia"/>
              </a:rPr>
              <a:t>estimate </a:t>
            </a:r>
            <a:r>
              <a:rPr sz="1000" spc="-20" dirty="0">
                <a:latin typeface="Georgia"/>
                <a:cs typeface="Georgia"/>
              </a:rPr>
              <a:t>is </a:t>
            </a:r>
            <a:r>
              <a:rPr sz="1000" spc="-25" dirty="0">
                <a:latin typeface="Georgia"/>
                <a:cs typeface="Georgia"/>
              </a:rPr>
              <a:t>prepared </a:t>
            </a:r>
            <a:r>
              <a:rPr sz="1000" spc="-20" dirty="0">
                <a:latin typeface="Georgia"/>
                <a:cs typeface="Georgia"/>
              </a:rPr>
              <a:t>work-wise and </a:t>
            </a:r>
            <a:r>
              <a:rPr sz="1000" dirty="0">
                <a:latin typeface="Georgia"/>
                <a:cs typeface="Georgia"/>
              </a:rPr>
              <a:t>it </a:t>
            </a:r>
            <a:r>
              <a:rPr sz="1000" spc="-20" dirty="0">
                <a:latin typeface="Georgia"/>
                <a:cs typeface="Georgia"/>
              </a:rPr>
              <a:t>consists</a:t>
            </a:r>
            <a:r>
              <a:rPr sz="1000" spc="-10" dirty="0">
                <a:latin typeface="Georgia"/>
                <a:cs typeface="Georgia"/>
              </a:rPr>
              <a:t> </a:t>
            </a:r>
            <a:r>
              <a:rPr sz="1000" spc="-15" dirty="0">
                <a:latin typeface="Georgia"/>
                <a:cs typeface="Georgia"/>
              </a:rPr>
              <a:t>of-</a:t>
            </a:r>
            <a:endParaRPr sz="1000">
              <a:latin typeface="Georgia"/>
              <a:cs typeface="Georgia"/>
            </a:endParaRPr>
          </a:p>
          <a:p>
            <a:pPr marL="447040" lvl="1" indent="-123825">
              <a:lnSpc>
                <a:spcPct val="100000"/>
              </a:lnSpc>
              <a:spcBef>
                <a:spcPts val="220"/>
              </a:spcBef>
              <a:buClr>
                <a:srgbClr val="009DD9"/>
              </a:buClr>
              <a:buSzPct val="66666"/>
              <a:buFont typeface="Arial"/>
              <a:buChar char=""/>
              <a:tabLst>
                <a:tab pos="447040" algn="l"/>
              </a:tabLst>
            </a:pPr>
            <a:r>
              <a:rPr sz="900" spc="-20" dirty="0">
                <a:latin typeface="Georgia"/>
                <a:cs typeface="Georgia"/>
              </a:rPr>
              <a:t>Report</a:t>
            </a:r>
            <a:endParaRPr sz="900">
              <a:latin typeface="Georgia"/>
              <a:cs typeface="Georgia"/>
            </a:endParaRPr>
          </a:p>
          <a:p>
            <a:pPr marL="447040" lvl="1" indent="-123825">
              <a:lnSpc>
                <a:spcPct val="100000"/>
              </a:lnSpc>
              <a:spcBef>
                <a:spcPts val="215"/>
              </a:spcBef>
              <a:buClr>
                <a:srgbClr val="009DD9"/>
              </a:buClr>
              <a:buSzPct val="66666"/>
              <a:buFont typeface="Arial"/>
              <a:buChar char=""/>
              <a:tabLst>
                <a:tab pos="447040" algn="l"/>
              </a:tabLst>
            </a:pPr>
            <a:r>
              <a:rPr sz="900" spc="-15" dirty="0">
                <a:latin typeface="Georgia"/>
                <a:cs typeface="Georgia"/>
              </a:rPr>
              <a:t>General</a:t>
            </a:r>
            <a:r>
              <a:rPr sz="900" spc="-50" dirty="0">
                <a:latin typeface="Georgia"/>
                <a:cs typeface="Georgia"/>
              </a:rPr>
              <a:t> </a:t>
            </a:r>
            <a:r>
              <a:rPr sz="900" spc="-15" dirty="0">
                <a:latin typeface="Georgia"/>
                <a:cs typeface="Georgia"/>
              </a:rPr>
              <a:t>Specifications</a:t>
            </a:r>
            <a:endParaRPr sz="900">
              <a:latin typeface="Georgia"/>
              <a:cs typeface="Georgia"/>
            </a:endParaRPr>
          </a:p>
          <a:p>
            <a:pPr marL="447040" lvl="1" indent="-123825">
              <a:lnSpc>
                <a:spcPct val="100000"/>
              </a:lnSpc>
              <a:spcBef>
                <a:spcPts val="215"/>
              </a:spcBef>
              <a:buClr>
                <a:srgbClr val="009DD9"/>
              </a:buClr>
              <a:buSzPct val="66666"/>
              <a:buFont typeface="Arial"/>
              <a:buChar char=""/>
              <a:tabLst>
                <a:tab pos="447040" algn="l"/>
              </a:tabLst>
            </a:pPr>
            <a:r>
              <a:rPr sz="900" spc="-10" dirty="0">
                <a:latin typeface="Georgia"/>
                <a:cs typeface="Georgia"/>
              </a:rPr>
              <a:t>Detailed</a:t>
            </a:r>
            <a:r>
              <a:rPr sz="900" spc="-65" dirty="0">
                <a:latin typeface="Georgia"/>
                <a:cs typeface="Georgia"/>
              </a:rPr>
              <a:t> </a:t>
            </a:r>
            <a:r>
              <a:rPr sz="900" spc="-10" dirty="0">
                <a:latin typeface="Georgia"/>
                <a:cs typeface="Georgia"/>
              </a:rPr>
              <a:t>specifications</a:t>
            </a:r>
            <a:endParaRPr sz="900">
              <a:latin typeface="Georgia"/>
              <a:cs typeface="Georgia"/>
            </a:endParaRPr>
          </a:p>
          <a:p>
            <a:pPr marL="447040" lvl="1" indent="-123825">
              <a:lnSpc>
                <a:spcPct val="100000"/>
              </a:lnSpc>
              <a:spcBef>
                <a:spcPts val="219"/>
              </a:spcBef>
              <a:buClr>
                <a:srgbClr val="009DD9"/>
              </a:buClr>
              <a:buSzPct val="66666"/>
              <a:buFont typeface="Arial"/>
              <a:buChar char=""/>
              <a:tabLst>
                <a:tab pos="447040" algn="l"/>
              </a:tabLst>
            </a:pPr>
            <a:r>
              <a:rPr sz="900" spc="-20" dirty="0">
                <a:latin typeface="Georgia"/>
                <a:cs typeface="Georgia"/>
              </a:rPr>
              <a:t>Drawings</a:t>
            </a:r>
            <a:endParaRPr sz="900">
              <a:latin typeface="Georgia"/>
              <a:cs typeface="Georgia"/>
            </a:endParaRPr>
          </a:p>
          <a:p>
            <a:pPr marL="447040" lvl="1" indent="-123825">
              <a:lnSpc>
                <a:spcPct val="100000"/>
              </a:lnSpc>
              <a:spcBef>
                <a:spcPts val="215"/>
              </a:spcBef>
              <a:buClr>
                <a:srgbClr val="009DD9"/>
              </a:buClr>
              <a:buSzPct val="66666"/>
              <a:buFont typeface="Arial"/>
              <a:buChar char=""/>
              <a:tabLst>
                <a:tab pos="447040" algn="l"/>
              </a:tabLst>
            </a:pPr>
            <a:r>
              <a:rPr sz="900" spc="-10" dirty="0">
                <a:latin typeface="Georgia"/>
                <a:cs typeface="Georgia"/>
              </a:rPr>
              <a:t>Calculation </a:t>
            </a:r>
            <a:r>
              <a:rPr sz="900" spc="-15" dirty="0">
                <a:latin typeface="Georgia"/>
                <a:cs typeface="Georgia"/>
              </a:rPr>
              <a:t>and</a:t>
            </a:r>
            <a:r>
              <a:rPr sz="900" spc="-50" dirty="0">
                <a:latin typeface="Georgia"/>
                <a:cs typeface="Georgia"/>
              </a:rPr>
              <a:t> </a:t>
            </a:r>
            <a:r>
              <a:rPr sz="900" spc="-15" dirty="0">
                <a:latin typeface="Georgia"/>
                <a:cs typeface="Georgia"/>
              </a:rPr>
              <a:t>designs</a:t>
            </a:r>
            <a:endParaRPr sz="900">
              <a:latin typeface="Georgia"/>
              <a:cs typeface="Georgia"/>
            </a:endParaRPr>
          </a:p>
          <a:p>
            <a:pPr marL="447040" lvl="1" indent="-123825">
              <a:lnSpc>
                <a:spcPct val="100000"/>
              </a:lnSpc>
              <a:spcBef>
                <a:spcPts val="215"/>
              </a:spcBef>
              <a:buClr>
                <a:srgbClr val="009DD9"/>
              </a:buClr>
              <a:buSzPct val="66666"/>
              <a:buFont typeface="Arial"/>
              <a:buChar char=""/>
              <a:tabLst>
                <a:tab pos="447040" algn="l"/>
              </a:tabLst>
            </a:pPr>
            <a:r>
              <a:rPr sz="900" spc="-20" dirty="0">
                <a:latin typeface="Georgia"/>
                <a:cs typeface="Georgia"/>
              </a:rPr>
              <a:t>Analysis </a:t>
            </a:r>
            <a:r>
              <a:rPr sz="900" spc="-10" dirty="0">
                <a:latin typeface="Georgia"/>
                <a:cs typeface="Georgia"/>
              </a:rPr>
              <a:t>of</a:t>
            </a:r>
            <a:r>
              <a:rPr sz="900" spc="-15" dirty="0">
                <a:latin typeface="Georgia"/>
                <a:cs typeface="Georgia"/>
              </a:rPr>
              <a:t> </a:t>
            </a:r>
            <a:r>
              <a:rPr sz="900" spc="-20" dirty="0">
                <a:latin typeface="Georgia"/>
                <a:cs typeface="Georgia"/>
              </a:rPr>
              <a:t>rates</a:t>
            </a:r>
            <a:endParaRPr sz="900">
              <a:latin typeface="Georgia"/>
              <a:cs typeface="Georgia"/>
            </a:endParaRPr>
          </a:p>
          <a:p>
            <a:pPr marL="184785" marR="5080" indent="-172720">
              <a:lnSpc>
                <a:spcPct val="100000"/>
              </a:lnSpc>
              <a:spcBef>
                <a:spcPts val="240"/>
              </a:spcBef>
              <a:buClr>
                <a:srgbClr val="0AD0D9"/>
              </a:buClr>
              <a:buSzPct val="95000"/>
              <a:buFont typeface="Arial"/>
              <a:buChar char=""/>
              <a:tabLst>
                <a:tab pos="185420" algn="l"/>
              </a:tabLst>
            </a:pPr>
            <a:r>
              <a:rPr sz="1000" spc="-10" dirty="0">
                <a:latin typeface="Georgia"/>
                <a:cs typeface="Georgia"/>
              </a:rPr>
              <a:t>Detailed </a:t>
            </a:r>
            <a:r>
              <a:rPr sz="1000" spc="-15" dirty="0">
                <a:latin typeface="Georgia"/>
                <a:cs typeface="Georgia"/>
              </a:rPr>
              <a:t>estimate </a:t>
            </a:r>
            <a:r>
              <a:rPr sz="1000" spc="-20" dirty="0">
                <a:latin typeface="Georgia"/>
                <a:cs typeface="Georgia"/>
              </a:rPr>
              <a:t>is </a:t>
            </a:r>
            <a:r>
              <a:rPr sz="1000" spc="-25" dirty="0">
                <a:latin typeface="Georgia"/>
                <a:cs typeface="Georgia"/>
              </a:rPr>
              <a:t>prepared </a:t>
            </a:r>
            <a:r>
              <a:rPr sz="1000" spc="-20" dirty="0">
                <a:latin typeface="Georgia"/>
                <a:cs typeface="Georgia"/>
              </a:rPr>
              <a:t>for </a:t>
            </a:r>
            <a:r>
              <a:rPr sz="1000" spc="-10" dirty="0">
                <a:latin typeface="Georgia"/>
                <a:cs typeface="Georgia"/>
              </a:rPr>
              <a:t>technical </a:t>
            </a:r>
            <a:r>
              <a:rPr sz="1000" spc="-15" dirty="0">
                <a:latin typeface="Georgia"/>
                <a:cs typeface="Georgia"/>
              </a:rPr>
              <a:t>sanction, </a:t>
            </a:r>
            <a:r>
              <a:rPr sz="1000" spc="-20" dirty="0">
                <a:latin typeface="Georgia"/>
                <a:cs typeface="Georgia"/>
              </a:rPr>
              <a:t>for </a:t>
            </a:r>
            <a:r>
              <a:rPr sz="1000" spc="-35" dirty="0">
                <a:latin typeface="Georgia"/>
                <a:cs typeface="Georgia"/>
              </a:rPr>
              <a:t>arranging  </a:t>
            </a:r>
            <a:r>
              <a:rPr sz="1000" spc="-15" dirty="0">
                <a:latin typeface="Georgia"/>
                <a:cs typeface="Georgia"/>
              </a:rPr>
              <a:t>contract </a:t>
            </a:r>
            <a:r>
              <a:rPr sz="1000" spc="-20" dirty="0">
                <a:latin typeface="Georgia"/>
                <a:cs typeface="Georgia"/>
              </a:rPr>
              <a:t>and for </a:t>
            </a:r>
            <a:r>
              <a:rPr sz="1000" spc="-10" dirty="0">
                <a:latin typeface="Georgia"/>
                <a:cs typeface="Georgia"/>
              </a:rPr>
              <a:t>execution of </a:t>
            </a:r>
            <a:r>
              <a:rPr sz="1000" spc="-15" dirty="0">
                <a:latin typeface="Georgia"/>
                <a:cs typeface="Georgia"/>
              </a:rPr>
              <a:t>project.</a:t>
            </a:r>
            <a:endParaRPr sz="1000">
              <a:latin typeface="Georgia"/>
              <a:cs typeface="Georgia"/>
            </a:endParaRPr>
          </a:p>
        </p:txBody>
      </p:sp>
      <p:sp>
        <p:nvSpPr>
          <p:cNvPr id="5" name="object 5"/>
          <p:cNvSpPr txBox="1"/>
          <p:nvPr/>
        </p:nvSpPr>
        <p:spPr>
          <a:xfrm>
            <a:off x="216154" y="3253536"/>
            <a:ext cx="4142104" cy="116839"/>
          </a:xfrm>
          <a:prstGeom prst="rect">
            <a:avLst/>
          </a:prstGeom>
        </p:spPr>
        <p:txBody>
          <a:bodyPr vert="horz" wrap="square" lIns="0" tIns="12700" rIns="0" bIns="0" rtlCol="0">
            <a:spAutoFit/>
          </a:bodyPr>
          <a:lstStyle/>
          <a:p>
            <a:pPr marL="12700">
              <a:lnSpc>
                <a:spcPct val="100000"/>
              </a:lnSpc>
              <a:spcBef>
                <a:spcPts val="100"/>
              </a:spcBef>
              <a:tabLst>
                <a:tab pos="1117600" algn="l"/>
                <a:tab pos="4062729" algn="l"/>
              </a:tabLst>
            </a:pPr>
            <a:r>
              <a:rPr sz="600" spc="-40" dirty="0">
                <a:solidFill>
                  <a:srgbClr val="045C75"/>
                </a:solidFill>
                <a:latin typeface="Georgia"/>
                <a:cs typeface="Georgia"/>
              </a:rPr>
              <a:t>8/</a:t>
            </a:r>
            <a:r>
              <a:rPr sz="600" spc="-55" dirty="0">
                <a:solidFill>
                  <a:srgbClr val="045C75"/>
                </a:solidFill>
                <a:latin typeface="Georgia"/>
                <a:cs typeface="Georgia"/>
              </a:rPr>
              <a:t>2</a:t>
            </a:r>
            <a:r>
              <a:rPr sz="600" spc="-25" dirty="0">
                <a:solidFill>
                  <a:srgbClr val="045C75"/>
                </a:solidFill>
                <a:latin typeface="Georgia"/>
                <a:cs typeface="Georgia"/>
              </a:rPr>
              <a:t>4</a:t>
            </a:r>
            <a:r>
              <a:rPr sz="600" spc="-40" dirty="0">
                <a:solidFill>
                  <a:srgbClr val="045C75"/>
                </a:solidFill>
                <a:latin typeface="Georgia"/>
                <a:cs typeface="Georgia"/>
              </a:rPr>
              <a:t>/</a:t>
            </a:r>
            <a:r>
              <a:rPr sz="600" spc="-55" dirty="0">
                <a:solidFill>
                  <a:srgbClr val="045C75"/>
                </a:solidFill>
                <a:latin typeface="Georgia"/>
                <a:cs typeface="Georgia"/>
              </a:rPr>
              <a:t>2</a:t>
            </a:r>
            <a:r>
              <a:rPr sz="600" spc="-60" dirty="0">
                <a:solidFill>
                  <a:srgbClr val="045C75"/>
                </a:solidFill>
                <a:latin typeface="Georgia"/>
                <a:cs typeface="Georgia"/>
              </a:rPr>
              <a:t>01</a:t>
            </a:r>
            <a:r>
              <a:rPr sz="600" spc="-15" dirty="0">
                <a:solidFill>
                  <a:srgbClr val="045C75"/>
                </a:solidFill>
                <a:latin typeface="Georgia"/>
                <a:cs typeface="Georgia"/>
              </a:rPr>
              <a:t>6</a:t>
            </a:r>
            <a:r>
              <a:rPr sz="600" dirty="0">
                <a:solidFill>
                  <a:srgbClr val="045C75"/>
                </a:solidFill>
                <a:latin typeface="Georgia"/>
                <a:cs typeface="Georgia"/>
              </a:rPr>
              <a:t>	</a:t>
            </a:r>
            <a:r>
              <a:rPr sz="600" spc="-40" dirty="0">
                <a:solidFill>
                  <a:srgbClr val="045C75"/>
                </a:solidFill>
                <a:latin typeface="Georgia"/>
                <a:cs typeface="Georgia"/>
              </a:rPr>
              <a:t>E</a:t>
            </a:r>
            <a:r>
              <a:rPr sz="600" spc="-30" dirty="0">
                <a:solidFill>
                  <a:srgbClr val="045C75"/>
                </a:solidFill>
                <a:latin typeface="Georgia"/>
                <a:cs typeface="Georgia"/>
              </a:rPr>
              <a:t>s</a:t>
            </a:r>
            <a:r>
              <a:rPr sz="600" dirty="0">
                <a:solidFill>
                  <a:srgbClr val="045C75"/>
                </a:solidFill>
                <a:latin typeface="Georgia"/>
                <a:cs typeface="Georgia"/>
              </a:rPr>
              <a:t>t</a:t>
            </a:r>
            <a:r>
              <a:rPr sz="600" spc="-10" dirty="0">
                <a:solidFill>
                  <a:srgbClr val="045C75"/>
                </a:solidFill>
                <a:latin typeface="Georgia"/>
                <a:cs typeface="Georgia"/>
              </a:rPr>
              <a:t>i</a:t>
            </a:r>
            <a:r>
              <a:rPr sz="600" spc="-25" dirty="0">
                <a:solidFill>
                  <a:srgbClr val="045C75"/>
                </a:solidFill>
                <a:latin typeface="Georgia"/>
                <a:cs typeface="Georgia"/>
              </a:rPr>
              <a:t>m</a:t>
            </a:r>
            <a:r>
              <a:rPr sz="600" spc="-5" dirty="0">
                <a:solidFill>
                  <a:srgbClr val="045C75"/>
                </a:solidFill>
                <a:latin typeface="Georgia"/>
                <a:cs typeface="Georgia"/>
              </a:rPr>
              <a:t>at</a:t>
            </a:r>
            <a:r>
              <a:rPr sz="600" spc="-10" dirty="0">
                <a:solidFill>
                  <a:srgbClr val="045C75"/>
                </a:solidFill>
                <a:latin typeface="Georgia"/>
                <a:cs typeface="Georgia"/>
              </a:rPr>
              <a:t>ion-</a:t>
            </a:r>
            <a:r>
              <a:rPr sz="600" spc="-30" dirty="0">
                <a:solidFill>
                  <a:srgbClr val="045C75"/>
                </a:solidFill>
                <a:latin typeface="Georgia"/>
                <a:cs typeface="Georgia"/>
              </a:rPr>
              <a:t>En</a:t>
            </a:r>
            <a:r>
              <a:rPr sz="600" spc="-10" dirty="0">
                <a:solidFill>
                  <a:srgbClr val="045C75"/>
                </a:solidFill>
                <a:latin typeface="Georgia"/>
                <a:cs typeface="Georgia"/>
              </a:rPr>
              <a:t>g</a:t>
            </a:r>
            <a:r>
              <a:rPr sz="600" spc="-70" dirty="0">
                <a:solidFill>
                  <a:srgbClr val="045C75"/>
                </a:solidFill>
                <a:latin typeface="Georgia"/>
                <a:cs typeface="Georgia"/>
              </a:rPr>
              <a:t>r</a:t>
            </a:r>
            <a:r>
              <a:rPr sz="600" spc="-10" dirty="0">
                <a:solidFill>
                  <a:srgbClr val="045C75"/>
                </a:solidFill>
                <a:latin typeface="Georgia"/>
                <a:cs typeface="Georgia"/>
              </a:rPr>
              <a:t>.</a:t>
            </a:r>
            <a:r>
              <a:rPr sz="600" spc="20" dirty="0">
                <a:solidFill>
                  <a:srgbClr val="045C75"/>
                </a:solidFill>
                <a:latin typeface="Georgia"/>
                <a:cs typeface="Georgia"/>
              </a:rPr>
              <a:t> </a:t>
            </a:r>
            <a:r>
              <a:rPr sz="600" spc="-45" dirty="0">
                <a:solidFill>
                  <a:srgbClr val="045C75"/>
                </a:solidFill>
                <a:latin typeface="Georgia"/>
                <a:cs typeface="Georgia"/>
              </a:rPr>
              <a:t>S</a:t>
            </a:r>
            <a:r>
              <a:rPr sz="600" spc="-10" dirty="0">
                <a:solidFill>
                  <a:srgbClr val="045C75"/>
                </a:solidFill>
                <a:latin typeface="Georgia"/>
                <a:cs typeface="Georgia"/>
              </a:rPr>
              <a:t>heh</a:t>
            </a:r>
            <a:r>
              <a:rPr sz="600" spc="-20" dirty="0">
                <a:solidFill>
                  <a:srgbClr val="045C75"/>
                </a:solidFill>
                <a:latin typeface="Georgia"/>
                <a:cs typeface="Georgia"/>
              </a:rPr>
              <a:t>r</a:t>
            </a:r>
            <a:r>
              <a:rPr sz="600" spc="-15" dirty="0">
                <a:solidFill>
                  <a:srgbClr val="045C75"/>
                </a:solidFill>
                <a:latin typeface="Georgia"/>
                <a:cs typeface="Georgia"/>
              </a:rPr>
              <a:t>o</a:t>
            </a:r>
            <a:r>
              <a:rPr sz="600" spc="5" dirty="0">
                <a:solidFill>
                  <a:srgbClr val="045C75"/>
                </a:solidFill>
                <a:latin typeface="Georgia"/>
                <a:cs typeface="Georgia"/>
              </a:rPr>
              <a:t>ze</a:t>
            </a:r>
            <a:r>
              <a:rPr sz="600" spc="-5" dirty="0">
                <a:solidFill>
                  <a:srgbClr val="045C75"/>
                </a:solidFill>
                <a:latin typeface="Georgia"/>
                <a:cs typeface="Georgia"/>
              </a:rPr>
              <a:t> </a:t>
            </a:r>
            <a:r>
              <a:rPr sz="600" dirty="0">
                <a:solidFill>
                  <a:srgbClr val="045C75"/>
                </a:solidFill>
                <a:latin typeface="Georgia"/>
                <a:cs typeface="Georgia"/>
              </a:rPr>
              <a:t>A</a:t>
            </a:r>
            <a:r>
              <a:rPr sz="600" spc="-5" dirty="0">
                <a:solidFill>
                  <a:srgbClr val="045C75"/>
                </a:solidFill>
                <a:latin typeface="Georgia"/>
                <a:cs typeface="Georgia"/>
              </a:rPr>
              <a:t>li</a:t>
            </a:r>
            <a:r>
              <a:rPr sz="600" dirty="0">
                <a:solidFill>
                  <a:srgbClr val="045C75"/>
                </a:solidFill>
                <a:latin typeface="Georgia"/>
                <a:cs typeface="Georgia"/>
              </a:rPr>
              <a:t>	</a:t>
            </a:r>
            <a:r>
              <a:rPr sz="600" spc="-55" dirty="0">
                <a:solidFill>
                  <a:srgbClr val="045C75"/>
                </a:solidFill>
                <a:latin typeface="Georgia"/>
                <a:cs typeface="Georgia"/>
              </a:rPr>
              <a:t>18</a:t>
            </a:r>
            <a:endParaRPr sz="600">
              <a:latin typeface="Georgia"/>
              <a:cs typeface="Georgia"/>
            </a:endParaRPr>
          </a:p>
        </p:txBody>
      </p:sp>
      <p:sp>
        <p:nvSpPr>
          <p:cNvPr id="6" name="object 6"/>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447801"/>
            <a:ext cx="1384935" cy="239395"/>
          </a:xfrm>
          <a:prstGeom prst="rect">
            <a:avLst/>
          </a:prstGeom>
        </p:spPr>
        <p:txBody>
          <a:bodyPr vert="horz" wrap="square" lIns="0" tIns="12700" rIns="0" bIns="0" rtlCol="0">
            <a:spAutoFit/>
          </a:bodyPr>
          <a:lstStyle/>
          <a:p>
            <a:pPr marL="12700">
              <a:lnSpc>
                <a:spcPct val="100000"/>
              </a:lnSpc>
              <a:spcBef>
                <a:spcPts val="100"/>
              </a:spcBef>
            </a:pPr>
            <a:r>
              <a:rPr spc="-5" dirty="0"/>
              <a:t>REVISED</a:t>
            </a:r>
            <a:r>
              <a:rPr spc="-65" dirty="0"/>
              <a:t> </a:t>
            </a:r>
            <a:r>
              <a:rPr spc="-20" dirty="0"/>
              <a:t>ESTIMATE</a:t>
            </a:r>
          </a:p>
        </p:txBody>
      </p:sp>
      <p:sp>
        <p:nvSpPr>
          <p:cNvPr id="4" name="object 4"/>
          <p:cNvSpPr txBox="1"/>
          <p:nvPr/>
        </p:nvSpPr>
        <p:spPr>
          <a:xfrm>
            <a:off x="284734" y="970534"/>
            <a:ext cx="4032250" cy="1884680"/>
          </a:xfrm>
          <a:prstGeom prst="rect">
            <a:avLst/>
          </a:prstGeom>
        </p:spPr>
        <p:txBody>
          <a:bodyPr vert="horz" wrap="square" lIns="0" tIns="12065" rIns="0" bIns="0" rtlCol="0">
            <a:spAutoFit/>
          </a:bodyPr>
          <a:lstStyle/>
          <a:p>
            <a:pPr marL="184785" marR="5080" indent="-172720">
              <a:lnSpc>
                <a:spcPct val="100000"/>
              </a:lnSpc>
              <a:spcBef>
                <a:spcPts val="95"/>
              </a:spcBef>
              <a:buClr>
                <a:srgbClr val="0AD0D9"/>
              </a:buClr>
              <a:buSzPct val="95000"/>
              <a:buFont typeface="Arial"/>
              <a:buChar char=""/>
              <a:tabLst>
                <a:tab pos="185420" algn="l"/>
              </a:tabLst>
            </a:pPr>
            <a:r>
              <a:rPr sz="1000" spc="-25" dirty="0">
                <a:latin typeface="Georgia"/>
                <a:cs typeface="Georgia"/>
              </a:rPr>
              <a:t>Revised </a:t>
            </a:r>
            <a:r>
              <a:rPr sz="1000" spc="-15" dirty="0">
                <a:latin typeface="Georgia"/>
                <a:cs typeface="Georgia"/>
              </a:rPr>
              <a:t>estimate </a:t>
            </a:r>
            <a:r>
              <a:rPr sz="1000" spc="-20" dirty="0">
                <a:latin typeface="Georgia"/>
                <a:cs typeface="Georgia"/>
              </a:rPr>
              <a:t>is </a:t>
            </a:r>
            <a:r>
              <a:rPr sz="1000" spc="-25" dirty="0">
                <a:latin typeface="Georgia"/>
                <a:cs typeface="Georgia"/>
              </a:rPr>
              <a:t>prepared </a:t>
            </a:r>
            <a:r>
              <a:rPr sz="1000" spc="-15" dirty="0">
                <a:latin typeface="Georgia"/>
                <a:cs typeface="Georgia"/>
              </a:rPr>
              <a:t>when original sanctioned estimate </a:t>
            </a:r>
            <a:r>
              <a:rPr sz="1000" spc="-70" dirty="0">
                <a:latin typeface="Georgia"/>
                <a:cs typeface="Georgia"/>
              </a:rPr>
              <a:t>is  </a:t>
            </a:r>
            <a:r>
              <a:rPr sz="1000" spc="-20" dirty="0">
                <a:latin typeface="Georgia"/>
                <a:cs typeface="Georgia"/>
              </a:rPr>
              <a:t>likely </a:t>
            </a:r>
            <a:r>
              <a:rPr sz="1000" spc="-10" dirty="0">
                <a:latin typeface="Georgia"/>
                <a:cs typeface="Georgia"/>
              </a:rPr>
              <a:t>to </a:t>
            </a:r>
            <a:r>
              <a:rPr sz="1000" spc="-20" dirty="0">
                <a:latin typeface="Georgia"/>
                <a:cs typeface="Georgia"/>
              </a:rPr>
              <a:t>exceed more </a:t>
            </a:r>
            <a:r>
              <a:rPr sz="1000" spc="-15" dirty="0">
                <a:latin typeface="Georgia"/>
                <a:cs typeface="Georgia"/>
              </a:rPr>
              <a:t>than</a:t>
            </a:r>
            <a:r>
              <a:rPr sz="1000" spc="20" dirty="0">
                <a:latin typeface="Georgia"/>
                <a:cs typeface="Georgia"/>
              </a:rPr>
              <a:t> </a:t>
            </a:r>
            <a:r>
              <a:rPr sz="1000" spc="-30" dirty="0">
                <a:latin typeface="Georgia"/>
                <a:cs typeface="Georgia"/>
              </a:rPr>
              <a:t>5%.</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5" dirty="0">
                <a:latin typeface="Georgia"/>
                <a:cs typeface="Georgia"/>
              </a:rPr>
              <a:t>When </a:t>
            </a:r>
            <a:r>
              <a:rPr sz="1000" spc="-15" dirty="0">
                <a:latin typeface="Georgia"/>
                <a:cs typeface="Georgia"/>
              </a:rPr>
              <a:t>expenditure </a:t>
            </a:r>
            <a:r>
              <a:rPr sz="1000" spc="-5" dirty="0">
                <a:latin typeface="Georgia"/>
                <a:cs typeface="Georgia"/>
              </a:rPr>
              <a:t>on </a:t>
            </a:r>
            <a:r>
              <a:rPr sz="1000" spc="-20" dirty="0">
                <a:latin typeface="Georgia"/>
                <a:cs typeface="Georgia"/>
              </a:rPr>
              <a:t>work is </a:t>
            </a:r>
            <a:r>
              <a:rPr sz="1000" spc="-15" dirty="0">
                <a:latin typeface="Georgia"/>
                <a:cs typeface="Georgia"/>
              </a:rPr>
              <a:t>likely </a:t>
            </a:r>
            <a:r>
              <a:rPr sz="1000" spc="-10" dirty="0">
                <a:latin typeface="Georgia"/>
                <a:cs typeface="Georgia"/>
              </a:rPr>
              <a:t>to </a:t>
            </a:r>
            <a:r>
              <a:rPr sz="1000" spc="-15" dirty="0">
                <a:latin typeface="Georgia"/>
                <a:cs typeface="Georgia"/>
              </a:rPr>
              <a:t>exceed </a:t>
            </a:r>
            <a:r>
              <a:rPr sz="1000" spc="-10" dirty="0">
                <a:latin typeface="Georgia"/>
                <a:cs typeface="Georgia"/>
              </a:rPr>
              <a:t>amount</a:t>
            </a:r>
            <a:r>
              <a:rPr sz="1000" spc="140" dirty="0">
                <a:latin typeface="Georgia"/>
                <a:cs typeface="Georgia"/>
              </a:rPr>
              <a:t> </a:t>
            </a:r>
            <a:r>
              <a:rPr sz="1000" spc="-10" dirty="0">
                <a:latin typeface="Georgia"/>
                <a:cs typeface="Georgia"/>
              </a:rPr>
              <a:t>of</a:t>
            </a:r>
            <a:endParaRPr sz="1000">
              <a:latin typeface="Georgia"/>
              <a:cs typeface="Georgia"/>
            </a:endParaRPr>
          </a:p>
          <a:p>
            <a:pPr marL="184785">
              <a:lnSpc>
                <a:spcPct val="100000"/>
              </a:lnSpc>
            </a:pPr>
            <a:r>
              <a:rPr sz="1000" spc="-20" dirty="0">
                <a:latin typeface="Georgia"/>
                <a:cs typeface="Georgia"/>
              </a:rPr>
              <a:t>administrative </a:t>
            </a:r>
            <a:r>
              <a:rPr sz="1000" spc="-15" dirty="0">
                <a:latin typeface="Georgia"/>
                <a:cs typeface="Georgia"/>
              </a:rPr>
              <a:t>sanction </a:t>
            </a:r>
            <a:r>
              <a:rPr sz="1000" spc="-20" dirty="0">
                <a:latin typeface="Georgia"/>
                <a:cs typeface="Georgia"/>
              </a:rPr>
              <a:t>by more </a:t>
            </a:r>
            <a:r>
              <a:rPr sz="1000" spc="-15" dirty="0">
                <a:latin typeface="Georgia"/>
                <a:cs typeface="Georgia"/>
              </a:rPr>
              <a:t>than</a:t>
            </a:r>
            <a:r>
              <a:rPr sz="1000" spc="5" dirty="0">
                <a:latin typeface="Georgia"/>
                <a:cs typeface="Georgia"/>
              </a:rPr>
              <a:t> </a:t>
            </a:r>
            <a:r>
              <a:rPr sz="1000" spc="-65" dirty="0">
                <a:latin typeface="Georgia"/>
                <a:cs typeface="Georgia"/>
              </a:rPr>
              <a:t>10%</a:t>
            </a:r>
            <a:endParaRPr sz="1000">
              <a:latin typeface="Georgia"/>
              <a:cs typeface="Georgia"/>
            </a:endParaRPr>
          </a:p>
          <a:p>
            <a:pPr>
              <a:lnSpc>
                <a:spcPct val="100000"/>
              </a:lnSpc>
              <a:spcBef>
                <a:spcPts val="30"/>
              </a:spcBef>
            </a:pPr>
            <a:endParaRPr sz="1450">
              <a:latin typeface="Georgia"/>
              <a:cs typeface="Georgia"/>
            </a:endParaRPr>
          </a:p>
          <a:p>
            <a:pPr marL="184785" marR="6350" indent="-172720">
              <a:lnSpc>
                <a:spcPct val="100000"/>
              </a:lnSpc>
              <a:buClr>
                <a:srgbClr val="0AD0D9"/>
              </a:buClr>
              <a:buSzPct val="95000"/>
              <a:buFont typeface="Arial"/>
              <a:buChar char=""/>
              <a:tabLst>
                <a:tab pos="185420" algn="l"/>
              </a:tabLst>
            </a:pPr>
            <a:r>
              <a:rPr sz="1000" dirty="0">
                <a:latin typeface="Georgia"/>
                <a:cs typeface="Georgia"/>
              </a:rPr>
              <a:t>When </a:t>
            </a:r>
            <a:r>
              <a:rPr sz="1000" spc="-15" dirty="0">
                <a:latin typeface="Georgia"/>
                <a:cs typeface="Georgia"/>
              </a:rPr>
              <a:t>there </a:t>
            </a:r>
            <a:r>
              <a:rPr sz="1000" spc="-25" dirty="0">
                <a:latin typeface="Georgia"/>
                <a:cs typeface="Georgia"/>
              </a:rPr>
              <a:t>are </a:t>
            </a:r>
            <a:r>
              <a:rPr sz="1000" spc="-20" dirty="0">
                <a:latin typeface="Georgia"/>
                <a:cs typeface="Georgia"/>
              </a:rPr>
              <a:t>material </a:t>
            </a:r>
            <a:r>
              <a:rPr sz="1000" spc="-10" dirty="0">
                <a:latin typeface="Georgia"/>
                <a:cs typeface="Georgia"/>
              </a:rPr>
              <a:t>deviation </a:t>
            </a:r>
            <a:r>
              <a:rPr sz="1000" spc="-25" dirty="0">
                <a:latin typeface="Georgia"/>
                <a:cs typeface="Georgia"/>
              </a:rPr>
              <a:t>from </a:t>
            </a:r>
            <a:r>
              <a:rPr sz="1000" spc="-15" dirty="0">
                <a:latin typeface="Georgia"/>
                <a:cs typeface="Georgia"/>
              </a:rPr>
              <a:t>original </a:t>
            </a:r>
            <a:r>
              <a:rPr sz="1000" spc="-20" dirty="0">
                <a:latin typeface="Georgia"/>
                <a:cs typeface="Georgia"/>
              </a:rPr>
              <a:t>proposal even </a:t>
            </a:r>
            <a:r>
              <a:rPr sz="1000" spc="-25" dirty="0">
                <a:latin typeface="Georgia"/>
                <a:cs typeface="Georgia"/>
              </a:rPr>
              <a:t>though  </a:t>
            </a:r>
            <a:r>
              <a:rPr sz="1000" spc="-15" dirty="0">
                <a:latin typeface="Georgia"/>
                <a:cs typeface="Georgia"/>
              </a:rPr>
              <a:t>cost </a:t>
            </a:r>
            <a:r>
              <a:rPr sz="1000" spc="-30" dirty="0">
                <a:latin typeface="Georgia"/>
                <a:cs typeface="Georgia"/>
              </a:rPr>
              <a:t>may </a:t>
            </a:r>
            <a:r>
              <a:rPr sz="1000" spc="-10" dirty="0">
                <a:latin typeface="Georgia"/>
                <a:cs typeface="Georgia"/>
              </a:rPr>
              <a:t>be met </a:t>
            </a:r>
            <a:r>
              <a:rPr sz="1000" spc="-20" dirty="0">
                <a:latin typeface="Georgia"/>
                <a:cs typeface="Georgia"/>
              </a:rPr>
              <a:t>from </a:t>
            </a:r>
            <a:r>
              <a:rPr sz="1000" spc="-15" dirty="0">
                <a:latin typeface="Georgia"/>
                <a:cs typeface="Georgia"/>
              </a:rPr>
              <a:t>sanctioned</a:t>
            </a:r>
            <a:r>
              <a:rPr sz="1000" dirty="0">
                <a:latin typeface="Georgia"/>
                <a:cs typeface="Georgia"/>
              </a:rPr>
              <a:t> </a:t>
            </a:r>
            <a:r>
              <a:rPr sz="1000" spc="-15" dirty="0">
                <a:latin typeface="Georgia"/>
                <a:cs typeface="Georgia"/>
              </a:rPr>
              <a:t>cost.</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marR="5080" indent="-172720">
              <a:lnSpc>
                <a:spcPct val="100000"/>
              </a:lnSpc>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a:t>
            </a:r>
            <a:r>
              <a:rPr sz="1000" spc="-15" dirty="0">
                <a:latin typeface="Georgia"/>
                <a:cs typeface="Georgia"/>
              </a:rPr>
              <a:t>accompanied </a:t>
            </a:r>
            <a:r>
              <a:rPr sz="1000" spc="-20" dirty="0">
                <a:latin typeface="Georgia"/>
                <a:cs typeface="Georgia"/>
              </a:rPr>
              <a:t>by comparative </a:t>
            </a:r>
            <a:r>
              <a:rPr sz="1000" spc="-10" dirty="0">
                <a:latin typeface="Georgia"/>
                <a:cs typeface="Georgia"/>
              </a:rPr>
              <a:t>statement </a:t>
            </a:r>
            <a:r>
              <a:rPr sz="1000" spc="-15" dirty="0">
                <a:latin typeface="Georgia"/>
                <a:cs typeface="Georgia"/>
              </a:rPr>
              <a:t>showing </a:t>
            </a:r>
            <a:r>
              <a:rPr sz="1000" spc="-20" dirty="0">
                <a:latin typeface="Georgia"/>
                <a:cs typeface="Georgia"/>
              </a:rPr>
              <a:t>variations </a:t>
            </a:r>
            <a:r>
              <a:rPr sz="1000" spc="-65" dirty="0">
                <a:latin typeface="Georgia"/>
                <a:cs typeface="Georgia"/>
              </a:rPr>
              <a:t>in  </a:t>
            </a:r>
            <a:r>
              <a:rPr sz="1000" spc="-10" dirty="0">
                <a:latin typeface="Georgia"/>
                <a:cs typeface="Georgia"/>
              </a:rPr>
              <a:t>each </a:t>
            </a:r>
            <a:r>
              <a:rPr sz="1000" spc="-15" dirty="0">
                <a:latin typeface="Georgia"/>
                <a:cs typeface="Georgia"/>
              </a:rPr>
              <a:t>item </a:t>
            </a:r>
            <a:r>
              <a:rPr sz="1000" spc="-10" dirty="0">
                <a:latin typeface="Georgia"/>
                <a:cs typeface="Georgia"/>
              </a:rPr>
              <a:t>of </a:t>
            </a:r>
            <a:r>
              <a:rPr sz="1000" spc="-25" dirty="0">
                <a:latin typeface="Georgia"/>
                <a:cs typeface="Georgia"/>
              </a:rPr>
              <a:t>works </a:t>
            </a:r>
            <a:r>
              <a:rPr sz="1000" spc="-20" dirty="0">
                <a:latin typeface="Georgia"/>
                <a:cs typeface="Georgia"/>
              </a:rPr>
              <a:t>and reason for </a:t>
            </a:r>
            <a:r>
              <a:rPr sz="1000" spc="-5" dirty="0">
                <a:latin typeface="Georgia"/>
                <a:cs typeface="Georgia"/>
              </a:rPr>
              <a:t>the</a:t>
            </a:r>
            <a:r>
              <a:rPr sz="1000" dirty="0">
                <a:latin typeface="Georgia"/>
                <a:cs typeface="Georgia"/>
              </a:rPr>
              <a:t> </a:t>
            </a:r>
            <a:r>
              <a:rPr sz="1000" spc="-20" dirty="0">
                <a:latin typeface="Georgia"/>
                <a:cs typeface="Georgia"/>
              </a:rPr>
              <a:t>same.</a:t>
            </a:r>
            <a:endParaRPr sz="10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66438" y="3252977"/>
            <a:ext cx="9207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19</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462787"/>
            <a:ext cx="1108075" cy="239395"/>
          </a:xfrm>
          <a:prstGeom prst="rect">
            <a:avLst/>
          </a:prstGeom>
        </p:spPr>
        <p:txBody>
          <a:bodyPr vert="horz" wrap="square" lIns="0" tIns="13335" rIns="0" bIns="0" rtlCol="0">
            <a:spAutoFit/>
          </a:bodyPr>
          <a:lstStyle/>
          <a:p>
            <a:pPr marL="12700">
              <a:lnSpc>
                <a:spcPct val="100000"/>
              </a:lnSpc>
              <a:spcBef>
                <a:spcPts val="105"/>
              </a:spcBef>
            </a:pPr>
            <a:r>
              <a:rPr spc="-40" dirty="0">
                <a:solidFill>
                  <a:srgbClr val="000000"/>
                </a:solidFill>
                <a:latin typeface="Georgia"/>
                <a:cs typeface="Georgia"/>
              </a:rPr>
              <a:t>ESTIMATION</a:t>
            </a:r>
          </a:p>
        </p:txBody>
      </p:sp>
      <p:sp>
        <p:nvSpPr>
          <p:cNvPr id="4" name="object 4"/>
          <p:cNvSpPr txBox="1"/>
          <p:nvPr/>
        </p:nvSpPr>
        <p:spPr>
          <a:xfrm>
            <a:off x="261874" y="916685"/>
            <a:ext cx="4054475" cy="1550670"/>
          </a:xfrm>
          <a:prstGeom prst="rect">
            <a:avLst/>
          </a:prstGeom>
        </p:spPr>
        <p:txBody>
          <a:bodyPr vert="horz" wrap="square" lIns="0" tIns="13335" rIns="0" bIns="0" rtlCol="0">
            <a:spAutoFit/>
          </a:bodyPr>
          <a:lstStyle/>
          <a:p>
            <a:pPr marL="12700" marR="5080">
              <a:lnSpc>
                <a:spcPct val="100000"/>
              </a:lnSpc>
              <a:spcBef>
                <a:spcPts val="105"/>
              </a:spcBef>
            </a:pPr>
            <a:r>
              <a:rPr sz="1000" spc="-25" dirty="0">
                <a:latin typeface="Georgia"/>
                <a:cs typeface="Georgia"/>
              </a:rPr>
              <a:t>“</a:t>
            </a:r>
            <a:r>
              <a:rPr sz="1100" spc="-25" dirty="0">
                <a:solidFill>
                  <a:srgbClr val="C00000"/>
                </a:solidFill>
                <a:latin typeface="Georgia"/>
                <a:cs typeface="Georgia"/>
              </a:rPr>
              <a:t>Estimation is </a:t>
            </a:r>
            <a:r>
              <a:rPr sz="1100" spc="-5" dirty="0">
                <a:solidFill>
                  <a:srgbClr val="C00000"/>
                </a:solidFill>
                <a:latin typeface="Georgia"/>
                <a:cs typeface="Georgia"/>
              </a:rPr>
              <a:t>the </a:t>
            </a:r>
            <a:r>
              <a:rPr sz="1100" spc="-10" dirty="0">
                <a:solidFill>
                  <a:srgbClr val="C00000"/>
                </a:solidFill>
                <a:latin typeface="Georgia"/>
                <a:cs typeface="Georgia"/>
              </a:rPr>
              <a:t>scientific </a:t>
            </a:r>
            <a:r>
              <a:rPr sz="1100" spc="-30" dirty="0">
                <a:solidFill>
                  <a:srgbClr val="C00000"/>
                </a:solidFill>
                <a:latin typeface="Georgia"/>
                <a:cs typeface="Georgia"/>
              </a:rPr>
              <a:t>way </a:t>
            </a:r>
            <a:r>
              <a:rPr sz="1100" spc="-10" dirty="0">
                <a:solidFill>
                  <a:srgbClr val="C00000"/>
                </a:solidFill>
                <a:latin typeface="Georgia"/>
                <a:cs typeface="Georgia"/>
              </a:rPr>
              <a:t>of </a:t>
            </a:r>
            <a:r>
              <a:rPr sz="1100" spc="-20" dirty="0">
                <a:solidFill>
                  <a:srgbClr val="C00000"/>
                </a:solidFill>
                <a:latin typeface="Georgia"/>
                <a:cs typeface="Georgia"/>
              </a:rPr>
              <a:t>working </a:t>
            </a:r>
            <a:r>
              <a:rPr sz="1100" dirty="0">
                <a:solidFill>
                  <a:srgbClr val="C00000"/>
                </a:solidFill>
                <a:latin typeface="Georgia"/>
                <a:cs typeface="Georgia"/>
              </a:rPr>
              <a:t>out </a:t>
            </a:r>
            <a:r>
              <a:rPr sz="1100" spc="-5" dirty="0">
                <a:solidFill>
                  <a:srgbClr val="C00000"/>
                </a:solidFill>
                <a:latin typeface="Georgia"/>
                <a:cs typeface="Georgia"/>
              </a:rPr>
              <a:t>the </a:t>
            </a:r>
            <a:r>
              <a:rPr sz="1100" spc="-25" dirty="0">
                <a:solidFill>
                  <a:srgbClr val="C00000"/>
                </a:solidFill>
                <a:latin typeface="Georgia"/>
                <a:cs typeface="Georgia"/>
              </a:rPr>
              <a:t>approximate  </a:t>
            </a:r>
            <a:r>
              <a:rPr sz="1100" spc="-10" dirty="0">
                <a:solidFill>
                  <a:srgbClr val="C00000"/>
                </a:solidFill>
                <a:latin typeface="Georgia"/>
                <a:cs typeface="Georgia"/>
              </a:rPr>
              <a:t>cost of </a:t>
            </a:r>
            <a:r>
              <a:rPr sz="1100" spc="-20" dirty="0">
                <a:solidFill>
                  <a:srgbClr val="C00000"/>
                </a:solidFill>
                <a:latin typeface="Georgia"/>
                <a:cs typeface="Georgia"/>
              </a:rPr>
              <a:t>an </a:t>
            </a:r>
            <a:r>
              <a:rPr sz="1100" spc="-10" dirty="0">
                <a:solidFill>
                  <a:srgbClr val="C00000"/>
                </a:solidFill>
                <a:latin typeface="Georgia"/>
                <a:cs typeface="Georgia"/>
              </a:rPr>
              <a:t>engineering </a:t>
            </a:r>
            <a:r>
              <a:rPr sz="1100" spc="-15" dirty="0">
                <a:solidFill>
                  <a:srgbClr val="C00000"/>
                </a:solidFill>
                <a:latin typeface="Georgia"/>
                <a:cs typeface="Georgia"/>
              </a:rPr>
              <a:t>project </a:t>
            </a:r>
            <a:r>
              <a:rPr sz="1100" spc="-20" dirty="0">
                <a:solidFill>
                  <a:srgbClr val="C00000"/>
                </a:solidFill>
                <a:latin typeface="Georgia"/>
                <a:cs typeface="Georgia"/>
              </a:rPr>
              <a:t>before </a:t>
            </a:r>
            <a:r>
              <a:rPr sz="1100" spc="-15" dirty="0">
                <a:solidFill>
                  <a:srgbClr val="C00000"/>
                </a:solidFill>
                <a:latin typeface="Georgia"/>
                <a:cs typeface="Georgia"/>
              </a:rPr>
              <a:t>execution </a:t>
            </a:r>
            <a:r>
              <a:rPr sz="1100" spc="-10" dirty="0">
                <a:solidFill>
                  <a:srgbClr val="C00000"/>
                </a:solidFill>
                <a:latin typeface="Georgia"/>
                <a:cs typeface="Georgia"/>
              </a:rPr>
              <a:t>of </a:t>
            </a:r>
            <a:r>
              <a:rPr sz="1100" spc="-5" dirty="0">
                <a:solidFill>
                  <a:srgbClr val="C00000"/>
                </a:solidFill>
                <a:latin typeface="Georgia"/>
                <a:cs typeface="Georgia"/>
              </a:rPr>
              <a:t>the</a:t>
            </a:r>
            <a:r>
              <a:rPr sz="1100" spc="-180" dirty="0">
                <a:solidFill>
                  <a:srgbClr val="C00000"/>
                </a:solidFill>
                <a:latin typeface="Georgia"/>
                <a:cs typeface="Georgia"/>
              </a:rPr>
              <a:t> </a:t>
            </a:r>
            <a:r>
              <a:rPr sz="1100" spc="-25" dirty="0">
                <a:solidFill>
                  <a:srgbClr val="C00000"/>
                </a:solidFill>
                <a:latin typeface="Georgia"/>
                <a:cs typeface="Georgia"/>
              </a:rPr>
              <a:t>work”</a:t>
            </a:r>
            <a:endParaRPr sz="1100">
              <a:latin typeface="Georgia"/>
              <a:cs typeface="Georgia"/>
            </a:endParaRPr>
          </a:p>
          <a:p>
            <a:pPr>
              <a:lnSpc>
                <a:spcPct val="100000"/>
              </a:lnSpc>
              <a:spcBef>
                <a:spcPts val="35"/>
              </a:spcBef>
            </a:pPr>
            <a:endParaRPr sz="1450">
              <a:latin typeface="Georgia"/>
              <a:cs typeface="Georgia"/>
            </a:endParaRPr>
          </a:p>
          <a:p>
            <a:pPr marL="149225" marR="8890" indent="-137160" algn="just">
              <a:lnSpc>
                <a:spcPct val="100000"/>
              </a:lnSpc>
              <a:buClr>
                <a:srgbClr val="0AD0D9"/>
              </a:buClr>
              <a:buSzPct val="95000"/>
              <a:buFont typeface="Arial"/>
              <a:buChar char=""/>
              <a:tabLst>
                <a:tab pos="149860" algn="l"/>
              </a:tabLst>
            </a:pPr>
            <a:r>
              <a:rPr sz="1000" spc="-40" dirty="0">
                <a:latin typeface="Georgia"/>
                <a:cs typeface="Georgia"/>
              </a:rPr>
              <a:t>It </a:t>
            </a:r>
            <a:r>
              <a:rPr sz="1000" spc="-20" dirty="0">
                <a:latin typeface="Georgia"/>
                <a:cs typeface="Georgia"/>
              </a:rPr>
              <a:t>is </a:t>
            </a:r>
            <a:r>
              <a:rPr sz="1000" spc="-15" dirty="0">
                <a:latin typeface="Georgia"/>
                <a:cs typeface="Georgia"/>
              </a:rPr>
              <a:t>totally different </a:t>
            </a:r>
            <a:r>
              <a:rPr sz="1000" spc="-20" dirty="0">
                <a:latin typeface="Georgia"/>
                <a:cs typeface="Georgia"/>
              </a:rPr>
              <a:t>from </a:t>
            </a:r>
            <a:r>
              <a:rPr sz="1000" spc="-10" dirty="0">
                <a:latin typeface="Georgia"/>
                <a:cs typeface="Georgia"/>
              </a:rPr>
              <a:t>calculation of </a:t>
            </a:r>
            <a:r>
              <a:rPr sz="1000" spc="-5" dirty="0">
                <a:latin typeface="Georgia"/>
                <a:cs typeface="Georgia"/>
              </a:rPr>
              <a:t>the </a:t>
            </a:r>
            <a:r>
              <a:rPr sz="1000" spc="-15" dirty="0">
                <a:latin typeface="Georgia"/>
                <a:cs typeface="Georgia"/>
              </a:rPr>
              <a:t>exact cost </a:t>
            </a:r>
            <a:r>
              <a:rPr sz="1000" spc="-20" dirty="0">
                <a:latin typeface="Georgia"/>
                <a:cs typeface="Georgia"/>
              </a:rPr>
              <a:t>after completion  </a:t>
            </a:r>
            <a:r>
              <a:rPr sz="1000" spc="-10" dirty="0">
                <a:latin typeface="Georgia"/>
                <a:cs typeface="Georgia"/>
              </a:rPr>
              <a:t>of </a:t>
            </a:r>
            <a:r>
              <a:rPr sz="1000" spc="-5" dirty="0">
                <a:latin typeface="Georgia"/>
                <a:cs typeface="Georgia"/>
              </a:rPr>
              <a:t>the</a:t>
            </a:r>
            <a:r>
              <a:rPr sz="1000" spc="5" dirty="0">
                <a:latin typeface="Georgia"/>
                <a:cs typeface="Georgia"/>
              </a:rPr>
              <a:t> </a:t>
            </a:r>
            <a:r>
              <a:rPr sz="1000" spc="-15" dirty="0">
                <a:latin typeface="Georgia"/>
                <a:cs typeface="Georgia"/>
              </a:rPr>
              <a:t>project.</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49225" marR="8890" indent="-137160" algn="just">
              <a:lnSpc>
                <a:spcPct val="100000"/>
              </a:lnSpc>
              <a:buClr>
                <a:srgbClr val="0AD0D9"/>
              </a:buClr>
              <a:buSzPct val="95000"/>
              <a:buFont typeface="Arial"/>
              <a:buChar char=""/>
              <a:tabLst>
                <a:tab pos="149860" algn="l"/>
              </a:tabLst>
            </a:pPr>
            <a:r>
              <a:rPr sz="1000" spc="-20" dirty="0">
                <a:latin typeface="Georgia"/>
                <a:cs typeface="Georgia"/>
              </a:rPr>
              <a:t>Estimation requires </a:t>
            </a:r>
            <a:r>
              <a:rPr sz="1000" spc="-30" dirty="0">
                <a:latin typeface="Georgia"/>
                <a:cs typeface="Georgia"/>
              </a:rPr>
              <a:t>a </a:t>
            </a:r>
            <a:r>
              <a:rPr sz="1000" spc="-10" dirty="0">
                <a:latin typeface="Georgia"/>
                <a:cs typeface="Georgia"/>
              </a:rPr>
              <a:t>thorough </a:t>
            </a:r>
            <a:r>
              <a:rPr sz="1000" spc="-20" dirty="0">
                <a:latin typeface="Georgia"/>
                <a:cs typeface="Georgia"/>
              </a:rPr>
              <a:t>Knowledge </a:t>
            </a:r>
            <a:r>
              <a:rPr sz="1000" spc="-10" dirty="0">
                <a:latin typeface="Georgia"/>
                <a:cs typeface="Georgia"/>
              </a:rPr>
              <a:t>of </a:t>
            </a:r>
            <a:r>
              <a:rPr sz="1000" spc="-5" dirty="0">
                <a:latin typeface="Georgia"/>
                <a:cs typeface="Georgia"/>
              </a:rPr>
              <a:t>the </a:t>
            </a:r>
            <a:r>
              <a:rPr sz="1000" spc="-20" dirty="0">
                <a:latin typeface="Georgia"/>
                <a:cs typeface="Georgia"/>
              </a:rPr>
              <a:t>construction  procedures </a:t>
            </a:r>
            <a:r>
              <a:rPr sz="1000" spc="-15" dirty="0">
                <a:latin typeface="Georgia"/>
                <a:cs typeface="Georgia"/>
              </a:rPr>
              <a:t>and cost </a:t>
            </a:r>
            <a:r>
              <a:rPr sz="1000" spc="-10" dirty="0">
                <a:latin typeface="Georgia"/>
                <a:cs typeface="Georgia"/>
              </a:rPr>
              <a:t>of </a:t>
            </a:r>
            <a:r>
              <a:rPr sz="1000" spc="-20" dirty="0">
                <a:latin typeface="Georgia"/>
                <a:cs typeface="Georgia"/>
              </a:rPr>
              <a:t>materials </a:t>
            </a:r>
            <a:r>
              <a:rPr sz="1000" spc="-40" dirty="0">
                <a:latin typeface="Georgia"/>
                <a:cs typeface="Georgia"/>
              </a:rPr>
              <a:t>&amp; </a:t>
            </a:r>
            <a:r>
              <a:rPr sz="1000" spc="-15" dirty="0">
                <a:latin typeface="Georgia"/>
                <a:cs typeface="Georgia"/>
              </a:rPr>
              <a:t>labour </a:t>
            </a:r>
            <a:r>
              <a:rPr sz="1000" spc="-10" dirty="0">
                <a:latin typeface="Georgia"/>
                <a:cs typeface="Georgia"/>
              </a:rPr>
              <a:t>in </a:t>
            </a:r>
            <a:r>
              <a:rPr sz="1000" spc="-15" dirty="0">
                <a:latin typeface="Georgia"/>
                <a:cs typeface="Georgia"/>
              </a:rPr>
              <a:t>addition </a:t>
            </a:r>
            <a:r>
              <a:rPr sz="1000" spc="-10" dirty="0">
                <a:latin typeface="Georgia"/>
                <a:cs typeface="Georgia"/>
              </a:rPr>
              <a:t>to </a:t>
            </a:r>
            <a:r>
              <a:rPr sz="1000" spc="-5" dirty="0">
                <a:latin typeface="Georgia"/>
                <a:cs typeface="Georgia"/>
              </a:rPr>
              <a:t>the </a:t>
            </a:r>
            <a:r>
              <a:rPr sz="1000" spc="-15" dirty="0">
                <a:latin typeface="Georgia"/>
                <a:cs typeface="Georgia"/>
              </a:rPr>
              <a:t>skill ,  </a:t>
            </a:r>
            <a:r>
              <a:rPr sz="1000" spc="-20" dirty="0">
                <a:latin typeface="Georgia"/>
                <a:cs typeface="Georgia"/>
              </a:rPr>
              <a:t>experience, </a:t>
            </a:r>
            <a:r>
              <a:rPr sz="1000" spc="-15" dirty="0">
                <a:latin typeface="Georgia"/>
                <a:cs typeface="Georgia"/>
              </a:rPr>
              <a:t>foresight </a:t>
            </a:r>
            <a:r>
              <a:rPr sz="1000" spc="-20" dirty="0">
                <a:latin typeface="Georgia"/>
                <a:cs typeface="Georgia"/>
              </a:rPr>
              <a:t>and </a:t>
            </a:r>
            <a:r>
              <a:rPr sz="1000" spc="-15" dirty="0">
                <a:latin typeface="Georgia"/>
                <a:cs typeface="Georgia"/>
              </a:rPr>
              <a:t>good</a:t>
            </a:r>
            <a:r>
              <a:rPr sz="1000" spc="55" dirty="0">
                <a:latin typeface="Georgia"/>
                <a:cs typeface="Georgia"/>
              </a:rPr>
              <a:t> </a:t>
            </a:r>
            <a:r>
              <a:rPr sz="1000" spc="-15" dirty="0">
                <a:latin typeface="Georgia"/>
                <a:cs typeface="Georgia"/>
              </a:rPr>
              <a:t>judgment.</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5394" y="3253536"/>
            <a:ext cx="6286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2</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486536"/>
            <a:ext cx="2030730" cy="239395"/>
          </a:xfrm>
          <a:prstGeom prst="rect">
            <a:avLst/>
          </a:prstGeom>
        </p:spPr>
        <p:txBody>
          <a:bodyPr vert="horz" wrap="square" lIns="0" tIns="13335" rIns="0" bIns="0" rtlCol="0">
            <a:spAutoFit/>
          </a:bodyPr>
          <a:lstStyle/>
          <a:p>
            <a:pPr marL="12700">
              <a:lnSpc>
                <a:spcPct val="100000"/>
              </a:lnSpc>
              <a:spcBef>
                <a:spcPts val="105"/>
              </a:spcBef>
            </a:pPr>
            <a:r>
              <a:rPr spc="-15" dirty="0"/>
              <a:t>SUPPLEMENTARY</a:t>
            </a:r>
            <a:r>
              <a:rPr spc="-45" dirty="0"/>
              <a:t> </a:t>
            </a:r>
            <a:r>
              <a:rPr spc="-20" dirty="0"/>
              <a:t>ESTIMATE</a:t>
            </a:r>
          </a:p>
        </p:txBody>
      </p:sp>
      <p:sp>
        <p:nvSpPr>
          <p:cNvPr id="4" name="object 4"/>
          <p:cNvSpPr txBox="1"/>
          <p:nvPr/>
        </p:nvSpPr>
        <p:spPr>
          <a:xfrm>
            <a:off x="284734" y="971549"/>
            <a:ext cx="4028440" cy="1366520"/>
          </a:xfrm>
          <a:prstGeom prst="rect">
            <a:avLst/>
          </a:prstGeom>
        </p:spPr>
        <p:txBody>
          <a:bodyPr vert="horz" wrap="square" lIns="0" tIns="12065" rIns="0" bIns="0" rtlCol="0">
            <a:spAutoFit/>
          </a:bodyPr>
          <a:lstStyle/>
          <a:p>
            <a:pPr marL="184785" marR="5080" indent="-172720">
              <a:lnSpc>
                <a:spcPct val="100000"/>
              </a:lnSpc>
              <a:spcBef>
                <a:spcPts val="95"/>
              </a:spcBef>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a:t>
            </a:r>
            <a:r>
              <a:rPr sz="1000" spc="-5" dirty="0">
                <a:latin typeface="Georgia"/>
                <a:cs typeface="Georgia"/>
              </a:rPr>
              <a:t>the </a:t>
            </a:r>
            <a:r>
              <a:rPr sz="1000" spc="-20" dirty="0">
                <a:latin typeface="Georgia"/>
                <a:cs typeface="Georgia"/>
              </a:rPr>
              <a:t>fresh </a:t>
            </a:r>
            <a:r>
              <a:rPr sz="1000" spc="-10" dirty="0">
                <a:latin typeface="Georgia"/>
                <a:cs typeface="Georgia"/>
              </a:rPr>
              <a:t>detailed </a:t>
            </a:r>
            <a:r>
              <a:rPr sz="1000" spc="-15" dirty="0">
                <a:latin typeface="Georgia"/>
                <a:cs typeface="Georgia"/>
              </a:rPr>
              <a:t>estimate </a:t>
            </a:r>
            <a:r>
              <a:rPr sz="1000" spc="-10" dirty="0">
                <a:latin typeface="Georgia"/>
                <a:cs typeface="Georgia"/>
              </a:rPr>
              <a:t>of </a:t>
            </a:r>
            <a:r>
              <a:rPr sz="1000" spc="-5" dirty="0">
                <a:latin typeface="Georgia"/>
                <a:cs typeface="Georgia"/>
              </a:rPr>
              <a:t>the </a:t>
            </a:r>
            <a:r>
              <a:rPr sz="1000" spc="-15" dirty="0">
                <a:latin typeface="Georgia"/>
                <a:cs typeface="Georgia"/>
              </a:rPr>
              <a:t>additional </a:t>
            </a:r>
            <a:r>
              <a:rPr sz="1000" spc="-20" dirty="0">
                <a:latin typeface="Georgia"/>
                <a:cs typeface="Georgia"/>
              </a:rPr>
              <a:t>works </a:t>
            </a:r>
            <a:r>
              <a:rPr sz="1000" spc="-10" dirty="0">
                <a:latin typeface="Georgia"/>
                <a:cs typeface="Georgia"/>
              </a:rPr>
              <a:t>in addition </a:t>
            </a:r>
            <a:r>
              <a:rPr sz="1000" spc="-60" dirty="0">
                <a:latin typeface="Georgia"/>
                <a:cs typeface="Georgia"/>
              </a:rPr>
              <a:t>to  </a:t>
            </a:r>
            <a:r>
              <a:rPr sz="1000" spc="-5" dirty="0">
                <a:latin typeface="Georgia"/>
                <a:cs typeface="Georgia"/>
              </a:rPr>
              <a:t>the </a:t>
            </a:r>
            <a:r>
              <a:rPr sz="1000" spc="-15" dirty="0">
                <a:latin typeface="Georgia"/>
                <a:cs typeface="Georgia"/>
              </a:rPr>
              <a:t>original</a:t>
            </a:r>
            <a:r>
              <a:rPr sz="1000" spc="-55" dirty="0">
                <a:latin typeface="Georgia"/>
                <a:cs typeface="Georgia"/>
              </a:rPr>
              <a:t> </a:t>
            </a:r>
            <a:r>
              <a:rPr sz="1000" spc="-15" dirty="0">
                <a:latin typeface="Georgia"/>
                <a:cs typeface="Georgia"/>
              </a:rPr>
              <a:t>estimate.</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marR="5080" indent="-172720">
              <a:lnSpc>
                <a:spcPct val="100000"/>
              </a:lnSpc>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required </a:t>
            </a:r>
            <a:r>
              <a:rPr sz="1000" spc="-15" dirty="0">
                <a:latin typeface="Georgia"/>
                <a:cs typeface="Georgia"/>
              </a:rPr>
              <a:t>when further development </a:t>
            </a:r>
            <a:r>
              <a:rPr sz="1000" spc="-20" dirty="0">
                <a:latin typeface="Georgia"/>
                <a:cs typeface="Georgia"/>
              </a:rPr>
              <a:t>is required </a:t>
            </a:r>
            <a:r>
              <a:rPr sz="1000" spc="-15" dirty="0">
                <a:latin typeface="Georgia"/>
                <a:cs typeface="Georgia"/>
              </a:rPr>
              <a:t>during </a:t>
            </a:r>
            <a:r>
              <a:rPr sz="1000" spc="-40" dirty="0">
                <a:latin typeface="Georgia"/>
                <a:cs typeface="Georgia"/>
              </a:rPr>
              <a:t>the  </a:t>
            </a:r>
            <a:r>
              <a:rPr sz="1000" spc="-25" dirty="0">
                <a:latin typeface="Georgia"/>
                <a:cs typeface="Georgia"/>
              </a:rPr>
              <a:t>progress </a:t>
            </a:r>
            <a:r>
              <a:rPr sz="1000" spc="-10" dirty="0">
                <a:latin typeface="Georgia"/>
                <a:cs typeface="Georgia"/>
              </a:rPr>
              <a:t>of</a:t>
            </a:r>
            <a:r>
              <a:rPr sz="1000" spc="-5" dirty="0">
                <a:latin typeface="Georgia"/>
                <a:cs typeface="Georgia"/>
              </a:rPr>
              <a:t> </a:t>
            </a:r>
            <a:r>
              <a:rPr sz="1000" spc="-20" dirty="0">
                <a:latin typeface="Georgia"/>
                <a:cs typeface="Georgia"/>
              </a:rPr>
              <a:t>work.</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marR="5715" indent="-172720">
              <a:lnSpc>
                <a:spcPct val="100000"/>
              </a:lnSpc>
              <a:buClr>
                <a:srgbClr val="0AD0D9"/>
              </a:buClr>
              <a:buSzPct val="95000"/>
              <a:buFont typeface="Arial"/>
              <a:buChar char=""/>
              <a:tabLst>
                <a:tab pos="185420" algn="l"/>
              </a:tabLst>
            </a:pPr>
            <a:r>
              <a:rPr sz="1000" spc="-15" dirty="0">
                <a:latin typeface="Georgia"/>
                <a:cs typeface="Georgia"/>
              </a:rPr>
              <a:t>Abstract </a:t>
            </a:r>
            <a:r>
              <a:rPr sz="1000" spc="-10" dirty="0">
                <a:latin typeface="Georgia"/>
                <a:cs typeface="Georgia"/>
              </a:rPr>
              <a:t>should </a:t>
            </a:r>
            <a:r>
              <a:rPr sz="1000" spc="-20" dirty="0">
                <a:latin typeface="Georgia"/>
                <a:cs typeface="Georgia"/>
              </a:rPr>
              <a:t>show </a:t>
            </a:r>
            <a:r>
              <a:rPr sz="1000" spc="-5" dirty="0">
                <a:latin typeface="Georgia"/>
                <a:cs typeface="Georgia"/>
              </a:rPr>
              <a:t>the </a:t>
            </a:r>
            <a:r>
              <a:rPr sz="1000" spc="-15" dirty="0">
                <a:latin typeface="Georgia"/>
                <a:cs typeface="Georgia"/>
              </a:rPr>
              <a:t>amount </a:t>
            </a:r>
            <a:r>
              <a:rPr sz="1000" spc="-10" dirty="0">
                <a:latin typeface="Georgia"/>
                <a:cs typeface="Georgia"/>
              </a:rPr>
              <a:t>of </a:t>
            </a:r>
            <a:r>
              <a:rPr sz="1000" spc="-15" dirty="0">
                <a:latin typeface="Georgia"/>
                <a:cs typeface="Georgia"/>
              </a:rPr>
              <a:t>original estimate </a:t>
            </a:r>
            <a:r>
              <a:rPr sz="1000" spc="-20" dirty="0">
                <a:latin typeface="Georgia"/>
                <a:cs typeface="Georgia"/>
              </a:rPr>
              <a:t>and </a:t>
            </a:r>
            <a:r>
              <a:rPr sz="1000" spc="-35" dirty="0">
                <a:latin typeface="Georgia"/>
                <a:cs typeface="Georgia"/>
              </a:rPr>
              <a:t>total  </a:t>
            </a:r>
            <a:r>
              <a:rPr sz="1000" spc="-15" dirty="0">
                <a:latin typeface="Georgia"/>
                <a:cs typeface="Georgia"/>
              </a:rPr>
              <a:t>amount including supplementary</a:t>
            </a:r>
            <a:r>
              <a:rPr sz="1000" spc="35" dirty="0">
                <a:latin typeface="Georgia"/>
                <a:cs typeface="Georgia"/>
              </a:rPr>
              <a:t> </a:t>
            </a:r>
            <a:r>
              <a:rPr sz="1000" spc="-15" dirty="0">
                <a:latin typeface="Georgia"/>
                <a:cs typeface="Georgia"/>
              </a:rPr>
              <a:t>amount.</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54246" y="3253536"/>
            <a:ext cx="102870" cy="116839"/>
          </a:xfrm>
          <a:prstGeom prst="rect">
            <a:avLst/>
          </a:prstGeom>
        </p:spPr>
        <p:txBody>
          <a:bodyPr vert="horz" wrap="square" lIns="0" tIns="12700" rIns="0" bIns="0" rtlCol="0">
            <a:spAutoFit/>
          </a:bodyPr>
          <a:lstStyle/>
          <a:p>
            <a:pPr marL="12700">
              <a:lnSpc>
                <a:spcPct val="100000"/>
              </a:lnSpc>
              <a:spcBef>
                <a:spcPts val="100"/>
              </a:spcBef>
            </a:pPr>
            <a:r>
              <a:rPr sz="600" spc="-50" dirty="0">
                <a:solidFill>
                  <a:srgbClr val="045C75"/>
                </a:solidFill>
                <a:latin typeface="Georgia"/>
                <a:cs typeface="Georgia"/>
              </a:rPr>
              <a:t>20</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447801"/>
            <a:ext cx="3044825" cy="239395"/>
          </a:xfrm>
          <a:prstGeom prst="rect">
            <a:avLst/>
          </a:prstGeom>
        </p:spPr>
        <p:txBody>
          <a:bodyPr vert="horz" wrap="square" lIns="0" tIns="12700" rIns="0" bIns="0" rtlCol="0">
            <a:spAutoFit/>
          </a:bodyPr>
          <a:lstStyle/>
          <a:p>
            <a:pPr marL="12700">
              <a:lnSpc>
                <a:spcPct val="100000"/>
              </a:lnSpc>
              <a:spcBef>
                <a:spcPts val="100"/>
              </a:spcBef>
            </a:pPr>
            <a:r>
              <a:rPr spc="-15" dirty="0"/>
              <a:t>SUPPLEMENTARY </a:t>
            </a:r>
            <a:r>
              <a:rPr dirty="0"/>
              <a:t>AND </a:t>
            </a:r>
            <a:r>
              <a:rPr spc="-5" dirty="0"/>
              <a:t>REVISED</a:t>
            </a:r>
            <a:r>
              <a:rPr spc="-35" dirty="0"/>
              <a:t> </a:t>
            </a:r>
            <a:r>
              <a:rPr spc="-20" dirty="0"/>
              <a:t>ESTIMATE</a:t>
            </a:r>
          </a:p>
        </p:txBody>
      </p:sp>
      <p:sp>
        <p:nvSpPr>
          <p:cNvPr id="4" name="object 4"/>
          <p:cNvSpPr txBox="1"/>
          <p:nvPr/>
        </p:nvSpPr>
        <p:spPr>
          <a:xfrm>
            <a:off x="284734" y="970534"/>
            <a:ext cx="4030345" cy="1366520"/>
          </a:xfrm>
          <a:prstGeom prst="rect">
            <a:avLst/>
          </a:prstGeom>
        </p:spPr>
        <p:txBody>
          <a:bodyPr vert="horz" wrap="square" lIns="0" tIns="12065" rIns="0" bIns="0" rtlCol="0">
            <a:spAutoFit/>
          </a:bodyPr>
          <a:lstStyle/>
          <a:p>
            <a:pPr marL="184785" marR="8255" indent="-172720" algn="just">
              <a:lnSpc>
                <a:spcPct val="100000"/>
              </a:lnSpc>
              <a:spcBef>
                <a:spcPts val="95"/>
              </a:spcBef>
              <a:buClr>
                <a:srgbClr val="0AD0D9"/>
              </a:buClr>
              <a:buSzPct val="95000"/>
              <a:buFont typeface="Arial"/>
              <a:buChar char=""/>
              <a:tabLst>
                <a:tab pos="185420" algn="l"/>
              </a:tabLst>
            </a:pPr>
            <a:r>
              <a:rPr sz="1000" dirty="0">
                <a:latin typeface="Georgia"/>
                <a:cs typeface="Georgia"/>
              </a:rPr>
              <a:t>When </a:t>
            </a:r>
            <a:r>
              <a:rPr sz="1000" spc="-30" dirty="0">
                <a:latin typeface="Georgia"/>
                <a:cs typeface="Georgia"/>
              </a:rPr>
              <a:t>a </a:t>
            </a:r>
            <a:r>
              <a:rPr sz="1000" spc="-20" dirty="0">
                <a:latin typeface="Georgia"/>
                <a:cs typeface="Georgia"/>
              </a:rPr>
              <a:t>work is partially </a:t>
            </a:r>
            <a:r>
              <a:rPr sz="1000" spc="-10" dirty="0">
                <a:latin typeface="Georgia"/>
                <a:cs typeface="Georgia"/>
              </a:rPr>
              <a:t>abandoned </a:t>
            </a:r>
            <a:r>
              <a:rPr sz="1000" spc="-20" dirty="0">
                <a:latin typeface="Georgia"/>
                <a:cs typeface="Georgia"/>
              </a:rPr>
              <a:t>and </a:t>
            </a:r>
            <a:r>
              <a:rPr sz="1000" spc="-15" dirty="0">
                <a:latin typeface="Georgia"/>
                <a:cs typeface="Georgia"/>
              </a:rPr>
              <a:t>estimated cost </a:t>
            </a:r>
            <a:r>
              <a:rPr sz="1000" spc="-10" dirty="0">
                <a:latin typeface="Georgia"/>
                <a:cs typeface="Georgia"/>
              </a:rPr>
              <a:t>of </a:t>
            </a:r>
            <a:r>
              <a:rPr sz="1000" spc="-35" dirty="0">
                <a:latin typeface="Georgia"/>
                <a:cs typeface="Georgia"/>
              </a:rPr>
              <a:t>remaining  </a:t>
            </a:r>
            <a:r>
              <a:rPr sz="1000" spc="-20" dirty="0">
                <a:latin typeface="Georgia"/>
                <a:cs typeface="Georgia"/>
              </a:rPr>
              <a:t>work is less </a:t>
            </a:r>
            <a:r>
              <a:rPr sz="1000" spc="-15" dirty="0">
                <a:latin typeface="Georgia"/>
                <a:cs typeface="Georgia"/>
              </a:rPr>
              <a:t>than </a:t>
            </a:r>
            <a:r>
              <a:rPr sz="1000" spc="-35" dirty="0">
                <a:latin typeface="Georgia"/>
                <a:cs typeface="Georgia"/>
              </a:rPr>
              <a:t>95% </a:t>
            </a:r>
            <a:r>
              <a:rPr sz="1000" spc="-10" dirty="0">
                <a:latin typeface="Georgia"/>
                <a:cs typeface="Georgia"/>
              </a:rPr>
              <a:t>of </a:t>
            </a:r>
            <a:r>
              <a:rPr sz="1000" spc="-15" dirty="0">
                <a:latin typeface="Georgia"/>
                <a:cs typeface="Georgia"/>
              </a:rPr>
              <a:t>original sanctioned</a:t>
            </a:r>
            <a:r>
              <a:rPr sz="1000" spc="85" dirty="0">
                <a:latin typeface="Georgia"/>
                <a:cs typeface="Georgia"/>
              </a:rPr>
              <a:t> </a:t>
            </a:r>
            <a:r>
              <a:rPr sz="1000" spc="-15" dirty="0">
                <a:latin typeface="Georgia"/>
                <a:cs typeface="Georgia"/>
              </a:rPr>
              <a:t>estimate.</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5" dirty="0">
                <a:latin typeface="Georgia"/>
                <a:cs typeface="Georgia"/>
              </a:rPr>
              <a:t>When </a:t>
            </a:r>
            <a:r>
              <a:rPr sz="1000" spc="-15" dirty="0">
                <a:latin typeface="Georgia"/>
                <a:cs typeface="Georgia"/>
              </a:rPr>
              <a:t>there </a:t>
            </a:r>
            <a:r>
              <a:rPr sz="1000" spc="-25" dirty="0">
                <a:latin typeface="Georgia"/>
                <a:cs typeface="Georgia"/>
              </a:rPr>
              <a:t>are </a:t>
            </a:r>
            <a:r>
              <a:rPr sz="1000" spc="-20" dirty="0">
                <a:latin typeface="Georgia"/>
                <a:cs typeface="Georgia"/>
              </a:rPr>
              <a:t>material </a:t>
            </a:r>
            <a:r>
              <a:rPr sz="1000" spc="-15" dirty="0">
                <a:latin typeface="Georgia"/>
                <a:cs typeface="Georgia"/>
              </a:rPr>
              <a:t>deviations </a:t>
            </a:r>
            <a:r>
              <a:rPr sz="1000" spc="-20" dirty="0">
                <a:latin typeface="Georgia"/>
                <a:cs typeface="Georgia"/>
              </a:rPr>
              <a:t>and changes </a:t>
            </a:r>
            <a:r>
              <a:rPr sz="1000" spc="-10" dirty="0">
                <a:latin typeface="Georgia"/>
                <a:cs typeface="Georgia"/>
              </a:rPr>
              <a:t>in </a:t>
            </a:r>
            <a:r>
              <a:rPr sz="1000" spc="-5" dirty="0">
                <a:latin typeface="Georgia"/>
                <a:cs typeface="Georgia"/>
              </a:rPr>
              <a:t>the</a:t>
            </a:r>
            <a:r>
              <a:rPr sz="1000" spc="-40" dirty="0">
                <a:latin typeface="Georgia"/>
                <a:cs typeface="Georgia"/>
              </a:rPr>
              <a:t> </a:t>
            </a:r>
            <a:r>
              <a:rPr sz="1000" spc="-15" dirty="0">
                <a:latin typeface="Georgia"/>
                <a:cs typeface="Georgia"/>
              </a:rPr>
              <a:t>design</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marR="5080" indent="-172720" algn="just">
              <a:lnSpc>
                <a:spcPct val="100000"/>
              </a:lnSpc>
              <a:buClr>
                <a:srgbClr val="0AD0D9"/>
              </a:buClr>
              <a:buSzPct val="95000"/>
              <a:buFont typeface="Arial"/>
              <a:buChar char=""/>
              <a:tabLst>
                <a:tab pos="185420" algn="l"/>
              </a:tabLst>
            </a:pPr>
            <a:r>
              <a:rPr sz="1000" spc="-40" dirty="0">
                <a:latin typeface="Georgia"/>
                <a:cs typeface="Georgia"/>
              </a:rPr>
              <a:t>If </a:t>
            </a:r>
            <a:r>
              <a:rPr sz="1000" spc="-10" dirty="0">
                <a:latin typeface="Georgia"/>
                <a:cs typeface="Georgia"/>
              </a:rPr>
              <a:t>at </a:t>
            </a:r>
            <a:r>
              <a:rPr sz="1000" spc="-25" dirty="0">
                <a:latin typeface="Georgia"/>
                <a:cs typeface="Georgia"/>
              </a:rPr>
              <a:t>any </a:t>
            </a:r>
            <a:r>
              <a:rPr sz="1000" spc="-10" dirty="0">
                <a:latin typeface="Georgia"/>
                <a:cs typeface="Georgia"/>
              </a:rPr>
              <a:t>time </a:t>
            </a:r>
            <a:r>
              <a:rPr sz="1000" spc="-20" dirty="0">
                <a:latin typeface="Georgia"/>
                <a:cs typeface="Georgia"/>
              </a:rPr>
              <a:t>before </a:t>
            </a:r>
            <a:r>
              <a:rPr sz="1000" spc="-15" dirty="0">
                <a:latin typeface="Georgia"/>
                <a:cs typeface="Georgia"/>
              </a:rPr>
              <a:t>or </a:t>
            </a:r>
            <a:r>
              <a:rPr sz="1000" spc="-20" dirty="0">
                <a:latin typeface="Georgia"/>
                <a:cs typeface="Georgia"/>
              </a:rPr>
              <a:t>during </a:t>
            </a:r>
            <a:r>
              <a:rPr sz="1000" spc="-5" dirty="0">
                <a:latin typeface="Georgia"/>
                <a:cs typeface="Georgia"/>
              </a:rPr>
              <a:t>the </a:t>
            </a:r>
            <a:r>
              <a:rPr sz="1000" spc="-10" dirty="0">
                <a:latin typeface="Georgia"/>
                <a:cs typeface="Georgia"/>
              </a:rPr>
              <a:t>execution of </a:t>
            </a:r>
            <a:r>
              <a:rPr sz="1000" spc="-20" dirty="0">
                <a:latin typeface="Georgia"/>
                <a:cs typeface="Georgia"/>
              </a:rPr>
              <a:t>work, </a:t>
            </a:r>
            <a:r>
              <a:rPr sz="1000" dirty="0">
                <a:latin typeface="Georgia"/>
                <a:cs typeface="Georgia"/>
              </a:rPr>
              <a:t>it </a:t>
            </a:r>
            <a:r>
              <a:rPr sz="1000" spc="-20" dirty="0">
                <a:latin typeface="Georgia"/>
                <a:cs typeface="Georgia"/>
              </a:rPr>
              <a:t>is </a:t>
            </a:r>
            <a:r>
              <a:rPr sz="1000" spc="-15" dirty="0">
                <a:latin typeface="Georgia"/>
                <a:cs typeface="Georgia"/>
              </a:rPr>
              <a:t>found </a:t>
            </a:r>
            <a:r>
              <a:rPr sz="1000" spc="-35" dirty="0">
                <a:latin typeface="Georgia"/>
                <a:cs typeface="Georgia"/>
              </a:rPr>
              <a:t>that  </a:t>
            </a:r>
            <a:r>
              <a:rPr sz="1000" spc="-15" dirty="0">
                <a:latin typeface="Georgia"/>
                <a:cs typeface="Georgia"/>
              </a:rPr>
              <a:t>original estimate </a:t>
            </a:r>
            <a:r>
              <a:rPr sz="1000" spc="-20" dirty="0">
                <a:latin typeface="Georgia"/>
                <a:cs typeface="Georgia"/>
              </a:rPr>
              <a:t>is </a:t>
            </a:r>
            <a:r>
              <a:rPr sz="1000" spc="-25" dirty="0">
                <a:latin typeface="Georgia"/>
                <a:cs typeface="Georgia"/>
              </a:rPr>
              <a:t>excessive </a:t>
            </a:r>
            <a:r>
              <a:rPr sz="1000" spc="-10" dirty="0">
                <a:latin typeface="Georgia"/>
                <a:cs typeface="Georgia"/>
              </a:rPr>
              <a:t>then </a:t>
            </a:r>
            <a:r>
              <a:rPr sz="1000" spc="-15" dirty="0">
                <a:latin typeface="Georgia"/>
                <a:cs typeface="Georgia"/>
              </a:rPr>
              <a:t>divisional officer </a:t>
            </a:r>
            <a:r>
              <a:rPr sz="1000" spc="-30" dirty="0">
                <a:latin typeface="Georgia"/>
                <a:cs typeface="Georgia"/>
              </a:rPr>
              <a:t>may </a:t>
            </a:r>
            <a:r>
              <a:rPr sz="1000" spc="-15" dirty="0">
                <a:latin typeface="Georgia"/>
                <a:cs typeface="Georgia"/>
              </a:rPr>
              <a:t>sanction </a:t>
            </a:r>
            <a:r>
              <a:rPr sz="1000" spc="-30" dirty="0">
                <a:latin typeface="Georgia"/>
                <a:cs typeface="Georgia"/>
              </a:rPr>
              <a:t>a  </a:t>
            </a:r>
            <a:r>
              <a:rPr sz="1000" spc="-20" dirty="0">
                <a:latin typeface="Georgia"/>
                <a:cs typeface="Georgia"/>
              </a:rPr>
              <a:t>revised </a:t>
            </a:r>
            <a:r>
              <a:rPr sz="1000" spc="-15" dirty="0">
                <a:latin typeface="Georgia"/>
                <a:cs typeface="Georgia"/>
              </a:rPr>
              <a:t>estimate </a:t>
            </a:r>
            <a:r>
              <a:rPr sz="1000" spc="-10" dirty="0">
                <a:latin typeface="Georgia"/>
                <a:cs typeface="Georgia"/>
              </a:rPr>
              <a:t>of </a:t>
            </a:r>
            <a:r>
              <a:rPr sz="1000" spc="-20" dirty="0">
                <a:latin typeface="Georgia"/>
                <a:cs typeface="Georgia"/>
              </a:rPr>
              <a:t>reduced</a:t>
            </a:r>
            <a:r>
              <a:rPr sz="1000" spc="10" dirty="0">
                <a:latin typeface="Georgia"/>
                <a:cs typeface="Georgia"/>
              </a:rPr>
              <a:t> </a:t>
            </a:r>
            <a:r>
              <a:rPr sz="1000" spc="-15" dirty="0">
                <a:latin typeface="Georgia"/>
                <a:cs typeface="Georgia"/>
              </a:rPr>
              <a:t>amount.</a:t>
            </a:r>
            <a:endParaRPr sz="10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71009" y="3252977"/>
            <a:ext cx="85725" cy="116839"/>
          </a:xfrm>
          <a:prstGeom prst="rect">
            <a:avLst/>
          </a:prstGeom>
        </p:spPr>
        <p:txBody>
          <a:bodyPr vert="horz" wrap="square" lIns="0" tIns="12700" rIns="0" bIns="0" rtlCol="0">
            <a:spAutoFit/>
          </a:bodyPr>
          <a:lstStyle/>
          <a:p>
            <a:pPr marL="12700">
              <a:lnSpc>
                <a:spcPct val="100000"/>
              </a:lnSpc>
              <a:spcBef>
                <a:spcPts val="100"/>
              </a:spcBef>
            </a:pPr>
            <a:r>
              <a:rPr sz="600" spc="-65" dirty="0">
                <a:solidFill>
                  <a:srgbClr val="045C75"/>
                </a:solidFill>
                <a:latin typeface="Georgia"/>
                <a:cs typeface="Georgia"/>
              </a:rPr>
              <a:t>21</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3335" rIns="0" bIns="0" rtlCol="0">
            <a:spAutoFit/>
          </a:bodyPr>
          <a:lstStyle/>
          <a:p>
            <a:pPr marL="12700" marR="5080">
              <a:lnSpc>
                <a:spcPct val="100000"/>
              </a:lnSpc>
              <a:spcBef>
                <a:spcPts val="105"/>
              </a:spcBef>
            </a:pPr>
            <a:r>
              <a:rPr spc="-5" dirty="0"/>
              <a:t>ANNUAL </a:t>
            </a:r>
            <a:r>
              <a:rPr spc="-20" dirty="0"/>
              <a:t>REPAIR </a:t>
            </a:r>
            <a:r>
              <a:rPr spc="-5" dirty="0"/>
              <a:t>OR </a:t>
            </a:r>
            <a:r>
              <a:rPr dirty="0"/>
              <a:t>MAINTENANCE </a:t>
            </a:r>
            <a:r>
              <a:rPr spc="-20" dirty="0"/>
              <a:t>ESTIMATE </a:t>
            </a:r>
            <a:r>
              <a:rPr dirty="0"/>
              <a:t>(A.R / </a:t>
            </a:r>
            <a:r>
              <a:rPr spc="5" dirty="0"/>
              <a:t>A.M  </a:t>
            </a:r>
            <a:r>
              <a:rPr spc="-20" dirty="0"/>
              <a:t>ESTIMATE)</a:t>
            </a:r>
          </a:p>
        </p:txBody>
      </p:sp>
      <p:sp>
        <p:nvSpPr>
          <p:cNvPr id="4" name="object 4"/>
          <p:cNvSpPr txBox="1"/>
          <p:nvPr/>
        </p:nvSpPr>
        <p:spPr>
          <a:xfrm>
            <a:off x="322834" y="1146809"/>
            <a:ext cx="4027804" cy="1214120"/>
          </a:xfrm>
          <a:prstGeom prst="rect">
            <a:avLst/>
          </a:prstGeom>
        </p:spPr>
        <p:txBody>
          <a:bodyPr vert="horz" wrap="square" lIns="0" tIns="12065" rIns="0" bIns="0" rtlCol="0">
            <a:spAutoFit/>
          </a:bodyPr>
          <a:lstStyle/>
          <a:p>
            <a:pPr marL="184785" marR="5080" indent="-172720">
              <a:lnSpc>
                <a:spcPct val="100000"/>
              </a:lnSpc>
              <a:spcBef>
                <a:spcPts val="95"/>
              </a:spcBef>
              <a:buClr>
                <a:srgbClr val="0AD0D9"/>
              </a:buClr>
              <a:buSzPct val="95000"/>
              <a:buFont typeface="Arial"/>
              <a:buChar char=""/>
              <a:tabLst>
                <a:tab pos="185420" algn="l"/>
              </a:tabLst>
            </a:pPr>
            <a:r>
              <a:rPr sz="1000" spc="-40" dirty="0">
                <a:latin typeface="Georgia"/>
                <a:cs typeface="Georgia"/>
              </a:rPr>
              <a:t>It </a:t>
            </a:r>
            <a:r>
              <a:rPr sz="1000" spc="-20" dirty="0">
                <a:latin typeface="Georgia"/>
                <a:cs typeface="Georgia"/>
              </a:rPr>
              <a:t>is </a:t>
            </a:r>
            <a:r>
              <a:rPr sz="1000" spc="-25" dirty="0">
                <a:latin typeface="Georgia"/>
                <a:cs typeface="Georgia"/>
              </a:rPr>
              <a:t>prepared </a:t>
            </a:r>
            <a:r>
              <a:rPr sz="1000" spc="-10" dirty="0">
                <a:latin typeface="Georgia"/>
                <a:cs typeface="Georgia"/>
              </a:rPr>
              <a:t>to </a:t>
            </a:r>
            <a:r>
              <a:rPr sz="1000" spc="-15" dirty="0">
                <a:latin typeface="Georgia"/>
                <a:cs typeface="Georgia"/>
              </a:rPr>
              <a:t>maintain structure or </a:t>
            </a:r>
            <a:r>
              <a:rPr sz="1000" spc="-20" dirty="0">
                <a:latin typeface="Georgia"/>
                <a:cs typeface="Georgia"/>
              </a:rPr>
              <a:t>work </a:t>
            </a:r>
            <a:r>
              <a:rPr sz="1000" spc="-10" dirty="0">
                <a:latin typeface="Georgia"/>
                <a:cs typeface="Georgia"/>
              </a:rPr>
              <a:t>in </a:t>
            </a:r>
            <a:r>
              <a:rPr sz="1000" spc="-25" dirty="0">
                <a:latin typeface="Georgia"/>
                <a:cs typeface="Georgia"/>
              </a:rPr>
              <a:t>proper </a:t>
            </a:r>
            <a:r>
              <a:rPr sz="1000" spc="-20" dirty="0">
                <a:latin typeface="Georgia"/>
                <a:cs typeface="Georgia"/>
              </a:rPr>
              <a:t>order and </a:t>
            </a:r>
            <a:r>
              <a:rPr sz="1000" spc="-50" dirty="0">
                <a:latin typeface="Georgia"/>
                <a:cs typeface="Georgia"/>
              </a:rPr>
              <a:t>safe  </a:t>
            </a:r>
            <a:r>
              <a:rPr sz="1000" spc="-10" dirty="0">
                <a:latin typeface="Georgia"/>
                <a:cs typeface="Georgia"/>
              </a:rPr>
              <a:t>condition</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84785" indent="-172720">
              <a:lnSpc>
                <a:spcPct val="100000"/>
              </a:lnSpc>
              <a:buClr>
                <a:srgbClr val="0AD0D9"/>
              </a:buClr>
              <a:buSzPct val="95000"/>
              <a:buFont typeface="Arial"/>
              <a:buChar char=""/>
              <a:tabLst>
                <a:tab pos="185420" algn="l"/>
              </a:tabLst>
            </a:pPr>
            <a:r>
              <a:rPr sz="1000" spc="-45" dirty="0">
                <a:latin typeface="Georgia"/>
                <a:cs typeface="Georgia"/>
              </a:rPr>
              <a:t>For </a:t>
            </a:r>
            <a:r>
              <a:rPr sz="1000" spc="-15" dirty="0">
                <a:latin typeface="Georgia"/>
                <a:cs typeface="Georgia"/>
              </a:rPr>
              <a:t>buildings </a:t>
            </a:r>
            <a:r>
              <a:rPr sz="1000" spc="-20" dirty="0">
                <a:latin typeface="Georgia"/>
                <a:cs typeface="Georgia"/>
              </a:rPr>
              <a:t>like </a:t>
            </a:r>
            <a:r>
              <a:rPr sz="1000" spc="-15" dirty="0">
                <a:latin typeface="Georgia"/>
                <a:cs typeface="Georgia"/>
              </a:rPr>
              <a:t>white </a:t>
            </a:r>
            <a:r>
              <a:rPr sz="1000" spc="-20" dirty="0">
                <a:latin typeface="Georgia"/>
                <a:cs typeface="Georgia"/>
              </a:rPr>
              <a:t>washing, </a:t>
            </a:r>
            <a:r>
              <a:rPr sz="1000" spc="-15" dirty="0">
                <a:latin typeface="Georgia"/>
                <a:cs typeface="Georgia"/>
              </a:rPr>
              <a:t>painting, minor </a:t>
            </a:r>
            <a:r>
              <a:rPr sz="1000" spc="-25" dirty="0">
                <a:latin typeface="Georgia"/>
                <a:cs typeface="Georgia"/>
              </a:rPr>
              <a:t>repairs</a:t>
            </a:r>
            <a:r>
              <a:rPr sz="1000" spc="15" dirty="0">
                <a:latin typeface="Georgia"/>
                <a:cs typeface="Georgia"/>
              </a:rPr>
              <a:t> </a:t>
            </a:r>
            <a:r>
              <a:rPr sz="1000" spc="-10" dirty="0">
                <a:latin typeface="Georgia"/>
                <a:cs typeface="Georgia"/>
              </a:rPr>
              <a:t>etc.</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84785" marR="8890" indent="-172720">
              <a:lnSpc>
                <a:spcPct val="100000"/>
              </a:lnSpc>
              <a:buClr>
                <a:srgbClr val="0AD0D9"/>
              </a:buClr>
              <a:buSzPct val="95000"/>
              <a:buFont typeface="Arial"/>
              <a:buChar char=""/>
              <a:tabLst>
                <a:tab pos="185420" algn="l"/>
              </a:tabLst>
            </a:pPr>
            <a:r>
              <a:rPr sz="1000" spc="-45" dirty="0">
                <a:latin typeface="Georgia"/>
                <a:cs typeface="Georgia"/>
              </a:rPr>
              <a:t>For </a:t>
            </a:r>
            <a:r>
              <a:rPr sz="1000" spc="-20" dirty="0">
                <a:latin typeface="Georgia"/>
                <a:cs typeface="Georgia"/>
              </a:rPr>
              <a:t>road </a:t>
            </a:r>
            <a:r>
              <a:rPr sz="1000" spc="-25" dirty="0">
                <a:latin typeface="Georgia"/>
                <a:cs typeface="Georgia"/>
              </a:rPr>
              <a:t>works </a:t>
            </a:r>
            <a:r>
              <a:rPr sz="1000" spc="-30" dirty="0">
                <a:latin typeface="Georgia"/>
                <a:cs typeface="Georgia"/>
              </a:rPr>
              <a:t>A.R. </a:t>
            </a:r>
            <a:r>
              <a:rPr sz="1000" spc="-15" dirty="0">
                <a:latin typeface="Georgia"/>
                <a:cs typeface="Georgia"/>
              </a:rPr>
              <a:t>estimate </a:t>
            </a:r>
            <a:r>
              <a:rPr sz="1000" spc="-25" dirty="0">
                <a:latin typeface="Georgia"/>
                <a:cs typeface="Georgia"/>
              </a:rPr>
              <a:t>provides </a:t>
            </a:r>
            <a:r>
              <a:rPr sz="1000" spc="-20" dirty="0">
                <a:latin typeface="Georgia"/>
                <a:cs typeface="Georgia"/>
              </a:rPr>
              <a:t>for </a:t>
            </a:r>
            <a:r>
              <a:rPr sz="1000" spc="-15" dirty="0">
                <a:latin typeface="Georgia"/>
                <a:cs typeface="Georgia"/>
              </a:rPr>
              <a:t>patch </a:t>
            </a:r>
            <a:r>
              <a:rPr sz="1000" spc="-20" dirty="0">
                <a:latin typeface="Georgia"/>
                <a:cs typeface="Georgia"/>
              </a:rPr>
              <a:t>repairing, </a:t>
            </a:r>
            <a:r>
              <a:rPr sz="1000" spc="-25" dirty="0">
                <a:latin typeface="Georgia"/>
                <a:cs typeface="Georgia"/>
              </a:rPr>
              <a:t>repairs </a:t>
            </a:r>
            <a:r>
              <a:rPr sz="1000" spc="-50" dirty="0">
                <a:latin typeface="Georgia"/>
                <a:cs typeface="Georgia"/>
              </a:rPr>
              <a:t>of  </a:t>
            </a:r>
            <a:r>
              <a:rPr sz="1000" spc="-20" dirty="0">
                <a:latin typeface="Georgia"/>
                <a:cs typeface="Georgia"/>
              </a:rPr>
              <a:t>bridges and culverts</a:t>
            </a:r>
            <a:r>
              <a:rPr sz="1000" spc="-10" dirty="0">
                <a:latin typeface="Georgia"/>
                <a:cs typeface="Georgia"/>
              </a:rPr>
              <a:t> etc.</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58817" y="3253536"/>
            <a:ext cx="99060" cy="116839"/>
          </a:xfrm>
          <a:prstGeom prst="rect">
            <a:avLst/>
          </a:prstGeom>
        </p:spPr>
        <p:txBody>
          <a:bodyPr vert="horz" wrap="square" lIns="0" tIns="12700" rIns="0" bIns="0" rtlCol="0">
            <a:spAutoFit/>
          </a:bodyPr>
          <a:lstStyle/>
          <a:p>
            <a:pPr marL="12700">
              <a:lnSpc>
                <a:spcPct val="100000"/>
              </a:lnSpc>
              <a:spcBef>
                <a:spcPts val="100"/>
              </a:spcBef>
            </a:pPr>
            <a:r>
              <a:rPr sz="600" spc="-50" dirty="0">
                <a:solidFill>
                  <a:srgbClr val="045C75"/>
                </a:solidFill>
                <a:latin typeface="Georgia"/>
                <a:cs typeface="Georgia"/>
              </a:rPr>
              <a:t>22</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116960" y="1615820"/>
            <a:ext cx="1059815" cy="208279"/>
          </a:xfrm>
          <a:prstGeom prst="rect">
            <a:avLst/>
          </a:prstGeom>
        </p:spPr>
        <p:txBody>
          <a:bodyPr vert="horz" wrap="square" lIns="0" tIns="12700" rIns="0" bIns="0" rtlCol="0">
            <a:spAutoFit/>
          </a:bodyPr>
          <a:lstStyle/>
          <a:p>
            <a:pPr marL="12700">
              <a:lnSpc>
                <a:spcPct val="100000"/>
              </a:lnSpc>
              <a:spcBef>
                <a:spcPts val="100"/>
              </a:spcBef>
            </a:pPr>
            <a:r>
              <a:rPr sz="1200" spc="-15" dirty="0">
                <a:solidFill>
                  <a:srgbClr val="FFFFFF"/>
                </a:solidFill>
                <a:latin typeface="Georgia"/>
                <a:cs typeface="Georgia"/>
              </a:rPr>
              <a:t>Any</a:t>
            </a:r>
            <a:r>
              <a:rPr sz="1200" spc="-65" dirty="0">
                <a:solidFill>
                  <a:srgbClr val="FFFFFF"/>
                </a:solidFill>
                <a:latin typeface="Georgia"/>
                <a:cs typeface="Georgia"/>
              </a:rPr>
              <a:t> </a:t>
            </a:r>
            <a:r>
              <a:rPr sz="1200" spc="-15" dirty="0">
                <a:solidFill>
                  <a:srgbClr val="FFFFFF"/>
                </a:solidFill>
                <a:latin typeface="Georgia"/>
                <a:cs typeface="Georgia"/>
              </a:rPr>
              <a:t>Questions?</a:t>
            </a:r>
            <a:endParaRPr sz="1200">
              <a:latin typeface="Georgia"/>
              <a:cs typeface="Georgia"/>
            </a:endParaRPr>
          </a:p>
        </p:txBody>
      </p:sp>
      <p:sp>
        <p:nvSpPr>
          <p:cNvPr id="3" name="object 3"/>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7573" y="955293"/>
            <a:ext cx="4280535" cy="330200"/>
          </a:xfrm>
          <a:prstGeom prst="rect">
            <a:avLst/>
          </a:prstGeom>
        </p:spPr>
        <p:txBody>
          <a:bodyPr vert="horz" wrap="square" lIns="0" tIns="12065" rIns="0" bIns="0" rtlCol="0">
            <a:spAutoFit/>
          </a:bodyPr>
          <a:lstStyle/>
          <a:p>
            <a:pPr marL="149225" marR="5080" indent="-137160">
              <a:lnSpc>
                <a:spcPct val="100000"/>
              </a:lnSpc>
              <a:spcBef>
                <a:spcPts val="95"/>
              </a:spcBef>
            </a:pPr>
            <a:r>
              <a:rPr sz="950" spc="-250" dirty="0">
                <a:solidFill>
                  <a:srgbClr val="0AD0D9"/>
                </a:solidFill>
                <a:latin typeface="Arial"/>
                <a:cs typeface="Arial"/>
              </a:rPr>
              <a:t> </a:t>
            </a:r>
            <a:r>
              <a:rPr sz="1000" spc="-10" dirty="0">
                <a:solidFill>
                  <a:srgbClr val="000000"/>
                </a:solidFill>
                <a:latin typeface="Georgia"/>
                <a:cs typeface="Georgia"/>
              </a:rPr>
              <a:t>An </a:t>
            </a:r>
            <a:r>
              <a:rPr sz="1000" spc="-15" dirty="0">
                <a:solidFill>
                  <a:srgbClr val="000000"/>
                </a:solidFill>
                <a:latin typeface="Georgia"/>
                <a:cs typeface="Georgia"/>
              </a:rPr>
              <a:t>estimate </a:t>
            </a:r>
            <a:r>
              <a:rPr sz="1000" spc="-10" dirty="0">
                <a:solidFill>
                  <a:srgbClr val="000000"/>
                </a:solidFill>
                <a:latin typeface="Georgia"/>
                <a:cs typeface="Georgia"/>
              </a:rPr>
              <a:t>of </a:t>
            </a:r>
            <a:r>
              <a:rPr sz="1000" spc="-5" dirty="0">
                <a:solidFill>
                  <a:srgbClr val="000000"/>
                </a:solidFill>
                <a:latin typeface="Georgia"/>
                <a:cs typeface="Georgia"/>
              </a:rPr>
              <a:t>the </a:t>
            </a:r>
            <a:r>
              <a:rPr sz="1000" spc="-15" dirty="0">
                <a:solidFill>
                  <a:srgbClr val="000000"/>
                </a:solidFill>
                <a:latin typeface="Georgia"/>
                <a:cs typeface="Georgia"/>
              </a:rPr>
              <a:t>cost </a:t>
            </a:r>
            <a:r>
              <a:rPr sz="1000" spc="-10" dirty="0">
                <a:solidFill>
                  <a:srgbClr val="000000"/>
                </a:solidFill>
                <a:latin typeface="Georgia"/>
                <a:cs typeface="Georgia"/>
              </a:rPr>
              <a:t>of </a:t>
            </a:r>
            <a:r>
              <a:rPr sz="1000" spc="-30" dirty="0">
                <a:solidFill>
                  <a:srgbClr val="000000"/>
                </a:solidFill>
                <a:latin typeface="Georgia"/>
                <a:cs typeface="Georgia"/>
              </a:rPr>
              <a:t>a </a:t>
            </a:r>
            <a:r>
              <a:rPr sz="1000" spc="-10" dirty="0">
                <a:solidFill>
                  <a:srgbClr val="000000"/>
                </a:solidFill>
                <a:latin typeface="Georgia"/>
                <a:cs typeface="Georgia"/>
              </a:rPr>
              <a:t>construction </a:t>
            </a:r>
            <a:r>
              <a:rPr sz="1000" spc="-15" dirty="0">
                <a:solidFill>
                  <a:srgbClr val="000000"/>
                </a:solidFill>
                <a:latin typeface="Georgia"/>
                <a:cs typeface="Georgia"/>
              </a:rPr>
              <a:t>job </a:t>
            </a:r>
            <a:r>
              <a:rPr sz="1000" spc="-20" dirty="0">
                <a:solidFill>
                  <a:srgbClr val="000000"/>
                </a:solidFill>
                <a:latin typeface="Georgia"/>
                <a:cs typeface="Georgia"/>
              </a:rPr>
              <a:t>is </a:t>
            </a:r>
            <a:r>
              <a:rPr sz="1000" spc="-5" dirty="0">
                <a:solidFill>
                  <a:srgbClr val="000000"/>
                </a:solidFill>
                <a:latin typeface="Georgia"/>
                <a:cs typeface="Georgia"/>
              </a:rPr>
              <a:t>the </a:t>
            </a:r>
            <a:r>
              <a:rPr sz="1000" spc="-20" dirty="0">
                <a:solidFill>
                  <a:srgbClr val="000000"/>
                </a:solidFill>
                <a:latin typeface="Georgia"/>
                <a:cs typeface="Georgia"/>
              </a:rPr>
              <a:t>probable </a:t>
            </a:r>
            <a:r>
              <a:rPr sz="1000" spc="-15" dirty="0">
                <a:solidFill>
                  <a:srgbClr val="000000"/>
                </a:solidFill>
                <a:latin typeface="Georgia"/>
                <a:cs typeface="Georgia"/>
              </a:rPr>
              <a:t>cost </a:t>
            </a:r>
            <a:r>
              <a:rPr sz="1000" spc="-10" dirty="0">
                <a:solidFill>
                  <a:srgbClr val="000000"/>
                </a:solidFill>
                <a:latin typeface="Georgia"/>
                <a:cs typeface="Georgia"/>
              </a:rPr>
              <a:t>of that </a:t>
            </a:r>
            <a:r>
              <a:rPr sz="1000" spc="-50" dirty="0">
                <a:solidFill>
                  <a:srgbClr val="000000"/>
                </a:solidFill>
                <a:latin typeface="Georgia"/>
                <a:cs typeface="Georgia"/>
              </a:rPr>
              <a:t>job  </a:t>
            </a:r>
            <a:r>
              <a:rPr sz="1000" spc="-30" dirty="0">
                <a:solidFill>
                  <a:srgbClr val="000000"/>
                </a:solidFill>
                <a:latin typeface="Georgia"/>
                <a:cs typeface="Georgia"/>
              </a:rPr>
              <a:t>as </a:t>
            </a:r>
            <a:r>
              <a:rPr sz="1000" spc="-15" dirty="0">
                <a:solidFill>
                  <a:srgbClr val="000000"/>
                </a:solidFill>
                <a:latin typeface="Georgia"/>
                <a:cs typeface="Georgia"/>
              </a:rPr>
              <a:t>computed </a:t>
            </a:r>
            <a:r>
              <a:rPr sz="1000" spc="-20" dirty="0">
                <a:solidFill>
                  <a:srgbClr val="000000"/>
                </a:solidFill>
                <a:latin typeface="Georgia"/>
                <a:cs typeface="Georgia"/>
              </a:rPr>
              <a:t>from </a:t>
            </a:r>
            <a:r>
              <a:rPr sz="1000" spc="-25" dirty="0">
                <a:solidFill>
                  <a:srgbClr val="000000"/>
                </a:solidFill>
                <a:latin typeface="Georgia"/>
                <a:cs typeface="Georgia"/>
              </a:rPr>
              <a:t>plans </a:t>
            </a:r>
            <a:r>
              <a:rPr sz="1000" spc="-20" dirty="0">
                <a:solidFill>
                  <a:srgbClr val="000000"/>
                </a:solidFill>
                <a:latin typeface="Georgia"/>
                <a:cs typeface="Georgia"/>
              </a:rPr>
              <a:t>and</a:t>
            </a:r>
            <a:r>
              <a:rPr sz="1000" spc="60" dirty="0">
                <a:solidFill>
                  <a:srgbClr val="000000"/>
                </a:solidFill>
                <a:latin typeface="Georgia"/>
                <a:cs typeface="Georgia"/>
              </a:rPr>
              <a:t> </a:t>
            </a:r>
            <a:r>
              <a:rPr sz="1000" spc="-15" dirty="0">
                <a:solidFill>
                  <a:srgbClr val="000000"/>
                </a:solidFill>
                <a:latin typeface="Georgia"/>
                <a:cs typeface="Georgia"/>
              </a:rPr>
              <a:t>specifications.</a:t>
            </a:r>
            <a:endParaRPr sz="1000">
              <a:latin typeface="Georgia"/>
              <a:cs typeface="Georgia"/>
            </a:endParaRPr>
          </a:p>
        </p:txBody>
      </p:sp>
      <p:sp>
        <p:nvSpPr>
          <p:cNvPr id="4" name="object 4"/>
          <p:cNvSpPr txBox="1"/>
          <p:nvPr/>
        </p:nvSpPr>
        <p:spPr>
          <a:xfrm>
            <a:off x="147573" y="1473453"/>
            <a:ext cx="4279900" cy="482600"/>
          </a:xfrm>
          <a:prstGeom prst="rect">
            <a:avLst/>
          </a:prstGeom>
        </p:spPr>
        <p:txBody>
          <a:bodyPr vert="horz" wrap="square" lIns="0" tIns="12065" rIns="0" bIns="0" rtlCol="0">
            <a:spAutoFit/>
          </a:bodyPr>
          <a:lstStyle/>
          <a:p>
            <a:pPr marL="149225" marR="5080" indent="-137160" algn="just">
              <a:lnSpc>
                <a:spcPct val="100000"/>
              </a:lnSpc>
              <a:spcBef>
                <a:spcPts val="95"/>
              </a:spcBef>
            </a:pPr>
            <a:r>
              <a:rPr sz="950" spc="-250" dirty="0">
                <a:solidFill>
                  <a:srgbClr val="0AD0D9"/>
                </a:solidFill>
                <a:latin typeface="Arial"/>
                <a:cs typeface="Arial"/>
              </a:rPr>
              <a:t> </a:t>
            </a:r>
            <a:r>
              <a:rPr sz="1000" spc="-45" dirty="0">
                <a:latin typeface="Georgia"/>
                <a:cs typeface="Georgia"/>
              </a:rPr>
              <a:t>For </a:t>
            </a:r>
            <a:r>
              <a:rPr sz="1000" spc="-30" dirty="0">
                <a:latin typeface="Georgia"/>
                <a:cs typeface="Georgia"/>
              </a:rPr>
              <a:t>a </a:t>
            </a:r>
            <a:r>
              <a:rPr sz="1000" spc="-15" dirty="0">
                <a:latin typeface="Georgia"/>
                <a:cs typeface="Georgia"/>
              </a:rPr>
              <a:t>good estimate </a:t>
            </a:r>
            <a:r>
              <a:rPr sz="1000" spc="-10" dirty="0">
                <a:latin typeface="Georgia"/>
                <a:cs typeface="Georgia"/>
              </a:rPr>
              <a:t>the, actual </a:t>
            </a:r>
            <a:r>
              <a:rPr sz="1000" spc="-15" dirty="0">
                <a:latin typeface="Georgia"/>
                <a:cs typeface="Georgia"/>
              </a:rPr>
              <a:t>cost </a:t>
            </a:r>
            <a:r>
              <a:rPr sz="1000" spc="-10" dirty="0">
                <a:latin typeface="Georgia"/>
                <a:cs typeface="Georgia"/>
              </a:rPr>
              <a:t>of </a:t>
            </a:r>
            <a:r>
              <a:rPr sz="1000" spc="-5" dirty="0">
                <a:latin typeface="Georgia"/>
                <a:cs typeface="Georgia"/>
              </a:rPr>
              <a:t>the </a:t>
            </a:r>
            <a:r>
              <a:rPr sz="1000" spc="-15" dirty="0">
                <a:latin typeface="Georgia"/>
                <a:cs typeface="Georgia"/>
              </a:rPr>
              <a:t>proposed </a:t>
            </a:r>
            <a:r>
              <a:rPr sz="1000" spc="-20" dirty="0">
                <a:latin typeface="Georgia"/>
                <a:cs typeface="Georgia"/>
              </a:rPr>
              <a:t>work after completion  </a:t>
            </a:r>
            <a:r>
              <a:rPr sz="1000" spc="-15" dirty="0">
                <a:latin typeface="Georgia"/>
                <a:cs typeface="Georgia"/>
              </a:rPr>
              <a:t>should </a:t>
            </a:r>
            <a:r>
              <a:rPr sz="1000" spc="-5" dirty="0">
                <a:latin typeface="Georgia"/>
                <a:cs typeface="Georgia"/>
              </a:rPr>
              <a:t>not </a:t>
            </a:r>
            <a:r>
              <a:rPr sz="1000" spc="-20" dirty="0">
                <a:latin typeface="Georgia"/>
                <a:cs typeface="Georgia"/>
              </a:rPr>
              <a:t>differ by more </a:t>
            </a:r>
            <a:r>
              <a:rPr sz="1000" spc="-5" dirty="0">
                <a:latin typeface="Georgia"/>
                <a:cs typeface="Georgia"/>
              </a:rPr>
              <a:t>then </a:t>
            </a:r>
            <a:r>
              <a:rPr sz="1000" spc="-55" dirty="0">
                <a:latin typeface="Georgia"/>
                <a:cs typeface="Georgia"/>
              </a:rPr>
              <a:t>5 </a:t>
            </a:r>
            <a:r>
              <a:rPr sz="1000" spc="-10" dirty="0">
                <a:latin typeface="Georgia"/>
                <a:cs typeface="Georgia"/>
              </a:rPr>
              <a:t>to </a:t>
            </a:r>
            <a:r>
              <a:rPr sz="1000" spc="-100" dirty="0">
                <a:latin typeface="Georgia"/>
                <a:cs typeface="Georgia"/>
              </a:rPr>
              <a:t>10 </a:t>
            </a:r>
            <a:r>
              <a:rPr sz="1000" dirty="0">
                <a:latin typeface="Georgia"/>
                <a:cs typeface="Georgia"/>
              </a:rPr>
              <a:t>% </a:t>
            </a:r>
            <a:r>
              <a:rPr sz="1000" spc="-20" dirty="0">
                <a:latin typeface="Georgia"/>
                <a:cs typeface="Georgia"/>
              </a:rPr>
              <a:t>from </a:t>
            </a:r>
            <a:r>
              <a:rPr sz="1000" spc="-15" dirty="0">
                <a:latin typeface="Georgia"/>
                <a:cs typeface="Georgia"/>
              </a:rPr>
              <a:t>its </a:t>
            </a:r>
            <a:r>
              <a:rPr sz="1000" spc="-25" dirty="0">
                <a:latin typeface="Georgia"/>
                <a:cs typeface="Georgia"/>
              </a:rPr>
              <a:t>approximate </a:t>
            </a:r>
            <a:r>
              <a:rPr sz="1000" spc="-15" dirty="0">
                <a:latin typeface="Georgia"/>
                <a:cs typeface="Georgia"/>
              </a:rPr>
              <a:t>cost </a:t>
            </a:r>
            <a:r>
              <a:rPr sz="1000" spc="-20" dirty="0">
                <a:latin typeface="Georgia"/>
                <a:cs typeface="Georgia"/>
              </a:rPr>
              <a:t>estimate,  provided </a:t>
            </a:r>
            <a:r>
              <a:rPr sz="1000" spc="-15" dirty="0">
                <a:latin typeface="Georgia"/>
                <a:cs typeface="Georgia"/>
              </a:rPr>
              <a:t>there </a:t>
            </a:r>
            <a:r>
              <a:rPr sz="1000" spc="-25" dirty="0">
                <a:latin typeface="Georgia"/>
                <a:cs typeface="Georgia"/>
              </a:rPr>
              <a:t>are </a:t>
            </a:r>
            <a:r>
              <a:rPr sz="1000" spc="-10" dirty="0">
                <a:latin typeface="Georgia"/>
                <a:cs typeface="Georgia"/>
              </a:rPr>
              <a:t>no </a:t>
            </a:r>
            <a:r>
              <a:rPr sz="1000" spc="-20" dirty="0">
                <a:latin typeface="Georgia"/>
                <a:cs typeface="Georgia"/>
              </a:rPr>
              <a:t>unusual, </a:t>
            </a:r>
            <a:r>
              <a:rPr sz="1000" spc="-15" dirty="0">
                <a:latin typeface="Georgia"/>
                <a:cs typeface="Georgia"/>
              </a:rPr>
              <a:t>unforeseen</a:t>
            </a:r>
            <a:r>
              <a:rPr sz="1000" spc="15" dirty="0">
                <a:latin typeface="Georgia"/>
                <a:cs typeface="Georgia"/>
              </a:rPr>
              <a:t> </a:t>
            </a:r>
            <a:r>
              <a:rPr sz="1000" spc="-20" dirty="0">
                <a:latin typeface="Georgia"/>
                <a:cs typeface="Georgia"/>
              </a:rPr>
              <a:t>circumstances.</a:t>
            </a:r>
            <a:endParaRPr sz="10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6917" y="3252977"/>
            <a:ext cx="60325" cy="116839"/>
          </a:xfrm>
          <a:prstGeom prst="rect">
            <a:avLst/>
          </a:prstGeom>
        </p:spPr>
        <p:txBody>
          <a:bodyPr vert="horz" wrap="square" lIns="0" tIns="12700" rIns="0" bIns="0" rtlCol="0">
            <a:spAutoFit/>
          </a:bodyPr>
          <a:lstStyle/>
          <a:p>
            <a:pPr marL="12700">
              <a:lnSpc>
                <a:spcPct val="100000"/>
              </a:lnSpc>
              <a:spcBef>
                <a:spcPts val="100"/>
              </a:spcBef>
            </a:pPr>
            <a:r>
              <a:rPr sz="600" spc="-60" dirty="0">
                <a:solidFill>
                  <a:srgbClr val="045C75"/>
                </a:solidFill>
                <a:latin typeface="Georgia"/>
                <a:cs typeface="Georgia"/>
              </a:rPr>
              <a:t>3</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372236"/>
            <a:ext cx="1783714" cy="239395"/>
          </a:xfrm>
          <a:prstGeom prst="rect">
            <a:avLst/>
          </a:prstGeom>
        </p:spPr>
        <p:txBody>
          <a:bodyPr vert="horz" wrap="square" lIns="0" tIns="13335" rIns="0" bIns="0" rtlCol="0">
            <a:spAutoFit/>
          </a:bodyPr>
          <a:lstStyle/>
          <a:p>
            <a:pPr marL="12700">
              <a:lnSpc>
                <a:spcPct val="100000"/>
              </a:lnSpc>
              <a:spcBef>
                <a:spcPts val="105"/>
              </a:spcBef>
            </a:pPr>
            <a:r>
              <a:rPr spc="-55" dirty="0">
                <a:solidFill>
                  <a:srgbClr val="000000"/>
                </a:solidFill>
                <a:latin typeface="Georgia"/>
                <a:cs typeface="Georgia"/>
              </a:rPr>
              <a:t>NEED </a:t>
            </a:r>
            <a:r>
              <a:rPr spc="-50" dirty="0">
                <a:solidFill>
                  <a:srgbClr val="000000"/>
                </a:solidFill>
                <a:latin typeface="Georgia"/>
                <a:cs typeface="Georgia"/>
              </a:rPr>
              <a:t>FOR</a:t>
            </a:r>
            <a:r>
              <a:rPr spc="-10" dirty="0">
                <a:solidFill>
                  <a:srgbClr val="000000"/>
                </a:solidFill>
                <a:latin typeface="Georgia"/>
                <a:cs typeface="Georgia"/>
              </a:rPr>
              <a:t> </a:t>
            </a:r>
            <a:r>
              <a:rPr spc="-60" dirty="0">
                <a:solidFill>
                  <a:srgbClr val="000000"/>
                </a:solidFill>
                <a:latin typeface="Georgia"/>
                <a:cs typeface="Georgia"/>
              </a:rPr>
              <a:t>ESTIMATE</a:t>
            </a:r>
          </a:p>
        </p:txBody>
      </p:sp>
      <p:sp>
        <p:nvSpPr>
          <p:cNvPr id="4" name="object 4"/>
          <p:cNvSpPr txBox="1"/>
          <p:nvPr/>
        </p:nvSpPr>
        <p:spPr>
          <a:xfrm>
            <a:off x="147573" y="727328"/>
            <a:ext cx="4319270" cy="2342515"/>
          </a:xfrm>
          <a:prstGeom prst="rect">
            <a:avLst/>
          </a:prstGeom>
        </p:spPr>
        <p:txBody>
          <a:bodyPr vert="horz" wrap="square" lIns="0" tIns="12065" rIns="0" bIns="0" rtlCol="0">
            <a:spAutoFit/>
          </a:bodyPr>
          <a:lstStyle/>
          <a:p>
            <a:pPr marL="12700" marR="5080" algn="just">
              <a:lnSpc>
                <a:spcPct val="100000"/>
              </a:lnSpc>
              <a:spcBef>
                <a:spcPts val="95"/>
              </a:spcBef>
              <a:buAutoNum type="arabicPeriod"/>
              <a:tabLst>
                <a:tab pos="122555" algn="l"/>
              </a:tabLst>
            </a:pPr>
            <a:r>
              <a:rPr sz="1000" spc="-40" dirty="0">
                <a:latin typeface="Georgia"/>
                <a:cs typeface="Georgia"/>
              </a:rPr>
              <a:t>It </a:t>
            </a:r>
            <a:r>
              <a:rPr sz="1000" spc="-10" dirty="0">
                <a:latin typeface="Georgia"/>
                <a:cs typeface="Georgia"/>
              </a:rPr>
              <a:t>help to </a:t>
            </a:r>
            <a:r>
              <a:rPr sz="1000" spc="-20" dirty="0">
                <a:latin typeface="Georgia"/>
                <a:cs typeface="Georgia"/>
              </a:rPr>
              <a:t>work </a:t>
            </a:r>
            <a:r>
              <a:rPr sz="1000" spc="-5" dirty="0">
                <a:latin typeface="Georgia"/>
                <a:cs typeface="Georgia"/>
              </a:rPr>
              <a:t>out the </a:t>
            </a:r>
            <a:r>
              <a:rPr sz="1000" spc="-25" dirty="0">
                <a:latin typeface="Georgia"/>
                <a:cs typeface="Georgia"/>
              </a:rPr>
              <a:t>approximate </a:t>
            </a:r>
            <a:r>
              <a:rPr sz="1000" spc="-15" dirty="0">
                <a:latin typeface="Georgia"/>
                <a:cs typeface="Georgia"/>
              </a:rPr>
              <a:t>cost </a:t>
            </a:r>
            <a:r>
              <a:rPr sz="1000" spc="-10" dirty="0">
                <a:latin typeface="Georgia"/>
                <a:cs typeface="Georgia"/>
              </a:rPr>
              <a:t>of </a:t>
            </a:r>
            <a:r>
              <a:rPr sz="1000" spc="-5" dirty="0">
                <a:latin typeface="Georgia"/>
                <a:cs typeface="Georgia"/>
              </a:rPr>
              <a:t>the </a:t>
            </a:r>
            <a:r>
              <a:rPr sz="1000" spc="-20" dirty="0">
                <a:latin typeface="Georgia"/>
                <a:cs typeface="Georgia"/>
              </a:rPr>
              <a:t>project </a:t>
            </a:r>
            <a:r>
              <a:rPr sz="1000" spc="-10" dirty="0">
                <a:latin typeface="Georgia"/>
                <a:cs typeface="Georgia"/>
              </a:rPr>
              <a:t>in </a:t>
            </a:r>
            <a:r>
              <a:rPr sz="1000" spc="-20" dirty="0">
                <a:latin typeface="Georgia"/>
                <a:cs typeface="Georgia"/>
              </a:rPr>
              <a:t>order </a:t>
            </a:r>
            <a:r>
              <a:rPr sz="1000" spc="-15" dirty="0">
                <a:latin typeface="Georgia"/>
                <a:cs typeface="Georgia"/>
              </a:rPr>
              <a:t>to </a:t>
            </a:r>
            <a:r>
              <a:rPr sz="1000" spc="-10" dirty="0">
                <a:latin typeface="Georgia"/>
                <a:cs typeface="Georgia"/>
              </a:rPr>
              <a:t>decide </a:t>
            </a:r>
            <a:r>
              <a:rPr sz="1000" spc="-15" dirty="0">
                <a:latin typeface="Georgia"/>
                <a:cs typeface="Georgia"/>
              </a:rPr>
              <a:t>its  feasibility </a:t>
            </a:r>
            <a:r>
              <a:rPr sz="1000" spc="-5" dirty="0">
                <a:latin typeface="Georgia"/>
                <a:cs typeface="Georgia"/>
              </a:rPr>
              <a:t>with </a:t>
            </a:r>
            <a:r>
              <a:rPr sz="1000" spc="-15" dirty="0">
                <a:latin typeface="Georgia"/>
                <a:cs typeface="Georgia"/>
              </a:rPr>
              <a:t>respect </a:t>
            </a:r>
            <a:r>
              <a:rPr sz="1000" spc="-10" dirty="0">
                <a:latin typeface="Georgia"/>
                <a:cs typeface="Georgia"/>
              </a:rPr>
              <a:t>to </a:t>
            </a:r>
            <a:r>
              <a:rPr sz="1000" spc="-5" dirty="0">
                <a:latin typeface="Georgia"/>
                <a:cs typeface="Georgia"/>
              </a:rPr>
              <a:t>the </a:t>
            </a:r>
            <a:r>
              <a:rPr sz="1000" spc="-15" dirty="0">
                <a:latin typeface="Georgia"/>
                <a:cs typeface="Georgia"/>
              </a:rPr>
              <a:t>cost </a:t>
            </a:r>
            <a:r>
              <a:rPr sz="1000" spc="-20" dirty="0">
                <a:latin typeface="Georgia"/>
                <a:cs typeface="Georgia"/>
              </a:rPr>
              <a:t>and </a:t>
            </a:r>
            <a:r>
              <a:rPr sz="1000" spc="-10" dirty="0">
                <a:latin typeface="Georgia"/>
                <a:cs typeface="Georgia"/>
              </a:rPr>
              <a:t>to </a:t>
            </a:r>
            <a:r>
              <a:rPr sz="1000" spc="-20" dirty="0">
                <a:latin typeface="Georgia"/>
                <a:cs typeface="Georgia"/>
              </a:rPr>
              <a:t>ensure </a:t>
            </a:r>
            <a:r>
              <a:rPr sz="1000" spc="-5" dirty="0">
                <a:latin typeface="Georgia"/>
                <a:cs typeface="Georgia"/>
              </a:rPr>
              <a:t>the </a:t>
            </a:r>
            <a:r>
              <a:rPr sz="1000" spc="-15" dirty="0">
                <a:latin typeface="Georgia"/>
                <a:cs typeface="Georgia"/>
              </a:rPr>
              <a:t>financial </a:t>
            </a:r>
            <a:r>
              <a:rPr sz="1000" spc="-25" dirty="0">
                <a:latin typeface="Georgia"/>
                <a:cs typeface="Georgia"/>
              </a:rPr>
              <a:t>resources, </a:t>
            </a:r>
            <a:r>
              <a:rPr sz="1000" spc="-15" dirty="0">
                <a:latin typeface="Georgia"/>
                <a:cs typeface="Georgia"/>
              </a:rPr>
              <a:t>if </a:t>
            </a:r>
            <a:r>
              <a:rPr sz="1000" spc="-5" dirty="0">
                <a:latin typeface="Georgia"/>
                <a:cs typeface="Georgia"/>
              </a:rPr>
              <a:t>the  </a:t>
            </a:r>
            <a:r>
              <a:rPr sz="1000" spc="-20" dirty="0">
                <a:latin typeface="Georgia"/>
                <a:cs typeface="Georgia"/>
              </a:rPr>
              <a:t>proposal is</a:t>
            </a:r>
            <a:r>
              <a:rPr sz="1000" dirty="0">
                <a:latin typeface="Georgia"/>
                <a:cs typeface="Georgia"/>
              </a:rPr>
              <a:t> </a:t>
            </a:r>
            <a:r>
              <a:rPr sz="1000" spc="-25" dirty="0">
                <a:latin typeface="Georgia"/>
                <a:cs typeface="Georgia"/>
              </a:rPr>
              <a:t>approved.</a:t>
            </a:r>
            <a:endParaRPr sz="1000">
              <a:latin typeface="Georgia"/>
              <a:cs typeface="Georgia"/>
            </a:endParaRPr>
          </a:p>
          <a:p>
            <a:pPr>
              <a:lnSpc>
                <a:spcPct val="100000"/>
              </a:lnSpc>
              <a:spcBef>
                <a:spcPts val="35"/>
              </a:spcBef>
              <a:buAutoNum type="arabicPeriod"/>
            </a:pPr>
            <a:endParaRPr sz="1450">
              <a:latin typeface="Georgia"/>
              <a:cs typeface="Georgia"/>
            </a:endParaRPr>
          </a:p>
          <a:p>
            <a:pPr marL="12700" marR="5080" algn="just">
              <a:lnSpc>
                <a:spcPct val="100000"/>
              </a:lnSpc>
              <a:buAutoNum type="arabicPeriod"/>
              <a:tabLst>
                <a:tab pos="167005" algn="l"/>
              </a:tabLst>
            </a:pPr>
            <a:r>
              <a:rPr sz="1000" spc="-20" dirty="0">
                <a:latin typeface="Georgia"/>
                <a:cs typeface="Georgia"/>
              </a:rPr>
              <a:t>Requirements </a:t>
            </a:r>
            <a:r>
              <a:rPr sz="1000" spc="-10" dirty="0">
                <a:latin typeface="Georgia"/>
                <a:cs typeface="Georgia"/>
              </a:rPr>
              <a:t>of </a:t>
            </a:r>
            <a:r>
              <a:rPr sz="1000" spc="-15" dirty="0">
                <a:latin typeface="Georgia"/>
                <a:cs typeface="Georgia"/>
              </a:rPr>
              <a:t>controlled </a:t>
            </a:r>
            <a:r>
              <a:rPr sz="1000" spc="-20" dirty="0">
                <a:latin typeface="Georgia"/>
                <a:cs typeface="Georgia"/>
              </a:rPr>
              <a:t>materials, </a:t>
            </a:r>
            <a:r>
              <a:rPr sz="1000" spc="-15" dirty="0">
                <a:latin typeface="Georgia"/>
                <a:cs typeface="Georgia"/>
              </a:rPr>
              <a:t>such </a:t>
            </a:r>
            <a:r>
              <a:rPr sz="1000" spc="-30" dirty="0">
                <a:latin typeface="Georgia"/>
                <a:cs typeface="Georgia"/>
              </a:rPr>
              <a:t>as </a:t>
            </a:r>
            <a:r>
              <a:rPr sz="1000" spc="-10" dirty="0">
                <a:latin typeface="Georgia"/>
                <a:cs typeface="Georgia"/>
              </a:rPr>
              <a:t>cement </a:t>
            </a:r>
            <a:r>
              <a:rPr sz="1000" spc="-15" dirty="0">
                <a:latin typeface="Georgia"/>
                <a:cs typeface="Georgia"/>
              </a:rPr>
              <a:t>and steel </a:t>
            </a:r>
            <a:r>
              <a:rPr sz="1000" spc="-10" dirty="0">
                <a:latin typeface="Georgia"/>
                <a:cs typeface="Georgia"/>
              </a:rPr>
              <a:t>can </a:t>
            </a:r>
            <a:r>
              <a:rPr sz="1000" spc="-5" dirty="0">
                <a:latin typeface="Georgia"/>
                <a:cs typeface="Georgia"/>
              </a:rPr>
              <a:t>be  </a:t>
            </a:r>
            <a:r>
              <a:rPr sz="1000" spc="-15" dirty="0">
                <a:latin typeface="Georgia"/>
                <a:cs typeface="Georgia"/>
              </a:rPr>
              <a:t>estimated </a:t>
            </a:r>
            <a:r>
              <a:rPr sz="1000" spc="-20" dirty="0">
                <a:latin typeface="Georgia"/>
                <a:cs typeface="Georgia"/>
              </a:rPr>
              <a:t>for </a:t>
            </a:r>
            <a:r>
              <a:rPr sz="1000" spc="-15" dirty="0">
                <a:latin typeface="Georgia"/>
                <a:cs typeface="Georgia"/>
              </a:rPr>
              <a:t>making applications </a:t>
            </a:r>
            <a:r>
              <a:rPr sz="1000" spc="-10" dirty="0">
                <a:latin typeface="Georgia"/>
                <a:cs typeface="Georgia"/>
              </a:rPr>
              <a:t>to </a:t>
            </a:r>
            <a:r>
              <a:rPr sz="1000" spc="-5" dirty="0">
                <a:latin typeface="Georgia"/>
                <a:cs typeface="Georgia"/>
              </a:rPr>
              <a:t>the </a:t>
            </a:r>
            <a:r>
              <a:rPr sz="1000" spc="-15" dirty="0">
                <a:latin typeface="Georgia"/>
                <a:cs typeface="Georgia"/>
              </a:rPr>
              <a:t>controlling</a:t>
            </a:r>
            <a:r>
              <a:rPr sz="1000" spc="20" dirty="0">
                <a:latin typeface="Georgia"/>
                <a:cs typeface="Georgia"/>
              </a:rPr>
              <a:t> </a:t>
            </a:r>
            <a:r>
              <a:rPr sz="1000" spc="-15" dirty="0">
                <a:latin typeface="Georgia"/>
                <a:cs typeface="Georgia"/>
              </a:rPr>
              <a:t>authorities.</a:t>
            </a:r>
            <a:endParaRPr sz="1000">
              <a:latin typeface="Georgia"/>
              <a:cs typeface="Georgia"/>
            </a:endParaRPr>
          </a:p>
          <a:p>
            <a:pPr>
              <a:lnSpc>
                <a:spcPct val="100000"/>
              </a:lnSpc>
              <a:spcBef>
                <a:spcPts val="30"/>
              </a:spcBef>
              <a:buAutoNum type="arabicPeriod"/>
            </a:pPr>
            <a:endParaRPr sz="1450">
              <a:latin typeface="Georgia"/>
              <a:cs typeface="Georgia"/>
            </a:endParaRPr>
          </a:p>
          <a:p>
            <a:pPr marL="12700" marR="6985" algn="just">
              <a:lnSpc>
                <a:spcPct val="100000"/>
              </a:lnSpc>
              <a:buAutoNum type="arabicPeriod"/>
              <a:tabLst>
                <a:tab pos="151765" algn="l"/>
              </a:tabLst>
            </a:pPr>
            <a:r>
              <a:rPr sz="1000" spc="-40" dirty="0">
                <a:latin typeface="Georgia"/>
                <a:cs typeface="Georgia"/>
              </a:rPr>
              <a:t>It </a:t>
            </a:r>
            <a:r>
              <a:rPr sz="1000" spc="-20" dirty="0">
                <a:latin typeface="Georgia"/>
                <a:cs typeface="Georgia"/>
              </a:rPr>
              <a:t>is used for framing </a:t>
            </a:r>
            <a:r>
              <a:rPr sz="1000" spc="-5" dirty="0">
                <a:latin typeface="Georgia"/>
                <a:cs typeface="Georgia"/>
              </a:rPr>
              <a:t>the </a:t>
            </a:r>
            <a:r>
              <a:rPr sz="1000" spc="-15" dirty="0">
                <a:latin typeface="Georgia"/>
                <a:cs typeface="Georgia"/>
              </a:rPr>
              <a:t>tenders </a:t>
            </a:r>
            <a:r>
              <a:rPr sz="1000" spc="-20" dirty="0">
                <a:latin typeface="Georgia"/>
                <a:cs typeface="Georgia"/>
              </a:rPr>
              <a:t>for </a:t>
            </a:r>
            <a:r>
              <a:rPr sz="1000" spc="-5" dirty="0">
                <a:latin typeface="Georgia"/>
                <a:cs typeface="Georgia"/>
              </a:rPr>
              <a:t>the </a:t>
            </a:r>
            <a:r>
              <a:rPr sz="1000" spc="-20" dirty="0">
                <a:latin typeface="Georgia"/>
                <a:cs typeface="Georgia"/>
              </a:rPr>
              <a:t>works </a:t>
            </a:r>
            <a:r>
              <a:rPr sz="1000" spc="-15" dirty="0">
                <a:latin typeface="Georgia"/>
                <a:cs typeface="Georgia"/>
              </a:rPr>
              <a:t>and </a:t>
            </a:r>
            <a:r>
              <a:rPr sz="1000" spc="-10" dirty="0">
                <a:latin typeface="Georgia"/>
                <a:cs typeface="Georgia"/>
              </a:rPr>
              <a:t>to </a:t>
            </a:r>
            <a:r>
              <a:rPr sz="1000" dirty="0">
                <a:latin typeface="Georgia"/>
                <a:cs typeface="Georgia"/>
              </a:rPr>
              <a:t>check </a:t>
            </a:r>
            <a:r>
              <a:rPr sz="1000" spc="-20" dirty="0">
                <a:latin typeface="Georgia"/>
                <a:cs typeface="Georgia"/>
              </a:rPr>
              <a:t>contractor’s  work </a:t>
            </a:r>
            <a:r>
              <a:rPr sz="1000" spc="-15" dirty="0">
                <a:latin typeface="Georgia"/>
                <a:cs typeface="Georgia"/>
              </a:rPr>
              <a:t>during </a:t>
            </a:r>
            <a:r>
              <a:rPr sz="1000" spc="-20" dirty="0">
                <a:latin typeface="Georgia"/>
                <a:cs typeface="Georgia"/>
              </a:rPr>
              <a:t>and after </a:t>
            </a:r>
            <a:r>
              <a:rPr sz="1000" spc="-5" dirty="0">
                <a:latin typeface="Georgia"/>
                <a:cs typeface="Georgia"/>
              </a:rPr>
              <a:t>the </a:t>
            </a:r>
            <a:r>
              <a:rPr sz="1000" spc="-15" dirty="0">
                <a:latin typeface="Georgia"/>
                <a:cs typeface="Georgia"/>
              </a:rPr>
              <a:t>its </a:t>
            </a:r>
            <a:r>
              <a:rPr sz="1000" spc="-10" dirty="0">
                <a:latin typeface="Georgia"/>
                <a:cs typeface="Georgia"/>
              </a:rPr>
              <a:t>execution </a:t>
            </a:r>
            <a:r>
              <a:rPr sz="1000" spc="-20" dirty="0">
                <a:latin typeface="Georgia"/>
                <a:cs typeface="Georgia"/>
              </a:rPr>
              <a:t>for </a:t>
            </a:r>
            <a:r>
              <a:rPr sz="1000" spc="-5" dirty="0">
                <a:latin typeface="Georgia"/>
                <a:cs typeface="Georgia"/>
              </a:rPr>
              <a:t>the </a:t>
            </a:r>
            <a:r>
              <a:rPr sz="1000" spc="-20" dirty="0">
                <a:latin typeface="Georgia"/>
                <a:cs typeface="Georgia"/>
              </a:rPr>
              <a:t>purpose </a:t>
            </a:r>
            <a:r>
              <a:rPr sz="1000" spc="-10" dirty="0">
                <a:latin typeface="Georgia"/>
                <a:cs typeface="Georgia"/>
              </a:rPr>
              <a:t>of </a:t>
            </a:r>
            <a:r>
              <a:rPr sz="1000" spc="-15" dirty="0">
                <a:latin typeface="Georgia"/>
                <a:cs typeface="Georgia"/>
              </a:rPr>
              <a:t>making </a:t>
            </a:r>
            <a:r>
              <a:rPr sz="1000" spc="-20" dirty="0">
                <a:latin typeface="Georgia"/>
                <a:cs typeface="Georgia"/>
              </a:rPr>
              <a:t>payments to  </a:t>
            </a:r>
            <a:r>
              <a:rPr sz="1000" spc="-5" dirty="0">
                <a:latin typeface="Georgia"/>
                <a:cs typeface="Georgia"/>
              </a:rPr>
              <a:t>the</a:t>
            </a:r>
            <a:r>
              <a:rPr sz="1000" spc="-45" dirty="0">
                <a:latin typeface="Georgia"/>
                <a:cs typeface="Georgia"/>
              </a:rPr>
              <a:t> </a:t>
            </a:r>
            <a:r>
              <a:rPr sz="1000" spc="-25" dirty="0">
                <a:latin typeface="Georgia"/>
                <a:cs typeface="Georgia"/>
              </a:rPr>
              <a:t>contractor.</a:t>
            </a:r>
            <a:endParaRPr sz="1000">
              <a:latin typeface="Georgia"/>
              <a:cs typeface="Georgia"/>
            </a:endParaRPr>
          </a:p>
          <a:p>
            <a:pPr>
              <a:lnSpc>
                <a:spcPct val="100000"/>
              </a:lnSpc>
              <a:spcBef>
                <a:spcPts val="35"/>
              </a:spcBef>
              <a:buAutoNum type="arabicPeriod"/>
            </a:pPr>
            <a:endParaRPr sz="1450">
              <a:latin typeface="Georgia"/>
              <a:cs typeface="Georgia"/>
            </a:endParaRPr>
          </a:p>
          <a:p>
            <a:pPr marL="12700" marR="5080" algn="just">
              <a:lnSpc>
                <a:spcPct val="100000"/>
              </a:lnSpc>
              <a:buAutoNum type="arabicPeriod"/>
              <a:tabLst>
                <a:tab pos="145415" algn="l"/>
              </a:tabLst>
            </a:pPr>
            <a:r>
              <a:rPr sz="1000" spc="-40" dirty="0">
                <a:latin typeface="Georgia"/>
                <a:cs typeface="Georgia"/>
              </a:rPr>
              <a:t>From </a:t>
            </a:r>
            <a:r>
              <a:rPr sz="1000" spc="-15" dirty="0">
                <a:latin typeface="Georgia"/>
                <a:cs typeface="Georgia"/>
              </a:rPr>
              <a:t>quantities </a:t>
            </a:r>
            <a:r>
              <a:rPr sz="1000" spc="-10" dirty="0">
                <a:latin typeface="Georgia"/>
                <a:cs typeface="Georgia"/>
              </a:rPr>
              <a:t>of </a:t>
            </a:r>
            <a:r>
              <a:rPr sz="1000" spc="-15" dirty="0">
                <a:latin typeface="Georgia"/>
                <a:cs typeface="Georgia"/>
              </a:rPr>
              <a:t>different items </a:t>
            </a:r>
            <a:r>
              <a:rPr sz="1000" spc="-10" dirty="0">
                <a:latin typeface="Georgia"/>
                <a:cs typeface="Georgia"/>
              </a:rPr>
              <a:t>of </a:t>
            </a:r>
            <a:r>
              <a:rPr sz="1000" spc="-25" dirty="0">
                <a:latin typeface="Georgia"/>
                <a:cs typeface="Georgia"/>
              </a:rPr>
              <a:t>work </a:t>
            </a:r>
            <a:r>
              <a:rPr sz="1000" spc="-10" dirty="0">
                <a:latin typeface="Georgia"/>
                <a:cs typeface="Georgia"/>
              </a:rPr>
              <a:t>calculated in detailed </a:t>
            </a:r>
            <a:r>
              <a:rPr sz="1000" spc="-15" dirty="0">
                <a:latin typeface="Georgia"/>
                <a:cs typeface="Georgia"/>
              </a:rPr>
              <a:t>estimation,  </a:t>
            </a:r>
            <a:r>
              <a:rPr sz="1000" spc="-25" dirty="0">
                <a:latin typeface="Georgia"/>
                <a:cs typeface="Georgia"/>
              </a:rPr>
              <a:t>resources are </a:t>
            </a:r>
            <a:r>
              <a:rPr sz="1000" spc="-15" dirty="0">
                <a:latin typeface="Georgia"/>
                <a:cs typeface="Georgia"/>
              </a:rPr>
              <a:t>allocated </a:t>
            </a:r>
            <a:r>
              <a:rPr sz="1000" spc="-10" dirty="0">
                <a:latin typeface="Georgia"/>
                <a:cs typeface="Georgia"/>
              </a:rPr>
              <a:t>to </a:t>
            </a:r>
            <a:r>
              <a:rPr sz="1000" spc="-15" dirty="0">
                <a:latin typeface="Georgia"/>
                <a:cs typeface="Georgia"/>
              </a:rPr>
              <a:t>different activities </a:t>
            </a:r>
            <a:r>
              <a:rPr sz="1000" spc="-10" dirty="0">
                <a:latin typeface="Georgia"/>
                <a:cs typeface="Georgia"/>
              </a:rPr>
              <a:t>of </a:t>
            </a:r>
            <a:r>
              <a:rPr sz="1000" spc="-5" dirty="0">
                <a:latin typeface="Georgia"/>
                <a:cs typeface="Georgia"/>
              </a:rPr>
              <a:t>the </a:t>
            </a:r>
            <a:r>
              <a:rPr sz="1000" spc="-15" dirty="0">
                <a:latin typeface="Georgia"/>
                <a:cs typeface="Georgia"/>
              </a:rPr>
              <a:t>project </a:t>
            </a:r>
            <a:r>
              <a:rPr sz="1000" spc="-20" dirty="0">
                <a:latin typeface="Georgia"/>
                <a:cs typeface="Georgia"/>
              </a:rPr>
              <a:t>and </a:t>
            </a:r>
            <a:r>
              <a:rPr sz="1000" spc="-15" dirty="0">
                <a:latin typeface="Georgia"/>
                <a:cs typeface="Georgia"/>
              </a:rPr>
              <a:t>ultimately </a:t>
            </a:r>
            <a:r>
              <a:rPr sz="1000" spc="-10" dirty="0">
                <a:latin typeface="Georgia"/>
                <a:cs typeface="Georgia"/>
              </a:rPr>
              <a:t>their  </a:t>
            </a:r>
            <a:r>
              <a:rPr sz="1000" spc="-20" dirty="0">
                <a:latin typeface="Georgia"/>
                <a:cs typeface="Georgia"/>
              </a:rPr>
              <a:t>durations and </a:t>
            </a:r>
            <a:r>
              <a:rPr sz="1000" spc="-10" dirty="0">
                <a:latin typeface="Georgia"/>
                <a:cs typeface="Georgia"/>
              </a:rPr>
              <a:t>whole </a:t>
            </a:r>
            <a:r>
              <a:rPr sz="1000" spc="-15" dirty="0">
                <a:latin typeface="Georgia"/>
                <a:cs typeface="Georgia"/>
              </a:rPr>
              <a:t>planning </a:t>
            </a:r>
            <a:r>
              <a:rPr sz="1000" spc="-20" dirty="0">
                <a:latin typeface="Georgia"/>
                <a:cs typeface="Georgia"/>
              </a:rPr>
              <a:t>and </a:t>
            </a:r>
            <a:r>
              <a:rPr sz="1000" spc="-15" dirty="0">
                <a:latin typeface="Georgia"/>
                <a:cs typeface="Georgia"/>
              </a:rPr>
              <a:t>scheduling </a:t>
            </a:r>
            <a:r>
              <a:rPr sz="1000" spc="-10" dirty="0">
                <a:latin typeface="Georgia"/>
                <a:cs typeface="Georgia"/>
              </a:rPr>
              <a:t>of </a:t>
            </a:r>
            <a:r>
              <a:rPr sz="1000" spc="-5" dirty="0">
                <a:latin typeface="Georgia"/>
                <a:cs typeface="Georgia"/>
              </a:rPr>
              <a:t>the </a:t>
            </a:r>
            <a:r>
              <a:rPr sz="1000" spc="-15" dirty="0">
                <a:latin typeface="Georgia"/>
                <a:cs typeface="Georgia"/>
              </a:rPr>
              <a:t>project </a:t>
            </a:r>
            <a:r>
              <a:rPr sz="1000" spc="-20" dirty="0">
                <a:latin typeface="Georgia"/>
                <a:cs typeface="Georgia"/>
              </a:rPr>
              <a:t>is carried</a:t>
            </a:r>
            <a:r>
              <a:rPr sz="1000" spc="100" dirty="0">
                <a:latin typeface="Georgia"/>
                <a:cs typeface="Georgia"/>
              </a:rPr>
              <a:t> </a:t>
            </a:r>
            <a:r>
              <a:rPr sz="1000" spc="-10" dirty="0">
                <a:latin typeface="Georgia"/>
                <a:cs typeface="Georgia"/>
              </a:rPr>
              <a:t>out.</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0821" y="3253536"/>
            <a:ext cx="66040" cy="116839"/>
          </a:xfrm>
          <a:prstGeom prst="rect">
            <a:avLst/>
          </a:prstGeom>
        </p:spPr>
        <p:txBody>
          <a:bodyPr vert="horz" wrap="square" lIns="0" tIns="12700" rIns="0" bIns="0" rtlCol="0">
            <a:spAutoFit/>
          </a:bodyPr>
          <a:lstStyle/>
          <a:p>
            <a:pPr marL="12700">
              <a:lnSpc>
                <a:spcPct val="100000"/>
              </a:lnSpc>
              <a:spcBef>
                <a:spcPts val="100"/>
              </a:spcBef>
            </a:pPr>
            <a:r>
              <a:rPr sz="600" spc="-25" dirty="0">
                <a:solidFill>
                  <a:srgbClr val="045C75"/>
                </a:solidFill>
                <a:latin typeface="Georgia"/>
                <a:cs typeface="Georgia"/>
              </a:rPr>
              <a:t>4</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904" y="424687"/>
            <a:ext cx="4262120" cy="239395"/>
          </a:xfrm>
          <a:prstGeom prst="rect">
            <a:avLst/>
          </a:prstGeom>
        </p:spPr>
        <p:txBody>
          <a:bodyPr vert="horz" wrap="square" lIns="0" tIns="12700" rIns="0" bIns="0" rtlCol="0">
            <a:spAutoFit/>
          </a:bodyPr>
          <a:lstStyle/>
          <a:p>
            <a:pPr marL="12700">
              <a:lnSpc>
                <a:spcPct val="100000"/>
              </a:lnSpc>
              <a:spcBef>
                <a:spcPts val="100"/>
              </a:spcBef>
            </a:pPr>
            <a:r>
              <a:rPr spc="-65" dirty="0">
                <a:solidFill>
                  <a:srgbClr val="000000"/>
                </a:solidFill>
                <a:latin typeface="Georgia"/>
                <a:cs typeface="Georgia"/>
              </a:rPr>
              <a:t>SITE </a:t>
            </a:r>
            <a:r>
              <a:rPr spc="-15" dirty="0">
                <a:solidFill>
                  <a:srgbClr val="000000"/>
                </a:solidFill>
                <a:latin typeface="Georgia"/>
                <a:cs typeface="Georgia"/>
              </a:rPr>
              <a:t>CONDITIONS </a:t>
            </a:r>
            <a:r>
              <a:rPr spc="-50" dirty="0">
                <a:solidFill>
                  <a:srgbClr val="000000"/>
                </a:solidFill>
                <a:latin typeface="Georgia"/>
                <a:cs typeface="Georgia"/>
              </a:rPr>
              <a:t>AFFECTING </a:t>
            </a:r>
            <a:r>
              <a:rPr spc="-45" dirty="0">
                <a:solidFill>
                  <a:srgbClr val="000000"/>
                </a:solidFill>
                <a:latin typeface="Georgia"/>
                <a:cs typeface="Georgia"/>
              </a:rPr>
              <a:t>THE OVERALL</a:t>
            </a:r>
            <a:r>
              <a:rPr spc="35" dirty="0">
                <a:solidFill>
                  <a:srgbClr val="000000"/>
                </a:solidFill>
                <a:latin typeface="Georgia"/>
                <a:cs typeface="Georgia"/>
              </a:rPr>
              <a:t> </a:t>
            </a:r>
            <a:r>
              <a:rPr spc="-15" dirty="0">
                <a:solidFill>
                  <a:srgbClr val="000000"/>
                </a:solidFill>
                <a:latin typeface="Georgia"/>
                <a:cs typeface="Georgia"/>
              </a:rPr>
              <a:t>COST</a:t>
            </a:r>
          </a:p>
        </p:txBody>
      </p:sp>
      <p:sp>
        <p:nvSpPr>
          <p:cNvPr id="4" name="object 4"/>
          <p:cNvSpPr txBox="1"/>
          <p:nvPr/>
        </p:nvSpPr>
        <p:spPr>
          <a:xfrm>
            <a:off x="109524" y="955293"/>
            <a:ext cx="4319270" cy="1518920"/>
          </a:xfrm>
          <a:prstGeom prst="rect">
            <a:avLst/>
          </a:prstGeom>
        </p:spPr>
        <p:txBody>
          <a:bodyPr vert="horz" wrap="square" lIns="0" tIns="12065" rIns="0" bIns="0" rtlCol="0">
            <a:spAutoFit/>
          </a:bodyPr>
          <a:lstStyle/>
          <a:p>
            <a:pPr marL="240665" marR="5080" indent="-228600" algn="just">
              <a:lnSpc>
                <a:spcPct val="100000"/>
              </a:lnSpc>
              <a:spcBef>
                <a:spcPts val="95"/>
              </a:spcBef>
              <a:buClr>
                <a:srgbClr val="0AD0D9"/>
              </a:buClr>
              <a:buSzPct val="95000"/>
              <a:buAutoNum type="arabicPeriod"/>
              <a:tabLst>
                <a:tab pos="241300" algn="l"/>
              </a:tabLst>
            </a:pPr>
            <a:r>
              <a:rPr sz="1000" spc="-30" dirty="0">
                <a:latin typeface="Georgia"/>
                <a:cs typeface="Georgia"/>
              </a:rPr>
              <a:t>Each </a:t>
            </a:r>
            <a:r>
              <a:rPr sz="1000" spc="-10" dirty="0">
                <a:latin typeface="Georgia"/>
                <a:cs typeface="Georgia"/>
              </a:rPr>
              <a:t>type of </a:t>
            </a:r>
            <a:r>
              <a:rPr sz="1000" spc="-20" dirty="0">
                <a:latin typeface="Georgia"/>
                <a:cs typeface="Georgia"/>
              </a:rPr>
              <a:t>work requires </a:t>
            </a:r>
            <a:r>
              <a:rPr sz="1000" spc="-30" dirty="0">
                <a:latin typeface="Georgia"/>
                <a:cs typeface="Georgia"/>
              </a:rPr>
              <a:t>a </a:t>
            </a:r>
            <a:r>
              <a:rPr sz="1000" spc="-15" dirty="0">
                <a:latin typeface="Georgia"/>
                <a:cs typeface="Georgia"/>
              </a:rPr>
              <a:t>different </a:t>
            </a:r>
            <a:r>
              <a:rPr sz="1000" spc="-10" dirty="0">
                <a:latin typeface="Georgia"/>
                <a:cs typeface="Georgia"/>
              </a:rPr>
              <a:t>method of construction.  Construction </a:t>
            </a:r>
            <a:r>
              <a:rPr sz="1000" spc="-30" dirty="0">
                <a:latin typeface="Georgia"/>
                <a:cs typeface="Georgia"/>
              </a:rPr>
              <a:t>may </a:t>
            </a:r>
            <a:r>
              <a:rPr sz="1000" spc="-10" dirty="0">
                <a:latin typeface="Georgia"/>
                <a:cs typeface="Georgia"/>
              </a:rPr>
              <a:t>be of </a:t>
            </a:r>
            <a:r>
              <a:rPr sz="1000" spc="-20" dirty="0">
                <a:latin typeface="Georgia"/>
                <a:cs typeface="Georgia"/>
              </a:rPr>
              <a:t>an ordinary </a:t>
            </a:r>
            <a:r>
              <a:rPr sz="1000" spc="-15" dirty="0">
                <a:latin typeface="Georgia"/>
                <a:cs typeface="Georgia"/>
              </a:rPr>
              <a:t>house or office </a:t>
            </a:r>
            <a:r>
              <a:rPr sz="1000" spc="-20" dirty="0">
                <a:latin typeface="Georgia"/>
                <a:cs typeface="Georgia"/>
              </a:rPr>
              <a:t>and </a:t>
            </a:r>
            <a:r>
              <a:rPr sz="1000" dirty="0">
                <a:latin typeface="Georgia"/>
                <a:cs typeface="Georgia"/>
              </a:rPr>
              <a:t>it </a:t>
            </a:r>
            <a:r>
              <a:rPr sz="1000" spc="-30" dirty="0">
                <a:latin typeface="Georgia"/>
                <a:cs typeface="Georgia"/>
              </a:rPr>
              <a:t>may </a:t>
            </a:r>
            <a:r>
              <a:rPr sz="1000" spc="-20" dirty="0">
                <a:latin typeface="Georgia"/>
                <a:cs typeface="Georgia"/>
              </a:rPr>
              <a:t>also </a:t>
            </a:r>
            <a:r>
              <a:rPr sz="1000" spc="-10" dirty="0">
                <a:latin typeface="Georgia"/>
                <a:cs typeface="Georgia"/>
              </a:rPr>
              <a:t>be of </a:t>
            </a:r>
            <a:r>
              <a:rPr sz="1000" spc="-30" dirty="0">
                <a:latin typeface="Georgia"/>
                <a:cs typeface="Georgia"/>
              </a:rPr>
              <a:t>a  </a:t>
            </a:r>
            <a:r>
              <a:rPr sz="1000" spc="-20" dirty="0">
                <a:latin typeface="Georgia"/>
                <a:cs typeface="Georgia"/>
              </a:rPr>
              <a:t>Dam, </a:t>
            </a:r>
            <a:r>
              <a:rPr sz="1000" spc="-25" dirty="0">
                <a:latin typeface="Georgia"/>
                <a:cs typeface="Georgia"/>
              </a:rPr>
              <a:t>Tunnel, </a:t>
            </a:r>
            <a:r>
              <a:rPr sz="1000" spc="-20" dirty="0">
                <a:latin typeface="Georgia"/>
                <a:cs typeface="Georgia"/>
              </a:rPr>
              <a:t>Multistory </a:t>
            </a:r>
            <a:r>
              <a:rPr sz="1000" spc="-15" dirty="0">
                <a:latin typeface="Georgia"/>
                <a:cs typeface="Georgia"/>
              </a:rPr>
              <a:t>building, Airport, </a:t>
            </a:r>
            <a:r>
              <a:rPr sz="1000" spc="-25" dirty="0">
                <a:latin typeface="Georgia"/>
                <a:cs typeface="Georgia"/>
              </a:rPr>
              <a:t>Bridge, </a:t>
            </a:r>
            <a:r>
              <a:rPr sz="1000" spc="-15" dirty="0">
                <a:latin typeface="Georgia"/>
                <a:cs typeface="Georgia"/>
              </a:rPr>
              <a:t>or </a:t>
            </a:r>
            <a:r>
              <a:rPr sz="1000" spc="-30" dirty="0">
                <a:latin typeface="Georgia"/>
                <a:cs typeface="Georgia"/>
              </a:rPr>
              <a:t>a Road, </a:t>
            </a:r>
            <a:r>
              <a:rPr sz="1000" spc="-25" dirty="0">
                <a:latin typeface="Georgia"/>
                <a:cs typeface="Georgia"/>
              </a:rPr>
              <a:t>already </a:t>
            </a:r>
            <a:r>
              <a:rPr sz="1000" spc="-10" dirty="0">
                <a:latin typeface="Georgia"/>
                <a:cs typeface="Georgia"/>
              </a:rPr>
              <a:t>in  </a:t>
            </a:r>
            <a:r>
              <a:rPr sz="1000" spc="-15" dirty="0">
                <a:latin typeface="Georgia"/>
                <a:cs typeface="Georgia"/>
              </a:rPr>
              <a:t>operation. </a:t>
            </a:r>
            <a:r>
              <a:rPr sz="1000" spc="-30" dirty="0">
                <a:latin typeface="Georgia"/>
                <a:cs typeface="Georgia"/>
              </a:rPr>
              <a:t>Each </a:t>
            </a:r>
            <a:r>
              <a:rPr sz="1000" spc="-10" dirty="0">
                <a:latin typeface="Georgia"/>
                <a:cs typeface="Georgia"/>
              </a:rPr>
              <a:t>of these </a:t>
            </a:r>
            <a:r>
              <a:rPr sz="1000" spc="-25" dirty="0">
                <a:latin typeface="Georgia"/>
                <a:cs typeface="Georgia"/>
              </a:rPr>
              <a:t>works </a:t>
            </a:r>
            <a:r>
              <a:rPr sz="1000" spc="-20" dirty="0">
                <a:latin typeface="Georgia"/>
                <a:cs typeface="Georgia"/>
              </a:rPr>
              <a:t>requires </a:t>
            </a:r>
            <a:r>
              <a:rPr sz="1000" spc="-15" dirty="0">
                <a:latin typeface="Georgia"/>
                <a:cs typeface="Georgia"/>
              </a:rPr>
              <a:t>totally different </a:t>
            </a:r>
            <a:r>
              <a:rPr sz="1000" spc="-10" dirty="0">
                <a:latin typeface="Georgia"/>
                <a:cs typeface="Georgia"/>
              </a:rPr>
              <a:t>construction  </a:t>
            </a:r>
            <a:r>
              <a:rPr sz="1000" spc="-15" dirty="0">
                <a:latin typeface="Georgia"/>
                <a:cs typeface="Georgia"/>
              </a:rPr>
              <a:t>techniques, type </a:t>
            </a:r>
            <a:r>
              <a:rPr sz="1000" spc="-10" dirty="0">
                <a:latin typeface="Georgia"/>
                <a:cs typeface="Georgia"/>
              </a:rPr>
              <a:t>of </a:t>
            </a:r>
            <a:r>
              <a:rPr sz="1000" spc="-25" dirty="0">
                <a:latin typeface="Georgia"/>
                <a:cs typeface="Georgia"/>
              </a:rPr>
              <a:t>machinery, </a:t>
            </a:r>
            <a:r>
              <a:rPr sz="1000" spc="-20" dirty="0">
                <a:latin typeface="Georgia"/>
                <a:cs typeface="Georgia"/>
              </a:rPr>
              <a:t>and</a:t>
            </a:r>
            <a:r>
              <a:rPr sz="1000" spc="110" dirty="0">
                <a:latin typeface="Georgia"/>
                <a:cs typeface="Georgia"/>
              </a:rPr>
              <a:t> </a:t>
            </a:r>
            <a:r>
              <a:rPr sz="1000" spc="-25" dirty="0">
                <a:latin typeface="Georgia"/>
                <a:cs typeface="Georgia"/>
              </a:rPr>
              <a:t>formwork.</a:t>
            </a:r>
            <a:endParaRPr sz="1000">
              <a:latin typeface="Georgia"/>
              <a:cs typeface="Georgia"/>
            </a:endParaRPr>
          </a:p>
          <a:p>
            <a:pPr>
              <a:lnSpc>
                <a:spcPct val="100000"/>
              </a:lnSpc>
              <a:spcBef>
                <a:spcPts val="35"/>
              </a:spcBef>
              <a:buAutoNum type="arabicPeriod"/>
            </a:pPr>
            <a:endParaRPr sz="1450">
              <a:latin typeface="Georgia"/>
              <a:cs typeface="Georgia"/>
            </a:endParaRPr>
          </a:p>
          <a:p>
            <a:pPr marL="240665" indent="-228600">
              <a:lnSpc>
                <a:spcPct val="100000"/>
              </a:lnSpc>
              <a:buClr>
                <a:srgbClr val="0AD0D9"/>
              </a:buClr>
              <a:buSzPct val="95000"/>
              <a:buAutoNum type="arabicPeriod"/>
              <a:tabLst>
                <a:tab pos="240665" algn="l"/>
                <a:tab pos="241300" algn="l"/>
              </a:tabLst>
            </a:pPr>
            <a:r>
              <a:rPr sz="1000" spc="-5" dirty="0">
                <a:latin typeface="Georgia"/>
                <a:cs typeface="Georgia"/>
              </a:rPr>
              <a:t>Quality </a:t>
            </a:r>
            <a:r>
              <a:rPr sz="1000" spc="-10" dirty="0">
                <a:latin typeface="Georgia"/>
                <a:cs typeface="Georgia"/>
              </a:rPr>
              <a:t>of </a:t>
            </a:r>
            <a:r>
              <a:rPr sz="1000" spc="-15" dirty="0">
                <a:latin typeface="Georgia"/>
                <a:cs typeface="Georgia"/>
              </a:rPr>
              <a:t>labour </a:t>
            </a:r>
            <a:r>
              <a:rPr sz="1000" spc="-20" dirty="0">
                <a:latin typeface="Georgia"/>
                <a:cs typeface="Georgia"/>
              </a:rPr>
              <a:t>and </a:t>
            </a:r>
            <a:r>
              <a:rPr sz="1000" spc="-15" dirty="0">
                <a:latin typeface="Georgia"/>
                <a:cs typeface="Georgia"/>
              </a:rPr>
              <a:t>labour </a:t>
            </a:r>
            <a:r>
              <a:rPr sz="1000" spc="-10" dirty="0">
                <a:latin typeface="Georgia"/>
                <a:cs typeface="Georgia"/>
              </a:rPr>
              <a:t>output </a:t>
            </a:r>
            <a:r>
              <a:rPr sz="1000" spc="-25" dirty="0">
                <a:latin typeface="Georgia"/>
                <a:cs typeface="Georgia"/>
              </a:rPr>
              <a:t>varies </a:t>
            </a:r>
            <a:r>
              <a:rPr sz="1000" spc="-10" dirty="0">
                <a:latin typeface="Georgia"/>
                <a:cs typeface="Georgia"/>
              </a:rPr>
              <a:t>in </a:t>
            </a:r>
            <a:r>
              <a:rPr sz="1000" spc="-15" dirty="0">
                <a:latin typeface="Georgia"/>
                <a:cs typeface="Georgia"/>
              </a:rPr>
              <a:t>different</a:t>
            </a:r>
            <a:r>
              <a:rPr sz="1000" spc="-35" dirty="0">
                <a:latin typeface="Georgia"/>
                <a:cs typeface="Georgia"/>
              </a:rPr>
              <a:t> </a:t>
            </a:r>
            <a:r>
              <a:rPr sz="1000" spc="-15" dirty="0">
                <a:latin typeface="Georgia"/>
                <a:cs typeface="Georgia"/>
              </a:rPr>
              <a:t>localities.</a:t>
            </a:r>
            <a:endParaRPr sz="1000">
              <a:latin typeface="Georgia"/>
              <a:cs typeface="Georgia"/>
            </a:endParaRPr>
          </a:p>
          <a:p>
            <a:pPr>
              <a:lnSpc>
                <a:spcPct val="100000"/>
              </a:lnSpc>
              <a:spcBef>
                <a:spcPts val="30"/>
              </a:spcBef>
              <a:buAutoNum type="arabicPeriod"/>
            </a:pPr>
            <a:endParaRPr sz="1450">
              <a:latin typeface="Georgia"/>
              <a:cs typeface="Georgia"/>
            </a:endParaRPr>
          </a:p>
          <a:p>
            <a:pPr marL="240665" indent="-228600">
              <a:lnSpc>
                <a:spcPct val="100000"/>
              </a:lnSpc>
              <a:buClr>
                <a:srgbClr val="0AD0D9"/>
              </a:buClr>
              <a:buSzPct val="95000"/>
              <a:buAutoNum type="arabicPeriod"/>
              <a:tabLst>
                <a:tab pos="240665" algn="l"/>
                <a:tab pos="241300" algn="l"/>
              </a:tabLst>
            </a:pPr>
            <a:r>
              <a:rPr sz="1000" spc="-15" dirty="0">
                <a:latin typeface="Georgia"/>
                <a:cs typeface="Georgia"/>
              </a:rPr>
              <a:t>Weather conditions </a:t>
            </a:r>
            <a:r>
              <a:rPr sz="1000" spc="-20" dirty="0">
                <a:latin typeface="Georgia"/>
                <a:cs typeface="Georgia"/>
              </a:rPr>
              <a:t>greatly </a:t>
            </a:r>
            <a:r>
              <a:rPr sz="1000" spc="-15" dirty="0">
                <a:latin typeface="Georgia"/>
                <a:cs typeface="Georgia"/>
              </a:rPr>
              <a:t>affect </a:t>
            </a:r>
            <a:r>
              <a:rPr sz="1000" spc="-5" dirty="0">
                <a:latin typeface="Georgia"/>
                <a:cs typeface="Georgia"/>
              </a:rPr>
              <a:t>the </a:t>
            </a:r>
            <a:r>
              <a:rPr sz="1000" spc="-10" dirty="0">
                <a:latin typeface="Georgia"/>
                <a:cs typeface="Georgia"/>
              </a:rPr>
              <a:t>output </a:t>
            </a:r>
            <a:r>
              <a:rPr sz="1000" spc="-20" dirty="0">
                <a:latin typeface="Georgia"/>
                <a:cs typeface="Georgia"/>
              </a:rPr>
              <a:t>and, </a:t>
            </a:r>
            <a:r>
              <a:rPr sz="1000" spc="-15" dirty="0">
                <a:latin typeface="Georgia"/>
                <a:cs typeface="Georgia"/>
              </a:rPr>
              <a:t>hence, </a:t>
            </a:r>
            <a:r>
              <a:rPr sz="1000" spc="-5" dirty="0">
                <a:latin typeface="Georgia"/>
                <a:cs typeface="Georgia"/>
              </a:rPr>
              <a:t>the </a:t>
            </a:r>
            <a:r>
              <a:rPr sz="1000" spc="-20" dirty="0">
                <a:latin typeface="Georgia"/>
                <a:cs typeface="Georgia"/>
              </a:rPr>
              <a:t>overall </a:t>
            </a:r>
            <a:r>
              <a:rPr sz="1000" spc="-15" dirty="0">
                <a:latin typeface="Georgia"/>
                <a:cs typeface="Georgia"/>
              </a:rPr>
              <a:t>cost.</a:t>
            </a:r>
            <a:endParaRPr sz="10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5394" y="3252977"/>
            <a:ext cx="62230" cy="116839"/>
          </a:xfrm>
          <a:prstGeom prst="rect">
            <a:avLst/>
          </a:prstGeom>
        </p:spPr>
        <p:txBody>
          <a:bodyPr vert="horz" wrap="square" lIns="0" tIns="12700" rIns="0" bIns="0" rtlCol="0">
            <a:spAutoFit/>
          </a:bodyPr>
          <a:lstStyle/>
          <a:p>
            <a:pPr marL="12700">
              <a:lnSpc>
                <a:spcPct val="100000"/>
              </a:lnSpc>
              <a:spcBef>
                <a:spcPts val="100"/>
              </a:spcBef>
            </a:pPr>
            <a:r>
              <a:rPr sz="600" spc="-35" dirty="0">
                <a:solidFill>
                  <a:srgbClr val="045C75"/>
                </a:solidFill>
                <a:latin typeface="Georgia"/>
                <a:cs typeface="Georgia"/>
              </a:rPr>
              <a:t>5</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47573" y="498728"/>
            <a:ext cx="4128770" cy="482600"/>
          </a:xfrm>
          <a:prstGeom prst="rect">
            <a:avLst/>
          </a:prstGeom>
        </p:spPr>
        <p:txBody>
          <a:bodyPr vert="horz" wrap="square" lIns="0" tIns="12065" rIns="0" bIns="0" rtlCol="0">
            <a:spAutoFit/>
          </a:bodyPr>
          <a:lstStyle/>
          <a:p>
            <a:pPr marL="12700" marR="5080" algn="just">
              <a:lnSpc>
                <a:spcPct val="100000"/>
              </a:lnSpc>
              <a:spcBef>
                <a:spcPts val="95"/>
              </a:spcBef>
            </a:pPr>
            <a:r>
              <a:rPr sz="1000" spc="-30" dirty="0">
                <a:solidFill>
                  <a:srgbClr val="000000"/>
                </a:solidFill>
                <a:latin typeface="Georgia"/>
                <a:cs typeface="Georgia"/>
              </a:rPr>
              <a:t>4. </a:t>
            </a:r>
            <a:r>
              <a:rPr sz="1000" spc="-20" dirty="0">
                <a:solidFill>
                  <a:srgbClr val="000000"/>
                </a:solidFill>
                <a:latin typeface="Georgia"/>
                <a:cs typeface="Georgia"/>
              </a:rPr>
              <a:t>Ground </a:t>
            </a:r>
            <a:r>
              <a:rPr sz="1000" spc="-15" dirty="0">
                <a:solidFill>
                  <a:srgbClr val="000000"/>
                </a:solidFill>
                <a:latin typeface="Georgia"/>
                <a:cs typeface="Georgia"/>
              </a:rPr>
              <a:t>conditions </a:t>
            </a:r>
            <a:r>
              <a:rPr sz="1000" spc="-25" dirty="0">
                <a:solidFill>
                  <a:srgbClr val="000000"/>
                </a:solidFill>
                <a:latin typeface="Georgia"/>
                <a:cs typeface="Georgia"/>
              </a:rPr>
              <a:t>vary </a:t>
            </a:r>
            <a:r>
              <a:rPr sz="1000" spc="-20" dirty="0">
                <a:solidFill>
                  <a:srgbClr val="000000"/>
                </a:solidFill>
                <a:latin typeface="Georgia"/>
                <a:cs typeface="Georgia"/>
              </a:rPr>
              <a:t>and </a:t>
            </a:r>
            <a:r>
              <a:rPr sz="1000" spc="-15" dirty="0">
                <a:solidFill>
                  <a:srgbClr val="000000"/>
                </a:solidFill>
                <a:latin typeface="Georgia"/>
                <a:cs typeface="Georgia"/>
              </a:rPr>
              <a:t>change </a:t>
            </a:r>
            <a:r>
              <a:rPr sz="1000" spc="-5" dirty="0">
                <a:solidFill>
                  <a:srgbClr val="000000"/>
                </a:solidFill>
                <a:latin typeface="Georgia"/>
                <a:cs typeface="Georgia"/>
              </a:rPr>
              <a:t>the </a:t>
            </a:r>
            <a:r>
              <a:rPr sz="1000" spc="-10" dirty="0">
                <a:solidFill>
                  <a:srgbClr val="000000"/>
                </a:solidFill>
                <a:latin typeface="Georgia"/>
                <a:cs typeface="Georgia"/>
              </a:rPr>
              <a:t>method of </a:t>
            </a:r>
            <a:r>
              <a:rPr sz="1000" spc="-15" dirty="0">
                <a:solidFill>
                  <a:srgbClr val="000000"/>
                </a:solidFill>
                <a:latin typeface="Georgia"/>
                <a:cs typeface="Georgia"/>
              </a:rPr>
              <a:t>construction. </a:t>
            </a:r>
            <a:r>
              <a:rPr sz="1000" spc="-45" dirty="0">
                <a:solidFill>
                  <a:srgbClr val="000000"/>
                </a:solidFill>
                <a:latin typeface="Georgia"/>
                <a:cs typeface="Georgia"/>
              </a:rPr>
              <a:t>For  </a:t>
            </a:r>
            <a:r>
              <a:rPr sz="1000" spc="-20" dirty="0">
                <a:solidFill>
                  <a:srgbClr val="000000"/>
                </a:solidFill>
                <a:latin typeface="Georgia"/>
                <a:cs typeface="Georgia"/>
              </a:rPr>
              <a:t>example, excavation </a:t>
            </a:r>
            <a:r>
              <a:rPr sz="1000" spc="-25" dirty="0">
                <a:solidFill>
                  <a:srgbClr val="000000"/>
                </a:solidFill>
                <a:latin typeface="Georgia"/>
                <a:cs typeface="Georgia"/>
              </a:rPr>
              <a:t>may </a:t>
            </a:r>
            <a:r>
              <a:rPr sz="1000" spc="-10" dirty="0">
                <a:solidFill>
                  <a:srgbClr val="000000"/>
                </a:solidFill>
                <a:latin typeface="Georgia"/>
                <a:cs typeface="Georgia"/>
              </a:rPr>
              <a:t>be </a:t>
            </a:r>
            <a:r>
              <a:rPr sz="1000" spc="-40" dirty="0">
                <a:solidFill>
                  <a:srgbClr val="000000"/>
                </a:solidFill>
                <a:latin typeface="Georgia"/>
                <a:cs typeface="Georgia"/>
              </a:rPr>
              <a:t>dry, </a:t>
            </a:r>
            <a:r>
              <a:rPr sz="1000" spc="-15" dirty="0">
                <a:solidFill>
                  <a:srgbClr val="000000"/>
                </a:solidFill>
                <a:latin typeface="Georgia"/>
                <a:cs typeface="Georgia"/>
              </a:rPr>
              <a:t>wet, </a:t>
            </a:r>
            <a:r>
              <a:rPr sz="1000" spc="-20" dirty="0">
                <a:solidFill>
                  <a:srgbClr val="000000"/>
                </a:solidFill>
                <a:latin typeface="Georgia"/>
                <a:cs typeface="Georgia"/>
              </a:rPr>
              <a:t>hard, </a:t>
            </a:r>
            <a:r>
              <a:rPr sz="1000" spc="-15" dirty="0">
                <a:solidFill>
                  <a:srgbClr val="000000"/>
                </a:solidFill>
                <a:latin typeface="Georgia"/>
                <a:cs typeface="Georgia"/>
              </a:rPr>
              <a:t>soft, shallow or deep requiring  different</a:t>
            </a:r>
            <a:r>
              <a:rPr sz="1000" spc="-45" dirty="0">
                <a:solidFill>
                  <a:srgbClr val="000000"/>
                </a:solidFill>
                <a:latin typeface="Georgia"/>
                <a:cs typeface="Georgia"/>
              </a:rPr>
              <a:t> </a:t>
            </a:r>
            <a:r>
              <a:rPr sz="1000" spc="-20" dirty="0">
                <a:solidFill>
                  <a:srgbClr val="000000"/>
                </a:solidFill>
                <a:latin typeface="Georgia"/>
                <a:cs typeface="Georgia"/>
              </a:rPr>
              <a:t>efforts.</a:t>
            </a:r>
            <a:endParaRPr sz="1000">
              <a:latin typeface="Georgia"/>
              <a:cs typeface="Georgia"/>
            </a:endParaRPr>
          </a:p>
        </p:txBody>
      </p:sp>
      <p:sp>
        <p:nvSpPr>
          <p:cNvPr id="4" name="object 4"/>
          <p:cNvSpPr txBox="1"/>
          <p:nvPr/>
        </p:nvSpPr>
        <p:spPr>
          <a:xfrm>
            <a:off x="147573" y="1169669"/>
            <a:ext cx="4127500" cy="1915160"/>
          </a:xfrm>
          <a:prstGeom prst="rect">
            <a:avLst/>
          </a:prstGeom>
        </p:spPr>
        <p:txBody>
          <a:bodyPr vert="horz" wrap="square" lIns="0" tIns="12065" rIns="0" bIns="0" rtlCol="0">
            <a:spAutoFit/>
          </a:bodyPr>
          <a:lstStyle/>
          <a:p>
            <a:pPr marL="12700" marR="7620" algn="just">
              <a:lnSpc>
                <a:spcPct val="100000"/>
              </a:lnSpc>
              <a:spcBef>
                <a:spcPts val="95"/>
              </a:spcBef>
              <a:buAutoNum type="arabicPeriod" startAt="5"/>
              <a:tabLst>
                <a:tab pos="137795" algn="l"/>
              </a:tabLst>
            </a:pPr>
            <a:r>
              <a:rPr sz="1000" spc="-10" dirty="0">
                <a:latin typeface="Georgia"/>
                <a:cs typeface="Georgia"/>
              </a:rPr>
              <a:t>The </a:t>
            </a:r>
            <a:r>
              <a:rPr sz="1000" spc="-20" dirty="0">
                <a:latin typeface="Georgia"/>
                <a:cs typeface="Georgia"/>
              </a:rPr>
              <a:t>work </a:t>
            </a:r>
            <a:r>
              <a:rPr sz="1000" spc="-30" dirty="0">
                <a:latin typeface="Georgia"/>
                <a:cs typeface="Georgia"/>
              </a:rPr>
              <a:t>may </a:t>
            </a:r>
            <a:r>
              <a:rPr sz="1000" spc="-10" dirty="0">
                <a:latin typeface="Georgia"/>
                <a:cs typeface="Georgia"/>
              </a:rPr>
              <a:t>be in open </a:t>
            </a:r>
            <a:r>
              <a:rPr sz="1000" spc="-15" dirty="0">
                <a:latin typeface="Georgia"/>
                <a:cs typeface="Georgia"/>
              </a:rPr>
              <a:t>ground such </a:t>
            </a:r>
            <a:r>
              <a:rPr sz="1000" spc="-30" dirty="0">
                <a:latin typeface="Georgia"/>
                <a:cs typeface="Georgia"/>
              </a:rPr>
              <a:t>as </a:t>
            </a:r>
            <a:r>
              <a:rPr sz="1000" spc="-10" dirty="0">
                <a:latin typeface="Georgia"/>
                <a:cs typeface="Georgia"/>
              </a:rPr>
              <a:t>fields </a:t>
            </a:r>
            <a:r>
              <a:rPr sz="1000" spc="-15" dirty="0">
                <a:latin typeface="Georgia"/>
                <a:cs typeface="Georgia"/>
              </a:rPr>
              <a:t>or </a:t>
            </a:r>
            <a:r>
              <a:rPr sz="1000" dirty="0">
                <a:latin typeface="Georgia"/>
                <a:cs typeface="Georgia"/>
              </a:rPr>
              <a:t>it </a:t>
            </a:r>
            <a:r>
              <a:rPr sz="1000" spc="-35" dirty="0">
                <a:latin typeface="Georgia"/>
                <a:cs typeface="Georgia"/>
              </a:rPr>
              <a:t>may </a:t>
            </a:r>
            <a:r>
              <a:rPr sz="1000" spc="-10" dirty="0">
                <a:latin typeface="Georgia"/>
                <a:cs typeface="Georgia"/>
              </a:rPr>
              <a:t>be in </a:t>
            </a:r>
            <a:r>
              <a:rPr sz="1000" spc="-15" dirty="0">
                <a:latin typeface="Georgia"/>
                <a:cs typeface="Georgia"/>
              </a:rPr>
              <a:t>congested  </a:t>
            </a:r>
            <a:r>
              <a:rPr sz="1000" spc="-25" dirty="0">
                <a:latin typeface="Georgia"/>
                <a:cs typeface="Georgia"/>
              </a:rPr>
              <a:t>areas </a:t>
            </a:r>
            <a:r>
              <a:rPr sz="1000" spc="-15" dirty="0">
                <a:latin typeface="Georgia"/>
                <a:cs typeface="Georgia"/>
              </a:rPr>
              <a:t>such </a:t>
            </a:r>
            <a:r>
              <a:rPr sz="1000" spc="-30" dirty="0">
                <a:latin typeface="Georgia"/>
                <a:cs typeface="Georgia"/>
              </a:rPr>
              <a:t>as </a:t>
            </a:r>
            <a:r>
              <a:rPr sz="1000" spc="-20" dirty="0">
                <a:latin typeface="Georgia"/>
                <a:cs typeface="Georgia"/>
              </a:rPr>
              <a:t>near </a:t>
            </a:r>
            <a:r>
              <a:rPr sz="1000" spc="-15" dirty="0">
                <a:latin typeface="Georgia"/>
                <a:cs typeface="Georgia"/>
              </a:rPr>
              <a:t>or </a:t>
            </a:r>
            <a:r>
              <a:rPr sz="1000" spc="-10" dirty="0">
                <a:latin typeface="Georgia"/>
                <a:cs typeface="Georgia"/>
              </a:rPr>
              <a:t>on </a:t>
            </a:r>
            <a:r>
              <a:rPr sz="1000" spc="-5" dirty="0">
                <a:latin typeface="Georgia"/>
                <a:cs typeface="Georgia"/>
              </a:rPr>
              <a:t>the </a:t>
            </a:r>
            <a:r>
              <a:rPr sz="1000" spc="-10" dirty="0">
                <a:latin typeface="Georgia"/>
                <a:cs typeface="Georgia"/>
              </a:rPr>
              <a:t>public </a:t>
            </a:r>
            <a:r>
              <a:rPr sz="1000" spc="-25" dirty="0">
                <a:latin typeface="Georgia"/>
                <a:cs typeface="Georgia"/>
              </a:rPr>
              <a:t>roads, </a:t>
            </a:r>
            <a:r>
              <a:rPr sz="1000" spc="-15" dirty="0">
                <a:latin typeface="Georgia"/>
                <a:cs typeface="Georgia"/>
              </a:rPr>
              <a:t>necessitating </a:t>
            </a:r>
            <a:r>
              <a:rPr sz="1000" spc="-20" dirty="0">
                <a:latin typeface="Georgia"/>
                <a:cs typeface="Georgia"/>
              </a:rPr>
              <a:t>extensive </a:t>
            </a:r>
            <a:r>
              <a:rPr sz="1000" spc="-15" dirty="0">
                <a:latin typeface="Georgia"/>
                <a:cs typeface="Georgia"/>
              </a:rPr>
              <a:t>watching,  lightening, </a:t>
            </a:r>
            <a:r>
              <a:rPr sz="1000" spc="-20" dirty="0">
                <a:latin typeface="Georgia"/>
                <a:cs typeface="Georgia"/>
              </a:rPr>
              <a:t>and </a:t>
            </a:r>
            <a:r>
              <a:rPr sz="1000" spc="-15" dirty="0">
                <a:latin typeface="Georgia"/>
                <a:cs typeface="Georgia"/>
              </a:rPr>
              <a:t>controlling </a:t>
            </a:r>
            <a:r>
              <a:rPr sz="1000" spc="-20" dirty="0">
                <a:latin typeface="Georgia"/>
                <a:cs typeface="Georgia"/>
              </a:rPr>
              <a:t>efforts,</a:t>
            </a:r>
            <a:r>
              <a:rPr sz="1000" spc="35" dirty="0">
                <a:latin typeface="Georgia"/>
                <a:cs typeface="Georgia"/>
              </a:rPr>
              <a:t> </a:t>
            </a:r>
            <a:r>
              <a:rPr sz="1000" spc="-10" dirty="0">
                <a:latin typeface="Georgia"/>
                <a:cs typeface="Georgia"/>
              </a:rPr>
              <a:t>etc.</a:t>
            </a:r>
            <a:endParaRPr sz="1000">
              <a:latin typeface="Georgia"/>
              <a:cs typeface="Georgia"/>
            </a:endParaRPr>
          </a:p>
          <a:p>
            <a:pPr>
              <a:lnSpc>
                <a:spcPct val="100000"/>
              </a:lnSpc>
              <a:spcBef>
                <a:spcPts val="45"/>
              </a:spcBef>
              <a:buFont typeface="Georgia"/>
              <a:buAutoNum type="arabicPeriod" startAt="5"/>
            </a:pPr>
            <a:endParaRPr sz="1450">
              <a:latin typeface="Georgia"/>
              <a:cs typeface="Georgia"/>
            </a:endParaRPr>
          </a:p>
          <a:p>
            <a:pPr marL="149225" marR="6350" indent="-137160">
              <a:lnSpc>
                <a:spcPts val="1080"/>
              </a:lnSpc>
              <a:spcBef>
                <a:spcPts val="5"/>
              </a:spcBef>
              <a:buAutoNum type="arabicPeriod" startAt="5"/>
              <a:tabLst>
                <a:tab pos="171450" algn="l"/>
              </a:tabLst>
            </a:pPr>
            <a:r>
              <a:rPr sz="1000" spc="-10" dirty="0">
                <a:latin typeface="Georgia"/>
                <a:cs typeface="Georgia"/>
              </a:rPr>
              <a:t>The </a:t>
            </a:r>
            <a:r>
              <a:rPr sz="1000" spc="-20" dirty="0">
                <a:latin typeface="Georgia"/>
                <a:cs typeface="Georgia"/>
              </a:rPr>
              <a:t>source </a:t>
            </a:r>
            <a:r>
              <a:rPr sz="1000" spc="-10" dirty="0">
                <a:latin typeface="Georgia"/>
                <a:cs typeface="Georgia"/>
              </a:rPr>
              <a:t>of </a:t>
            </a:r>
            <a:r>
              <a:rPr sz="1000" spc="-20" dirty="0">
                <a:latin typeface="Georgia"/>
                <a:cs typeface="Georgia"/>
              </a:rPr>
              <a:t>availability </a:t>
            </a:r>
            <a:r>
              <a:rPr sz="1000" spc="-10" dirty="0">
                <a:latin typeface="Georgia"/>
                <a:cs typeface="Georgia"/>
              </a:rPr>
              <a:t>of </a:t>
            </a:r>
            <a:r>
              <a:rPr sz="1000" spc="-30" dirty="0">
                <a:latin typeface="Georgia"/>
                <a:cs typeface="Georgia"/>
              </a:rPr>
              <a:t>a </a:t>
            </a:r>
            <a:r>
              <a:rPr sz="1000" spc="-10" dirty="0">
                <a:latin typeface="Georgia"/>
                <a:cs typeface="Georgia"/>
              </a:rPr>
              <a:t>sufficient </a:t>
            </a:r>
            <a:r>
              <a:rPr sz="1000" spc="-20" dirty="0">
                <a:latin typeface="Georgia"/>
                <a:cs typeface="Georgia"/>
              </a:rPr>
              <a:t>supply </a:t>
            </a:r>
            <a:r>
              <a:rPr sz="1000" spc="-10" dirty="0">
                <a:latin typeface="Georgia"/>
                <a:cs typeface="Georgia"/>
              </a:rPr>
              <a:t>of </a:t>
            </a:r>
            <a:r>
              <a:rPr sz="1000" spc="-20" dirty="0">
                <a:latin typeface="Georgia"/>
                <a:cs typeface="Georgia"/>
              </a:rPr>
              <a:t>materials </a:t>
            </a:r>
            <a:r>
              <a:rPr sz="1000" spc="-10" dirty="0">
                <a:latin typeface="Georgia"/>
                <a:cs typeface="Georgia"/>
              </a:rPr>
              <a:t>of </a:t>
            </a:r>
            <a:r>
              <a:rPr sz="1000" spc="-15" dirty="0">
                <a:latin typeface="Georgia"/>
                <a:cs typeface="Georgia"/>
              </a:rPr>
              <a:t>good  quality </a:t>
            </a:r>
            <a:r>
              <a:rPr sz="1000" spc="-20" dirty="0">
                <a:latin typeface="Georgia"/>
                <a:cs typeface="Georgia"/>
              </a:rPr>
              <a:t>is also </a:t>
            </a:r>
            <a:r>
              <a:rPr sz="1000" spc="-30" dirty="0">
                <a:latin typeface="Georgia"/>
                <a:cs typeface="Georgia"/>
              </a:rPr>
              <a:t>a</a:t>
            </a:r>
            <a:r>
              <a:rPr sz="1000" spc="-40" dirty="0">
                <a:latin typeface="Georgia"/>
                <a:cs typeface="Georgia"/>
              </a:rPr>
              <a:t> </a:t>
            </a:r>
            <a:r>
              <a:rPr sz="1000" spc="-25" dirty="0">
                <a:latin typeface="Georgia"/>
                <a:cs typeface="Georgia"/>
              </a:rPr>
              <a:t>factor.</a:t>
            </a:r>
            <a:endParaRPr sz="1000">
              <a:latin typeface="Georgia"/>
              <a:cs typeface="Georgia"/>
            </a:endParaRPr>
          </a:p>
          <a:p>
            <a:pPr>
              <a:lnSpc>
                <a:spcPct val="100000"/>
              </a:lnSpc>
              <a:spcBef>
                <a:spcPts val="25"/>
              </a:spcBef>
              <a:buFont typeface="Georgia"/>
              <a:buAutoNum type="arabicPeriod" startAt="5"/>
            </a:pPr>
            <a:endParaRPr sz="1350">
              <a:latin typeface="Georgia"/>
              <a:cs typeface="Georgia"/>
            </a:endParaRPr>
          </a:p>
          <a:p>
            <a:pPr marL="149225" marR="10795" indent="-137160">
              <a:lnSpc>
                <a:spcPts val="1080"/>
              </a:lnSpc>
              <a:buAutoNum type="arabicPeriod" startAt="5"/>
              <a:tabLst>
                <a:tab pos="159385" algn="l"/>
              </a:tabLst>
            </a:pPr>
            <a:r>
              <a:rPr sz="1000" spc="-10" dirty="0">
                <a:latin typeface="Georgia"/>
                <a:cs typeface="Georgia"/>
              </a:rPr>
              <a:t>The </a:t>
            </a:r>
            <a:r>
              <a:rPr sz="1000" spc="-20" dirty="0">
                <a:latin typeface="Georgia"/>
                <a:cs typeface="Georgia"/>
              </a:rPr>
              <a:t>availability </a:t>
            </a:r>
            <a:r>
              <a:rPr sz="1000" spc="-10" dirty="0">
                <a:latin typeface="Georgia"/>
                <a:cs typeface="Georgia"/>
              </a:rPr>
              <a:t>of construction </a:t>
            </a:r>
            <a:r>
              <a:rPr sz="1000" spc="-15" dirty="0">
                <a:latin typeface="Georgia"/>
                <a:cs typeface="Georgia"/>
              </a:rPr>
              <a:t>machinery </a:t>
            </a:r>
            <a:r>
              <a:rPr sz="1000" spc="-20" dirty="0">
                <a:latin typeface="Georgia"/>
                <a:cs typeface="Georgia"/>
              </a:rPr>
              <a:t>also </a:t>
            </a:r>
            <a:r>
              <a:rPr sz="1000" spc="-15" dirty="0">
                <a:latin typeface="Georgia"/>
                <a:cs typeface="Georgia"/>
              </a:rPr>
              <a:t>affects </a:t>
            </a:r>
            <a:r>
              <a:rPr sz="1000" spc="-5" dirty="0">
                <a:latin typeface="Georgia"/>
                <a:cs typeface="Georgia"/>
              </a:rPr>
              <a:t>the </a:t>
            </a:r>
            <a:r>
              <a:rPr sz="1000" spc="-10" dirty="0">
                <a:latin typeface="Georgia"/>
                <a:cs typeface="Georgia"/>
              </a:rPr>
              <a:t>method of  </a:t>
            </a:r>
            <a:r>
              <a:rPr sz="1000" spc="-15" dirty="0">
                <a:latin typeface="Georgia"/>
                <a:cs typeface="Georgia"/>
              </a:rPr>
              <a:t>construction.</a:t>
            </a:r>
            <a:endParaRPr sz="1000">
              <a:latin typeface="Georgia"/>
              <a:cs typeface="Georgia"/>
            </a:endParaRPr>
          </a:p>
          <a:p>
            <a:pPr>
              <a:lnSpc>
                <a:spcPct val="100000"/>
              </a:lnSpc>
              <a:spcBef>
                <a:spcPts val="25"/>
              </a:spcBef>
              <a:buFont typeface="Georgia"/>
              <a:buAutoNum type="arabicPeriod" startAt="5"/>
            </a:pPr>
            <a:endParaRPr sz="1350">
              <a:latin typeface="Georgia"/>
              <a:cs typeface="Georgia"/>
            </a:endParaRPr>
          </a:p>
          <a:p>
            <a:pPr marL="149225" marR="5080" indent="-137160">
              <a:lnSpc>
                <a:spcPts val="1080"/>
              </a:lnSpc>
              <a:buAutoNum type="arabicPeriod" startAt="5"/>
              <a:tabLst>
                <a:tab pos="160655" algn="l"/>
              </a:tabLst>
            </a:pPr>
            <a:r>
              <a:rPr sz="1000" spc="-20" dirty="0">
                <a:latin typeface="Georgia"/>
                <a:cs typeface="Georgia"/>
              </a:rPr>
              <a:t>Access </a:t>
            </a:r>
            <a:r>
              <a:rPr sz="1000" spc="-10" dirty="0">
                <a:latin typeface="Georgia"/>
                <a:cs typeface="Georgia"/>
              </a:rPr>
              <a:t>to </a:t>
            </a:r>
            <a:r>
              <a:rPr sz="1000" spc="-5" dirty="0">
                <a:latin typeface="Georgia"/>
                <a:cs typeface="Georgia"/>
              </a:rPr>
              <a:t>the </a:t>
            </a:r>
            <a:r>
              <a:rPr sz="1000" spc="-15" dirty="0">
                <a:latin typeface="Georgia"/>
                <a:cs typeface="Georgia"/>
              </a:rPr>
              <a:t>site must </a:t>
            </a:r>
            <a:r>
              <a:rPr sz="1000" spc="-5" dirty="0">
                <a:latin typeface="Georgia"/>
                <a:cs typeface="Georgia"/>
              </a:rPr>
              <a:t>be </a:t>
            </a:r>
            <a:r>
              <a:rPr sz="1000" spc="-20" dirty="0">
                <a:latin typeface="Georgia"/>
                <a:cs typeface="Georgia"/>
              </a:rPr>
              <a:t>reasonable. </a:t>
            </a:r>
            <a:r>
              <a:rPr sz="1000" spc="-40" dirty="0">
                <a:latin typeface="Georgia"/>
                <a:cs typeface="Georgia"/>
              </a:rPr>
              <a:t>If </a:t>
            </a:r>
            <a:r>
              <a:rPr sz="1000" spc="-5" dirty="0">
                <a:latin typeface="Georgia"/>
                <a:cs typeface="Georgia"/>
              </a:rPr>
              <a:t>the </a:t>
            </a:r>
            <a:r>
              <a:rPr sz="1000" spc="-20" dirty="0">
                <a:latin typeface="Georgia"/>
                <a:cs typeface="Georgia"/>
              </a:rPr>
              <a:t>access is </a:t>
            </a:r>
            <a:r>
              <a:rPr sz="1000" spc="-30" dirty="0">
                <a:latin typeface="Georgia"/>
                <a:cs typeface="Georgia"/>
              </a:rPr>
              <a:t>poor, </a:t>
            </a:r>
            <a:r>
              <a:rPr sz="1000" spc="-20" dirty="0">
                <a:latin typeface="Georgia"/>
                <a:cs typeface="Georgia"/>
              </a:rPr>
              <a:t>temporary  </a:t>
            </a:r>
            <a:r>
              <a:rPr sz="1000" spc="-25" dirty="0">
                <a:latin typeface="Georgia"/>
                <a:cs typeface="Georgia"/>
              </a:rPr>
              <a:t>roads </a:t>
            </a:r>
            <a:r>
              <a:rPr sz="1000" spc="-30" dirty="0">
                <a:latin typeface="Georgia"/>
                <a:cs typeface="Georgia"/>
              </a:rPr>
              <a:t>may </a:t>
            </a:r>
            <a:r>
              <a:rPr sz="1000" spc="-10" dirty="0">
                <a:latin typeface="Georgia"/>
                <a:cs typeface="Georgia"/>
              </a:rPr>
              <a:t>be</a:t>
            </a:r>
            <a:r>
              <a:rPr sz="1000" dirty="0">
                <a:latin typeface="Georgia"/>
                <a:cs typeface="Georgia"/>
              </a:rPr>
              <a:t> </a:t>
            </a:r>
            <a:r>
              <a:rPr sz="1000" spc="-15" dirty="0">
                <a:latin typeface="Georgia"/>
                <a:cs typeface="Georgia"/>
              </a:rPr>
              <a:t>constructed.</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0821" y="3253536"/>
            <a:ext cx="66675" cy="116839"/>
          </a:xfrm>
          <a:prstGeom prst="rect">
            <a:avLst/>
          </a:prstGeom>
        </p:spPr>
        <p:txBody>
          <a:bodyPr vert="horz" wrap="square" lIns="0" tIns="12700" rIns="0" bIns="0" rtlCol="0">
            <a:spAutoFit/>
          </a:bodyPr>
          <a:lstStyle/>
          <a:p>
            <a:pPr marL="12700">
              <a:lnSpc>
                <a:spcPct val="100000"/>
              </a:lnSpc>
              <a:spcBef>
                <a:spcPts val="100"/>
              </a:spcBef>
            </a:pPr>
            <a:r>
              <a:rPr sz="600" spc="-15" dirty="0">
                <a:solidFill>
                  <a:srgbClr val="045C75"/>
                </a:solidFill>
                <a:latin typeface="Georgia"/>
                <a:cs typeface="Georgia"/>
              </a:rPr>
              <a:t>6</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16154" y="348741"/>
            <a:ext cx="1977389" cy="406400"/>
          </a:xfrm>
          <a:prstGeom prst="rect">
            <a:avLst/>
          </a:prstGeom>
        </p:spPr>
        <p:txBody>
          <a:bodyPr vert="horz" wrap="square" lIns="0" tIns="12065" rIns="0" bIns="0" rtlCol="0">
            <a:spAutoFit/>
          </a:bodyPr>
          <a:lstStyle/>
          <a:p>
            <a:pPr marL="12700">
              <a:lnSpc>
                <a:spcPct val="100000"/>
              </a:lnSpc>
              <a:spcBef>
                <a:spcPts val="95"/>
              </a:spcBef>
            </a:pPr>
            <a:r>
              <a:rPr sz="2500" spc="-45" dirty="0">
                <a:latin typeface="Georgia"/>
                <a:cs typeface="Georgia"/>
              </a:rPr>
              <a:t>Terminologies</a:t>
            </a:r>
            <a:endParaRPr sz="2500">
              <a:latin typeface="Georgia"/>
              <a:cs typeface="Georgia"/>
            </a:endParaRPr>
          </a:p>
        </p:txBody>
      </p:sp>
      <p:sp>
        <p:nvSpPr>
          <p:cNvPr id="4" name="object 4"/>
          <p:cNvSpPr txBox="1"/>
          <p:nvPr/>
        </p:nvSpPr>
        <p:spPr>
          <a:xfrm>
            <a:off x="261874" y="851661"/>
            <a:ext cx="4052570" cy="1518920"/>
          </a:xfrm>
          <a:prstGeom prst="rect">
            <a:avLst/>
          </a:prstGeom>
        </p:spPr>
        <p:txBody>
          <a:bodyPr vert="horz" wrap="square" lIns="0" tIns="41275" rIns="0" bIns="0" rtlCol="0">
            <a:spAutoFit/>
          </a:bodyPr>
          <a:lstStyle/>
          <a:p>
            <a:pPr marL="149225" marR="6985" indent="-137160" algn="just">
              <a:lnSpc>
                <a:spcPts val="960"/>
              </a:lnSpc>
              <a:spcBef>
                <a:spcPts val="325"/>
              </a:spcBef>
              <a:buClr>
                <a:srgbClr val="0AD0D9"/>
              </a:buClr>
              <a:buSzPct val="95000"/>
              <a:buFont typeface="Arial"/>
              <a:buChar char=""/>
              <a:tabLst>
                <a:tab pos="149860" algn="l"/>
              </a:tabLst>
            </a:pPr>
            <a:r>
              <a:rPr sz="1000" b="1" spc="50" dirty="0">
                <a:latin typeface="Times New Roman"/>
                <a:cs typeface="Times New Roman"/>
              </a:rPr>
              <a:t>Contingencies </a:t>
            </a:r>
            <a:r>
              <a:rPr sz="1000" spc="-150" dirty="0">
                <a:latin typeface="Georgia"/>
                <a:cs typeface="Georgia"/>
              </a:rPr>
              <a:t>– </a:t>
            </a:r>
            <a:r>
              <a:rPr sz="1000" spc="-20" dirty="0">
                <a:latin typeface="Georgia"/>
                <a:cs typeface="Georgia"/>
              </a:rPr>
              <a:t>Indicates </a:t>
            </a:r>
            <a:r>
              <a:rPr sz="1000" spc="-15" dirty="0">
                <a:latin typeface="Georgia"/>
                <a:cs typeface="Georgia"/>
              </a:rPr>
              <a:t>incidental </a:t>
            </a:r>
            <a:r>
              <a:rPr sz="1000" spc="-20" dirty="0">
                <a:latin typeface="Georgia"/>
                <a:cs typeface="Georgia"/>
              </a:rPr>
              <a:t>expenses </a:t>
            </a:r>
            <a:r>
              <a:rPr sz="1000" spc="-10" dirty="0">
                <a:latin typeface="Georgia"/>
                <a:cs typeface="Georgia"/>
              </a:rPr>
              <a:t>of </a:t>
            </a:r>
            <a:r>
              <a:rPr sz="1000" spc="-25" dirty="0">
                <a:latin typeface="Georgia"/>
                <a:cs typeface="Georgia"/>
              </a:rPr>
              <a:t>miscellaneous  </a:t>
            </a:r>
            <a:r>
              <a:rPr sz="1000" spc="-20" dirty="0">
                <a:latin typeface="Georgia"/>
                <a:cs typeface="Georgia"/>
              </a:rPr>
              <a:t>character </a:t>
            </a:r>
            <a:r>
              <a:rPr sz="1000" spc="-10" dirty="0">
                <a:latin typeface="Georgia"/>
                <a:cs typeface="Georgia"/>
              </a:rPr>
              <a:t>which cannot be </a:t>
            </a:r>
            <a:r>
              <a:rPr sz="1000" spc="-15" dirty="0">
                <a:latin typeface="Georgia"/>
                <a:cs typeface="Georgia"/>
              </a:rPr>
              <a:t>classified </a:t>
            </a:r>
            <a:r>
              <a:rPr sz="1000" spc="-20" dirty="0">
                <a:latin typeface="Georgia"/>
                <a:cs typeface="Georgia"/>
              </a:rPr>
              <a:t>under </a:t>
            </a:r>
            <a:r>
              <a:rPr sz="1000" spc="-25" dirty="0">
                <a:latin typeface="Georgia"/>
                <a:cs typeface="Georgia"/>
              </a:rPr>
              <a:t>any </a:t>
            </a:r>
            <a:r>
              <a:rPr sz="1000" spc="-10" dirty="0">
                <a:latin typeface="Georgia"/>
                <a:cs typeface="Georgia"/>
              </a:rPr>
              <a:t>distinct </a:t>
            </a:r>
            <a:r>
              <a:rPr sz="1000" spc="-15" dirty="0">
                <a:latin typeface="Georgia"/>
                <a:cs typeface="Georgia"/>
              </a:rPr>
              <a:t>item. </a:t>
            </a:r>
            <a:r>
              <a:rPr sz="1000" spc="-35" dirty="0">
                <a:latin typeface="Georgia"/>
                <a:cs typeface="Georgia"/>
              </a:rPr>
              <a:t>(3% </a:t>
            </a:r>
            <a:r>
              <a:rPr sz="1000" spc="-10" dirty="0">
                <a:latin typeface="Georgia"/>
                <a:cs typeface="Georgia"/>
              </a:rPr>
              <a:t>to </a:t>
            </a:r>
            <a:r>
              <a:rPr sz="1000" spc="-30" dirty="0">
                <a:latin typeface="Georgia"/>
                <a:cs typeface="Georgia"/>
              </a:rPr>
              <a:t>5%  </a:t>
            </a:r>
            <a:r>
              <a:rPr sz="1000" spc="-10" dirty="0">
                <a:latin typeface="Georgia"/>
                <a:cs typeface="Georgia"/>
              </a:rPr>
              <a:t>of </a:t>
            </a:r>
            <a:r>
              <a:rPr sz="1000" spc="-5" dirty="0">
                <a:latin typeface="Georgia"/>
                <a:cs typeface="Georgia"/>
              </a:rPr>
              <a:t>the </a:t>
            </a:r>
            <a:r>
              <a:rPr sz="1000" spc="-15" dirty="0">
                <a:latin typeface="Georgia"/>
                <a:cs typeface="Georgia"/>
              </a:rPr>
              <a:t>estimated cost </a:t>
            </a:r>
            <a:r>
              <a:rPr sz="1000" spc="-20" dirty="0">
                <a:latin typeface="Georgia"/>
                <a:cs typeface="Georgia"/>
              </a:rPr>
              <a:t>is provided </a:t>
            </a:r>
            <a:r>
              <a:rPr sz="1000" spc="-10" dirty="0">
                <a:latin typeface="Georgia"/>
                <a:cs typeface="Georgia"/>
              </a:rPr>
              <a:t>to </a:t>
            </a:r>
            <a:r>
              <a:rPr sz="1000" spc="-20" dirty="0">
                <a:latin typeface="Georgia"/>
                <a:cs typeface="Georgia"/>
              </a:rPr>
              <a:t>allow for</a:t>
            </a:r>
            <a:r>
              <a:rPr sz="1000" spc="-35" dirty="0">
                <a:latin typeface="Georgia"/>
                <a:cs typeface="Georgia"/>
              </a:rPr>
              <a:t> </a:t>
            </a:r>
            <a:r>
              <a:rPr sz="1000" spc="-15" dirty="0">
                <a:latin typeface="Georgia"/>
                <a:cs typeface="Georgia"/>
              </a:rPr>
              <a:t>contingencies)</a:t>
            </a:r>
            <a:endParaRPr sz="1000">
              <a:latin typeface="Georgia"/>
              <a:cs typeface="Georgia"/>
            </a:endParaRPr>
          </a:p>
          <a:p>
            <a:pPr>
              <a:lnSpc>
                <a:spcPct val="100000"/>
              </a:lnSpc>
              <a:spcBef>
                <a:spcPts val="25"/>
              </a:spcBef>
              <a:buClr>
                <a:srgbClr val="0AD0D9"/>
              </a:buClr>
              <a:buFont typeface="Arial"/>
              <a:buChar char=""/>
            </a:pPr>
            <a:endParaRPr sz="1250">
              <a:latin typeface="Georgia"/>
              <a:cs typeface="Georgia"/>
            </a:endParaRPr>
          </a:p>
          <a:p>
            <a:pPr marL="149225" marR="5080" indent="-137160" algn="just">
              <a:lnSpc>
                <a:spcPct val="80100"/>
              </a:lnSpc>
              <a:spcBef>
                <a:spcPts val="5"/>
              </a:spcBef>
              <a:buClr>
                <a:srgbClr val="0AD0D9"/>
              </a:buClr>
              <a:buSzPct val="95000"/>
              <a:buFont typeface="Arial"/>
              <a:buChar char=""/>
              <a:tabLst>
                <a:tab pos="149860" algn="l"/>
              </a:tabLst>
            </a:pPr>
            <a:r>
              <a:rPr sz="1000" b="1" spc="25" dirty="0">
                <a:latin typeface="Times New Roman"/>
                <a:cs typeface="Times New Roman"/>
              </a:rPr>
              <a:t>Work-charged </a:t>
            </a:r>
            <a:r>
              <a:rPr sz="1000" b="1" spc="50" dirty="0">
                <a:latin typeface="Times New Roman"/>
                <a:cs typeface="Times New Roman"/>
              </a:rPr>
              <a:t>Establishment </a:t>
            </a:r>
            <a:r>
              <a:rPr sz="1000" spc="-150" dirty="0">
                <a:latin typeface="Georgia"/>
                <a:cs typeface="Georgia"/>
              </a:rPr>
              <a:t>– </a:t>
            </a:r>
            <a:r>
              <a:rPr sz="1000" spc="-20" dirty="0">
                <a:latin typeface="Georgia"/>
                <a:cs typeface="Georgia"/>
              </a:rPr>
              <a:t>Work-charged </a:t>
            </a:r>
            <a:r>
              <a:rPr sz="1000" spc="-15" dirty="0">
                <a:latin typeface="Georgia"/>
                <a:cs typeface="Georgia"/>
              </a:rPr>
              <a:t>employees </a:t>
            </a:r>
            <a:r>
              <a:rPr sz="1000" spc="-60" dirty="0">
                <a:latin typeface="Georgia"/>
                <a:cs typeface="Georgia"/>
              </a:rPr>
              <a:t>are  </a:t>
            </a:r>
            <a:r>
              <a:rPr sz="1000" spc="-20" dirty="0">
                <a:latin typeface="Georgia"/>
                <a:cs typeface="Georgia"/>
              </a:rPr>
              <a:t>temporary staff </a:t>
            </a:r>
            <a:r>
              <a:rPr sz="1000" spc="-15" dirty="0">
                <a:latin typeface="Georgia"/>
                <a:cs typeface="Georgia"/>
              </a:rPr>
              <a:t>whose services </a:t>
            </a:r>
            <a:r>
              <a:rPr sz="1000" spc="-25" dirty="0">
                <a:latin typeface="Georgia"/>
                <a:cs typeface="Georgia"/>
              </a:rPr>
              <a:t>are </a:t>
            </a:r>
            <a:r>
              <a:rPr sz="1000" spc="-15" dirty="0">
                <a:latin typeface="Georgia"/>
                <a:cs typeface="Georgia"/>
              </a:rPr>
              <a:t>terminated </a:t>
            </a:r>
            <a:r>
              <a:rPr sz="1000" spc="-10" dirty="0">
                <a:latin typeface="Georgia"/>
                <a:cs typeface="Georgia"/>
              </a:rPr>
              <a:t>at </a:t>
            </a:r>
            <a:r>
              <a:rPr sz="1000" spc="-5" dirty="0">
                <a:latin typeface="Georgia"/>
                <a:cs typeface="Georgia"/>
              </a:rPr>
              <a:t>the </a:t>
            </a:r>
            <a:r>
              <a:rPr sz="1000" spc="-15" dirty="0">
                <a:latin typeface="Georgia"/>
                <a:cs typeface="Georgia"/>
              </a:rPr>
              <a:t>expiry </a:t>
            </a:r>
            <a:r>
              <a:rPr sz="1000" spc="-10" dirty="0">
                <a:latin typeface="Georgia"/>
                <a:cs typeface="Georgia"/>
              </a:rPr>
              <a:t>of  </a:t>
            </a:r>
            <a:r>
              <a:rPr sz="1000" spc="-15" dirty="0">
                <a:latin typeface="Georgia"/>
                <a:cs typeface="Georgia"/>
              </a:rPr>
              <a:t>sanctioned period </a:t>
            </a:r>
            <a:r>
              <a:rPr sz="1000" spc="-10" dirty="0">
                <a:latin typeface="Georgia"/>
                <a:cs typeface="Georgia"/>
              </a:rPr>
              <a:t>but </a:t>
            </a:r>
            <a:r>
              <a:rPr sz="1000" spc="-20" dirty="0">
                <a:latin typeface="Georgia"/>
                <a:cs typeface="Georgia"/>
              </a:rPr>
              <a:t>usually </a:t>
            </a:r>
            <a:r>
              <a:rPr sz="1000" spc="-10" dirty="0">
                <a:latin typeface="Georgia"/>
                <a:cs typeface="Georgia"/>
              </a:rPr>
              <a:t>one </a:t>
            </a:r>
            <a:r>
              <a:rPr sz="1000" spc="-15" dirty="0">
                <a:latin typeface="Georgia"/>
                <a:cs typeface="Georgia"/>
              </a:rPr>
              <a:t>month </a:t>
            </a:r>
            <a:r>
              <a:rPr sz="1000" spc="-10" dirty="0">
                <a:latin typeface="Georgia"/>
                <a:cs typeface="Georgia"/>
              </a:rPr>
              <a:t>notice </a:t>
            </a:r>
            <a:r>
              <a:rPr sz="1000" spc="-20" dirty="0">
                <a:latin typeface="Georgia"/>
                <a:cs typeface="Georgia"/>
              </a:rPr>
              <a:t>is given. </a:t>
            </a:r>
            <a:r>
              <a:rPr sz="1000" spc="-45" dirty="0">
                <a:latin typeface="Georgia"/>
                <a:cs typeface="Georgia"/>
              </a:rPr>
              <a:t>(1.5% </a:t>
            </a:r>
            <a:r>
              <a:rPr sz="1000" spc="-10" dirty="0">
                <a:latin typeface="Georgia"/>
                <a:cs typeface="Georgia"/>
              </a:rPr>
              <a:t>to </a:t>
            </a:r>
            <a:r>
              <a:rPr sz="1000" spc="-45" dirty="0">
                <a:latin typeface="Georgia"/>
                <a:cs typeface="Georgia"/>
              </a:rPr>
              <a:t>2% </a:t>
            </a:r>
            <a:r>
              <a:rPr sz="1000" spc="-10" dirty="0">
                <a:latin typeface="Georgia"/>
                <a:cs typeface="Georgia"/>
              </a:rPr>
              <a:t>of  </a:t>
            </a:r>
            <a:r>
              <a:rPr sz="1000" spc="-5" dirty="0">
                <a:latin typeface="Georgia"/>
                <a:cs typeface="Georgia"/>
              </a:rPr>
              <a:t>the </a:t>
            </a:r>
            <a:r>
              <a:rPr sz="1000" spc="-15" dirty="0">
                <a:latin typeface="Georgia"/>
                <a:cs typeface="Georgia"/>
              </a:rPr>
              <a:t>estimated cost </a:t>
            </a:r>
            <a:r>
              <a:rPr sz="1000" spc="-20" dirty="0">
                <a:latin typeface="Georgia"/>
                <a:cs typeface="Georgia"/>
              </a:rPr>
              <a:t>is</a:t>
            </a:r>
            <a:r>
              <a:rPr sz="1000" spc="-60" dirty="0">
                <a:latin typeface="Georgia"/>
                <a:cs typeface="Georgia"/>
              </a:rPr>
              <a:t> </a:t>
            </a:r>
            <a:r>
              <a:rPr sz="1000" spc="-15" dirty="0">
                <a:latin typeface="Georgia"/>
                <a:cs typeface="Georgia"/>
              </a:rPr>
              <a:t>added).</a:t>
            </a:r>
            <a:endParaRPr sz="1000">
              <a:latin typeface="Georgia"/>
              <a:cs typeface="Georgia"/>
            </a:endParaRPr>
          </a:p>
          <a:p>
            <a:pPr>
              <a:lnSpc>
                <a:spcPct val="100000"/>
              </a:lnSpc>
              <a:spcBef>
                <a:spcPts val="15"/>
              </a:spcBef>
              <a:buClr>
                <a:srgbClr val="0AD0D9"/>
              </a:buClr>
              <a:buFont typeface="Arial"/>
              <a:buChar char=""/>
            </a:pPr>
            <a:endParaRPr sz="1250">
              <a:latin typeface="Georgia"/>
              <a:cs typeface="Georgia"/>
            </a:endParaRPr>
          </a:p>
          <a:p>
            <a:pPr marL="149225" marR="8890" indent="-137160" algn="just">
              <a:lnSpc>
                <a:spcPct val="80000"/>
              </a:lnSpc>
              <a:spcBef>
                <a:spcPts val="5"/>
              </a:spcBef>
              <a:buClr>
                <a:srgbClr val="0AD0D9"/>
              </a:buClr>
              <a:buSzPct val="95000"/>
              <a:buFont typeface="Arial"/>
              <a:buChar char=""/>
              <a:tabLst>
                <a:tab pos="149860" algn="l"/>
              </a:tabLst>
            </a:pPr>
            <a:r>
              <a:rPr sz="1000" b="1" spc="30" dirty="0">
                <a:latin typeface="Times New Roman"/>
                <a:cs typeface="Times New Roman"/>
              </a:rPr>
              <a:t>Tools </a:t>
            </a:r>
            <a:r>
              <a:rPr sz="1000" b="1" spc="55" dirty="0">
                <a:latin typeface="Times New Roman"/>
                <a:cs typeface="Times New Roman"/>
              </a:rPr>
              <a:t>and </a:t>
            </a:r>
            <a:r>
              <a:rPr sz="1000" b="1" spc="50" dirty="0">
                <a:latin typeface="Times New Roman"/>
                <a:cs typeface="Times New Roman"/>
              </a:rPr>
              <a:t>Plants </a:t>
            </a:r>
            <a:r>
              <a:rPr sz="1000" spc="-150" dirty="0">
                <a:latin typeface="Georgia"/>
                <a:cs typeface="Georgia"/>
              </a:rPr>
              <a:t>– </a:t>
            </a:r>
            <a:r>
              <a:rPr sz="1000" spc="-20" dirty="0">
                <a:latin typeface="Georgia"/>
                <a:cs typeface="Georgia"/>
              </a:rPr>
              <a:t>Normally </a:t>
            </a:r>
            <a:r>
              <a:rPr sz="1000" spc="-15" dirty="0">
                <a:latin typeface="Georgia"/>
                <a:cs typeface="Georgia"/>
              </a:rPr>
              <a:t>contractor </a:t>
            </a:r>
            <a:r>
              <a:rPr sz="1000" spc="-20" dirty="0">
                <a:latin typeface="Georgia"/>
                <a:cs typeface="Georgia"/>
              </a:rPr>
              <a:t>has </a:t>
            </a:r>
            <a:r>
              <a:rPr sz="1000" spc="-10" dirty="0">
                <a:latin typeface="Georgia"/>
                <a:cs typeface="Georgia"/>
              </a:rPr>
              <a:t>to </a:t>
            </a:r>
            <a:r>
              <a:rPr sz="1000" spc="-25" dirty="0">
                <a:latin typeface="Georgia"/>
                <a:cs typeface="Georgia"/>
              </a:rPr>
              <a:t>arrange </a:t>
            </a:r>
            <a:r>
              <a:rPr sz="1000" spc="-15" dirty="0">
                <a:latin typeface="Georgia"/>
                <a:cs typeface="Georgia"/>
              </a:rPr>
              <a:t>tools </a:t>
            </a:r>
            <a:r>
              <a:rPr sz="1000" spc="-50" dirty="0">
                <a:latin typeface="Georgia"/>
                <a:cs typeface="Georgia"/>
              </a:rPr>
              <a:t>and  </a:t>
            </a:r>
            <a:r>
              <a:rPr sz="1000" spc="-20" dirty="0">
                <a:latin typeface="Georgia"/>
                <a:cs typeface="Georgia"/>
              </a:rPr>
              <a:t>plants. </a:t>
            </a:r>
            <a:r>
              <a:rPr sz="1000" spc="-45" dirty="0">
                <a:latin typeface="Georgia"/>
                <a:cs typeface="Georgia"/>
              </a:rPr>
              <a:t>(1% </a:t>
            </a:r>
            <a:r>
              <a:rPr sz="1000" spc="-10" dirty="0">
                <a:latin typeface="Georgia"/>
                <a:cs typeface="Georgia"/>
              </a:rPr>
              <a:t>to </a:t>
            </a:r>
            <a:r>
              <a:rPr sz="1000" spc="-55" dirty="0">
                <a:latin typeface="Georgia"/>
                <a:cs typeface="Georgia"/>
              </a:rPr>
              <a:t>1.5% </a:t>
            </a:r>
            <a:r>
              <a:rPr sz="1000" spc="-10" dirty="0">
                <a:latin typeface="Georgia"/>
                <a:cs typeface="Georgia"/>
              </a:rPr>
              <a:t>of </a:t>
            </a:r>
            <a:r>
              <a:rPr sz="1000" spc="-15" dirty="0">
                <a:latin typeface="Georgia"/>
                <a:cs typeface="Georgia"/>
              </a:rPr>
              <a:t>estimated cost </a:t>
            </a:r>
            <a:r>
              <a:rPr sz="1000" spc="-20" dirty="0">
                <a:latin typeface="Georgia"/>
                <a:cs typeface="Georgia"/>
              </a:rPr>
              <a:t>is</a:t>
            </a:r>
            <a:r>
              <a:rPr sz="1000" spc="125" dirty="0">
                <a:latin typeface="Georgia"/>
                <a:cs typeface="Georgia"/>
              </a:rPr>
              <a:t> </a:t>
            </a:r>
            <a:r>
              <a:rPr sz="1000" spc="-20" dirty="0">
                <a:latin typeface="Georgia"/>
                <a:cs typeface="Georgia"/>
              </a:rPr>
              <a:t>provided).</a:t>
            </a:r>
            <a:endParaRPr sz="1000">
              <a:latin typeface="Georgia"/>
              <a:cs typeface="Georgia"/>
            </a:endParaRPr>
          </a:p>
        </p:txBody>
      </p:sp>
      <p:sp>
        <p:nvSpPr>
          <p:cNvPr id="5" name="object 5"/>
          <p:cNvSpPr txBox="1"/>
          <p:nvPr/>
        </p:nvSpPr>
        <p:spPr>
          <a:xfrm>
            <a:off x="216154" y="2497962"/>
            <a:ext cx="4098290" cy="871855"/>
          </a:xfrm>
          <a:prstGeom prst="rect">
            <a:avLst/>
          </a:prstGeom>
        </p:spPr>
        <p:txBody>
          <a:bodyPr vert="horz" wrap="square" lIns="0" tIns="41275" rIns="0" bIns="0" rtlCol="0">
            <a:spAutoFit/>
          </a:bodyPr>
          <a:lstStyle/>
          <a:p>
            <a:pPr marL="195580" marR="5080" indent="-137160" algn="just">
              <a:lnSpc>
                <a:spcPts val="960"/>
              </a:lnSpc>
              <a:spcBef>
                <a:spcPts val="325"/>
              </a:spcBef>
            </a:pPr>
            <a:r>
              <a:rPr sz="950" spc="-250" dirty="0">
                <a:solidFill>
                  <a:srgbClr val="0AD0D9"/>
                </a:solidFill>
                <a:latin typeface="Arial"/>
                <a:cs typeface="Arial"/>
              </a:rPr>
              <a:t> </a:t>
            </a:r>
            <a:r>
              <a:rPr sz="1000" b="1" spc="40" dirty="0">
                <a:latin typeface="Times New Roman"/>
                <a:cs typeface="Times New Roman"/>
              </a:rPr>
              <a:t>Centage </a:t>
            </a:r>
            <a:r>
              <a:rPr sz="1000" b="1" spc="35" dirty="0">
                <a:latin typeface="Times New Roman"/>
                <a:cs typeface="Times New Roman"/>
              </a:rPr>
              <a:t>charges </a:t>
            </a:r>
            <a:r>
              <a:rPr sz="1000" b="1" spc="40" dirty="0">
                <a:latin typeface="Times New Roman"/>
                <a:cs typeface="Times New Roman"/>
              </a:rPr>
              <a:t>or </a:t>
            </a:r>
            <a:r>
              <a:rPr sz="1000" b="1" spc="55" dirty="0">
                <a:latin typeface="Times New Roman"/>
                <a:cs typeface="Times New Roman"/>
              </a:rPr>
              <a:t>Departmental </a:t>
            </a:r>
            <a:r>
              <a:rPr sz="1000" b="1" spc="40" dirty="0">
                <a:latin typeface="Times New Roman"/>
                <a:cs typeface="Times New Roman"/>
              </a:rPr>
              <a:t>charges </a:t>
            </a:r>
            <a:r>
              <a:rPr sz="1000" spc="-150" dirty="0">
                <a:latin typeface="Georgia"/>
                <a:cs typeface="Georgia"/>
              </a:rPr>
              <a:t>– </a:t>
            </a:r>
            <a:r>
              <a:rPr sz="1000" spc="-15" dirty="0">
                <a:latin typeface="Georgia"/>
                <a:cs typeface="Georgia"/>
              </a:rPr>
              <a:t>Also known </a:t>
            </a:r>
            <a:r>
              <a:rPr sz="1000" spc="-65" dirty="0">
                <a:latin typeface="Georgia"/>
                <a:cs typeface="Georgia"/>
              </a:rPr>
              <a:t>as  </a:t>
            </a:r>
            <a:r>
              <a:rPr sz="1000" spc="-20" dirty="0">
                <a:latin typeface="Georgia"/>
                <a:cs typeface="Georgia"/>
              </a:rPr>
              <a:t>Supervision charges for </a:t>
            </a:r>
            <a:r>
              <a:rPr sz="1000" spc="-25" dirty="0">
                <a:latin typeface="Georgia"/>
                <a:cs typeface="Georgia"/>
              </a:rPr>
              <a:t>works. </a:t>
            </a:r>
            <a:r>
              <a:rPr sz="1000" spc="-50" dirty="0">
                <a:latin typeface="Georgia"/>
                <a:cs typeface="Georgia"/>
              </a:rPr>
              <a:t>To </a:t>
            </a:r>
            <a:r>
              <a:rPr sz="1000" spc="-10" dirty="0">
                <a:latin typeface="Georgia"/>
                <a:cs typeface="Georgia"/>
              </a:rPr>
              <a:t>meet </a:t>
            </a:r>
            <a:r>
              <a:rPr sz="1000" spc="-5" dirty="0">
                <a:latin typeface="Georgia"/>
                <a:cs typeface="Georgia"/>
              </a:rPr>
              <a:t>the </a:t>
            </a:r>
            <a:r>
              <a:rPr sz="1000" spc="-20" dirty="0">
                <a:latin typeface="Georgia"/>
                <a:cs typeface="Georgia"/>
              </a:rPr>
              <a:t>expenses </a:t>
            </a:r>
            <a:r>
              <a:rPr sz="1000" spc="-10" dirty="0">
                <a:latin typeface="Georgia"/>
                <a:cs typeface="Georgia"/>
              </a:rPr>
              <a:t>of </a:t>
            </a:r>
            <a:r>
              <a:rPr sz="1000" spc="-15" dirty="0">
                <a:latin typeface="Georgia"/>
                <a:cs typeface="Georgia"/>
              </a:rPr>
              <a:t>establishment,  designing, </a:t>
            </a:r>
            <a:r>
              <a:rPr sz="1000" spc="-20" dirty="0">
                <a:latin typeface="Georgia"/>
                <a:cs typeface="Georgia"/>
              </a:rPr>
              <a:t>planning, </a:t>
            </a:r>
            <a:r>
              <a:rPr sz="1000" spc="-15" dirty="0">
                <a:latin typeface="Georgia"/>
                <a:cs typeface="Georgia"/>
              </a:rPr>
              <a:t>supervision </a:t>
            </a:r>
            <a:r>
              <a:rPr sz="1000" spc="-10" dirty="0">
                <a:latin typeface="Georgia"/>
                <a:cs typeface="Georgia"/>
              </a:rPr>
              <a:t>etc. </a:t>
            </a:r>
            <a:r>
              <a:rPr sz="1000" spc="-50" dirty="0">
                <a:latin typeface="Georgia"/>
                <a:cs typeface="Georgia"/>
              </a:rPr>
              <a:t>(10% </a:t>
            </a:r>
            <a:r>
              <a:rPr sz="1000" spc="-10" dirty="0">
                <a:latin typeface="Georgia"/>
                <a:cs typeface="Georgia"/>
              </a:rPr>
              <a:t>to </a:t>
            </a:r>
            <a:r>
              <a:rPr sz="1000" spc="-70" dirty="0">
                <a:latin typeface="Georgia"/>
                <a:cs typeface="Georgia"/>
              </a:rPr>
              <a:t>15% </a:t>
            </a:r>
            <a:r>
              <a:rPr sz="1000" spc="-10" dirty="0">
                <a:latin typeface="Georgia"/>
                <a:cs typeface="Georgia"/>
              </a:rPr>
              <a:t>of </a:t>
            </a:r>
            <a:r>
              <a:rPr sz="1000" spc="-5" dirty="0">
                <a:latin typeface="Georgia"/>
                <a:cs typeface="Georgia"/>
              </a:rPr>
              <a:t>the </a:t>
            </a:r>
            <a:r>
              <a:rPr sz="1000" spc="-15" dirty="0">
                <a:latin typeface="Georgia"/>
                <a:cs typeface="Georgia"/>
              </a:rPr>
              <a:t>estimated  cost). </a:t>
            </a:r>
            <a:r>
              <a:rPr sz="1000" spc="5" dirty="0">
                <a:latin typeface="Georgia"/>
                <a:cs typeface="Georgia"/>
              </a:rPr>
              <a:t>When </a:t>
            </a:r>
            <a:r>
              <a:rPr sz="1000" spc="-15" dirty="0">
                <a:latin typeface="Georgia"/>
                <a:cs typeface="Georgia"/>
              </a:rPr>
              <a:t>engineering department </a:t>
            </a:r>
            <a:r>
              <a:rPr sz="1000" spc="-20" dirty="0">
                <a:latin typeface="Georgia"/>
                <a:cs typeface="Georgia"/>
              </a:rPr>
              <a:t>takes </a:t>
            </a:r>
            <a:r>
              <a:rPr sz="1000" spc="-15" dirty="0">
                <a:latin typeface="Georgia"/>
                <a:cs typeface="Georgia"/>
              </a:rPr>
              <a:t>up </a:t>
            </a:r>
            <a:r>
              <a:rPr sz="1000" spc="-20" dirty="0">
                <a:latin typeface="Georgia"/>
                <a:cs typeface="Georgia"/>
              </a:rPr>
              <a:t>work </a:t>
            </a:r>
            <a:r>
              <a:rPr sz="1000" spc="-10" dirty="0">
                <a:latin typeface="Georgia"/>
                <a:cs typeface="Georgia"/>
              </a:rPr>
              <a:t>of other  </a:t>
            </a:r>
            <a:r>
              <a:rPr sz="1000" spc="-15" dirty="0">
                <a:latin typeface="Georgia"/>
                <a:cs typeface="Georgia"/>
              </a:rPr>
              <a:t>department.</a:t>
            </a:r>
            <a:endParaRPr sz="1000">
              <a:latin typeface="Georgia"/>
              <a:cs typeface="Georgia"/>
            </a:endParaRPr>
          </a:p>
          <a:p>
            <a:pPr>
              <a:lnSpc>
                <a:spcPct val="100000"/>
              </a:lnSpc>
              <a:spcBef>
                <a:spcPts val="10"/>
              </a:spcBef>
            </a:pPr>
            <a:endParaRPr sz="800">
              <a:latin typeface="Georgia"/>
              <a:cs typeface="Georgia"/>
            </a:endParaRPr>
          </a:p>
          <a:p>
            <a:pPr marL="12700">
              <a:lnSpc>
                <a:spcPct val="100000"/>
              </a:lnSpc>
              <a:tabLst>
                <a:tab pos="1117600" algn="l"/>
              </a:tabLst>
            </a:pPr>
            <a:r>
              <a:rPr sz="600" spc="-45" dirty="0">
                <a:solidFill>
                  <a:srgbClr val="045C75"/>
                </a:solidFill>
                <a:latin typeface="Georgia"/>
                <a:cs typeface="Georgia"/>
              </a:rPr>
              <a:t>8/24/2016	</a:t>
            </a: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30"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6" name="object 6"/>
          <p:cNvSpPr txBox="1"/>
          <p:nvPr/>
        </p:nvSpPr>
        <p:spPr>
          <a:xfrm>
            <a:off x="4295394" y="3252977"/>
            <a:ext cx="62230" cy="116839"/>
          </a:xfrm>
          <a:prstGeom prst="rect">
            <a:avLst/>
          </a:prstGeom>
        </p:spPr>
        <p:txBody>
          <a:bodyPr vert="horz" wrap="square" lIns="0" tIns="12700" rIns="0" bIns="0" rtlCol="0">
            <a:spAutoFit/>
          </a:bodyPr>
          <a:lstStyle/>
          <a:p>
            <a:pPr marL="12700">
              <a:lnSpc>
                <a:spcPct val="100000"/>
              </a:lnSpc>
              <a:spcBef>
                <a:spcPts val="100"/>
              </a:spcBef>
            </a:pPr>
            <a:r>
              <a:rPr sz="600" spc="-15" dirty="0">
                <a:solidFill>
                  <a:srgbClr val="045C75"/>
                </a:solidFill>
                <a:latin typeface="Georgia"/>
                <a:cs typeface="Georgia"/>
              </a:rPr>
              <a:t>7</a:t>
            </a:r>
            <a:endParaRPr sz="600">
              <a:latin typeface="Georgia"/>
              <a:cs typeface="Georgia"/>
            </a:endParaRPr>
          </a:p>
        </p:txBody>
      </p:sp>
      <p:sp>
        <p:nvSpPr>
          <p:cNvPr id="7" name="object 7"/>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76072" rIns="0" bIns="0" rtlCol="0">
            <a:spAutoFit/>
          </a:bodyPr>
          <a:lstStyle/>
          <a:p>
            <a:pPr marL="308610" marR="5080" indent="-137160">
              <a:lnSpc>
                <a:spcPct val="100000"/>
              </a:lnSpc>
              <a:spcBef>
                <a:spcPts val="95"/>
              </a:spcBef>
            </a:pPr>
            <a:r>
              <a:rPr sz="950" spc="-250" dirty="0">
                <a:solidFill>
                  <a:srgbClr val="0AD0D9"/>
                </a:solidFill>
                <a:latin typeface="Arial"/>
                <a:cs typeface="Arial"/>
              </a:rPr>
              <a:t> </a:t>
            </a:r>
            <a:r>
              <a:rPr sz="1000" b="1" spc="35" dirty="0">
                <a:solidFill>
                  <a:srgbClr val="000000"/>
                </a:solidFill>
                <a:latin typeface="Times New Roman"/>
                <a:cs typeface="Times New Roman"/>
              </a:rPr>
              <a:t>Sub-Head </a:t>
            </a:r>
            <a:r>
              <a:rPr sz="1000" b="1" spc="65" dirty="0">
                <a:solidFill>
                  <a:srgbClr val="000000"/>
                </a:solidFill>
                <a:latin typeface="Times New Roman"/>
                <a:cs typeface="Times New Roman"/>
              </a:rPr>
              <a:t>items </a:t>
            </a:r>
            <a:r>
              <a:rPr sz="1000" b="1" spc="55" dirty="0">
                <a:solidFill>
                  <a:srgbClr val="000000"/>
                </a:solidFill>
                <a:latin typeface="Times New Roman"/>
                <a:cs typeface="Times New Roman"/>
              </a:rPr>
              <a:t>of </a:t>
            </a:r>
            <a:r>
              <a:rPr sz="1000" b="1" spc="30" dirty="0">
                <a:solidFill>
                  <a:srgbClr val="000000"/>
                </a:solidFill>
                <a:latin typeface="Times New Roman"/>
                <a:cs typeface="Times New Roman"/>
              </a:rPr>
              <a:t>work </a:t>
            </a:r>
            <a:r>
              <a:rPr sz="1000" b="1" spc="-60" dirty="0">
                <a:solidFill>
                  <a:srgbClr val="000000"/>
                </a:solidFill>
                <a:latin typeface="Arial"/>
                <a:cs typeface="Arial"/>
              </a:rPr>
              <a:t>– </a:t>
            </a:r>
            <a:r>
              <a:rPr sz="1000" spc="-25" dirty="0">
                <a:solidFill>
                  <a:srgbClr val="000000"/>
                </a:solidFill>
                <a:latin typeface="Georgia"/>
                <a:cs typeface="Georgia"/>
              </a:rPr>
              <a:t>Works </a:t>
            </a:r>
            <a:r>
              <a:rPr sz="1000" spc="-20" dirty="0">
                <a:solidFill>
                  <a:srgbClr val="000000"/>
                </a:solidFill>
                <a:latin typeface="Georgia"/>
                <a:cs typeface="Georgia"/>
              </a:rPr>
              <a:t>like earthwork, </a:t>
            </a:r>
            <a:r>
              <a:rPr sz="1000" spc="-15" dirty="0">
                <a:solidFill>
                  <a:srgbClr val="000000"/>
                </a:solidFill>
                <a:latin typeface="Georgia"/>
                <a:cs typeface="Georgia"/>
              </a:rPr>
              <a:t>concrete </a:t>
            </a:r>
            <a:r>
              <a:rPr sz="1000" spc="-40" dirty="0">
                <a:solidFill>
                  <a:srgbClr val="000000"/>
                </a:solidFill>
                <a:latin typeface="Georgia"/>
                <a:cs typeface="Georgia"/>
              </a:rPr>
              <a:t>work,  </a:t>
            </a:r>
            <a:r>
              <a:rPr sz="1000" spc="-15" dirty="0">
                <a:solidFill>
                  <a:srgbClr val="000000"/>
                </a:solidFill>
                <a:latin typeface="Georgia"/>
                <a:cs typeface="Georgia"/>
              </a:rPr>
              <a:t>brick </a:t>
            </a:r>
            <a:r>
              <a:rPr sz="1000" spc="-20" dirty="0">
                <a:solidFill>
                  <a:srgbClr val="000000"/>
                </a:solidFill>
                <a:latin typeface="Georgia"/>
                <a:cs typeface="Georgia"/>
              </a:rPr>
              <a:t>work </a:t>
            </a:r>
            <a:r>
              <a:rPr sz="1000" spc="-10" dirty="0">
                <a:solidFill>
                  <a:srgbClr val="000000"/>
                </a:solidFill>
                <a:latin typeface="Georgia"/>
                <a:cs typeface="Georgia"/>
              </a:rPr>
              <a:t>etc. </a:t>
            </a:r>
            <a:r>
              <a:rPr sz="1000" spc="-25" dirty="0">
                <a:solidFill>
                  <a:srgbClr val="000000"/>
                </a:solidFill>
                <a:latin typeface="Georgia"/>
                <a:cs typeface="Georgia"/>
              </a:rPr>
              <a:t>Under </a:t>
            </a:r>
            <a:r>
              <a:rPr sz="1000" spc="-10" dirty="0">
                <a:solidFill>
                  <a:srgbClr val="000000"/>
                </a:solidFill>
                <a:latin typeface="Georgia"/>
                <a:cs typeface="Georgia"/>
              </a:rPr>
              <a:t>each </a:t>
            </a:r>
            <a:r>
              <a:rPr sz="1000" spc="-20" dirty="0">
                <a:solidFill>
                  <a:srgbClr val="000000"/>
                </a:solidFill>
                <a:latin typeface="Georgia"/>
                <a:cs typeface="Georgia"/>
              </a:rPr>
              <a:t>sub </a:t>
            </a:r>
            <a:r>
              <a:rPr sz="1000" spc="-15" dirty="0">
                <a:solidFill>
                  <a:srgbClr val="000000"/>
                </a:solidFill>
                <a:latin typeface="Georgia"/>
                <a:cs typeface="Georgia"/>
              </a:rPr>
              <a:t>head there </a:t>
            </a:r>
            <a:r>
              <a:rPr sz="1000" spc="-25" dirty="0">
                <a:solidFill>
                  <a:srgbClr val="000000"/>
                </a:solidFill>
                <a:latin typeface="Georgia"/>
                <a:cs typeface="Georgia"/>
              </a:rPr>
              <a:t>are </a:t>
            </a:r>
            <a:r>
              <a:rPr sz="1000" spc="-15" dirty="0">
                <a:solidFill>
                  <a:srgbClr val="000000"/>
                </a:solidFill>
                <a:latin typeface="Georgia"/>
                <a:cs typeface="Georgia"/>
              </a:rPr>
              <a:t>different </a:t>
            </a:r>
            <a:r>
              <a:rPr sz="1000" spc="-20" dirty="0">
                <a:solidFill>
                  <a:srgbClr val="000000"/>
                </a:solidFill>
                <a:latin typeface="Georgia"/>
                <a:cs typeface="Georgia"/>
              </a:rPr>
              <a:t>items </a:t>
            </a:r>
            <a:r>
              <a:rPr sz="1000" spc="-10" dirty="0">
                <a:solidFill>
                  <a:srgbClr val="000000"/>
                </a:solidFill>
                <a:latin typeface="Georgia"/>
                <a:cs typeface="Georgia"/>
              </a:rPr>
              <a:t>of</a:t>
            </a:r>
            <a:r>
              <a:rPr sz="1000" spc="20" dirty="0">
                <a:solidFill>
                  <a:srgbClr val="000000"/>
                </a:solidFill>
                <a:latin typeface="Georgia"/>
                <a:cs typeface="Georgia"/>
              </a:rPr>
              <a:t> </a:t>
            </a:r>
            <a:r>
              <a:rPr sz="1000" spc="-20" dirty="0">
                <a:solidFill>
                  <a:srgbClr val="000000"/>
                </a:solidFill>
                <a:latin typeface="Georgia"/>
                <a:cs typeface="Georgia"/>
              </a:rPr>
              <a:t>work.</a:t>
            </a:r>
            <a:endParaRPr sz="1000">
              <a:latin typeface="Georgia"/>
              <a:cs typeface="Georgia"/>
            </a:endParaRPr>
          </a:p>
        </p:txBody>
      </p:sp>
      <p:sp>
        <p:nvSpPr>
          <p:cNvPr id="4" name="object 4"/>
          <p:cNvSpPr txBox="1"/>
          <p:nvPr/>
        </p:nvSpPr>
        <p:spPr>
          <a:xfrm>
            <a:off x="261874" y="1055369"/>
            <a:ext cx="4051300" cy="1671320"/>
          </a:xfrm>
          <a:prstGeom prst="rect">
            <a:avLst/>
          </a:prstGeom>
        </p:spPr>
        <p:txBody>
          <a:bodyPr vert="horz" wrap="square" lIns="0" tIns="12065" rIns="0" bIns="0" rtlCol="0">
            <a:spAutoFit/>
          </a:bodyPr>
          <a:lstStyle/>
          <a:p>
            <a:pPr marL="149225" marR="7620" indent="-137160" algn="just">
              <a:lnSpc>
                <a:spcPct val="100000"/>
              </a:lnSpc>
              <a:spcBef>
                <a:spcPts val="95"/>
              </a:spcBef>
              <a:buClr>
                <a:srgbClr val="0AD0D9"/>
              </a:buClr>
              <a:buSzPct val="95000"/>
              <a:buFont typeface="Arial"/>
              <a:buChar char=""/>
              <a:tabLst>
                <a:tab pos="149860" algn="l"/>
              </a:tabLst>
            </a:pPr>
            <a:r>
              <a:rPr sz="1000" b="1" spc="15" dirty="0">
                <a:latin typeface="Times New Roman"/>
                <a:cs typeface="Times New Roman"/>
              </a:rPr>
              <a:t>Sub-Work </a:t>
            </a:r>
            <a:r>
              <a:rPr sz="1000" b="1" spc="-60" dirty="0">
                <a:latin typeface="Arial"/>
                <a:cs typeface="Arial"/>
              </a:rPr>
              <a:t>– </a:t>
            </a:r>
            <a:r>
              <a:rPr sz="1000" spc="-30" dirty="0">
                <a:latin typeface="Georgia"/>
                <a:cs typeface="Georgia"/>
              </a:rPr>
              <a:t>Large </a:t>
            </a:r>
            <a:r>
              <a:rPr sz="1000" spc="-15" dirty="0">
                <a:latin typeface="Georgia"/>
                <a:cs typeface="Georgia"/>
              </a:rPr>
              <a:t>project </a:t>
            </a:r>
            <a:r>
              <a:rPr sz="1000" spc="-30" dirty="0">
                <a:latin typeface="Georgia"/>
                <a:cs typeface="Georgia"/>
              </a:rPr>
              <a:t>may </a:t>
            </a:r>
            <a:r>
              <a:rPr sz="1000" spc="-15" dirty="0">
                <a:latin typeface="Georgia"/>
                <a:cs typeface="Georgia"/>
              </a:rPr>
              <a:t>consist </a:t>
            </a:r>
            <a:r>
              <a:rPr sz="1000" spc="-10" dirty="0">
                <a:latin typeface="Georgia"/>
                <a:cs typeface="Georgia"/>
              </a:rPr>
              <a:t>of </a:t>
            </a:r>
            <a:r>
              <a:rPr sz="1000" spc="-20" dirty="0">
                <a:latin typeface="Georgia"/>
                <a:cs typeface="Georgia"/>
              </a:rPr>
              <a:t>small </a:t>
            </a:r>
            <a:r>
              <a:rPr sz="1000" spc="-15" dirty="0">
                <a:latin typeface="Georgia"/>
                <a:cs typeface="Georgia"/>
              </a:rPr>
              <a:t>buildings. </a:t>
            </a:r>
            <a:r>
              <a:rPr sz="1000" spc="-20" dirty="0">
                <a:latin typeface="Georgia"/>
                <a:cs typeface="Georgia"/>
              </a:rPr>
              <a:t>Detailed  </a:t>
            </a:r>
            <a:r>
              <a:rPr sz="1000" spc="-15" dirty="0">
                <a:latin typeface="Georgia"/>
                <a:cs typeface="Georgia"/>
              </a:rPr>
              <a:t>estimate </a:t>
            </a:r>
            <a:r>
              <a:rPr sz="1000" spc="-10" dirty="0">
                <a:latin typeface="Georgia"/>
                <a:cs typeface="Georgia"/>
              </a:rPr>
              <a:t>of each </a:t>
            </a:r>
            <a:r>
              <a:rPr sz="1000" spc="-20" dirty="0">
                <a:latin typeface="Georgia"/>
                <a:cs typeface="Georgia"/>
              </a:rPr>
              <a:t>sub-work is </a:t>
            </a:r>
            <a:r>
              <a:rPr sz="1000" spc="-25" dirty="0">
                <a:latin typeface="Georgia"/>
                <a:cs typeface="Georgia"/>
              </a:rPr>
              <a:t>prepared</a:t>
            </a:r>
            <a:r>
              <a:rPr sz="1000" spc="20" dirty="0">
                <a:latin typeface="Georgia"/>
                <a:cs typeface="Georgia"/>
              </a:rPr>
              <a:t> </a:t>
            </a:r>
            <a:r>
              <a:rPr sz="1000" spc="-30" dirty="0">
                <a:latin typeface="Georgia"/>
                <a:cs typeface="Georgia"/>
              </a:rPr>
              <a:t>separately.</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49225" marR="5080" indent="-137160" algn="just">
              <a:lnSpc>
                <a:spcPct val="100000"/>
              </a:lnSpc>
              <a:buClr>
                <a:srgbClr val="0AD0D9"/>
              </a:buClr>
              <a:buSzPct val="95000"/>
              <a:buFont typeface="Arial"/>
              <a:buChar char=""/>
              <a:tabLst>
                <a:tab pos="149860" algn="l"/>
              </a:tabLst>
            </a:pPr>
            <a:r>
              <a:rPr sz="1000" b="1" spc="50" dirty="0">
                <a:latin typeface="Times New Roman"/>
                <a:cs typeface="Times New Roman"/>
              </a:rPr>
              <a:t>Schedule </a:t>
            </a:r>
            <a:r>
              <a:rPr sz="1000" b="1" spc="55" dirty="0">
                <a:latin typeface="Times New Roman"/>
                <a:cs typeface="Times New Roman"/>
              </a:rPr>
              <a:t>of </a:t>
            </a:r>
            <a:r>
              <a:rPr sz="1000" b="1" spc="40" dirty="0">
                <a:latin typeface="Times New Roman"/>
                <a:cs typeface="Times New Roman"/>
              </a:rPr>
              <a:t>Rates </a:t>
            </a:r>
            <a:r>
              <a:rPr sz="1000" b="1" spc="-60" dirty="0">
                <a:latin typeface="Arial"/>
                <a:cs typeface="Arial"/>
              </a:rPr>
              <a:t>– </a:t>
            </a:r>
            <a:r>
              <a:rPr sz="1000" spc="-40" dirty="0">
                <a:latin typeface="Georgia"/>
                <a:cs typeface="Georgia"/>
              </a:rPr>
              <a:t>It </a:t>
            </a:r>
            <a:r>
              <a:rPr sz="1000" spc="-20" dirty="0">
                <a:latin typeface="Georgia"/>
                <a:cs typeface="Georgia"/>
              </a:rPr>
              <a:t>is </a:t>
            </a:r>
            <a:r>
              <a:rPr sz="1000" spc="-30" dirty="0">
                <a:latin typeface="Georgia"/>
                <a:cs typeface="Georgia"/>
              </a:rPr>
              <a:t>a </a:t>
            </a:r>
            <a:r>
              <a:rPr sz="1000" spc="-15" dirty="0">
                <a:latin typeface="Georgia"/>
                <a:cs typeface="Georgia"/>
              </a:rPr>
              <a:t>list </a:t>
            </a:r>
            <a:r>
              <a:rPr sz="1000" spc="-10" dirty="0">
                <a:latin typeface="Georgia"/>
                <a:cs typeface="Georgia"/>
              </a:rPr>
              <a:t>of </a:t>
            </a:r>
            <a:r>
              <a:rPr sz="1000" spc="-25" dirty="0">
                <a:latin typeface="Georgia"/>
                <a:cs typeface="Georgia"/>
              </a:rPr>
              <a:t>rate </a:t>
            </a:r>
            <a:r>
              <a:rPr sz="1000" spc="-10" dirty="0">
                <a:latin typeface="Georgia"/>
                <a:cs typeface="Georgia"/>
              </a:rPr>
              <a:t>of </a:t>
            </a:r>
            <a:r>
              <a:rPr sz="1000" spc="-20" dirty="0">
                <a:latin typeface="Georgia"/>
                <a:cs typeface="Georgia"/>
              </a:rPr>
              <a:t>various items </a:t>
            </a:r>
            <a:r>
              <a:rPr sz="1000" spc="-10" dirty="0">
                <a:latin typeface="Georgia"/>
                <a:cs typeface="Georgia"/>
              </a:rPr>
              <a:t>of </a:t>
            </a:r>
            <a:r>
              <a:rPr sz="1000" spc="-40" dirty="0">
                <a:latin typeface="Georgia"/>
                <a:cs typeface="Georgia"/>
              </a:rPr>
              <a:t>works  </a:t>
            </a:r>
            <a:r>
              <a:rPr sz="1000" spc="-15" dirty="0">
                <a:latin typeface="Georgia"/>
                <a:cs typeface="Georgia"/>
              </a:rPr>
              <a:t>maintained </a:t>
            </a:r>
            <a:r>
              <a:rPr sz="1000" spc="-20" dirty="0">
                <a:latin typeface="Georgia"/>
                <a:cs typeface="Georgia"/>
              </a:rPr>
              <a:t>by </a:t>
            </a:r>
            <a:r>
              <a:rPr sz="1000" spc="-10" dirty="0">
                <a:latin typeface="Georgia"/>
                <a:cs typeface="Georgia"/>
              </a:rPr>
              <a:t>engineering </a:t>
            </a:r>
            <a:r>
              <a:rPr sz="1000" spc="-15" dirty="0">
                <a:latin typeface="Georgia"/>
                <a:cs typeface="Georgia"/>
              </a:rPr>
              <a:t>department under </a:t>
            </a:r>
            <a:r>
              <a:rPr sz="1000" dirty="0">
                <a:latin typeface="Georgia"/>
                <a:cs typeface="Georgia"/>
              </a:rPr>
              <a:t>the </a:t>
            </a:r>
            <a:r>
              <a:rPr sz="1000" spc="-15" dirty="0">
                <a:latin typeface="Georgia"/>
                <a:cs typeface="Georgia"/>
              </a:rPr>
              <a:t>name </a:t>
            </a:r>
            <a:r>
              <a:rPr sz="1000" spc="-20" dirty="0">
                <a:latin typeface="Georgia"/>
                <a:cs typeface="Georgia"/>
              </a:rPr>
              <a:t>“Schedule </a:t>
            </a:r>
            <a:r>
              <a:rPr sz="1000" spc="-10" dirty="0">
                <a:latin typeface="Georgia"/>
                <a:cs typeface="Georgia"/>
              </a:rPr>
              <a:t>of  </a:t>
            </a:r>
            <a:r>
              <a:rPr sz="1000" spc="-30" dirty="0">
                <a:latin typeface="Georgia"/>
                <a:cs typeface="Georgia"/>
              </a:rPr>
              <a:t>Rates </a:t>
            </a:r>
            <a:r>
              <a:rPr sz="1000" spc="-45" dirty="0">
                <a:latin typeface="Georgia"/>
                <a:cs typeface="Georgia"/>
              </a:rPr>
              <a:t>Book”. </a:t>
            </a:r>
            <a:r>
              <a:rPr sz="1000" spc="-40" dirty="0">
                <a:latin typeface="Georgia"/>
                <a:cs typeface="Georgia"/>
              </a:rPr>
              <a:t>“Road </a:t>
            </a:r>
            <a:r>
              <a:rPr sz="1000" spc="-20" dirty="0">
                <a:latin typeface="Georgia"/>
                <a:cs typeface="Georgia"/>
              </a:rPr>
              <a:t>Metal </a:t>
            </a:r>
            <a:r>
              <a:rPr sz="1000" spc="-30" dirty="0">
                <a:latin typeface="Georgia"/>
                <a:cs typeface="Georgia"/>
              </a:rPr>
              <a:t>Rate </a:t>
            </a:r>
            <a:r>
              <a:rPr sz="1000" spc="-25" dirty="0">
                <a:latin typeface="Georgia"/>
                <a:cs typeface="Georgia"/>
              </a:rPr>
              <a:t>Book” </a:t>
            </a:r>
            <a:r>
              <a:rPr sz="1000" spc="-20" dirty="0">
                <a:latin typeface="Georgia"/>
                <a:cs typeface="Georgia"/>
              </a:rPr>
              <a:t>is also </a:t>
            </a:r>
            <a:r>
              <a:rPr sz="1000" spc="-15" dirty="0">
                <a:latin typeface="Georgia"/>
                <a:cs typeface="Georgia"/>
              </a:rPr>
              <a:t>maintained</a:t>
            </a:r>
            <a:r>
              <a:rPr sz="1000" spc="40" dirty="0">
                <a:latin typeface="Georgia"/>
                <a:cs typeface="Georgia"/>
              </a:rPr>
              <a:t> </a:t>
            </a:r>
            <a:r>
              <a:rPr sz="1000" spc="-20" dirty="0">
                <a:latin typeface="Georgia"/>
                <a:cs typeface="Georgia"/>
              </a:rPr>
              <a:t>by </a:t>
            </a:r>
            <a:r>
              <a:rPr sz="1000" spc="-25" dirty="0">
                <a:latin typeface="Georgia"/>
                <a:cs typeface="Georgia"/>
              </a:rPr>
              <a:t>PWD.</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49225" marR="5080" indent="-137160" algn="just">
              <a:lnSpc>
                <a:spcPct val="100000"/>
              </a:lnSpc>
              <a:buClr>
                <a:srgbClr val="0AD0D9"/>
              </a:buClr>
              <a:buSzPct val="95000"/>
              <a:buFont typeface="Arial"/>
              <a:buChar char=""/>
              <a:tabLst>
                <a:tab pos="149860" algn="l"/>
              </a:tabLst>
            </a:pPr>
            <a:r>
              <a:rPr sz="1000" b="1" spc="35" dirty="0">
                <a:latin typeface="Times New Roman"/>
                <a:cs typeface="Times New Roman"/>
              </a:rPr>
              <a:t>Administrative </a:t>
            </a:r>
            <a:r>
              <a:rPr sz="1000" b="1" spc="55" dirty="0">
                <a:latin typeface="Times New Roman"/>
                <a:cs typeface="Times New Roman"/>
              </a:rPr>
              <a:t>Sanction/ </a:t>
            </a:r>
            <a:r>
              <a:rPr sz="1000" b="1" spc="20" dirty="0">
                <a:latin typeface="Times New Roman"/>
                <a:cs typeface="Times New Roman"/>
              </a:rPr>
              <a:t>Approval </a:t>
            </a:r>
            <a:r>
              <a:rPr sz="1000" b="1" spc="-60" dirty="0">
                <a:latin typeface="Arial"/>
                <a:cs typeface="Arial"/>
              </a:rPr>
              <a:t>– </a:t>
            </a:r>
            <a:r>
              <a:rPr sz="1000" spc="-40" dirty="0">
                <a:latin typeface="Georgia"/>
                <a:cs typeface="Georgia"/>
              </a:rPr>
              <a:t>It </a:t>
            </a:r>
            <a:r>
              <a:rPr sz="1000" spc="-20" dirty="0">
                <a:latin typeface="Georgia"/>
                <a:cs typeface="Georgia"/>
              </a:rPr>
              <a:t>is </a:t>
            </a:r>
            <a:r>
              <a:rPr sz="1000" spc="-5" dirty="0">
                <a:latin typeface="Georgia"/>
                <a:cs typeface="Georgia"/>
              </a:rPr>
              <a:t>the </a:t>
            </a:r>
            <a:r>
              <a:rPr sz="1000" spc="-20" dirty="0">
                <a:latin typeface="Georgia"/>
                <a:cs typeface="Georgia"/>
              </a:rPr>
              <a:t>formal </a:t>
            </a:r>
            <a:r>
              <a:rPr sz="1000" spc="-15" dirty="0">
                <a:latin typeface="Georgia"/>
                <a:cs typeface="Georgia"/>
              </a:rPr>
              <a:t>acceptance </a:t>
            </a:r>
            <a:r>
              <a:rPr sz="1000" spc="-55" dirty="0">
                <a:latin typeface="Georgia"/>
                <a:cs typeface="Georgia"/>
              </a:rPr>
              <a:t>by  </a:t>
            </a:r>
            <a:r>
              <a:rPr sz="1000" spc="-5" dirty="0">
                <a:latin typeface="Georgia"/>
                <a:cs typeface="Georgia"/>
              </a:rPr>
              <a:t>the </a:t>
            </a:r>
            <a:r>
              <a:rPr sz="1000" spc="-15" dirty="0">
                <a:latin typeface="Georgia"/>
                <a:cs typeface="Georgia"/>
              </a:rPr>
              <a:t>department concerned </a:t>
            </a:r>
            <a:r>
              <a:rPr sz="1000" spc="-10" dirty="0">
                <a:latin typeface="Georgia"/>
                <a:cs typeface="Georgia"/>
              </a:rPr>
              <a:t>of </a:t>
            </a:r>
            <a:r>
              <a:rPr sz="1000" spc="-5" dirty="0">
                <a:latin typeface="Georgia"/>
                <a:cs typeface="Georgia"/>
              </a:rPr>
              <a:t>the </a:t>
            </a:r>
            <a:r>
              <a:rPr sz="1000" spc="-20" dirty="0">
                <a:latin typeface="Georgia"/>
                <a:cs typeface="Georgia"/>
              </a:rPr>
              <a:t>proposal. </a:t>
            </a:r>
            <a:r>
              <a:rPr sz="1000" spc="-15" dirty="0">
                <a:latin typeface="Georgia"/>
                <a:cs typeface="Georgia"/>
              </a:rPr>
              <a:t>After </a:t>
            </a:r>
            <a:r>
              <a:rPr sz="1000" dirty="0">
                <a:latin typeface="Georgia"/>
                <a:cs typeface="Georgia"/>
              </a:rPr>
              <a:t>the </a:t>
            </a:r>
            <a:r>
              <a:rPr sz="1000" spc="-25" dirty="0">
                <a:latin typeface="Georgia"/>
                <a:cs typeface="Georgia"/>
              </a:rPr>
              <a:t>approval, </a:t>
            </a:r>
            <a:r>
              <a:rPr sz="1000" spc="-15" dirty="0">
                <a:latin typeface="Georgia"/>
                <a:cs typeface="Georgia"/>
              </a:rPr>
              <a:t>design,  </a:t>
            </a:r>
            <a:r>
              <a:rPr sz="1000" spc="-20" dirty="0">
                <a:latin typeface="Georgia"/>
                <a:cs typeface="Georgia"/>
              </a:rPr>
              <a:t>estimates </a:t>
            </a:r>
            <a:r>
              <a:rPr sz="1000" spc="-10" dirty="0">
                <a:latin typeface="Georgia"/>
                <a:cs typeface="Georgia"/>
              </a:rPr>
              <a:t>etc. </a:t>
            </a:r>
            <a:r>
              <a:rPr sz="1000" spc="-25" dirty="0">
                <a:latin typeface="Georgia"/>
                <a:cs typeface="Georgia"/>
              </a:rPr>
              <a:t>are prepared </a:t>
            </a:r>
            <a:r>
              <a:rPr sz="1000" spc="-20" dirty="0">
                <a:latin typeface="Georgia"/>
                <a:cs typeface="Georgia"/>
              </a:rPr>
              <a:t>and </a:t>
            </a:r>
            <a:r>
              <a:rPr sz="1000" spc="-15" dirty="0">
                <a:latin typeface="Georgia"/>
                <a:cs typeface="Georgia"/>
              </a:rPr>
              <a:t>thereafter </a:t>
            </a:r>
            <a:r>
              <a:rPr sz="1000" spc="-10" dirty="0">
                <a:latin typeface="Georgia"/>
                <a:cs typeface="Georgia"/>
              </a:rPr>
              <a:t>execution of</a:t>
            </a:r>
            <a:r>
              <a:rPr sz="1000" spc="-5" dirty="0">
                <a:latin typeface="Georgia"/>
                <a:cs typeface="Georgia"/>
              </a:rPr>
              <a:t> </a:t>
            </a:r>
            <a:r>
              <a:rPr sz="1000" spc="-20" dirty="0">
                <a:latin typeface="Georgia"/>
                <a:cs typeface="Georgia"/>
              </a:rPr>
              <a:t>work.</a:t>
            </a:r>
            <a:endParaRPr sz="1000">
              <a:latin typeface="Georgia"/>
              <a:cs typeface="Georgia"/>
            </a:endParaRPr>
          </a:p>
        </p:txBody>
      </p:sp>
      <p:sp>
        <p:nvSpPr>
          <p:cNvPr id="5" name="object 5"/>
          <p:cNvSpPr txBox="1"/>
          <p:nvPr/>
        </p:nvSpPr>
        <p:spPr>
          <a:xfrm>
            <a:off x="216154" y="3253536"/>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3536"/>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0821" y="3253536"/>
            <a:ext cx="66675" cy="116839"/>
          </a:xfrm>
          <a:prstGeom prst="rect">
            <a:avLst/>
          </a:prstGeom>
        </p:spPr>
        <p:txBody>
          <a:bodyPr vert="horz" wrap="square" lIns="0" tIns="12700" rIns="0" bIns="0" rtlCol="0">
            <a:spAutoFit/>
          </a:bodyPr>
          <a:lstStyle/>
          <a:p>
            <a:pPr marL="12700">
              <a:lnSpc>
                <a:spcPct val="100000"/>
              </a:lnSpc>
              <a:spcBef>
                <a:spcPts val="100"/>
              </a:spcBef>
            </a:pPr>
            <a:r>
              <a:rPr sz="600" spc="-40" dirty="0">
                <a:solidFill>
                  <a:srgbClr val="045C75"/>
                </a:solidFill>
                <a:latin typeface="Georgia"/>
                <a:cs typeface="Georgia"/>
              </a:rPr>
              <a:t>8</a:t>
            </a:r>
            <a:endParaRPr sz="600">
              <a:latin typeface="Georgia"/>
              <a:cs typeface="Georgia"/>
            </a:endParaRPr>
          </a:p>
        </p:txBody>
      </p:sp>
      <p:sp>
        <p:nvSpPr>
          <p:cNvPr id="8" name="object 8"/>
          <p:cNvSpPr/>
          <p:nvPr/>
        </p:nvSpPr>
        <p:spPr>
          <a:xfrm>
            <a:off x="304" y="888"/>
            <a:ext cx="4571365" cy="3428365"/>
          </a:xfrm>
          <a:custGeom>
            <a:avLst/>
            <a:gdLst/>
            <a:ahLst/>
            <a:cxnLst/>
            <a:rect l="l" t="t" r="r" b="b"/>
            <a:pathLst>
              <a:path w="4571365" h="3428365">
                <a:moveTo>
                  <a:pt x="0" y="3428111"/>
                </a:moveTo>
                <a:lnTo>
                  <a:pt x="4571365" y="3428111"/>
                </a:lnTo>
                <a:lnTo>
                  <a:pt x="4571365" y="0"/>
                </a:lnTo>
                <a:lnTo>
                  <a:pt x="0" y="0"/>
                </a:lnTo>
                <a:lnTo>
                  <a:pt x="0" y="3428111"/>
                </a:lnTo>
                <a:close/>
              </a:path>
            </a:pathLst>
          </a:custGeom>
          <a:ln w="24384">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0" y="0"/>
            <a:ext cx="4572711" cy="342900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prstGeom prst="rect">
            <a:avLst/>
          </a:prstGeom>
        </p:spPr>
        <p:txBody>
          <a:bodyPr vert="horz" wrap="square" lIns="0" tIns="151638" rIns="0" bIns="0" rtlCol="0">
            <a:spAutoFit/>
          </a:bodyPr>
          <a:lstStyle/>
          <a:p>
            <a:pPr marL="308610" marR="5080" indent="-137160">
              <a:lnSpc>
                <a:spcPct val="100000"/>
              </a:lnSpc>
              <a:spcBef>
                <a:spcPts val="95"/>
              </a:spcBef>
            </a:pPr>
            <a:r>
              <a:rPr sz="950" spc="-250" dirty="0">
                <a:solidFill>
                  <a:srgbClr val="0AD0D9"/>
                </a:solidFill>
                <a:latin typeface="Arial"/>
                <a:cs typeface="Arial"/>
              </a:rPr>
              <a:t> </a:t>
            </a:r>
            <a:r>
              <a:rPr sz="1000" b="1" spc="40" dirty="0">
                <a:solidFill>
                  <a:srgbClr val="000000"/>
                </a:solidFill>
                <a:latin typeface="Times New Roman"/>
                <a:cs typeface="Times New Roman"/>
              </a:rPr>
              <a:t>Expenditure </a:t>
            </a:r>
            <a:r>
              <a:rPr sz="1000" b="1" spc="45" dirty="0">
                <a:solidFill>
                  <a:srgbClr val="000000"/>
                </a:solidFill>
                <a:latin typeface="Times New Roman"/>
                <a:cs typeface="Times New Roman"/>
              </a:rPr>
              <a:t>Sanction </a:t>
            </a:r>
            <a:r>
              <a:rPr sz="1000" spc="-150" dirty="0">
                <a:solidFill>
                  <a:srgbClr val="000000"/>
                </a:solidFill>
                <a:latin typeface="Georgia"/>
                <a:cs typeface="Georgia"/>
              </a:rPr>
              <a:t>– </a:t>
            </a:r>
            <a:r>
              <a:rPr sz="1000" spc="-40" dirty="0">
                <a:solidFill>
                  <a:srgbClr val="000000"/>
                </a:solidFill>
                <a:latin typeface="Georgia"/>
                <a:cs typeface="Georgia"/>
              </a:rPr>
              <a:t>It </a:t>
            </a:r>
            <a:r>
              <a:rPr sz="1000" spc="-20" dirty="0">
                <a:solidFill>
                  <a:srgbClr val="000000"/>
                </a:solidFill>
                <a:latin typeface="Georgia"/>
                <a:cs typeface="Georgia"/>
              </a:rPr>
              <a:t>represents </a:t>
            </a:r>
            <a:r>
              <a:rPr sz="1000" spc="-10" dirty="0">
                <a:solidFill>
                  <a:srgbClr val="000000"/>
                </a:solidFill>
                <a:latin typeface="Georgia"/>
                <a:cs typeface="Georgia"/>
              </a:rPr>
              <a:t>allotment of money to meet </a:t>
            </a:r>
            <a:r>
              <a:rPr sz="1000" spc="-35" dirty="0">
                <a:solidFill>
                  <a:srgbClr val="000000"/>
                </a:solidFill>
                <a:latin typeface="Georgia"/>
                <a:cs typeface="Georgia"/>
              </a:rPr>
              <a:t>the  </a:t>
            </a:r>
            <a:r>
              <a:rPr sz="1000" spc="-15" dirty="0">
                <a:solidFill>
                  <a:srgbClr val="000000"/>
                </a:solidFill>
                <a:latin typeface="Georgia"/>
                <a:cs typeface="Georgia"/>
              </a:rPr>
              <a:t>expenditure. </a:t>
            </a:r>
            <a:r>
              <a:rPr sz="1000" spc="-40" dirty="0">
                <a:solidFill>
                  <a:srgbClr val="000000"/>
                </a:solidFill>
                <a:latin typeface="Georgia"/>
                <a:cs typeface="Georgia"/>
              </a:rPr>
              <a:t>It </a:t>
            </a:r>
            <a:r>
              <a:rPr sz="1000" spc="-20" dirty="0">
                <a:solidFill>
                  <a:srgbClr val="000000"/>
                </a:solidFill>
                <a:latin typeface="Georgia"/>
                <a:cs typeface="Georgia"/>
              </a:rPr>
              <a:t>is </a:t>
            </a:r>
            <a:r>
              <a:rPr sz="1000" spc="-25" dirty="0">
                <a:solidFill>
                  <a:srgbClr val="000000"/>
                </a:solidFill>
                <a:latin typeface="Georgia"/>
                <a:cs typeface="Georgia"/>
              </a:rPr>
              <a:t>usually </a:t>
            </a:r>
            <a:r>
              <a:rPr sz="1000" spc="-20" dirty="0">
                <a:solidFill>
                  <a:srgbClr val="000000"/>
                </a:solidFill>
                <a:latin typeface="Georgia"/>
                <a:cs typeface="Georgia"/>
              </a:rPr>
              <a:t>accorded by </a:t>
            </a:r>
            <a:r>
              <a:rPr sz="1000" spc="-25" dirty="0">
                <a:solidFill>
                  <a:srgbClr val="000000"/>
                </a:solidFill>
                <a:latin typeface="Georgia"/>
                <a:cs typeface="Georgia"/>
              </a:rPr>
              <a:t>Finance</a:t>
            </a:r>
            <a:r>
              <a:rPr sz="1000" spc="135" dirty="0">
                <a:solidFill>
                  <a:srgbClr val="000000"/>
                </a:solidFill>
                <a:latin typeface="Georgia"/>
                <a:cs typeface="Georgia"/>
              </a:rPr>
              <a:t> </a:t>
            </a:r>
            <a:r>
              <a:rPr sz="1000" spc="-15" dirty="0">
                <a:solidFill>
                  <a:srgbClr val="000000"/>
                </a:solidFill>
                <a:latin typeface="Georgia"/>
                <a:cs typeface="Georgia"/>
              </a:rPr>
              <a:t>Department.</a:t>
            </a:r>
            <a:endParaRPr sz="1000">
              <a:latin typeface="Georgia"/>
              <a:cs typeface="Georgia"/>
            </a:endParaRPr>
          </a:p>
        </p:txBody>
      </p:sp>
      <p:sp>
        <p:nvSpPr>
          <p:cNvPr id="4" name="object 4"/>
          <p:cNvSpPr txBox="1"/>
          <p:nvPr/>
        </p:nvSpPr>
        <p:spPr>
          <a:xfrm>
            <a:off x="261874" y="1130553"/>
            <a:ext cx="4053204" cy="1823720"/>
          </a:xfrm>
          <a:prstGeom prst="rect">
            <a:avLst/>
          </a:prstGeom>
        </p:spPr>
        <p:txBody>
          <a:bodyPr vert="horz" wrap="square" lIns="0" tIns="12065" rIns="0" bIns="0" rtlCol="0">
            <a:spAutoFit/>
          </a:bodyPr>
          <a:lstStyle/>
          <a:p>
            <a:pPr marL="149225" marR="5080" indent="-137160" algn="just">
              <a:lnSpc>
                <a:spcPct val="100000"/>
              </a:lnSpc>
              <a:spcBef>
                <a:spcPts val="95"/>
              </a:spcBef>
              <a:buClr>
                <a:srgbClr val="0AD0D9"/>
              </a:buClr>
              <a:buSzPct val="95000"/>
              <a:buFont typeface="Arial"/>
              <a:buChar char=""/>
              <a:tabLst>
                <a:tab pos="149860" algn="l"/>
              </a:tabLst>
            </a:pPr>
            <a:r>
              <a:rPr sz="1000" b="1" spc="35" dirty="0">
                <a:latin typeface="Times New Roman"/>
                <a:cs typeface="Times New Roman"/>
              </a:rPr>
              <a:t>Technical </a:t>
            </a:r>
            <a:r>
              <a:rPr sz="1000" b="1" spc="45" dirty="0">
                <a:latin typeface="Times New Roman"/>
                <a:cs typeface="Times New Roman"/>
              </a:rPr>
              <a:t>Sanction </a:t>
            </a:r>
            <a:r>
              <a:rPr sz="1000" spc="-150" dirty="0">
                <a:latin typeface="Georgia"/>
                <a:cs typeface="Georgia"/>
              </a:rPr>
              <a:t>– </a:t>
            </a:r>
            <a:r>
              <a:rPr sz="1000" spc="-40" dirty="0">
                <a:latin typeface="Georgia"/>
                <a:cs typeface="Georgia"/>
              </a:rPr>
              <a:t>It </a:t>
            </a:r>
            <a:r>
              <a:rPr sz="1000" spc="-25" dirty="0">
                <a:latin typeface="Georgia"/>
                <a:cs typeface="Georgia"/>
              </a:rPr>
              <a:t>is </a:t>
            </a:r>
            <a:r>
              <a:rPr sz="1000" spc="-5" dirty="0">
                <a:latin typeface="Georgia"/>
                <a:cs typeface="Georgia"/>
              </a:rPr>
              <a:t>the </a:t>
            </a:r>
            <a:r>
              <a:rPr sz="1000" spc="-10" dirty="0">
                <a:latin typeface="Georgia"/>
                <a:cs typeface="Georgia"/>
              </a:rPr>
              <a:t>sanction of </a:t>
            </a:r>
            <a:r>
              <a:rPr sz="1000" spc="-5" dirty="0">
                <a:latin typeface="Georgia"/>
                <a:cs typeface="Georgia"/>
              </a:rPr>
              <a:t>the </a:t>
            </a:r>
            <a:r>
              <a:rPr sz="1000" spc="-10" dirty="0">
                <a:latin typeface="Georgia"/>
                <a:cs typeface="Georgia"/>
              </a:rPr>
              <a:t>detailed </a:t>
            </a:r>
            <a:r>
              <a:rPr sz="1000" spc="-15" dirty="0">
                <a:latin typeface="Georgia"/>
                <a:cs typeface="Georgia"/>
              </a:rPr>
              <a:t>estimate,  design </a:t>
            </a:r>
            <a:r>
              <a:rPr sz="1000" spc="-10" dirty="0">
                <a:latin typeface="Georgia"/>
                <a:cs typeface="Georgia"/>
              </a:rPr>
              <a:t>calculation, quantities of </a:t>
            </a:r>
            <a:r>
              <a:rPr sz="1000" spc="-25" dirty="0">
                <a:latin typeface="Georgia"/>
                <a:cs typeface="Georgia"/>
              </a:rPr>
              <a:t>work </a:t>
            </a:r>
            <a:r>
              <a:rPr sz="1000" spc="-10" dirty="0">
                <a:latin typeface="Georgia"/>
                <a:cs typeface="Georgia"/>
              </a:rPr>
              <a:t>etc. </a:t>
            </a:r>
            <a:r>
              <a:rPr sz="1000" spc="-20" dirty="0">
                <a:latin typeface="Georgia"/>
                <a:cs typeface="Georgia"/>
              </a:rPr>
              <a:t>Technical </a:t>
            </a:r>
            <a:r>
              <a:rPr sz="1000" spc="-15" dirty="0">
                <a:latin typeface="Georgia"/>
                <a:cs typeface="Georgia"/>
              </a:rPr>
              <a:t>sanction is  </a:t>
            </a:r>
            <a:r>
              <a:rPr sz="1000" spc="-20" dirty="0">
                <a:latin typeface="Georgia"/>
                <a:cs typeface="Georgia"/>
              </a:rPr>
              <a:t>accorded by </a:t>
            </a:r>
            <a:r>
              <a:rPr sz="1000" spc="-10" dirty="0">
                <a:latin typeface="Georgia"/>
                <a:cs typeface="Georgia"/>
              </a:rPr>
              <a:t>engineering </a:t>
            </a:r>
            <a:r>
              <a:rPr sz="1000" spc="-15" dirty="0">
                <a:latin typeface="Georgia"/>
                <a:cs typeface="Georgia"/>
              </a:rPr>
              <a:t>department and </a:t>
            </a:r>
            <a:r>
              <a:rPr sz="1000" spc="-10" dirty="0">
                <a:latin typeface="Georgia"/>
                <a:cs typeface="Georgia"/>
              </a:rPr>
              <a:t>execution of </a:t>
            </a:r>
            <a:r>
              <a:rPr sz="1000" spc="-20" dirty="0">
                <a:latin typeface="Georgia"/>
                <a:cs typeface="Georgia"/>
              </a:rPr>
              <a:t>work is </a:t>
            </a:r>
            <a:r>
              <a:rPr sz="1000" spc="-15" dirty="0">
                <a:latin typeface="Georgia"/>
                <a:cs typeface="Georgia"/>
              </a:rPr>
              <a:t>carried  </a:t>
            </a:r>
            <a:r>
              <a:rPr sz="1000" spc="-5" dirty="0">
                <a:latin typeface="Georgia"/>
                <a:cs typeface="Georgia"/>
              </a:rPr>
              <a:t>out</a:t>
            </a:r>
            <a:r>
              <a:rPr sz="1000" spc="-40" dirty="0">
                <a:latin typeface="Georgia"/>
                <a:cs typeface="Georgia"/>
              </a:rPr>
              <a:t> </a:t>
            </a:r>
            <a:r>
              <a:rPr sz="1000" spc="-25" dirty="0">
                <a:latin typeface="Georgia"/>
                <a:cs typeface="Georgia"/>
              </a:rPr>
              <a:t>thereafter.</a:t>
            </a:r>
            <a:endParaRPr sz="1000">
              <a:latin typeface="Georgia"/>
              <a:cs typeface="Georgia"/>
            </a:endParaRPr>
          </a:p>
          <a:p>
            <a:pPr>
              <a:lnSpc>
                <a:spcPct val="100000"/>
              </a:lnSpc>
              <a:spcBef>
                <a:spcPts val="35"/>
              </a:spcBef>
              <a:buClr>
                <a:srgbClr val="0AD0D9"/>
              </a:buClr>
              <a:buFont typeface="Arial"/>
              <a:buChar char=""/>
            </a:pPr>
            <a:endParaRPr sz="1450">
              <a:latin typeface="Georgia"/>
              <a:cs typeface="Georgia"/>
            </a:endParaRPr>
          </a:p>
          <a:p>
            <a:pPr marL="149225" marR="6350" indent="-137160" algn="just">
              <a:lnSpc>
                <a:spcPct val="100000"/>
              </a:lnSpc>
              <a:buClr>
                <a:srgbClr val="0AD0D9"/>
              </a:buClr>
              <a:buSzPct val="95000"/>
              <a:buFont typeface="Arial"/>
              <a:buChar char=""/>
              <a:tabLst>
                <a:tab pos="149860" algn="l"/>
              </a:tabLst>
            </a:pPr>
            <a:r>
              <a:rPr sz="1000" b="1" spc="45" dirty="0">
                <a:latin typeface="Times New Roman"/>
                <a:cs typeface="Times New Roman"/>
              </a:rPr>
              <a:t>Quantity </a:t>
            </a:r>
            <a:r>
              <a:rPr sz="1000" b="1" spc="20" dirty="0">
                <a:latin typeface="Times New Roman"/>
                <a:cs typeface="Times New Roman"/>
              </a:rPr>
              <a:t>Survey </a:t>
            </a:r>
            <a:r>
              <a:rPr sz="1000" spc="-150" dirty="0">
                <a:latin typeface="Georgia"/>
                <a:cs typeface="Georgia"/>
              </a:rPr>
              <a:t>– </a:t>
            </a:r>
            <a:r>
              <a:rPr sz="1000" spc="-40" dirty="0">
                <a:latin typeface="Georgia"/>
                <a:cs typeface="Georgia"/>
              </a:rPr>
              <a:t>It </a:t>
            </a:r>
            <a:r>
              <a:rPr sz="1000" spc="-20" dirty="0">
                <a:latin typeface="Georgia"/>
                <a:cs typeface="Georgia"/>
              </a:rPr>
              <a:t>means </a:t>
            </a:r>
            <a:r>
              <a:rPr sz="1000" spc="-15" dirty="0">
                <a:latin typeface="Georgia"/>
                <a:cs typeface="Georgia"/>
              </a:rPr>
              <a:t>estimating </a:t>
            </a:r>
            <a:r>
              <a:rPr sz="1000" spc="-10" dirty="0">
                <a:latin typeface="Georgia"/>
                <a:cs typeface="Georgia"/>
              </a:rPr>
              <a:t>of </a:t>
            </a:r>
            <a:r>
              <a:rPr sz="1000" spc="-15" dirty="0">
                <a:latin typeface="Georgia"/>
                <a:cs typeface="Georgia"/>
              </a:rPr>
              <a:t>quantities </a:t>
            </a:r>
            <a:r>
              <a:rPr sz="1000" spc="-10" dirty="0">
                <a:latin typeface="Georgia"/>
                <a:cs typeface="Georgia"/>
              </a:rPr>
              <a:t>of </a:t>
            </a:r>
            <a:r>
              <a:rPr sz="1000" spc="-15" dirty="0">
                <a:latin typeface="Georgia"/>
                <a:cs typeface="Georgia"/>
              </a:rPr>
              <a:t>different </a:t>
            </a:r>
            <a:r>
              <a:rPr sz="1000" spc="-35" dirty="0">
                <a:latin typeface="Georgia"/>
                <a:cs typeface="Georgia"/>
              </a:rPr>
              <a:t>items  </a:t>
            </a:r>
            <a:r>
              <a:rPr sz="1000" spc="-10" dirty="0">
                <a:latin typeface="Georgia"/>
                <a:cs typeface="Georgia"/>
              </a:rPr>
              <a:t>of</a:t>
            </a:r>
            <a:r>
              <a:rPr sz="1000" spc="5" dirty="0">
                <a:latin typeface="Georgia"/>
                <a:cs typeface="Georgia"/>
              </a:rPr>
              <a:t> </a:t>
            </a:r>
            <a:r>
              <a:rPr sz="1000" spc="-25" dirty="0">
                <a:latin typeface="Georgia"/>
                <a:cs typeface="Georgia"/>
              </a:rPr>
              <a:t>works.</a:t>
            </a:r>
            <a:endParaRPr sz="1000">
              <a:latin typeface="Georgia"/>
              <a:cs typeface="Georgia"/>
            </a:endParaRPr>
          </a:p>
          <a:p>
            <a:pPr>
              <a:lnSpc>
                <a:spcPct val="100000"/>
              </a:lnSpc>
              <a:spcBef>
                <a:spcPts val="30"/>
              </a:spcBef>
              <a:buClr>
                <a:srgbClr val="0AD0D9"/>
              </a:buClr>
              <a:buFont typeface="Arial"/>
              <a:buChar char=""/>
            </a:pPr>
            <a:endParaRPr sz="1450">
              <a:latin typeface="Georgia"/>
              <a:cs typeface="Georgia"/>
            </a:endParaRPr>
          </a:p>
          <a:p>
            <a:pPr marL="149225" marR="5715" indent="-137160" algn="just">
              <a:lnSpc>
                <a:spcPct val="100000"/>
              </a:lnSpc>
              <a:buClr>
                <a:srgbClr val="0AD0D9"/>
              </a:buClr>
              <a:buSzPct val="95000"/>
              <a:buFont typeface="Arial"/>
              <a:buChar char=""/>
              <a:tabLst>
                <a:tab pos="149860" algn="l"/>
              </a:tabLst>
            </a:pPr>
            <a:r>
              <a:rPr sz="1000" b="1" spc="50" dirty="0">
                <a:latin typeface="Times New Roman"/>
                <a:cs typeface="Times New Roman"/>
              </a:rPr>
              <a:t>Plinth </a:t>
            </a:r>
            <a:r>
              <a:rPr sz="1000" b="1" spc="10" dirty="0">
                <a:latin typeface="Times New Roman"/>
                <a:cs typeface="Times New Roman"/>
              </a:rPr>
              <a:t>Area </a:t>
            </a:r>
            <a:r>
              <a:rPr sz="1000" spc="-150" dirty="0">
                <a:latin typeface="Georgia"/>
                <a:cs typeface="Georgia"/>
              </a:rPr>
              <a:t>– </a:t>
            </a:r>
            <a:r>
              <a:rPr sz="1000" spc="-40" dirty="0">
                <a:latin typeface="Georgia"/>
                <a:cs typeface="Georgia"/>
              </a:rPr>
              <a:t>It </a:t>
            </a:r>
            <a:r>
              <a:rPr sz="1000" spc="-20" dirty="0">
                <a:latin typeface="Georgia"/>
                <a:cs typeface="Georgia"/>
              </a:rPr>
              <a:t>is </a:t>
            </a:r>
            <a:r>
              <a:rPr sz="1000" dirty="0">
                <a:latin typeface="Georgia"/>
                <a:cs typeface="Georgia"/>
              </a:rPr>
              <a:t>the </a:t>
            </a:r>
            <a:r>
              <a:rPr sz="1000" spc="-10" dirty="0">
                <a:latin typeface="Georgia"/>
                <a:cs typeface="Georgia"/>
              </a:rPr>
              <a:t>built </a:t>
            </a:r>
            <a:r>
              <a:rPr sz="1000" spc="-15" dirty="0">
                <a:latin typeface="Georgia"/>
                <a:cs typeface="Georgia"/>
              </a:rPr>
              <a:t>up </a:t>
            </a:r>
            <a:r>
              <a:rPr sz="1000" spc="-25" dirty="0">
                <a:latin typeface="Georgia"/>
                <a:cs typeface="Georgia"/>
              </a:rPr>
              <a:t>covered area </a:t>
            </a:r>
            <a:r>
              <a:rPr sz="1000" spc="-10" dirty="0">
                <a:latin typeface="Georgia"/>
                <a:cs typeface="Georgia"/>
              </a:rPr>
              <a:t>of </a:t>
            </a:r>
            <a:r>
              <a:rPr sz="1000" spc="-30" dirty="0">
                <a:latin typeface="Georgia"/>
                <a:cs typeface="Georgia"/>
              </a:rPr>
              <a:t>a </a:t>
            </a:r>
            <a:r>
              <a:rPr sz="1000" spc="-10" dirty="0">
                <a:latin typeface="Georgia"/>
                <a:cs typeface="Georgia"/>
              </a:rPr>
              <a:t>building </a:t>
            </a:r>
            <a:r>
              <a:rPr sz="1000" spc="-20" dirty="0">
                <a:latin typeface="Georgia"/>
                <a:cs typeface="Georgia"/>
              </a:rPr>
              <a:t>measured </a:t>
            </a:r>
            <a:r>
              <a:rPr sz="1000" spc="-45" dirty="0">
                <a:latin typeface="Georgia"/>
                <a:cs typeface="Georgia"/>
              </a:rPr>
              <a:t>at  </a:t>
            </a:r>
            <a:r>
              <a:rPr sz="1000" spc="5" dirty="0">
                <a:latin typeface="Georgia"/>
                <a:cs typeface="Georgia"/>
              </a:rPr>
              <a:t>floor </a:t>
            </a:r>
            <a:r>
              <a:rPr sz="1000" spc="-15" dirty="0">
                <a:latin typeface="Georgia"/>
                <a:cs typeface="Georgia"/>
              </a:rPr>
              <a:t>level </a:t>
            </a:r>
            <a:r>
              <a:rPr sz="1000" spc="-10" dirty="0">
                <a:latin typeface="Georgia"/>
                <a:cs typeface="Georgia"/>
              </a:rPr>
              <a:t>of </a:t>
            </a:r>
            <a:r>
              <a:rPr sz="1000" spc="-25" dirty="0">
                <a:latin typeface="Georgia"/>
                <a:cs typeface="Georgia"/>
              </a:rPr>
              <a:t>any </a:t>
            </a:r>
            <a:r>
              <a:rPr sz="1000" spc="-20" dirty="0">
                <a:latin typeface="Georgia"/>
                <a:cs typeface="Georgia"/>
              </a:rPr>
              <a:t>storey by </a:t>
            </a:r>
            <a:r>
              <a:rPr sz="1000" spc="-10" dirty="0">
                <a:latin typeface="Georgia"/>
                <a:cs typeface="Georgia"/>
              </a:rPr>
              <a:t>taking </a:t>
            </a:r>
            <a:r>
              <a:rPr sz="1000" spc="-15" dirty="0">
                <a:latin typeface="Georgia"/>
                <a:cs typeface="Georgia"/>
              </a:rPr>
              <a:t>external </a:t>
            </a:r>
            <a:r>
              <a:rPr sz="1000" spc="-20" dirty="0">
                <a:latin typeface="Georgia"/>
                <a:cs typeface="Georgia"/>
              </a:rPr>
              <a:t>dimensions </a:t>
            </a:r>
            <a:r>
              <a:rPr sz="1000" spc="-10" dirty="0">
                <a:latin typeface="Georgia"/>
                <a:cs typeface="Georgia"/>
              </a:rPr>
              <a:t>of </a:t>
            </a:r>
            <a:r>
              <a:rPr sz="1000" spc="-5" dirty="0">
                <a:latin typeface="Georgia"/>
                <a:cs typeface="Georgia"/>
              </a:rPr>
              <a:t>the </a:t>
            </a:r>
            <a:r>
              <a:rPr sz="1000" spc="-10" dirty="0">
                <a:latin typeface="Georgia"/>
                <a:cs typeface="Georgia"/>
              </a:rPr>
              <a:t>building  at </a:t>
            </a:r>
            <a:r>
              <a:rPr sz="1000" spc="-5" dirty="0">
                <a:latin typeface="Georgia"/>
                <a:cs typeface="Georgia"/>
              </a:rPr>
              <a:t>the </a:t>
            </a:r>
            <a:r>
              <a:rPr sz="1000" spc="5" dirty="0">
                <a:latin typeface="Georgia"/>
                <a:cs typeface="Georgia"/>
              </a:rPr>
              <a:t>floor</a:t>
            </a:r>
            <a:r>
              <a:rPr sz="1000" spc="-55" dirty="0">
                <a:latin typeface="Georgia"/>
                <a:cs typeface="Georgia"/>
              </a:rPr>
              <a:t> </a:t>
            </a:r>
            <a:r>
              <a:rPr sz="1000" spc="-15" dirty="0">
                <a:latin typeface="Georgia"/>
                <a:cs typeface="Georgia"/>
              </a:rPr>
              <a:t>level.</a:t>
            </a:r>
            <a:endParaRPr sz="1000">
              <a:latin typeface="Georgia"/>
              <a:cs typeface="Georgia"/>
            </a:endParaRPr>
          </a:p>
        </p:txBody>
      </p:sp>
      <p:sp>
        <p:nvSpPr>
          <p:cNvPr id="5" name="object 5"/>
          <p:cNvSpPr txBox="1"/>
          <p:nvPr/>
        </p:nvSpPr>
        <p:spPr>
          <a:xfrm>
            <a:off x="216154" y="3252977"/>
            <a:ext cx="348615" cy="116839"/>
          </a:xfrm>
          <a:prstGeom prst="rect">
            <a:avLst/>
          </a:prstGeom>
        </p:spPr>
        <p:txBody>
          <a:bodyPr vert="horz" wrap="square" lIns="0" tIns="12700" rIns="0" bIns="0" rtlCol="0">
            <a:spAutoFit/>
          </a:bodyPr>
          <a:lstStyle/>
          <a:p>
            <a:pPr marL="12700">
              <a:lnSpc>
                <a:spcPct val="100000"/>
              </a:lnSpc>
              <a:spcBef>
                <a:spcPts val="100"/>
              </a:spcBef>
            </a:pPr>
            <a:r>
              <a:rPr sz="600" spc="-45" dirty="0">
                <a:solidFill>
                  <a:srgbClr val="045C75"/>
                </a:solidFill>
                <a:latin typeface="Georgia"/>
                <a:cs typeface="Georgia"/>
              </a:rPr>
              <a:t>8/24/2016</a:t>
            </a:r>
            <a:endParaRPr sz="600">
              <a:latin typeface="Georgia"/>
              <a:cs typeface="Georgia"/>
            </a:endParaRPr>
          </a:p>
        </p:txBody>
      </p:sp>
      <p:sp>
        <p:nvSpPr>
          <p:cNvPr id="6" name="object 6"/>
          <p:cNvSpPr txBox="1"/>
          <p:nvPr/>
        </p:nvSpPr>
        <p:spPr>
          <a:xfrm>
            <a:off x="1321435" y="3252977"/>
            <a:ext cx="1019810" cy="116839"/>
          </a:xfrm>
          <a:prstGeom prst="rect">
            <a:avLst/>
          </a:prstGeom>
        </p:spPr>
        <p:txBody>
          <a:bodyPr vert="horz" wrap="square" lIns="0" tIns="12700" rIns="0" bIns="0" rtlCol="0">
            <a:spAutoFit/>
          </a:bodyPr>
          <a:lstStyle/>
          <a:p>
            <a:pPr marL="12700">
              <a:lnSpc>
                <a:spcPct val="100000"/>
              </a:lnSpc>
              <a:spcBef>
                <a:spcPts val="100"/>
              </a:spcBef>
            </a:pPr>
            <a:r>
              <a:rPr sz="600" spc="-20" dirty="0">
                <a:solidFill>
                  <a:srgbClr val="045C75"/>
                </a:solidFill>
                <a:latin typeface="Georgia"/>
                <a:cs typeface="Georgia"/>
              </a:rPr>
              <a:t>Estimation-Engr. </a:t>
            </a:r>
            <a:r>
              <a:rPr sz="600" spc="-10" dirty="0">
                <a:solidFill>
                  <a:srgbClr val="045C75"/>
                </a:solidFill>
                <a:latin typeface="Georgia"/>
                <a:cs typeface="Georgia"/>
              </a:rPr>
              <a:t>Shehroze</a:t>
            </a:r>
            <a:r>
              <a:rPr sz="600" spc="15" dirty="0">
                <a:solidFill>
                  <a:srgbClr val="045C75"/>
                </a:solidFill>
                <a:latin typeface="Georgia"/>
                <a:cs typeface="Georgia"/>
              </a:rPr>
              <a:t> </a:t>
            </a:r>
            <a:r>
              <a:rPr sz="600" spc="-5" dirty="0">
                <a:solidFill>
                  <a:srgbClr val="045C75"/>
                </a:solidFill>
                <a:latin typeface="Georgia"/>
                <a:cs typeface="Georgia"/>
              </a:rPr>
              <a:t>Ali</a:t>
            </a:r>
            <a:endParaRPr sz="600">
              <a:latin typeface="Georgia"/>
              <a:cs typeface="Georgia"/>
            </a:endParaRPr>
          </a:p>
        </p:txBody>
      </p:sp>
      <p:sp>
        <p:nvSpPr>
          <p:cNvPr id="7" name="object 7"/>
          <p:cNvSpPr txBox="1"/>
          <p:nvPr/>
        </p:nvSpPr>
        <p:spPr>
          <a:xfrm>
            <a:off x="4290821" y="3252977"/>
            <a:ext cx="67310" cy="116839"/>
          </a:xfrm>
          <a:prstGeom prst="rect">
            <a:avLst/>
          </a:prstGeom>
        </p:spPr>
        <p:txBody>
          <a:bodyPr vert="horz" wrap="square" lIns="0" tIns="12700" rIns="0" bIns="0" rtlCol="0">
            <a:spAutoFit/>
          </a:bodyPr>
          <a:lstStyle/>
          <a:p>
            <a:pPr marL="12700">
              <a:lnSpc>
                <a:spcPct val="100000"/>
              </a:lnSpc>
              <a:spcBef>
                <a:spcPts val="100"/>
              </a:spcBef>
            </a:pPr>
            <a:r>
              <a:rPr sz="600" spc="-15" dirty="0">
                <a:solidFill>
                  <a:srgbClr val="045C75"/>
                </a:solidFill>
                <a:latin typeface="Georgia"/>
                <a:cs typeface="Georgia"/>
              </a:rPr>
              <a:t>9</a:t>
            </a:r>
            <a:endParaRPr sz="600">
              <a:latin typeface="Georgia"/>
              <a:cs typeface="Georgia"/>
            </a:endParaRPr>
          </a:p>
        </p:txBody>
      </p:sp>
      <p:sp>
        <p:nvSpPr>
          <p:cNvPr id="8" name="object 8"/>
          <p:cNvSpPr/>
          <p:nvPr/>
        </p:nvSpPr>
        <p:spPr>
          <a:xfrm>
            <a:off x="304" y="253"/>
            <a:ext cx="4571365" cy="3428365"/>
          </a:xfrm>
          <a:custGeom>
            <a:avLst/>
            <a:gdLst/>
            <a:ahLst/>
            <a:cxnLst/>
            <a:rect l="l" t="t" r="r" b="b"/>
            <a:pathLst>
              <a:path w="4571365" h="3428365">
                <a:moveTo>
                  <a:pt x="0" y="3428110"/>
                </a:moveTo>
                <a:lnTo>
                  <a:pt x="4571365" y="3428110"/>
                </a:lnTo>
                <a:lnTo>
                  <a:pt x="4571365" y="0"/>
                </a:lnTo>
                <a:lnTo>
                  <a:pt x="0" y="0"/>
                </a:lnTo>
                <a:lnTo>
                  <a:pt x="0" y="3428110"/>
                </a:lnTo>
                <a:close/>
              </a:path>
            </a:pathLst>
          </a:custGeom>
          <a:ln w="24384">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2058</Words>
  <Application>Microsoft Office PowerPoint</Application>
  <PresentationFormat>Custom</PresentationFormat>
  <Paragraphs>238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Carlito</vt:lpstr>
      <vt:lpstr>Georgia</vt:lpstr>
      <vt:lpstr>Times New Roman</vt:lpstr>
      <vt:lpstr>Office Theme</vt:lpstr>
      <vt:lpstr>ESTIMATION      Engr. Muhammad Owais</vt:lpstr>
      <vt:lpstr>ESTIMATION</vt:lpstr>
      <vt:lpstr> An estimate of the cost of a construction job is the probable cost of that job  as computed from plans and specifications.</vt:lpstr>
      <vt:lpstr>NEED FOR ESTIMATE</vt:lpstr>
      <vt:lpstr>SITE CONDITIONS AFFECTING THE OVERALL COST</vt:lpstr>
      <vt:lpstr>4. Ground conditions vary and change the method of construction. For  example, excavation may be dry, wet, hard, soft, shallow or deep requiring  different efforts.</vt:lpstr>
      <vt:lpstr>Terminologies</vt:lpstr>
      <vt:lpstr> Sub-Head items of work – Works like earthwork, concrete work,  brick work etc. Under each sub head there are different items of work.</vt:lpstr>
      <vt:lpstr> Expenditure Sanction – It represents allotment of money to meet the  expenditure. It is usually accorded by Finance Department.</vt:lpstr>
      <vt:lpstr> Floor Area – It is obtained after deducting area of walls from the plinth  area of building. It should include:</vt:lpstr>
      <vt:lpstr>Plan showing orientation of building, boundaries of land,  position of roads, drains, sewer line, water pipelines and adjoining plots  of lands. North direction is also shown on one corner of site plan).</vt:lpstr>
      <vt:lpstr>Types of Estimates</vt:lpstr>
      <vt:lpstr>PRELIMINARY ESTIMATE</vt:lpstr>
      <vt:lpstr>PRELIMINARY ESTIMATE (Ctd.)</vt:lpstr>
      <vt:lpstr>PLINTH AREA ESTIMATE</vt:lpstr>
      <vt:lpstr>CUBE RATE ESTIMATE</vt:lpstr>
      <vt:lpstr>APPROXIMATE QUANTITY METHOD ESTIMATE</vt:lpstr>
      <vt:lpstr>DETAIL ESTIMATE</vt:lpstr>
      <vt:lpstr>REVISED ESTIMATE</vt:lpstr>
      <vt:lpstr>SUPPLEMENTARY ESTIMATE</vt:lpstr>
      <vt:lpstr>SUPPLEMENTARY AND REVISED ESTIMATE</vt:lpstr>
      <vt:lpstr>ANNUAL REPAIR OR MAINTENANCE ESTIMATE (A.R / A.M  ESTIMATE)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ESTIMATES</dc:title>
  <dc:creator>simar</dc:creator>
  <cp:lastModifiedBy>Engr Owais</cp:lastModifiedBy>
  <cp:revision>1</cp:revision>
  <dcterms:created xsi:type="dcterms:W3CDTF">2020-05-03T10:39:23Z</dcterms:created>
  <dcterms:modified xsi:type="dcterms:W3CDTF">2020-05-03T10:41:15Z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2016-08-24T00:00:00Z</vt:filetime>
  </property>
  <property fmtid="{D5CDD505-2E9C-101B-9397-08002B2CF9AE}" pid="3" name="Creator">
    <vt:lpwstr>Microsoft® PowerPoint® 2010</vt:lpwstr>
  </property>
  <property fmtid="{D5CDD505-2E9C-101B-9397-08002B2CF9AE}" pid="4" name="LastSaved">
    <vt:filetime>2020-05-03T00:00:00Z</vt:filetime>
  </property>
</Properties>
</file>