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0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289" r:id="rId33"/>
    <p:sldId id="290" r:id="rId34"/>
    <p:sldId id="291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  <p:sldId id="325" r:id="rId45"/>
    <p:sldId id="326" r:id="rId46"/>
    <p:sldId id="327" r:id="rId47"/>
    <p:sldId id="328" r:id="rId48"/>
    <p:sldId id="329" r:id="rId49"/>
    <p:sldId id="330" r:id="rId50"/>
    <p:sldId id="331" r:id="rId51"/>
    <p:sldId id="332" r:id="rId52"/>
    <p:sldId id="333" r:id="rId53"/>
    <p:sldId id="334" r:id="rId54"/>
    <p:sldId id="335" r:id="rId55"/>
    <p:sldId id="336" r:id="rId56"/>
    <p:sldId id="337" r:id="rId57"/>
    <p:sldId id="338" r:id="rId58"/>
    <p:sldId id="339" r:id="rId59"/>
    <p:sldId id="340" r:id="rId60"/>
    <p:sldId id="341" r:id="rId61"/>
    <p:sldId id="342" r:id="rId62"/>
    <p:sldId id="343" r:id="rId63"/>
    <p:sldId id="344" r:id="rId64"/>
    <p:sldId id="345" r:id="rId65"/>
    <p:sldId id="346" r:id="rId66"/>
    <p:sldId id="347" r:id="rId67"/>
    <p:sldId id="348" r:id="rId68"/>
    <p:sldId id="349" r:id="rId69"/>
    <p:sldId id="350" r:id="rId70"/>
    <p:sldId id="351" r:id="rId71"/>
    <p:sldId id="352" r:id="rId72"/>
    <p:sldId id="353" r:id="rId73"/>
    <p:sldId id="354" r:id="rId74"/>
    <p:sldId id="355" r:id="rId75"/>
    <p:sldId id="356" r:id="rId76"/>
    <p:sldId id="357" r:id="rId77"/>
    <p:sldId id="358" r:id="rId78"/>
    <p:sldId id="359" r:id="rId79"/>
    <p:sldId id="360" r:id="rId80"/>
    <p:sldId id="361" r:id="rId81"/>
    <p:sldId id="362" r:id="rId82"/>
    <p:sldId id="363" r:id="rId83"/>
    <p:sldId id="364" r:id="rId8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65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418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884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4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en-US" sz="2400">
                <a:latin typeface="Times New Roman" pitchFamily="-124" charset="0"/>
              </a:endParaRPr>
            </a:p>
          </p:txBody>
        </p:sp>
        <p:sp>
          <p:nvSpPr>
            <p:cNvPr id="1884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en-US">
                <a:latin typeface="Arial" charset="0"/>
              </a:endParaRPr>
            </a:p>
          </p:txBody>
        </p:sp>
      </p:grpSp>
      <p:sp>
        <p:nvSpPr>
          <p:cNvPr id="1884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-124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884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426E73-9E8D-4ED0-8ADC-EF57659C342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E719D-F3BD-49F7-88BF-B47B5491EC0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B60A8-5187-4E26-9C5F-DD315D778C7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-124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0314D9-8E0E-4F39-A539-3C3207DF1057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20173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0173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en-US">
                <a:latin typeface="Arial" charset="0"/>
              </a:endParaRPr>
            </a:p>
          </p:txBody>
        </p:sp>
        <p:sp>
          <p:nvSpPr>
            <p:cNvPr id="20173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en-US" sz="2400">
                <a:latin typeface="Times New Roman" pitchFamily="-124" charset="0"/>
              </a:endParaRPr>
            </a:p>
          </p:txBody>
        </p:sp>
        <p:sp>
          <p:nvSpPr>
            <p:cNvPr id="20173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en-US" sz="2400">
                <a:latin typeface="Times New Roman" pitchFamily="-124" charset="0"/>
              </a:endParaRPr>
            </a:p>
          </p:txBody>
        </p:sp>
        <p:sp>
          <p:nvSpPr>
            <p:cNvPr id="20173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73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7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B0E97-71E2-4BA3-861D-7C6D4D5EFBE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A54F0-EB5E-477D-B541-CE11B277899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0AB71-5C5B-46D0-B37D-533717272A8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C771D-940C-4717-BE96-75A61715D08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AF009-B03E-4218-91B7-78C77CDCB8B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CDD26-0651-4852-B163-EF48B7427DE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24C5D-1DD4-4CD8-849B-3638642F2D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CA913-CFFD-4FD3-B8B0-6CCDA227376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4ADF6-74F2-4BB5-8070-EEF80314EEA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9E496-FAA1-41C4-85EF-961145E3A8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E5689-3BD5-45B5-AC91-71B4D46C4CC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0A3B4-2DE2-457B-9D45-5BDFC5FA55E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487A9-BEA2-4DD8-BDA1-854EB547867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13C8E-8386-4948-B910-FE315B6ED61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24D0C-43BD-4831-AB63-920EBEEAF8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4BDE1-E613-466F-8D1A-A9C6CF7EBF6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61113-DF5B-44C1-A73F-F6EE0042A3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21A27-A90D-45C0-B2AA-A46CAB57C92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39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873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en-US" sz="2400">
                <a:latin typeface="Times New Roman" pitchFamily="-124" charset="0"/>
              </a:endParaRPr>
            </a:p>
          </p:txBody>
        </p:sp>
        <p:sp>
          <p:nvSpPr>
            <p:cNvPr id="1873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en-US">
                <a:latin typeface="Arial" charset="0"/>
              </a:endParaRPr>
            </a:p>
          </p:txBody>
        </p:sp>
        <p:sp>
          <p:nvSpPr>
            <p:cNvPr id="1873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73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74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zh-TW"/>
          </a:p>
        </p:txBody>
      </p:sp>
      <p:sp>
        <p:nvSpPr>
          <p:cNvPr id="1874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en-US" altLang="zh-TW"/>
          </a:p>
        </p:txBody>
      </p:sp>
      <p:sp>
        <p:nvSpPr>
          <p:cNvPr id="1874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D2C4BE9-BC0A-4332-9D44-AED8C51945C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24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24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-124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24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24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24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24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24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24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0" lang="en-US" sz="2400">
              <a:latin typeface="Times New Roman" pitchFamily="-124" charset="0"/>
            </a:endParaRP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0" lang="en-US" sz="2400">
              <a:latin typeface="Times New Roman" pitchFamily="-124" charset="0"/>
            </a:endParaRP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2007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+mn-lt"/>
              </a:defRPr>
            </a:lvl1pPr>
          </a:lstStyle>
          <a:p>
            <a:fld id="{36E16F91-7D7F-458F-B76C-F2A367FACB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071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071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24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-124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24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sz="4400"/>
              <a:t>The Grammar-Translation Method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sz="4800" i="1">
                <a:solidFill>
                  <a:srgbClr val="3333FF"/>
                </a:solidFill>
                <a:latin typeface="Times New Roman" pitchFamily="-124" charset="0"/>
              </a:rPr>
              <a:t>Introduction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484313"/>
            <a:ext cx="7239000" cy="1296987"/>
          </a:xfrm>
        </p:spPr>
        <p:txBody>
          <a:bodyPr/>
          <a:lstStyle/>
          <a:p>
            <a:r>
              <a:rPr lang="en-US" altLang="zh-TW" b="1"/>
              <a:t>The Characteristic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2781300"/>
            <a:ext cx="8424862" cy="3889375"/>
          </a:xfrm>
        </p:spPr>
        <p:txBody>
          <a:bodyPr/>
          <a:lstStyle/>
          <a:p>
            <a:pPr marL="609600" indent="-609600"/>
            <a:r>
              <a:rPr lang="zh-TW" altLang="en-US" b="1"/>
              <a:t>（</a:t>
            </a:r>
            <a:r>
              <a:rPr lang="en-US" altLang="zh-TW" b="1"/>
              <a:t>1</a:t>
            </a:r>
            <a:r>
              <a:rPr lang="zh-TW" altLang="en-US" b="1"/>
              <a:t>）</a:t>
            </a:r>
            <a:r>
              <a:rPr lang="en-US" altLang="zh-TW" b="1"/>
              <a:t>Acquisition of vocabulary&gt; Grammatical skill</a:t>
            </a:r>
          </a:p>
          <a:p>
            <a:pPr marL="609600" indent="-609600"/>
            <a:r>
              <a:rPr lang="zh-TW" altLang="en-US" b="1"/>
              <a:t>（</a:t>
            </a:r>
            <a:r>
              <a:rPr lang="en-US" altLang="zh-TW" b="1"/>
              <a:t>2</a:t>
            </a:r>
            <a:r>
              <a:rPr lang="zh-TW" altLang="en-US" b="1"/>
              <a:t>）</a:t>
            </a:r>
            <a:r>
              <a:rPr lang="en-US" altLang="zh-TW" b="1"/>
              <a:t>Control vocabulary difficulty</a:t>
            </a:r>
          </a:p>
          <a:p>
            <a:pPr marL="609600" indent="-609600"/>
            <a:r>
              <a:rPr lang="zh-TW" altLang="en-US" b="1"/>
              <a:t>（</a:t>
            </a:r>
            <a:r>
              <a:rPr lang="en-US" altLang="zh-TW" b="1"/>
              <a:t>3</a:t>
            </a:r>
            <a:r>
              <a:rPr lang="zh-TW" altLang="en-US" b="1"/>
              <a:t>）</a:t>
            </a:r>
            <a:r>
              <a:rPr lang="en-US" altLang="zh-TW" b="1"/>
              <a:t>Reading Comprehension &gt; Pronunciation and Conversational Skills</a:t>
            </a:r>
          </a:p>
          <a:p>
            <a:pPr marL="609600" indent="-609600"/>
            <a:r>
              <a:rPr lang="zh-TW" altLang="en-US" b="1"/>
              <a:t>（</a:t>
            </a:r>
            <a:r>
              <a:rPr lang="en-US" altLang="zh-TW" b="1"/>
              <a:t>4</a:t>
            </a:r>
            <a:r>
              <a:rPr lang="zh-TW" altLang="en-US" b="1"/>
              <a:t>）</a:t>
            </a:r>
            <a:r>
              <a:rPr lang="en-US" altLang="zh-TW" b="1"/>
              <a:t>Translation reappear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Advantages with using RM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141663"/>
            <a:ext cx="7775575" cy="2881312"/>
          </a:xfrm>
        </p:spPr>
        <p:txBody>
          <a:bodyPr/>
          <a:lstStyle/>
          <a:p>
            <a:r>
              <a:rPr lang="en-US" altLang="zh-TW"/>
              <a:t>˙Good for people who do not travel abroad </a:t>
            </a:r>
          </a:p>
          <a:p>
            <a:r>
              <a:rPr lang="en-US" altLang="zh-TW"/>
              <a:t>˙Teacher does not need to have good oral skill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584325"/>
          </a:xfrm>
        </p:spPr>
        <p:txBody>
          <a:bodyPr/>
          <a:lstStyle/>
          <a:p>
            <a:r>
              <a:rPr lang="en-US" altLang="zh-TW" b="1"/>
              <a:t>Disadvantages with using RM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644900"/>
            <a:ext cx="7239000" cy="2592388"/>
          </a:xfrm>
        </p:spPr>
        <p:txBody>
          <a:bodyPr/>
          <a:lstStyle/>
          <a:p>
            <a:r>
              <a:rPr lang="en-US" altLang="zh-TW"/>
              <a:t>˙Narrow skill ability</a:t>
            </a:r>
          </a:p>
          <a:p>
            <a:r>
              <a:rPr lang="en-US" altLang="zh-TW"/>
              <a:t>˙Unbalanced learning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Typical Procedure in a RM Course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500438"/>
            <a:ext cx="7239000" cy="2374900"/>
          </a:xfrm>
        </p:spPr>
        <p:txBody>
          <a:bodyPr/>
          <a:lstStyle/>
          <a:p>
            <a:r>
              <a:rPr lang="zh-TW" altLang="en-US" b="1"/>
              <a:t>（</a:t>
            </a:r>
            <a:r>
              <a:rPr lang="en-US" altLang="zh-TW" b="1"/>
              <a:t>1</a:t>
            </a:r>
            <a:r>
              <a:rPr lang="zh-TW" altLang="en-US" b="1"/>
              <a:t>）</a:t>
            </a:r>
            <a:r>
              <a:rPr lang="en-US" altLang="zh-TW" b="1"/>
              <a:t>Read a lot</a:t>
            </a:r>
          </a:p>
          <a:p>
            <a:r>
              <a:rPr lang="zh-TW" altLang="en-US" b="1"/>
              <a:t>（</a:t>
            </a:r>
            <a:r>
              <a:rPr lang="en-US" altLang="zh-TW" b="1"/>
              <a:t>2</a:t>
            </a:r>
            <a:r>
              <a:rPr lang="zh-TW" altLang="en-US" b="1"/>
              <a:t>）</a:t>
            </a:r>
            <a:r>
              <a:rPr lang="en-US" altLang="zh-TW" b="1"/>
              <a:t>Expand vocabulary fast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sz="6000"/>
              <a:t>The Direct Method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sz="4800" i="1">
                <a:solidFill>
                  <a:srgbClr val="3333FF"/>
                </a:solidFill>
                <a:latin typeface="Times New Roman" pitchFamily="-124" charset="0"/>
              </a:rPr>
              <a:t>Introduction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Rationale of DM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3200" b="1" i="1">
                <a:latin typeface="Times New Roman" pitchFamily="-124" charset="0"/>
              </a:rPr>
              <a:t>First language learning process</a:t>
            </a:r>
          </a:p>
          <a:p>
            <a:pPr>
              <a:buFont typeface="Wingdings" pitchFamily="-124" charset="2"/>
              <a:buNone/>
            </a:pPr>
            <a:r>
              <a:rPr lang="en-US" altLang="zh-TW" sz="3200" b="1" i="1">
                <a:latin typeface="Times New Roman" pitchFamily="-124" charset="0"/>
              </a:rPr>
              <a:t>    (1) No grammar</a:t>
            </a:r>
          </a:p>
          <a:p>
            <a:pPr>
              <a:buFont typeface="Wingdings" pitchFamily="-124" charset="2"/>
              <a:buNone/>
            </a:pPr>
            <a:r>
              <a:rPr lang="en-US" altLang="zh-TW" sz="3200" b="1" i="1">
                <a:latin typeface="Times New Roman" pitchFamily="-124" charset="0"/>
              </a:rPr>
              <a:t>    (2) No mother tongue</a:t>
            </a:r>
          </a:p>
          <a:p>
            <a:pPr>
              <a:buFont typeface="Wingdings" pitchFamily="-124" charset="2"/>
              <a:buNone/>
            </a:pPr>
            <a:r>
              <a:rPr lang="en-US" altLang="zh-TW" sz="3200" b="1" i="1">
                <a:latin typeface="Times New Roman" pitchFamily="-124" charset="0"/>
              </a:rPr>
              <a:t>    (3) No translation</a:t>
            </a:r>
          </a:p>
          <a:p>
            <a:pPr>
              <a:buFont typeface="Wingdings" pitchFamily="-124" charset="2"/>
              <a:buNone/>
            </a:pPr>
            <a:r>
              <a:rPr lang="en-US" altLang="zh-TW" sz="3200" b="1" i="1">
                <a:latin typeface="Times New Roman" pitchFamily="-124" charset="0"/>
              </a:rPr>
              <a:t>    (4) Postponement of printed word</a:t>
            </a:r>
          </a:p>
          <a:p>
            <a:pPr>
              <a:buFont typeface="Wingdings" pitchFamily="-124" charset="2"/>
              <a:buNone/>
            </a:pPr>
            <a:r>
              <a:rPr lang="en-US" altLang="zh-TW" sz="3200" b="1" i="1">
                <a:latin typeface="Times New Roman" pitchFamily="-124" charset="0"/>
              </a:rPr>
              <a:t>    (5) Postponement of written word</a:t>
            </a:r>
          </a:p>
          <a:p>
            <a:pPr>
              <a:buFont typeface="Wingdings" pitchFamily="-124" charset="2"/>
              <a:buNone/>
            </a:pPr>
            <a:endParaRPr lang="en-US" altLang="zh-TW" sz="3200" b="1" i="1">
              <a:latin typeface="Times New Roman" pitchFamily="-12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/>
              <a:t>Key Features of DM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60575"/>
            <a:ext cx="7640637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Target language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Vocabulary / grammar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Teaching point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Language skills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/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2100"/>
          </a:p>
          <a:p>
            <a:pPr>
              <a:lnSpc>
                <a:spcPct val="80000"/>
              </a:lnSpc>
            </a:pPr>
            <a:endParaRPr lang="en-US" altLang="zh-TW" sz="21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01625"/>
            <a:ext cx="7783512" cy="1143000"/>
          </a:xfrm>
        </p:spPr>
        <p:txBody>
          <a:bodyPr/>
          <a:lstStyle/>
          <a:p>
            <a:pPr algn="ctr"/>
            <a:r>
              <a:rPr lang="en-US" altLang="zh-TW" sz="4000" b="1"/>
              <a:t>Guidelines of DM for teaching </a:t>
            </a:r>
            <a:br>
              <a:rPr lang="en-US" altLang="zh-TW" sz="4000" b="1"/>
            </a:br>
            <a:r>
              <a:rPr lang="en-US" altLang="zh-TW" sz="4000" b="1"/>
              <a:t>oral language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060575"/>
            <a:ext cx="3579813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Demonstrate</a:t>
            </a:r>
          </a:p>
          <a:p>
            <a:r>
              <a:rPr lang="en-US" altLang="zh-TW" sz="3600" b="1" i="1">
                <a:latin typeface="Times New Roman" pitchFamily="-124" charset="0"/>
              </a:rPr>
              <a:t>Act</a:t>
            </a:r>
          </a:p>
          <a:p>
            <a:r>
              <a:rPr lang="en-US" altLang="zh-TW" sz="3600" b="1" i="1">
                <a:latin typeface="Times New Roman" pitchFamily="-124" charset="0"/>
              </a:rPr>
              <a:t>Ask questions</a:t>
            </a:r>
          </a:p>
          <a:p>
            <a:r>
              <a:rPr lang="en-US" altLang="zh-TW" sz="3600" b="1" i="1">
                <a:latin typeface="Times New Roman" pitchFamily="-124" charset="0"/>
              </a:rPr>
              <a:t>Correct</a:t>
            </a:r>
          </a:p>
          <a:p>
            <a:r>
              <a:rPr lang="en-US" altLang="zh-TW" sz="3600" b="1" i="1">
                <a:latin typeface="Times New Roman" pitchFamily="-124" charset="0"/>
              </a:rPr>
              <a:t>Use sentences</a:t>
            </a:r>
          </a:p>
          <a:p>
            <a:r>
              <a:rPr lang="en-US" altLang="zh-TW" sz="3600" b="1" i="1">
                <a:latin typeface="Times New Roman" pitchFamily="-124" charset="0"/>
              </a:rPr>
              <a:t>Make students speak much</a:t>
            </a:r>
          </a:p>
        </p:txBody>
      </p:sp>
      <p:sp>
        <p:nvSpPr>
          <p:cNvPr id="2129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060575"/>
            <a:ext cx="4032250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Use lesson plan</a:t>
            </a:r>
          </a:p>
          <a:p>
            <a:r>
              <a:rPr lang="en-US" altLang="zh-TW" sz="3600" b="1" i="1">
                <a:latin typeface="Times New Roman" pitchFamily="-124" charset="0"/>
              </a:rPr>
              <a:t>Follow plan</a:t>
            </a:r>
          </a:p>
          <a:p>
            <a:r>
              <a:rPr lang="en-US" altLang="zh-TW" sz="3600" b="1" i="1">
                <a:latin typeface="Times New Roman" pitchFamily="-124" charset="0"/>
              </a:rPr>
              <a:t>Keep the pace of the students</a:t>
            </a:r>
          </a:p>
          <a:p>
            <a:r>
              <a:rPr lang="en-US" altLang="zh-TW" sz="3600" b="1" i="1">
                <a:latin typeface="Times New Roman" pitchFamily="-124" charset="0"/>
              </a:rPr>
              <a:t>Speak normally</a:t>
            </a:r>
          </a:p>
          <a:p>
            <a:r>
              <a:rPr lang="en-US" altLang="zh-TW" sz="3600" b="1" i="1">
                <a:latin typeface="Times New Roman" pitchFamily="-124" charset="0"/>
              </a:rPr>
              <a:t>Speak naturally</a:t>
            </a:r>
          </a:p>
          <a:p>
            <a:r>
              <a:rPr lang="en-US" altLang="zh-TW" sz="3600" b="1" i="1">
                <a:latin typeface="Times New Roman" pitchFamily="-124" charset="0"/>
              </a:rPr>
              <a:t>Take it easy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/>
              <a:t>Advantages of DM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349500"/>
            <a:ext cx="7313613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An effective way in creating learners to be competent in using the target communicatively.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/>
              <a:t>Disadvantage of DM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133600"/>
            <a:ext cx="7313613" cy="3186113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Difficult to implement in public secondary school education</a:t>
            </a:r>
          </a:p>
          <a:p>
            <a:r>
              <a:rPr lang="en-US" altLang="zh-TW" sz="3600" b="1" i="1">
                <a:latin typeface="Times New Roman" pitchFamily="-124" charset="0"/>
              </a:rPr>
              <a:t>Time-wasting</a:t>
            </a:r>
          </a:p>
          <a:p>
            <a:r>
              <a:rPr lang="en-US" altLang="zh-TW" sz="3600" b="1" i="1">
                <a:latin typeface="Times New Roman" pitchFamily="-124" charset="0"/>
              </a:rPr>
              <a:t>Not all teachers were proficient enough in the foreign language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Objectives of GTM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205038"/>
            <a:ext cx="7313613" cy="3817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3200" b="1" i="1">
                <a:latin typeface="Times New Roman" pitchFamily="-124" charset="0"/>
              </a:rPr>
              <a:t>To be able to read literature written in  the target language</a:t>
            </a: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endParaRPr lang="en-US" altLang="zh-TW" sz="3200" b="1" i="1">
              <a:latin typeface="Times New Roman" pitchFamily="-12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3200" b="1" i="1">
                <a:latin typeface="Times New Roman" pitchFamily="-124" charset="0"/>
              </a:rPr>
              <a:t>To be able to translate from one language to another</a:t>
            </a:r>
          </a:p>
          <a:p>
            <a:pPr>
              <a:lnSpc>
                <a:spcPct val="90000"/>
              </a:lnSpc>
            </a:pPr>
            <a:endParaRPr lang="en-US" altLang="zh-TW" sz="3200" b="1" i="1">
              <a:latin typeface="Times New Roman" pitchFamily="-12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3200" b="1" i="1">
                <a:latin typeface="Times New Roman" pitchFamily="-124" charset="0"/>
              </a:rPr>
              <a:t>To develop reading and writing skill</a:t>
            </a: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endParaRPr lang="en-US" altLang="zh-TW" sz="2500" i="1">
              <a:latin typeface="Times New Roman" pitchFamily="-124" charset="0"/>
            </a:endParaRPr>
          </a:p>
          <a:p>
            <a:pPr>
              <a:lnSpc>
                <a:spcPct val="90000"/>
              </a:lnSpc>
            </a:pPr>
            <a:endParaRPr lang="en-US" altLang="zh-TW" sz="2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/>
              <a:t>Application: Typical Techniques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712075" cy="4114800"/>
          </a:xfrm>
        </p:spPr>
        <p:txBody>
          <a:bodyPr/>
          <a:lstStyle/>
          <a:p>
            <a:r>
              <a:rPr lang="en-US" altLang="zh-TW" sz="3200" b="1" i="1">
                <a:latin typeface="Times New Roman" pitchFamily="-124" charset="0"/>
              </a:rPr>
              <a:t>(1)  Reading Aloud</a:t>
            </a:r>
          </a:p>
          <a:p>
            <a:r>
              <a:rPr lang="en-US" altLang="zh-TW" sz="3200" b="1" i="1">
                <a:latin typeface="Times New Roman" pitchFamily="-124" charset="0"/>
              </a:rPr>
              <a:t>(2)  Question and Answer Exercise </a:t>
            </a:r>
          </a:p>
          <a:p>
            <a:r>
              <a:rPr lang="en-US" altLang="zh-TW" sz="3200" b="1" i="1">
                <a:latin typeface="Times New Roman" pitchFamily="-124" charset="0"/>
              </a:rPr>
              <a:t>(3)  Student Self-Correction </a:t>
            </a:r>
          </a:p>
          <a:p>
            <a:r>
              <a:rPr lang="en-US" altLang="zh-TW" sz="3200" b="1" i="1">
                <a:latin typeface="Times New Roman" pitchFamily="-124" charset="0"/>
              </a:rPr>
              <a:t>(4) Conversation Practice </a:t>
            </a:r>
          </a:p>
          <a:p>
            <a:r>
              <a:rPr lang="en-US" altLang="zh-TW" sz="3200" b="1" i="1">
                <a:latin typeface="Times New Roman" pitchFamily="-124" charset="0"/>
              </a:rPr>
              <a:t>(5)  Fill-in-the-blank Exercise </a:t>
            </a:r>
          </a:p>
          <a:p>
            <a:r>
              <a:rPr lang="en-US" altLang="zh-TW" sz="3200" b="1" i="1">
                <a:latin typeface="Times New Roman" pitchFamily="-124" charset="0"/>
              </a:rPr>
              <a:t>(6)  Dictation </a:t>
            </a:r>
          </a:p>
          <a:p>
            <a:r>
              <a:rPr lang="en-US" altLang="zh-TW" sz="3200" b="1" i="1">
                <a:latin typeface="Times New Roman" pitchFamily="-124" charset="0"/>
              </a:rPr>
              <a:t>(7)  Paragraph Writing</a:t>
            </a:r>
            <a:r>
              <a:rPr lang="en-US" altLang="zh-TW" sz="2500" b="1"/>
              <a:t> </a:t>
            </a:r>
          </a:p>
          <a:p>
            <a:endParaRPr lang="en-US" altLang="zh-TW" sz="25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125538"/>
            <a:ext cx="7926387" cy="2089150"/>
          </a:xfrm>
        </p:spPr>
        <p:txBody>
          <a:bodyPr/>
          <a:lstStyle/>
          <a:p>
            <a:r>
              <a:rPr lang="en-US" altLang="zh-TW" b="1"/>
              <a:t>The Audiolingual Method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068638"/>
            <a:ext cx="7239000" cy="2881312"/>
          </a:xfrm>
        </p:spPr>
        <p:txBody>
          <a:bodyPr/>
          <a:lstStyle/>
          <a:p>
            <a:pPr marL="552450" indent="-552450"/>
            <a:r>
              <a:rPr lang="en-US" altLang="zh-TW" b="1"/>
              <a:t>˙Founded during World War II for military purposes in USA </a:t>
            </a:r>
          </a:p>
          <a:p>
            <a:pPr marL="552450" indent="-552450"/>
            <a:r>
              <a:rPr lang="en-US" altLang="zh-TW" b="1"/>
              <a:t>˙Popular in the 1960s but died out in the 70s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268413"/>
            <a:ext cx="7239000" cy="1727200"/>
          </a:xfrm>
        </p:spPr>
        <p:txBody>
          <a:bodyPr/>
          <a:lstStyle/>
          <a:p>
            <a:r>
              <a:rPr lang="en-US" altLang="zh-TW" b="1"/>
              <a:t>The Purpose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357563"/>
            <a:ext cx="7239000" cy="2879725"/>
          </a:xfrm>
        </p:spPr>
        <p:txBody>
          <a:bodyPr/>
          <a:lstStyle/>
          <a:p>
            <a:r>
              <a:rPr lang="en-US" altLang="zh-TW" b="1"/>
              <a:t>Focus on students’ pronunciation, and train their ability of listening by dialogues and drills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412875"/>
            <a:ext cx="7239000" cy="1584325"/>
          </a:xfrm>
        </p:spPr>
        <p:txBody>
          <a:bodyPr/>
          <a:lstStyle/>
          <a:p>
            <a:r>
              <a:rPr lang="en-US" altLang="zh-TW" b="1"/>
              <a:t>Direct Method &amp; ALM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997200"/>
            <a:ext cx="7239000" cy="3554413"/>
          </a:xfrm>
        </p:spPr>
        <p:txBody>
          <a:bodyPr/>
          <a:lstStyle/>
          <a:p>
            <a:pPr marL="552450" indent="-552450"/>
            <a:r>
              <a:rPr lang="en-US" altLang="zh-TW" b="1"/>
              <a:t>˙Similarity </a:t>
            </a:r>
          </a:p>
          <a:p>
            <a:pPr marL="552450" indent="-552450"/>
            <a:r>
              <a:rPr lang="en-US" altLang="zh-TW" b="1"/>
              <a:t>    taught language directly without using L1 </a:t>
            </a:r>
          </a:p>
          <a:p>
            <a:pPr marL="552450" indent="-552450"/>
            <a:r>
              <a:rPr lang="en-US" altLang="zh-TW" b="1"/>
              <a:t>˙Diversity</a:t>
            </a:r>
          </a:p>
          <a:p>
            <a:pPr marL="552450" indent="-552450"/>
            <a:r>
              <a:rPr lang="en-US" altLang="zh-TW" b="1"/>
              <a:t>    ALM drilled students without teaching vocabulary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Structural Linguistics</a:t>
            </a:r>
            <a:r>
              <a:rPr lang="en-US" altLang="zh-TW"/>
              <a:t> </a:t>
            </a:r>
            <a:r>
              <a:rPr lang="en-US" altLang="zh-TW" b="1"/>
              <a:t>&amp; ALM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429000"/>
            <a:ext cx="6873875" cy="2160588"/>
          </a:xfrm>
        </p:spPr>
        <p:txBody>
          <a:bodyPr/>
          <a:lstStyle/>
          <a:p>
            <a:r>
              <a:rPr lang="en-US" altLang="zh-TW" b="1"/>
              <a:t>˙Mastering the building blocks </a:t>
            </a:r>
          </a:p>
          <a:p>
            <a:r>
              <a:rPr lang="en-US" altLang="zh-TW" b="1"/>
              <a:t>˙Learning the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773238"/>
            <a:ext cx="7239000" cy="1368425"/>
          </a:xfrm>
        </p:spPr>
        <p:txBody>
          <a:bodyPr/>
          <a:lstStyle/>
          <a:p>
            <a:r>
              <a:rPr lang="en-US" altLang="zh-TW" sz="3600" b="1"/>
              <a:t>Behaviorism &amp; ALM - </a:t>
            </a:r>
            <a:r>
              <a:rPr lang="en-US" altLang="zh-TW" sz="3600"/>
              <a:t>principles </a:t>
            </a:r>
            <a:br>
              <a:rPr lang="en-US" altLang="zh-TW" sz="3600"/>
            </a:br>
            <a:endParaRPr lang="en-US" altLang="zh-TW" sz="360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781300"/>
            <a:ext cx="7239000" cy="3889375"/>
          </a:xfrm>
        </p:spPr>
        <p:txBody>
          <a:bodyPr/>
          <a:lstStyle/>
          <a:p>
            <a:pPr marL="552450" indent="-552450"/>
            <a:r>
              <a:rPr lang="en-US" altLang="zh-TW" b="1"/>
              <a:t>˙Language learning is habit-formation</a:t>
            </a:r>
          </a:p>
          <a:p>
            <a:pPr marL="552450" indent="-552450"/>
            <a:r>
              <a:rPr lang="en-US" altLang="zh-TW" b="1"/>
              <a:t>˙Mistakes should be avoided</a:t>
            </a:r>
          </a:p>
          <a:p>
            <a:pPr marL="552450" indent="-552450"/>
            <a:r>
              <a:rPr lang="en-US" altLang="zh-TW" b="1"/>
              <a:t>˙Spoken language comes before written language </a:t>
            </a:r>
          </a:p>
          <a:p>
            <a:pPr marL="552450" indent="-552450"/>
            <a:r>
              <a:rPr lang="en-US" altLang="zh-TW" b="1"/>
              <a:t>˙Dialogues and drill centered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694612" cy="1600200"/>
          </a:xfrm>
        </p:spPr>
        <p:txBody>
          <a:bodyPr/>
          <a:lstStyle/>
          <a:p>
            <a:r>
              <a:rPr lang="en-US" altLang="zh-TW" b="1"/>
              <a:t>Behaviorism &amp; ALM - </a:t>
            </a:r>
            <a:r>
              <a:rPr lang="en-US" altLang="zh-TW"/>
              <a:t>elements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781300"/>
            <a:ext cx="7527925" cy="2808288"/>
          </a:xfrm>
        </p:spPr>
        <p:txBody>
          <a:bodyPr/>
          <a:lstStyle/>
          <a:p>
            <a:pPr marL="552450" indent="-552450"/>
            <a:endParaRPr lang="en-US" altLang="zh-TW" b="1"/>
          </a:p>
          <a:p>
            <a:pPr marL="552450" indent="-552450"/>
            <a:r>
              <a:rPr lang="en-US" altLang="zh-TW" b="1"/>
              <a:t>˙Stimulus </a:t>
            </a:r>
          </a:p>
          <a:p>
            <a:pPr marL="552450" indent="-552450"/>
            <a:r>
              <a:rPr lang="en-US" altLang="zh-TW" b="1"/>
              <a:t>˙Response </a:t>
            </a:r>
          </a:p>
          <a:p>
            <a:pPr marL="552450" indent="-552450"/>
            <a:r>
              <a:rPr lang="en-US" altLang="zh-TW" b="1"/>
              <a:t>˙Reinforcement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484313"/>
            <a:ext cx="7239000" cy="1368425"/>
          </a:xfrm>
        </p:spPr>
        <p:txBody>
          <a:bodyPr/>
          <a:lstStyle/>
          <a:p>
            <a:r>
              <a:rPr lang="en-US" altLang="zh-TW" b="1"/>
              <a:t>The Characteristic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852738"/>
            <a:ext cx="7566025" cy="3671887"/>
          </a:xfrm>
        </p:spPr>
        <p:txBody>
          <a:bodyPr/>
          <a:lstStyle/>
          <a:p>
            <a:r>
              <a:rPr lang="zh-TW" altLang="en-US" b="1"/>
              <a:t>（</a:t>
            </a:r>
            <a:r>
              <a:rPr lang="en-US" altLang="zh-TW" b="1"/>
              <a:t>1</a:t>
            </a:r>
            <a:r>
              <a:rPr lang="zh-TW" altLang="en-US" b="1"/>
              <a:t>） </a:t>
            </a:r>
            <a:r>
              <a:rPr lang="en-US" altLang="zh-TW" b="1"/>
              <a:t>Imitation </a:t>
            </a:r>
          </a:p>
          <a:p>
            <a:r>
              <a:rPr lang="zh-TW" altLang="en-US" b="1"/>
              <a:t>（</a:t>
            </a:r>
            <a:r>
              <a:rPr lang="en-US" altLang="zh-TW" b="1"/>
              <a:t>2</a:t>
            </a:r>
            <a:r>
              <a:rPr lang="zh-TW" altLang="en-US" b="1"/>
              <a:t>） </a:t>
            </a:r>
            <a:r>
              <a:rPr lang="en-US" altLang="zh-TW" b="1"/>
              <a:t>repetition</a:t>
            </a:r>
          </a:p>
          <a:p>
            <a:r>
              <a:rPr lang="zh-TW" altLang="en-US" b="1"/>
              <a:t>（</a:t>
            </a:r>
            <a:r>
              <a:rPr lang="en-US" altLang="zh-TW" b="1"/>
              <a:t>3</a:t>
            </a:r>
            <a:r>
              <a:rPr lang="zh-TW" altLang="en-US" b="1"/>
              <a:t>） </a:t>
            </a:r>
            <a:r>
              <a:rPr lang="en-US" altLang="zh-TW" b="1"/>
              <a:t>Positively reinforced </a:t>
            </a:r>
          </a:p>
          <a:p>
            <a:r>
              <a:rPr lang="zh-TW" altLang="en-US" b="1"/>
              <a:t>（</a:t>
            </a:r>
            <a:r>
              <a:rPr lang="en-US" altLang="zh-TW" b="1"/>
              <a:t>4</a:t>
            </a:r>
            <a:r>
              <a:rPr lang="zh-TW" altLang="en-US" b="1"/>
              <a:t>） </a:t>
            </a:r>
            <a:r>
              <a:rPr lang="en-US" altLang="zh-TW" b="1"/>
              <a:t>Over learn</a:t>
            </a:r>
          </a:p>
          <a:p>
            <a:r>
              <a:rPr lang="en-US" altLang="zh-TW" b="1"/>
              <a:t>*Emphasize in the </a:t>
            </a:r>
            <a:r>
              <a:rPr lang="en-US" altLang="zh-TW" b="1">
                <a:latin typeface="Verdana"/>
              </a:rPr>
              <a:t>“</a:t>
            </a:r>
            <a:r>
              <a:rPr lang="en-US" altLang="zh-TW" b="1"/>
              <a:t>Form</a:t>
            </a:r>
            <a:r>
              <a:rPr lang="en-US" altLang="zh-TW" b="1">
                <a:latin typeface="Verdana"/>
              </a:rPr>
              <a:t>”</a:t>
            </a:r>
            <a:r>
              <a:rPr lang="en-US" altLang="zh-TW" b="1"/>
              <a:t>, </a:t>
            </a:r>
          </a:p>
          <a:p>
            <a:r>
              <a:rPr lang="en-US" altLang="zh-TW" b="1"/>
              <a:t>  not the </a:t>
            </a:r>
            <a:r>
              <a:rPr lang="en-US" altLang="zh-TW" b="1">
                <a:latin typeface="Verdana"/>
              </a:rPr>
              <a:t>“</a:t>
            </a:r>
            <a:r>
              <a:rPr lang="en-US" altLang="zh-TW" b="1"/>
              <a:t>Meaning</a:t>
            </a:r>
            <a:r>
              <a:rPr lang="en-US" altLang="zh-TW" b="1">
                <a:latin typeface="Verdana"/>
              </a:rPr>
              <a:t>”</a:t>
            </a:r>
            <a:endParaRPr lang="en-US" altLang="zh-TW" b="1"/>
          </a:p>
          <a:p>
            <a:endParaRPr lang="en-US" altLang="zh-TW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Advantages with using ALM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357563"/>
            <a:ext cx="7239000" cy="3168650"/>
          </a:xfrm>
        </p:spPr>
        <p:txBody>
          <a:bodyPr/>
          <a:lstStyle/>
          <a:p>
            <a:pPr marL="552450" indent="-552450"/>
            <a:r>
              <a:rPr lang="en-US" altLang="zh-TW" b="1"/>
              <a:t>˙Allows Students to communicate quickly </a:t>
            </a:r>
          </a:p>
          <a:p>
            <a:pPr marL="552450" indent="-552450"/>
            <a:r>
              <a:rPr lang="en-US" altLang="zh-TW" b="1"/>
              <a:t>˙Students became good at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239000" cy="1584325"/>
          </a:xfrm>
        </p:spPr>
        <p:txBody>
          <a:bodyPr/>
          <a:lstStyle/>
          <a:p>
            <a:r>
              <a:rPr lang="en-US" altLang="zh-TW" b="1"/>
              <a:t>Disadvantages with using ALM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213100"/>
            <a:ext cx="7239000" cy="3095625"/>
          </a:xfrm>
        </p:spPr>
        <p:txBody>
          <a:bodyPr/>
          <a:lstStyle/>
          <a:p>
            <a:r>
              <a:rPr lang="en-US" altLang="zh-TW" b="1"/>
              <a:t>˙Turn Students into parrots</a:t>
            </a:r>
          </a:p>
          <a:p>
            <a:r>
              <a:rPr lang="en-US" altLang="zh-TW" b="1"/>
              <a:t>˙Boring and mindless</a:t>
            </a:r>
          </a:p>
          <a:p>
            <a:r>
              <a:rPr lang="en-US" altLang="zh-TW" b="1"/>
              <a:t>˙Reduce the 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/>
              <a:t>Key Features of GTM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60575"/>
            <a:ext cx="7640637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Native language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Vocabulary / grammatical rules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Accuracy /translation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</a:pPr>
            <a:r>
              <a:rPr lang="en-US" altLang="zh-TW" sz="3600" b="1" i="1">
                <a:latin typeface="Times New Roman" pitchFamily="-124" charset="0"/>
              </a:rPr>
              <a:t>Language skills</a:t>
            </a:r>
          </a:p>
          <a:p>
            <a:pPr>
              <a:lnSpc>
                <a:spcPct val="80000"/>
              </a:lnSpc>
            </a:pPr>
            <a:endParaRPr lang="en-US" altLang="zh-TW" sz="3600" b="1" i="1">
              <a:latin typeface="Times New Roman" pitchFamily="-124" charset="0"/>
            </a:endParaRP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3600"/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sz="2500"/>
          </a:p>
          <a:p>
            <a:pPr>
              <a:lnSpc>
                <a:spcPct val="80000"/>
              </a:lnSpc>
            </a:pPr>
            <a:endParaRPr lang="en-US" altLang="zh-TW" sz="25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4313"/>
            <a:ext cx="7239000" cy="1444625"/>
          </a:xfrm>
        </p:spPr>
        <p:txBody>
          <a:bodyPr/>
          <a:lstStyle/>
          <a:p>
            <a:r>
              <a:rPr lang="en-US" altLang="zh-TW" b="1"/>
              <a:t>Typical Procedure in an ALM Course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2924175"/>
            <a:ext cx="7312025" cy="3529013"/>
          </a:xfrm>
        </p:spPr>
        <p:txBody>
          <a:bodyPr/>
          <a:lstStyle/>
          <a:p>
            <a:pPr marL="552450" indent="-552450"/>
            <a:r>
              <a:rPr lang="zh-TW" altLang="en-US" b="1"/>
              <a:t>（</a:t>
            </a:r>
            <a:r>
              <a:rPr lang="en-US" altLang="zh-TW" b="1"/>
              <a:t>1</a:t>
            </a:r>
            <a:r>
              <a:rPr lang="zh-TW" altLang="en-US" b="1"/>
              <a:t>）</a:t>
            </a:r>
            <a:r>
              <a:rPr lang="en-US" altLang="zh-TW" b="1"/>
              <a:t>hear a dialogue</a:t>
            </a:r>
          </a:p>
          <a:p>
            <a:pPr marL="552450" indent="-552450"/>
            <a:r>
              <a:rPr lang="zh-TW" altLang="en-US" b="1"/>
              <a:t>（</a:t>
            </a:r>
            <a:r>
              <a:rPr lang="en-US" altLang="zh-TW" b="1"/>
              <a:t>2</a:t>
            </a:r>
            <a:r>
              <a:rPr lang="zh-TW" altLang="en-US" b="1"/>
              <a:t>）</a:t>
            </a:r>
            <a:r>
              <a:rPr lang="en-US" altLang="zh-TW" b="1"/>
              <a:t>repeat the dialogue</a:t>
            </a:r>
          </a:p>
          <a:p>
            <a:pPr marL="552450" indent="-552450"/>
            <a:r>
              <a:rPr lang="zh-TW" altLang="en-US" b="1"/>
              <a:t>（</a:t>
            </a:r>
            <a:r>
              <a:rPr lang="en-US" altLang="zh-TW" b="1"/>
              <a:t>3</a:t>
            </a:r>
            <a:r>
              <a:rPr lang="zh-TW" altLang="en-US" b="1"/>
              <a:t>）</a:t>
            </a:r>
            <a:r>
              <a:rPr lang="en-US" altLang="zh-TW" b="1"/>
              <a:t>key words or structures      changed</a:t>
            </a:r>
          </a:p>
          <a:p>
            <a:pPr marL="552450" indent="-552450"/>
            <a:r>
              <a:rPr lang="zh-TW" altLang="en-US" b="1"/>
              <a:t>（</a:t>
            </a:r>
            <a:r>
              <a:rPr lang="en-US" altLang="zh-TW" b="1"/>
              <a:t>4</a:t>
            </a:r>
            <a:r>
              <a:rPr lang="zh-TW" altLang="en-US" b="1"/>
              <a:t>）</a:t>
            </a:r>
            <a:r>
              <a:rPr lang="en-US" altLang="zh-TW" b="1"/>
              <a:t>practice substitutions in the pattern drills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sz="5000"/>
              <a:t>The Cognitive Approach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sz="4800" i="1">
                <a:solidFill>
                  <a:srgbClr val="3333FF"/>
                </a:solidFill>
                <a:latin typeface="Times New Roman" pitchFamily="-124" charset="0"/>
              </a:rPr>
              <a:t>Introduction &amp; Rationale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/>
              <a:t>Key Features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60575"/>
            <a:ext cx="7640637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Instruction is often individualized</a:t>
            </a:r>
          </a:p>
          <a:p>
            <a:r>
              <a:rPr lang="en-US" altLang="zh-TW" sz="3600" b="1" i="1">
                <a:latin typeface="Times New Roman" pitchFamily="-124" charset="0"/>
              </a:rPr>
              <a:t>Vocabulary / grammar </a:t>
            </a:r>
          </a:p>
          <a:p>
            <a:r>
              <a:rPr lang="en-US" altLang="zh-TW" sz="3600" b="1" i="1">
                <a:latin typeface="Times New Roman" pitchFamily="-124" charset="0"/>
              </a:rPr>
              <a:t>Language skills</a:t>
            </a:r>
          </a:p>
          <a:p>
            <a:r>
              <a:rPr lang="en-US" altLang="zh-TW" sz="3600" b="1" i="1">
                <a:latin typeface="Times New Roman" pitchFamily="-124" charset="0"/>
              </a:rPr>
              <a:t>Demands on teachers</a:t>
            </a:r>
          </a:p>
          <a:p>
            <a:endParaRPr lang="en-US" altLang="zh-TW" sz="3600" b="1" i="1">
              <a:latin typeface="Times New Roman" pitchFamily="-124" charset="0"/>
            </a:endParaRPr>
          </a:p>
          <a:p>
            <a:pPr>
              <a:buFont typeface="Wingdings" pitchFamily="-124" charset="2"/>
              <a:buNone/>
            </a:pPr>
            <a:endParaRPr lang="en-US" altLang="zh-TW" sz="3600"/>
          </a:p>
          <a:p>
            <a:pPr>
              <a:buFont typeface="Wingdings" pitchFamily="-124" charset="2"/>
              <a:buNone/>
            </a:pPr>
            <a:endParaRPr lang="en-US" altLang="zh-TW" sz="2100"/>
          </a:p>
          <a:p>
            <a:endParaRPr lang="en-US" altLang="zh-TW" sz="21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/>
              <a:t>Application: Cognitive approach </a:t>
            </a:r>
            <a:br>
              <a:rPr lang="en-US" altLang="zh-TW"/>
            </a:br>
            <a:r>
              <a:rPr lang="en-US" altLang="zh-TW"/>
              <a:t>                      to grammar teaching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3400" b="1" i="1">
                <a:latin typeface="Times New Roman" pitchFamily="-124" charset="0"/>
              </a:rPr>
              <a:t>Grammar teaching should be planned and systematic</a:t>
            </a:r>
          </a:p>
          <a:p>
            <a:r>
              <a:rPr lang="en-US" altLang="zh-TW" sz="3400" b="1" i="1">
                <a:latin typeface="Times New Roman" pitchFamily="-124" charset="0"/>
              </a:rPr>
              <a:t>Necessary grammar instruction</a:t>
            </a:r>
          </a:p>
          <a:p>
            <a:r>
              <a:rPr lang="en-US" altLang="zh-TW" sz="3400" b="1" i="1">
                <a:latin typeface="Times New Roman" pitchFamily="-124" charset="0"/>
              </a:rPr>
              <a:t>Extensive exposure to instructed grammar points</a:t>
            </a:r>
          </a:p>
          <a:p>
            <a:r>
              <a:rPr lang="en-US" altLang="zh-TW" sz="3400" b="1" i="1">
                <a:latin typeface="Times New Roman" pitchFamily="-124" charset="0"/>
              </a:rPr>
              <a:t>Production activities</a:t>
            </a:r>
          </a:p>
          <a:p>
            <a:r>
              <a:rPr lang="en-US" altLang="zh-TW" sz="3400" b="1" i="1">
                <a:latin typeface="Times New Roman" pitchFamily="-124" charset="0"/>
              </a:rPr>
              <a:t>Group work and task performance</a:t>
            </a:r>
          </a:p>
          <a:p>
            <a:r>
              <a:rPr lang="en-US" altLang="zh-TW" sz="3400" b="1" i="1">
                <a:latin typeface="Times New Roman" pitchFamily="-124" charset="0"/>
              </a:rPr>
              <a:t>Postlesson activities</a:t>
            </a:r>
          </a:p>
          <a:p>
            <a:pPr>
              <a:buFont typeface="Wingdings" pitchFamily="-124" charset="2"/>
              <a:buNone/>
            </a:pPr>
            <a:endParaRPr lang="en-US" altLang="zh-TW" sz="3200" b="1" i="1">
              <a:latin typeface="Times New Roman" pitchFamily="-124" charset="0"/>
            </a:endParaRPr>
          </a:p>
          <a:p>
            <a:endParaRPr lang="en-US" altLang="zh-TW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700" b="1"/>
              <a:t>Total Physical Response/TPR  (James Asher , 1966)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573463"/>
            <a:ext cx="7239000" cy="2232025"/>
          </a:xfrm>
        </p:spPr>
        <p:txBody>
          <a:bodyPr/>
          <a:lstStyle/>
          <a:p>
            <a:r>
              <a:rPr lang="en-US" altLang="zh-TW" b="1"/>
              <a:t>founded by James Asher, a professor of psychology at San José State University, California, USA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7239000" cy="1366837"/>
          </a:xfrm>
        </p:spPr>
        <p:txBody>
          <a:bodyPr/>
          <a:lstStyle/>
          <a:p>
            <a:r>
              <a:rPr lang="en-US" altLang="zh-TW" b="1"/>
              <a:t>The Purpose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141663"/>
            <a:ext cx="7239000" cy="2879725"/>
          </a:xfrm>
        </p:spPr>
        <p:txBody>
          <a:bodyPr/>
          <a:lstStyle/>
          <a:p>
            <a:r>
              <a:rPr lang="en-US" altLang="zh-TW" b="1"/>
              <a:t>To have basic oral expression ability through using imperative sentences.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628775"/>
            <a:ext cx="7239000" cy="1296988"/>
          </a:xfrm>
        </p:spPr>
        <p:txBody>
          <a:bodyPr/>
          <a:lstStyle/>
          <a:p>
            <a:r>
              <a:rPr lang="en-US" altLang="zh-TW" b="1"/>
              <a:t>The Characteristic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781300"/>
            <a:ext cx="7239000" cy="3889375"/>
          </a:xfrm>
        </p:spPr>
        <p:txBody>
          <a:bodyPr/>
          <a:lstStyle/>
          <a:p>
            <a:r>
              <a:rPr lang="zh-TW" altLang="en-US" b="1"/>
              <a:t>（</a:t>
            </a:r>
            <a:r>
              <a:rPr lang="en-US" altLang="zh-TW" b="1"/>
              <a:t>1</a:t>
            </a:r>
            <a:r>
              <a:rPr lang="zh-TW" altLang="en-US" b="1"/>
              <a:t>）</a:t>
            </a:r>
            <a:r>
              <a:rPr lang="en-US" altLang="zh-TW" b="1"/>
              <a:t>retention</a:t>
            </a:r>
          </a:p>
          <a:p>
            <a:r>
              <a:rPr lang="zh-TW" altLang="en-US" b="1"/>
              <a:t>（</a:t>
            </a:r>
            <a:r>
              <a:rPr lang="en-US" altLang="zh-TW" b="1"/>
              <a:t>2</a:t>
            </a:r>
            <a:r>
              <a:rPr lang="zh-TW" altLang="en-US" b="1"/>
              <a:t>）</a:t>
            </a:r>
            <a:r>
              <a:rPr lang="en-US" altLang="zh-TW" b="1"/>
              <a:t>Direct commands</a:t>
            </a:r>
          </a:p>
          <a:p>
            <a:r>
              <a:rPr lang="zh-TW" altLang="en-US" b="1"/>
              <a:t>（</a:t>
            </a:r>
            <a:r>
              <a:rPr lang="en-US" altLang="zh-TW" b="1"/>
              <a:t>3</a:t>
            </a:r>
            <a:r>
              <a:rPr lang="zh-TW" altLang="en-US" b="1"/>
              <a:t>）</a:t>
            </a:r>
            <a:r>
              <a:rPr lang="en-US" altLang="zh-TW" b="1"/>
              <a:t>No stress</a:t>
            </a:r>
          </a:p>
          <a:p>
            <a:r>
              <a:rPr lang="zh-TW" altLang="en-US" b="1"/>
              <a:t>（</a:t>
            </a:r>
            <a:r>
              <a:rPr lang="en-US" altLang="zh-TW" b="1"/>
              <a:t>4</a:t>
            </a:r>
            <a:r>
              <a:rPr lang="zh-TW" altLang="en-US" b="1"/>
              <a:t>）</a:t>
            </a:r>
            <a:r>
              <a:rPr lang="en-US" altLang="zh-TW" b="1"/>
              <a:t>Listen first</a:t>
            </a:r>
          </a:p>
          <a:p>
            <a:r>
              <a:rPr lang="en-US" altLang="zh-TW" b="1"/>
              <a:t>*Emphasize in the “Meaning”,</a:t>
            </a:r>
          </a:p>
          <a:p>
            <a:r>
              <a:rPr lang="en-US" altLang="zh-TW" b="1"/>
              <a:t> not the “Form”</a:t>
            </a:r>
          </a:p>
          <a:p>
            <a:endParaRPr lang="en-US" altLang="zh-TW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Advantages with using TPR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068638"/>
            <a:ext cx="7239000" cy="2881312"/>
          </a:xfrm>
        </p:spPr>
        <p:txBody>
          <a:bodyPr/>
          <a:lstStyle/>
          <a:p>
            <a:r>
              <a:rPr kumimoji="0" lang="en-US" altLang="zh-TW" b="1"/>
              <a:t>˙F</a:t>
            </a:r>
            <a:r>
              <a:rPr lang="en-US" altLang="zh-TW" b="1"/>
              <a:t>un. </a:t>
            </a:r>
            <a:endParaRPr lang="en-US" altLang="zh-TW"/>
          </a:p>
          <a:p>
            <a:r>
              <a:rPr lang="en-US" altLang="zh-TW" b="1"/>
              <a:t>˙Memorable. </a:t>
            </a:r>
            <a:endParaRPr lang="en-US" altLang="zh-TW"/>
          </a:p>
          <a:p>
            <a:r>
              <a:rPr lang="en-US" altLang="zh-TW" b="1"/>
              <a:t>˙Good for kinesthetic learners. </a:t>
            </a:r>
            <a:endParaRPr lang="en-US" altLang="zh-TW"/>
          </a:p>
          <a:p>
            <a:r>
              <a:rPr lang="en-US" altLang="zh-TW" b="1"/>
              <a:t>˙No matter the class size. </a:t>
            </a:r>
            <a:endParaRPr lang="en-US" altLang="zh-TW"/>
          </a:p>
          <a:p>
            <a:r>
              <a:rPr lang="en-US" altLang="zh-TW"/>
              <a:t>                                              &gt;&gt;&gt;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111250"/>
          </a:xfrm>
        </p:spPr>
        <p:txBody>
          <a:bodyPr/>
          <a:lstStyle/>
          <a:p>
            <a:r>
              <a:rPr lang="en-US" altLang="zh-TW" b="1"/>
              <a:t>Advantages with using TPR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708275"/>
            <a:ext cx="7239000" cy="3887788"/>
          </a:xfrm>
        </p:spPr>
        <p:txBody>
          <a:bodyPr/>
          <a:lstStyle/>
          <a:p>
            <a:r>
              <a:rPr lang="en-US" altLang="zh-TW" b="1"/>
              <a:t>˙Work well with mixed-ability    classes. </a:t>
            </a:r>
            <a:endParaRPr lang="en-US" altLang="zh-TW"/>
          </a:p>
          <a:p>
            <a:r>
              <a:rPr lang="en-US" altLang="zh-TW" b="1"/>
              <a:t>˙No requirement for many preparation or materials. </a:t>
            </a:r>
            <a:endParaRPr lang="en-US" altLang="zh-TW"/>
          </a:p>
          <a:p>
            <a:r>
              <a:rPr lang="en-US" altLang="zh-TW" b="1"/>
              <a:t>˙Effective with young learners. </a:t>
            </a:r>
            <a:endParaRPr lang="en-US" altLang="zh-TW"/>
          </a:p>
          <a:p>
            <a:r>
              <a:rPr lang="en-US" altLang="zh-TW" b="1"/>
              <a:t>˙Involves both left and right-brained learning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584325"/>
          </a:xfrm>
        </p:spPr>
        <p:txBody>
          <a:bodyPr/>
          <a:lstStyle/>
          <a:p>
            <a:r>
              <a:rPr lang="en-US" altLang="zh-TW" b="1"/>
              <a:t>Disadvantages with using TPR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141663"/>
            <a:ext cx="7239000" cy="2592387"/>
          </a:xfrm>
        </p:spPr>
        <p:txBody>
          <a:bodyPr/>
          <a:lstStyle/>
          <a:p>
            <a:r>
              <a:rPr lang="en-US" altLang="zh-TW" b="1"/>
              <a:t>˙Students feel shy  </a:t>
            </a:r>
            <a:endParaRPr lang="en-US" altLang="zh-TW"/>
          </a:p>
          <a:p>
            <a:r>
              <a:rPr lang="en-US" altLang="zh-TW" b="1"/>
              <a:t>˙Less useful for upper levels</a:t>
            </a:r>
            <a:endParaRPr lang="en-US" altLang="zh-TW"/>
          </a:p>
          <a:p>
            <a:r>
              <a:rPr lang="en-US" altLang="zh-TW" b="1"/>
              <a:t>˙overuse TPR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/>
              <a:t>Advantages of GTM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349500"/>
            <a:ext cx="7313613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An effective way for application of grammar and sentence structure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r>
              <a:rPr lang="en-US" altLang="zh-TW" sz="3600" b="1" i="1">
                <a:latin typeface="Times New Roman" pitchFamily="-124" charset="0"/>
              </a:rPr>
              <a:t>Few demands on teachers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r>
              <a:rPr lang="en-US" altLang="zh-TW" sz="3600" b="1" i="1">
                <a:latin typeface="Times New Roman" pitchFamily="-124" charset="0"/>
              </a:rPr>
              <a:t>Least stressful for students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Typical Procedure in a TPR Course</a:t>
            </a:r>
            <a:endParaRPr lang="en-US" altLang="zh-TW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141663"/>
            <a:ext cx="7239000" cy="2374900"/>
          </a:xfrm>
        </p:spPr>
        <p:txBody>
          <a:bodyPr/>
          <a:lstStyle/>
          <a:p>
            <a:r>
              <a:rPr lang="zh-TW" altLang="en-US" b="1"/>
              <a:t>（</a:t>
            </a:r>
            <a:r>
              <a:rPr lang="en-US" altLang="zh-TW" b="1"/>
              <a:t>1</a:t>
            </a:r>
            <a:r>
              <a:rPr lang="zh-TW" altLang="en-US" b="1"/>
              <a:t>）</a:t>
            </a:r>
            <a:r>
              <a:rPr lang="en-US" altLang="zh-TW" b="1"/>
              <a:t>input</a:t>
            </a:r>
          </a:p>
          <a:p>
            <a:r>
              <a:rPr lang="zh-TW" altLang="en-US" b="1"/>
              <a:t>（</a:t>
            </a:r>
            <a:r>
              <a:rPr lang="en-US" altLang="zh-TW" b="1"/>
              <a:t>2</a:t>
            </a:r>
            <a:r>
              <a:rPr lang="zh-TW" altLang="en-US" b="1"/>
              <a:t>）</a:t>
            </a:r>
            <a:r>
              <a:rPr lang="en-US" altLang="zh-TW" b="1"/>
              <a:t>comprehension</a:t>
            </a:r>
          </a:p>
          <a:p>
            <a:r>
              <a:rPr lang="zh-TW" altLang="en-US" b="1"/>
              <a:t>（</a:t>
            </a:r>
            <a:r>
              <a:rPr lang="en-US" altLang="zh-TW" b="1"/>
              <a:t>3</a:t>
            </a:r>
            <a:r>
              <a:rPr lang="zh-TW" altLang="en-US" b="1"/>
              <a:t>）</a:t>
            </a:r>
            <a:r>
              <a:rPr lang="en-US" altLang="zh-TW" b="1"/>
              <a:t>express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Oral-Situational Approach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644900"/>
            <a:ext cx="6697662" cy="1905000"/>
          </a:xfrm>
        </p:spPr>
        <p:txBody>
          <a:bodyPr/>
          <a:lstStyle/>
          <a:p>
            <a:r>
              <a:rPr lang="en-US" altLang="zh-TW" b="1"/>
              <a:t>Developed in Britain and popular between the 1930s and 1960s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Main difference between DM and OSA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581400"/>
            <a:ext cx="6808787" cy="1905000"/>
          </a:xfrm>
        </p:spPr>
        <p:txBody>
          <a:bodyPr/>
          <a:lstStyle/>
          <a:p>
            <a:r>
              <a:rPr lang="en-US" altLang="zh-TW" b="1"/>
              <a:t>Oral-Situational Approach has a </a:t>
            </a:r>
            <a:r>
              <a:rPr lang="en-US" altLang="zh-TW" b="1" i="1"/>
              <a:t>systematic planed vocabulary</a:t>
            </a:r>
            <a:r>
              <a:rPr lang="en-US" altLang="zh-TW" b="1"/>
              <a:t> and </a:t>
            </a:r>
            <a:r>
              <a:rPr lang="en-US" altLang="zh-TW" b="1" i="1"/>
              <a:t>grammar rules, </a:t>
            </a:r>
            <a:r>
              <a:rPr lang="en-US" altLang="zh-TW" b="1"/>
              <a:t>DM hasn’t.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Main difference between ALM &amp;OSA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581400"/>
            <a:ext cx="6808787" cy="1905000"/>
          </a:xfrm>
        </p:spPr>
        <p:txBody>
          <a:bodyPr/>
          <a:lstStyle/>
          <a:p>
            <a:r>
              <a:rPr lang="en-US" altLang="zh-TW" b="1"/>
              <a:t>Oral-Situational Approach doesn’t mention about </a:t>
            </a:r>
            <a:r>
              <a:rPr lang="en-US" altLang="zh-TW" b="1" i="1"/>
              <a:t>reinforcement</a:t>
            </a:r>
            <a:r>
              <a:rPr lang="en-US" altLang="zh-TW" b="1"/>
              <a:t>, ALM does.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Purpose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581400"/>
            <a:ext cx="6665912" cy="1905000"/>
          </a:xfrm>
        </p:spPr>
        <p:txBody>
          <a:bodyPr/>
          <a:lstStyle/>
          <a:p>
            <a:r>
              <a:rPr lang="en-US" altLang="zh-TW" b="1"/>
              <a:t>Teaching a practical skill of L2 through copy the way children acquire L1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Characteristic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2924175"/>
            <a:ext cx="7024687" cy="39338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zh-TW" b="1"/>
              <a:t>˙Start from spoken language</a:t>
            </a:r>
            <a:endParaRPr lang="en-US" altLang="zh-TW"/>
          </a:p>
          <a:p>
            <a:pPr marL="609600" indent="-609600">
              <a:lnSpc>
                <a:spcPct val="90000"/>
              </a:lnSpc>
            </a:pPr>
            <a:r>
              <a:rPr lang="en-US" altLang="zh-TW" b="1"/>
              <a:t>˙Avoid errors</a:t>
            </a:r>
            <a:endParaRPr lang="en-US" altLang="zh-TW"/>
          </a:p>
          <a:p>
            <a:pPr marL="609600" indent="-609600">
              <a:lnSpc>
                <a:spcPct val="90000"/>
              </a:lnSpc>
            </a:pPr>
            <a:r>
              <a:rPr lang="en-US" altLang="zh-TW" b="1"/>
              <a:t>˙Teacher-centered</a:t>
            </a:r>
            <a:endParaRPr lang="en-US" altLang="zh-TW"/>
          </a:p>
          <a:p>
            <a:pPr marL="609600" indent="-609600">
              <a:lnSpc>
                <a:spcPct val="90000"/>
              </a:lnSpc>
            </a:pPr>
            <a:r>
              <a:rPr lang="en-US" altLang="zh-TW" b="1"/>
              <a:t>˙Focus on Listening and speaking</a:t>
            </a:r>
            <a:endParaRPr lang="en-US" altLang="zh-TW"/>
          </a:p>
          <a:p>
            <a:pPr marL="609600" indent="-609600">
              <a:lnSpc>
                <a:spcPct val="90000"/>
              </a:lnSpc>
            </a:pPr>
            <a:r>
              <a:rPr lang="en-US" altLang="zh-TW" b="1"/>
              <a:t>˙Chosen the vocabulary</a:t>
            </a:r>
            <a:endParaRPr lang="en-US" altLang="zh-TW"/>
          </a:p>
          <a:p>
            <a:pPr marL="609600" indent="-609600">
              <a:lnSpc>
                <a:spcPct val="90000"/>
              </a:lnSpc>
            </a:pPr>
            <a:r>
              <a:rPr lang="en-US" altLang="zh-TW" b="1"/>
              <a:t>˙The first method uses structural syllabus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Advantages with using OSA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81400"/>
            <a:ext cx="6592887" cy="1905000"/>
          </a:xfrm>
        </p:spPr>
        <p:txBody>
          <a:bodyPr/>
          <a:lstStyle/>
          <a:p>
            <a:pPr>
              <a:buSzTx/>
              <a:buFont typeface="Symbol" pitchFamily="18" charset="2"/>
              <a:buChar char=""/>
            </a:pPr>
            <a:r>
              <a:rPr lang="en-US" altLang="zh-TW" b="1"/>
              <a:t>˙Bring the reality situation in the classroom</a:t>
            </a:r>
          </a:p>
          <a:p>
            <a:pPr>
              <a:buSzTx/>
              <a:buFont typeface="Symbol" pitchFamily="18" charset="2"/>
              <a:buChar char=""/>
            </a:pPr>
            <a:r>
              <a:rPr lang="en-US" altLang="zh-TW" b="1"/>
              <a:t>˙Scheduled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Disadvantages with using OSA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284538"/>
            <a:ext cx="6808787" cy="2511425"/>
          </a:xfrm>
        </p:spPr>
        <p:txBody>
          <a:bodyPr/>
          <a:lstStyle/>
          <a:p>
            <a:r>
              <a:rPr lang="en-US" altLang="zh-TW" b="1"/>
              <a:t>˙Turn students into parrots</a:t>
            </a:r>
            <a:endParaRPr lang="en-US" altLang="zh-TW"/>
          </a:p>
          <a:p>
            <a:r>
              <a:rPr lang="en-US" altLang="zh-TW" b="1"/>
              <a:t>˙Boring and mindless</a:t>
            </a:r>
            <a:endParaRPr lang="en-US" altLang="zh-TW"/>
          </a:p>
          <a:p>
            <a:r>
              <a:rPr lang="en-US" altLang="zh-TW" b="1"/>
              <a:t>˙Reduce the 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Typical Procedure</a:t>
            </a:r>
            <a:r>
              <a:rPr lang="en-US" altLang="zh-TW"/>
              <a:t> 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357563"/>
            <a:ext cx="6953250" cy="2511425"/>
          </a:xfrm>
        </p:spPr>
        <p:txBody>
          <a:bodyPr/>
          <a:lstStyle/>
          <a:p>
            <a:r>
              <a:rPr lang="en-US" altLang="zh-TW" b="1"/>
              <a:t>˙Teacher gave a topic</a:t>
            </a:r>
            <a:endParaRPr lang="en-US" altLang="zh-TW"/>
          </a:p>
          <a:p>
            <a:r>
              <a:rPr lang="en-US" altLang="zh-TW" b="1"/>
              <a:t>˙Demonstrate with teaching aids </a:t>
            </a:r>
            <a:endParaRPr lang="en-US" altLang="zh-TW"/>
          </a:p>
          <a:p>
            <a:r>
              <a:rPr lang="en-US" altLang="zh-TW" b="1"/>
              <a:t>˙Key word 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Suggestopedia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357563"/>
            <a:ext cx="7345363" cy="2808287"/>
          </a:xfrm>
        </p:spPr>
        <p:txBody>
          <a:bodyPr/>
          <a:lstStyle/>
          <a:p>
            <a:r>
              <a:rPr lang="en-US" altLang="zh-TW" b="1"/>
              <a:t>The name is from the words suggestion and pedagogy.</a:t>
            </a:r>
          </a:p>
          <a:p>
            <a:r>
              <a:rPr lang="en-US" altLang="zh-TW" b="1"/>
              <a:t>Developed in the 1970s by the Bulgarian psychologist Georgi Lozanov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/>
              <a:t>Disadvantage of GTM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133600"/>
            <a:ext cx="7313613" cy="3186113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Wrong idea of what language is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r>
              <a:rPr lang="en-US" altLang="zh-TW" sz="3600" b="1" i="1">
                <a:latin typeface="Times New Roman" pitchFamily="-124" charset="0"/>
              </a:rPr>
              <a:t>Less learners’ motivation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r>
              <a:rPr lang="en-US" altLang="zh-TW" sz="3600" b="1" i="1">
                <a:latin typeface="Times New Roman" pitchFamily="-124" charset="0"/>
              </a:rPr>
              <a:t>Create frustration for learners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/>
              <a:t>Attention and memory studies</a:t>
            </a:r>
            <a:endParaRPr lang="en-US" altLang="zh-TW" b="1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6165850"/>
            <a:ext cx="7632700" cy="503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 sz="1400"/>
              <a:t>(Adapted from: Richards &amp; Rodgers 2001 </a:t>
            </a:r>
            <a:r>
              <a:rPr lang="en-GB" altLang="zh-TW" sz="1400" i="1"/>
              <a:t>Approaches &amp; Methods in Language Teaching</a:t>
            </a:r>
            <a:r>
              <a:rPr lang="en-GB" altLang="zh-TW" sz="1400"/>
              <a:t> Cambridge)</a:t>
            </a:r>
            <a:endParaRPr lang="en-US" altLang="zh-TW" sz="1400"/>
          </a:p>
        </p:txBody>
      </p:sp>
      <p:pic>
        <p:nvPicPr>
          <p:cNvPr id="285700" name="Picture 4" descr="SUGGESTO"/>
          <p:cNvPicPr>
            <a:picLocks noChangeAspect="1" noChangeArrowheads="1"/>
          </p:cNvPicPr>
          <p:nvPr/>
        </p:nvPicPr>
        <p:blipFill>
          <a:blip r:embed="rId2">
            <a:lum bright="24000" contrast="18000"/>
            <a:grayscl/>
            <a:biLevel thresh="50000"/>
          </a:blip>
          <a:srcRect l="2180" t="5168" r="3259" b="25859"/>
          <a:stretch>
            <a:fillRect/>
          </a:stretch>
        </p:blipFill>
        <p:spPr bwMode="auto">
          <a:xfrm>
            <a:off x="1042988" y="2852738"/>
            <a:ext cx="6697662" cy="323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Purpose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581400"/>
            <a:ext cx="6808787" cy="1905000"/>
          </a:xfrm>
        </p:spPr>
        <p:txBody>
          <a:bodyPr/>
          <a:lstStyle/>
          <a:p>
            <a:r>
              <a:rPr lang="en-US" altLang="zh-TW" b="1"/>
              <a:t>Desuggest the psychological barriers to learn vocabulary and conversation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Characteristic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997200"/>
            <a:ext cx="6737350" cy="3600450"/>
          </a:xfrm>
        </p:spPr>
        <p:txBody>
          <a:bodyPr/>
          <a:lstStyle/>
          <a:p>
            <a:r>
              <a:rPr lang="en-US" altLang="zh-TW" b="1"/>
              <a:t>˙Present text with music</a:t>
            </a:r>
            <a:endParaRPr lang="en-US" altLang="zh-TW"/>
          </a:p>
          <a:p>
            <a:r>
              <a:rPr lang="en-US" altLang="zh-TW" b="1"/>
              <a:t>˙Practiced breathing</a:t>
            </a:r>
            <a:endParaRPr lang="en-US" altLang="zh-TW"/>
          </a:p>
          <a:p>
            <a:r>
              <a:rPr lang="en-US" altLang="zh-TW" b="1"/>
              <a:t>˙Comfortable</a:t>
            </a:r>
            <a:endParaRPr lang="en-US" altLang="zh-TW"/>
          </a:p>
          <a:p>
            <a:r>
              <a:rPr lang="en-US" altLang="zh-TW" b="1"/>
              <a:t>˙Choose target language name</a:t>
            </a:r>
            <a:endParaRPr lang="en-US" altLang="zh-TW"/>
          </a:p>
          <a:p>
            <a:r>
              <a:rPr lang="en-US" altLang="zh-TW" b="1"/>
              <a:t>˙Colorful posters on the wall</a:t>
            </a:r>
            <a:endParaRPr lang="en-US" altLang="zh-TW"/>
          </a:p>
          <a:p>
            <a:r>
              <a:rPr lang="en-US" altLang="zh-TW" b="1"/>
              <a:t>˙Liberate instead of teach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/>
              <a:t>Elements to Suggestopedia</a:t>
            </a:r>
            <a:endParaRPr lang="en-US" altLang="zh-TW" b="1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6985000" cy="3384550"/>
          </a:xfrm>
        </p:spPr>
        <p:txBody>
          <a:bodyPr/>
          <a:lstStyle/>
          <a:p>
            <a:pPr marL="609600" indent="-609600"/>
            <a:r>
              <a:rPr lang="en-US" altLang="zh-TW" b="1"/>
              <a:t>˙Authority</a:t>
            </a:r>
            <a:endParaRPr lang="en-US" altLang="zh-TW"/>
          </a:p>
          <a:p>
            <a:pPr marL="609600" indent="-609600"/>
            <a:r>
              <a:rPr lang="en-US" altLang="zh-TW" b="1"/>
              <a:t>˙Infantilization</a:t>
            </a:r>
            <a:endParaRPr lang="en-US" altLang="zh-TW"/>
          </a:p>
          <a:p>
            <a:pPr marL="609600" indent="-609600"/>
            <a:r>
              <a:rPr lang="en-US" altLang="zh-TW" b="1"/>
              <a:t>˙Double-planedness</a:t>
            </a:r>
            <a:endParaRPr lang="en-US" altLang="zh-TW"/>
          </a:p>
          <a:p>
            <a:pPr marL="609600" indent="-609600"/>
            <a:r>
              <a:rPr lang="en-US" altLang="zh-TW" b="1"/>
              <a:t>˙Intonation, Rhythm and concert pseudo-passiveness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Advantages with using Suggestopedia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716338"/>
            <a:ext cx="5638800" cy="1905000"/>
          </a:xfrm>
        </p:spPr>
        <p:txBody>
          <a:bodyPr/>
          <a:lstStyle/>
          <a:p>
            <a:r>
              <a:rPr lang="en-US" altLang="zh-TW" b="1"/>
              <a:t>˙Increase oral proficiency</a:t>
            </a:r>
            <a:endParaRPr lang="en-US" altLang="zh-TW"/>
          </a:p>
          <a:p>
            <a:r>
              <a:rPr lang="en-US" altLang="zh-TW" b="1"/>
              <a:t>˙Lower classroom anxiety</a:t>
            </a:r>
            <a:endParaRPr lang="en-US" altLang="zh-TW"/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Disadvantages with using Suggestopedia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581400"/>
            <a:ext cx="6448425" cy="2368550"/>
          </a:xfrm>
        </p:spPr>
        <p:txBody>
          <a:bodyPr/>
          <a:lstStyle/>
          <a:p>
            <a:pPr marL="609600" indent="-609600"/>
            <a:r>
              <a:rPr lang="en-US" altLang="zh-TW" b="1"/>
              <a:t>˙Unavailable of music and comfortable chair</a:t>
            </a:r>
            <a:endParaRPr lang="en-US" altLang="zh-TW"/>
          </a:p>
          <a:p>
            <a:pPr marL="609600" indent="-609600"/>
            <a:r>
              <a:rPr lang="en-US" altLang="zh-TW" b="1"/>
              <a:t>˙No advanced comprehension 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Typical Procedure</a:t>
            </a:r>
            <a:r>
              <a:rPr lang="en-US" altLang="zh-TW"/>
              <a:t> 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592887" cy="2736850"/>
          </a:xfrm>
        </p:spPr>
        <p:txBody>
          <a:bodyPr/>
          <a:lstStyle/>
          <a:p>
            <a:r>
              <a:rPr lang="en-US" altLang="zh-TW" b="1"/>
              <a:t>˙Deciphering</a:t>
            </a:r>
            <a:endParaRPr lang="en-US" altLang="zh-TW"/>
          </a:p>
          <a:p>
            <a:r>
              <a:rPr lang="en-US" altLang="zh-TW" b="1"/>
              <a:t>˙Concert session</a:t>
            </a:r>
            <a:endParaRPr lang="en-US" altLang="zh-TW"/>
          </a:p>
          <a:p>
            <a:r>
              <a:rPr lang="en-US" altLang="zh-TW" b="1"/>
              <a:t>˙Elaboration</a:t>
            </a:r>
            <a:endParaRPr lang="en-US" altLang="zh-TW"/>
          </a:p>
          <a:p>
            <a:r>
              <a:rPr lang="en-US" altLang="zh-TW" b="1"/>
              <a:t>˙Production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Community Language Learning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49713"/>
            <a:ext cx="7345362" cy="2043112"/>
          </a:xfrm>
        </p:spPr>
        <p:txBody>
          <a:bodyPr/>
          <a:lstStyle/>
          <a:p>
            <a:r>
              <a:rPr lang="en-US" altLang="zh-TW" b="1"/>
              <a:t>Developed by Charles Curran and his associates in 1970s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0"/>
            <a:ext cx="3313112" cy="908050"/>
          </a:xfrm>
        </p:spPr>
        <p:txBody>
          <a:bodyPr/>
          <a:lstStyle/>
          <a:p>
            <a:r>
              <a:rPr lang="en-US" altLang="zh-TW" b="1"/>
              <a:t>Comparison</a:t>
            </a:r>
          </a:p>
        </p:txBody>
      </p:sp>
      <p:pic>
        <p:nvPicPr>
          <p:cNvPr id="293891" name="Picture 3" descr="CLL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b="10585"/>
          <a:stretch>
            <a:fillRect/>
          </a:stretch>
        </p:blipFill>
        <p:spPr>
          <a:xfrm>
            <a:off x="827088" y="1125538"/>
            <a:ext cx="7561262" cy="55673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sz="3600" b="1"/>
              <a:t>Psychological Requirements for Successful Learning</a:t>
            </a:r>
            <a:endParaRPr lang="en-US" altLang="zh-TW" sz="3600" b="1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213100"/>
            <a:ext cx="7345363" cy="3240088"/>
          </a:xfrm>
        </p:spPr>
        <p:txBody>
          <a:bodyPr/>
          <a:lstStyle/>
          <a:p>
            <a:pPr marL="609600" indent="-609600"/>
            <a:r>
              <a:rPr lang="en-US" altLang="zh-TW" b="1"/>
              <a:t>˙S</a:t>
            </a:r>
            <a:r>
              <a:rPr lang="en-US" altLang="zh-TW" b="1" i="1"/>
              <a:t> </a:t>
            </a:r>
            <a:r>
              <a:rPr lang="en-US" altLang="zh-TW"/>
              <a:t>stands for security</a:t>
            </a:r>
          </a:p>
          <a:p>
            <a:pPr marL="609600" indent="-609600"/>
            <a:r>
              <a:rPr lang="en-US" altLang="zh-TW" b="1"/>
              <a:t>˙A</a:t>
            </a:r>
            <a:r>
              <a:rPr lang="en-US" altLang="zh-TW" b="1" i="1"/>
              <a:t> </a:t>
            </a:r>
            <a:r>
              <a:rPr lang="en-US" altLang="zh-TW"/>
              <a:t>stands for attention and aggression</a:t>
            </a:r>
          </a:p>
          <a:p>
            <a:pPr marL="609600" indent="-609600"/>
            <a:r>
              <a:rPr lang="en-US" altLang="zh-TW" b="1"/>
              <a:t>˙R</a:t>
            </a:r>
            <a:r>
              <a:rPr lang="en-US" altLang="zh-TW" b="1" i="1"/>
              <a:t> </a:t>
            </a:r>
            <a:r>
              <a:rPr lang="en-US" altLang="zh-TW"/>
              <a:t>stands for retention and reflection</a:t>
            </a:r>
          </a:p>
          <a:p>
            <a:pPr marL="609600" indent="-609600"/>
            <a:r>
              <a:rPr lang="fr-FR" altLang="zh-TW" b="1"/>
              <a:t>˙D</a:t>
            </a:r>
            <a:r>
              <a:rPr lang="en-GB" altLang="zh-TW" b="1"/>
              <a:t> </a:t>
            </a:r>
            <a:r>
              <a:rPr lang="en-GB" altLang="zh-TW"/>
              <a:t>represents </a:t>
            </a:r>
            <a:r>
              <a:rPr lang="fr-FR" altLang="zh-TW"/>
              <a:t>discrimination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3900"/>
              <a:t>Application: Typical Techniques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712075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(1)  Translation of a Literary Passage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(2)  Reading Comprehension Questions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(3)  Antonyms/Synonyms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(4)  Cognates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(5)  Deductive Application of Rule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(6)  Fill-in-the-blanks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(7)  Memorization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(8)  Use Words in Sentences </a:t>
            </a:r>
          </a:p>
          <a:p>
            <a:pPr>
              <a:lnSpc>
                <a:spcPct val="80000"/>
              </a:lnSpc>
            </a:pPr>
            <a:r>
              <a:rPr lang="en-US" altLang="zh-TW" sz="3200" b="1" i="1">
                <a:latin typeface="Times New Roman" pitchFamily="-124" charset="0"/>
              </a:rPr>
              <a:t>(9)  Composition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sz="1300">
                <a:latin typeface="Arial"/>
              </a:rPr>
              <a:t> </a:t>
            </a:r>
            <a:r>
              <a:rPr lang="en-US" altLang="zh-TW" sz="1300"/>
              <a:t> </a:t>
            </a:r>
            <a:r>
              <a:rPr lang="en-US" altLang="zh-TW" sz="1300">
                <a:latin typeface="Arial"/>
              </a:rPr>
              <a:t> </a:t>
            </a:r>
            <a:r>
              <a:rPr lang="en-US" altLang="zh-TW" sz="1300"/>
              <a:t> </a:t>
            </a:r>
            <a:r>
              <a:rPr lang="en-US" altLang="zh-TW" sz="1300">
                <a:latin typeface="Arial"/>
              </a:rPr>
              <a:t> </a:t>
            </a:r>
            <a:endParaRPr lang="en-US" altLang="zh-TW" sz="130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Purpose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357563"/>
            <a:ext cx="6911975" cy="243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/>
              <a:t>The teacher can successfully transfer his or her knowledge and proficiency in the L2 to the students; Specific purposes are not mentioned.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Characteristic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284538"/>
            <a:ext cx="6737350" cy="2879725"/>
          </a:xfrm>
        </p:spPr>
        <p:txBody>
          <a:bodyPr/>
          <a:lstStyle/>
          <a:p>
            <a:pPr marL="609600" indent="-609600"/>
            <a:r>
              <a:rPr lang="en-US" altLang="zh-TW" b="1"/>
              <a:t>˙Client-Counselor and Learner-Knower relationships</a:t>
            </a:r>
            <a:endParaRPr lang="en-US" altLang="zh-TW"/>
          </a:p>
          <a:p>
            <a:pPr marL="609600" indent="-609600"/>
            <a:r>
              <a:rPr lang="en-US" altLang="zh-TW" b="1"/>
              <a:t>˙Humanistic Techniques</a:t>
            </a:r>
            <a:endParaRPr lang="en-US" altLang="zh-TW"/>
          </a:p>
          <a:p>
            <a:pPr marL="609600" indent="-609600"/>
            <a:r>
              <a:rPr lang="en-US" altLang="zh-TW" b="1"/>
              <a:t>˙Code Alternation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Advantages with using CLL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141663"/>
            <a:ext cx="7056438" cy="2808287"/>
          </a:xfrm>
        </p:spPr>
        <p:txBody>
          <a:bodyPr/>
          <a:lstStyle/>
          <a:p>
            <a:pPr marL="609600" indent="-609600"/>
            <a:r>
              <a:rPr lang="en-US" altLang="zh-TW" b="1"/>
              <a:t>˙Remove the feeling of distance and insecure</a:t>
            </a:r>
            <a:endParaRPr lang="en-US" altLang="zh-TW"/>
          </a:p>
          <a:p>
            <a:pPr marL="609600" indent="-609600"/>
            <a:r>
              <a:rPr lang="en-US" altLang="zh-TW" b="1"/>
              <a:t>˙Counselor allows the learner to decide the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Disadvantages with using CLL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213100"/>
            <a:ext cx="7129462" cy="2879725"/>
          </a:xfrm>
        </p:spPr>
        <p:txBody>
          <a:bodyPr/>
          <a:lstStyle/>
          <a:p>
            <a:pPr marL="609600" indent="-609600"/>
            <a:r>
              <a:rPr lang="en-US" altLang="zh-TW" b="1"/>
              <a:t>˙Teacher may become too indirective</a:t>
            </a:r>
            <a:endParaRPr lang="en-US" altLang="zh-TW"/>
          </a:p>
          <a:p>
            <a:pPr marL="609600" indent="-609600"/>
            <a:r>
              <a:rPr lang="en-US" altLang="zh-TW" b="1"/>
              <a:t>˙Confidence based on an inductive strategy for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Typical Procedure</a:t>
            </a:r>
            <a:r>
              <a:rPr lang="en-US" altLang="zh-TW"/>
              <a:t> 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881812" cy="3311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/>
              <a:t>˙Translation</a:t>
            </a:r>
            <a:endParaRPr lang="en-US" altLang="zh-TW"/>
          </a:p>
          <a:p>
            <a:pPr>
              <a:lnSpc>
                <a:spcPct val="90000"/>
              </a:lnSpc>
            </a:pPr>
            <a:r>
              <a:rPr lang="en-US" altLang="zh-TW" b="1"/>
              <a:t>˙Group Work</a:t>
            </a:r>
            <a:endParaRPr lang="en-US" altLang="zh-TW"/>
          </a:p>
          <a:p>
            <a:pPr>
              <a:lnSpc>
                <a:spcPct val="90000"/>
              </a:lnSpc>
            </a:pPr>
            <a:r>
              <a:rPr lang="en-US" altLang="zh-TW" b="1"/>
              <a:t>˙Recording</a:t>
            </a:r>
            <a:endParaRPr lang="en-US" altLang="zh-TW"/>
          </a:p>
          <a:p>
            <a:pPr>
              <a:lnSpc>
                <a:spcPct val="90000"/>
              </a:lnSpc>
            </a:pPr>
            <a:r>
              <a:rPr lang="en-US" altLang="zh-TW" b="1"/>
              <a:t>˙Transcription</a:t>
            </a:r>
            <a:endParaRPr lang="en-US" altLang="zh-TW"/>
          </a:p>
          <a:p>
            <a:pPr>
              <a:lnSpc>
                <a:spcPct val="90000"/>
              </a:lnSpc>
            </a:pPr>
            <a:r>
              <a:rPr lang="en-US" altLang="zh-TW" b="1"/>
              <a:t>˙Analysis</a:t>
            </a:r>
            <a:endParaRPr lang="en-US" altLang="zh-TW"/>
          </a:p>
          <a:p>
            <a:pPr>
              <a:lnSpc>
                <a:spcPct val="90000"/>
              </a:lnSpc>
            </a:pPr>
            <a:r>
              <a:rPr lang="en-US" altLang="zh-TW" b="1"/>
              <a:t>˙Reflection and observation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b="1"/>
              <a:t>Main Steps of Procedure of CLL</a:t>
            </a:r>
            <a:endParaRPr lang="en-US" altLang="zh-TW" b="1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3429000"/>
            <a:ext cx="5638800" cy="1905000"/>
          </a:xfrm>
        </p:spPr>
        <p:txBody>
          <a:bodyPr/>
          <a:lstStyle/>
          <a:p>
            <a:r>
              <a:rPr lang="en-US" altLang="zh-TW" b="1"/>
              <a:t>˙Investment</a:t>
            </a:r>
            <a:endParaRPr lang="en-US" altLang="zh-TW"/>
          </a:p>
          <a:p>
            <a:r>
              <a:rPr lang="en-US" altLang="zh-TW" b="1"/>
              <a:t>˙Reflection</a:t>
            </a:r>
            <a:endParaRPr lang="en-US" altLang="zh-TW"/>
          </a:p>
          <a:p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60350"/>
            <a:ext cx="7272338" cy="2884488"/>
          </a:xfrm>
        </p:spPr>
        <p:txBody>
          <a:bodyPr/>
          <a:lstStyle/>
          <a:p>
            <a:pPr algn="ctr"/>
            <a:r>
              <a:rPr lang="en-US" altLang="zh-TW" sz="4400"/>
              <a:t>The Comprehension-based Approach</a:t>
            </a:r>
            <a:br>
              <a:rPr lang="en-US" altLang="zh-TW" sz="4400"/>
            </a:br>
            <a:r>
              <a:rPr lang="en-US" altLang="zh-TW" sz="4400"/>
              <a:t>(Natural Approach)</a:t>
            </a:r>
            <a:br>
              <a:rPr lang="en-US" altLang="zh-TW" sz="4400"/>
            </a:br>
            <a:endParaRPr lang="en-US" altLang="zh-TW" sz="440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sz="4800" i="1">
                <a:solidFill>
                  <a:srgbClr val="3333FF"/>
                </a:solidFill>
                <a:latin typeface="Times New Roman" pitchFamily="-124" charset="0"/>
              </a:rPr>
              <a:t>Introduction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Features of NA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060575"/>
            <a:ext cx="7529513" cy="4249738"/>
          </a:xfrm>
        </p:spPr>
        <p:txBody>
          <a:bodyPr/>
          <a:lstStyle/>
          <a:p>
            <a:r>
              <a:rPr lang="en-US" altLang="zh-TW" i="1">
                <a:latin typeface="Times New Roman" pitchFamily="-124" charset="0"/>
              </a:rPr>
              <a:t>Listening comprehension is very important</a:t>
            </a:r>
          </a:p>
          <a:p>
            <a:r>
              <a:rPr lang="en-US" altLang="zh-TW" i="1">
                <a:latin typeface="Times New Roman" pitchFamily="-124" charset="0"/>
              </a:rPr>
              <a:t>Begin by listening to meaningful speech</a:t>
            </a:r>
          </a:p>
          <a:p>
            <a:r>
              <a:rPr lang="en-US" altLang="zh-TW" i="1">
                <a:latin typeface="Times New Roman" pitchFamily="-124" charset="0"/>
              </a:rPr>
              <a:t>Speak when ready</a:t>
            </a:r>
          </a:p>
          <a:p>
            <a:r>
              <a:rPr lang="en-US" altLang="zh-TW" i="1">
                <a:latin typeface="Times New Roman" pitchFamily="-124" charset="0"/>
              </a:rPr>
              <a:t>One step beyond their level of competence</a:t>
            </a:r>
          </a:p>
          <a:p>
            <a:r>
              <a:rPr lang="en-US" altLang="zh-TW" i="1">
                <a:latin typeface="Times New Roman" pitchFamily="-124" charset="0"/>
              </a:rPr>
              <a:t>Error correction</a:t>
            </a:r>
          </a:p>
          <a:p>
            <a:r>
              <a:rPr lang="en-US" altLang="zh-TW" i="1">
                <a:latin typeface="Times New Roman" pitchFamily="-124" charset="0"/>
              </a:rPr>
              <a:t>Appropriate input for the learners</a:t>
            </a:r>
          </a:p>
          <a:p>
            <a:r>
              <a:rPr lang="en-US" altLang="zh-TW" i="1">
                <a:latin typeface="Times New Roman" pitchFamily="-124" charset="0"/>
              </a:rPr>
              <a:t>Adopt freely from various method sources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/>
              <a:t>The NA v.s. The DM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844675"/>
            <a:ext cx="3887788" cy="4114800"/>
          </a:xfrm>
        </p:spPr>
        <p:txBody>
          <a:bodyPr/>
          <a:lstStyle/>
          <a:p>
            <a:pPr>
              <a:buFont typeface="Wingdings" pitchFamily="-124" charset="2"/>
              <a:buNone/>
            </a:pPr>
            <a:r>
              <a:rPr lang="en-US" altLang="zh-TW" sz="2500">
                <a:solidFill>
                  <a:srgbClr val="FF3399"/>
                </a:solidFill>
                <a:latin typeface="Times New Roman" pitchFamily="-124" charset="0"/>
              </a:rPr>
              <a:t>The NA emphasize on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1.Exposure / input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2.Optimizing emotional preparedness 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3.A prolonged period of hearing</a:t>
            </a:r>
          </a:p>
          <a:p>
            <a:pPr>
              <a:buFont typeface="Wingdings" pitchFamily="-124" charset="2"/>
              <a:buNone/>
            </a:pPr>
            <a:endParaRPr lang="en-US" altLang="zh-TW" sz="2100"/>
          </a:p>
          <a:p>
            <a:endParaRPr lang="en-US" altLang="zh-TW" sz="2100"/>
          </a:p>
        </p:txBody>
      </p:sp>
      <p:sp>
        <p:nvSpPr>
          <p:cNvPr id="304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2225" y="1827213"/>
            <a:ext cx="3790950" cy="4114800"/>
          </a:xfrm>
        </p:spPr>
        <p:txBody>
          <a:bodyPr/>
          <a:lstStyle/>
          <a:p>
            <a:pPr>
              <a:buFont typeface="Wingdings" pitchFamily="-124" charset="2"/>
              <a:buNone/>
            </a:pPr>
            <a:r>
              <a:rPr lang="en-US" altLang="zh-TW" sz="2500">
                <a:solidFill>
                  <a:srgbClr val="FF3399"/>
                </a:solidFill>
                <a:latin typeface="Times New Roman" pitchFamily="-124" charset="0"/>
              </a:rPr>
              <a:t>The DM emphasize on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1.Teach monologue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2.Direct repetition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3.Formal Q/A</a:t>
            </a:r>
          </a:p>
          <a:p>
            <a:pPr>
              <a:buFont typeface="Wingdings" pitchFamily="-124" charset="2"/>
              <a:buNone/>
            </a:pPr>
            <a:r>
              <a:rPr lang="en-US" altLang="zh-TW" sz="2500">
                <a:latin typeface="Times New Roman" pitchFamily="-124" charset="0"/>
              </a:rPr>
              <a:t>4.Accurate production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Objectives of NA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349500"/>
            <a:ext cx="7313613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To be able to function adequately in the target situation.</a:t>
            </a:r>
          </a:p>
          <a:p>
            <a:r>
              <a:rPr lang="en-US" altLang="zh-TW" sz="3600" b="1" i="1">
                <a:latin typeface="Times New Roman" pitchFamily="-124" charset="0"/>
              </a:rPr>
              <a:t>To be able to convey their requests and idea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Reading Method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73463"/>
            <a:ext cx="6553200" cy="2232025"/>
          </a:xfrm>
        </p:spPr>
        <p:txBody>
          <a:bodyPr/>
          <a:lstStyle/>
          <a:p>
            <a:r>
              <a:rPr lang="en-US" altLang="zh-TW" b="1"/>
              <a:t>outstanding following the Committee of Twelve in 1900 in the U.S.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01625"/>
            <a:ext cx="7640637" cy="1143000"/>
          </a:xfrm>
        </p:spPr>
        <p:txBody>
          <a:bodyPr/>
          <a:lstStyle/>
          <a:p>
            <a:r>
              <a:rPr lang="en-US" altLang="zh-TW" sz="4800"/>
              <a:t>Teacher and Student Roles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916113"/>
            <a:ext cx="7313613" cy="38893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-124" charset="2"/>
              <a:buNone/>
            </a:pPr>
            <a:r>
              <a:rPr lang="en-US" altLang="zh-TW" b="1" i="1">
                <a:solidFill>
                  <a:srgbClr val="FF3399"/>
                </a:solidFill>
                <a:latin typeface="Times New Roman" pitchFamily="-124" charset="0"/>
              </a:rPr>
              <a:t>Teacher Roles</a:t>
            </a:r>
          </a:p>
          <a:p>
            <a:pPr>
              <a:lnSpc>
                <a:spcPct val="90000"/>
              </a:lnSpc>
            </a:pPr>
            <a:r>
              <a:rPr lang="en-US" altLang="zh-TW" b="1" i="1">
                <a:latin typeface="Times New Roman" pitchFamily="-124" charset="0"/>
              </a:rPr>
              <a:t>The primary source</a:t>
            </a:r>
          </a:p>
          <a:p>
            <a:pPr>
              <a:lnSpc>
                <a:spcPct val="90000"/>
              </a:lnSpc>
            </a:pPr>
            <a:r>
              <a:rPr lang="en-US" altLang="zh-TW" b="1" i="1">
                <a:latin typeface="Times New Roman" pitchFamily="-124" charset="0"/>
              </a:rPr>
              <a:t>Create a classroom atmosphere</a:t>
            </a:r>
          </a:p>
          <a:p>
            <a:pPr>
              <a:lnSpc>
                <a:spcPct val="90000"/>
              </a:lnSpc>
            </a:pPr>
            <a:r>
              <a:rPr lang="en-US" altLang="zh-TW" b="1" i="1">
                <a:latin typeface="Times New Roman" pitchFamily="-124" charset="0"/>
              </a:rPr>
              <a:t>Choose a rich mix of classroom activities</a:t>
            </a: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r>
              <a:rPr lang="en-US" altLang="zh-TW" b="1" i="1">
                <a:solidFill>
                  <a:srgbClr val="FF3399"/>
                </a:solidFill>
                <a:latin typeface="Times New Roman" pitchFamily="-124" charset="0"/>
              </a:rPr>
              <a:t>Student Roles</a:t>
            </a: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r>
              <a:rPr lang="en-US" altLang="zh-TW" b="1" i="1">
                <a:solidFill>
                  <a:srgbClr val="FF3399"/>
                </a:solidFill>
                <a:latin typeface="Times New Roman" pitchFamily="-124" charset="0"/>
              </a:rPr>
              <a:t>    </a:t>
            </a:r>
            <a:r>
              <a:rPr lang="en-US" altLang="zh-TW" b="1" i="1">
                <a:latin typeface="Times New Roman" pitchFamily="-124" charset="0"/>
              </a:rPr>
              <a:t>Participator ; responder</a:t>
            </a: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endParaRPr lang="en-US" altLang="zh-TW" b="1" i="1">
              <a:latin typeface="Times New Roman" pitchFamily="-124" charset="0"/>
            </a:endParaRP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endParaRPr lang="en-US" altLang="zh-TW" b="1" i="1">
              <a:latin typeface="Times New Roman" pitchFamily="-124" charset="0"/>
            </a:endParaRPr>
          </a:p>
          <a:p>
            <a:pPr>
              <a:lnSpc>
                <a:spcPct val="90000"/>
              </a:lnSpc>
              <a:buFont typeface="Wingdings" pitchFamily="-124" charset="2"/>
              <a:buNone/>
            </a:pPr>
            <a:endParaRPr lang="en-US" altLang="zh-TW" b="1" i="1">
              <a:latin typeface="Times New Roman" pitchFamily="-124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60350"/>
            <a:ext cx="7272338" cy="2520950"/>
          </a:xfrm>
        </p:spPr>
        <p:txBody>
          <a:bodyPr/>
          <a:lstStyle/>
          <a:p>
            <a:pPr algn="ctr"/>
            <a:r>
              <a:rPr lang="en-US" altLang="zh-TW" sz="2000"/>
              <a:t/>
            </a:r>
            <a:br>
              <a:rPr lang="en-US" altLang="zh-TW" sz="2000"/>
            </a:br>
            <a:r>
              <a:rPr lang="en-US" altLang="zh-TW" sz="5400"/>
              <a:t>The Communicative Approach</a:t>
            </a:r>
            <a:br>
              <a:rPr lang="en-US" altLang="zh-TW" sz="5400"/>
            </a:br>
            <a:endParaRPr lang="en-US" altLang="zh-TW" sz="540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sz="4800" i="1">
                <a:solidFill>
                  <a:srgbClr val="3333FF"/>
                </a:solidFill>
                <a:latin typeface="Times New Roman" pitchFamily="-124" charset="0"/>
              </a:rPr>
              <a:t>Introduction</a:t>
            </a:r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Features of CA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060575"/>
            <a:ext cx="7529513" cy="4249738"/>
          </a:xfrm>
        </p:spPr>
        <p:txBody>
          <a:bodyPr/>
          <a:lstStyle/>
          <a:p>
            <a:r>
              <a:rPr lang="en-US" altLang="zh-TW" sz="4400" i="1">
                <a:latin typeface="Times New Roman" pitchFamily="-124" charset="0"/>
              </a:rPr>
              <a:t>Communicative intent</a:t>
            </a:r>
          </a:p>
          <a:p>
            <a:r>
              <a:rPr lang="en-US" altLang="zh-TW" sz="4400" i="1">
                <a:latin typeface="Times New Roman" pitchFamily="-124" charset="0"/>
              </a:rPr>
              <a:t>The use of authentic materials</a:t>
            </a:r>
          </a:p>
          <a:p>
            <a:r>
              <a:rPr lang="en-US" altLang="zh-TW" sz="4400" i="1">
                <a:latin typeface="Times New Roman" pitchFamily="-124" charset="0"/>
              </a:rPr>
              <a:t>Activities are often carried out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400"/>
              <a:t>Teacher and Student Roles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276475"/>
            <a:ext cx="7313612" cy="4114800"/>
          </a:xfrm>
        </p:spPr>
        <p:txBody>
          <a:bodyPr/>
          <a:lstStyle/>
          <a:p>
            <a:r>
              <a:rPr lang="en-US" altLang="zh-TW" sz="3600" b="1" i="1">
                <a:solidFill>
                  <a:srgbClr val="FF3399"/>
                </a:solidFill>
                <a:latin typeface="Times New Roman" pitchFamily="-124" charset="0"/>
              </a:rPr>
              <a:t>Teacher roles</a:t>
            </a:r>
          </a:p>
          <a:p>
            <a:pPr>
              <a:buFont typeface="Wingdings" pitchFamily="-124" charset="2"/>
              <a:buNone/>
            </a:pPr>
            <a:r>
              <a:rPr lang="en-US" altLang="zh-TW" sz="3600" b="1" i="1">
                <a:latin typeface="Times New Roman" pitchFamily="-124" charset="0"/>
              </a:rPr>
              <a:t>   (1) To facilitate communication</a:t>
            </a:r>
          </a:p>
          <a:p>
            <a:pPr>
              <a:buFont typeface="Wingdings" pitchFamily="-124" charset="2"/>
              <a:buNone/>
            </a:pPr>
            <a:r>
              <a:rPr lang="en-US" altLang="zh-TW" sz="3600" b="1" i="1">
                <a:latin typeface="Times New Roman" pitchFamily="-124" charset="0"/>
              </a:rPr>
              <a:t>   (2) To be a co-communicator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  <a:p>
            <a:r>
              <a:rPr lang="en-US" altLang="zh-TW" sz="3600" b="1" i="1">
                <a:solidFill>
                  <a:srgbClr val="FF3399"/>
                </a:solidFill>
                <a:latin typeface="Times New Roman" pitchFamily="-124" charset="0"/>
              </a:rPr>
              <a:t>Student roles</a:t>
            </a:r>
          </a:p>
          <a:p>
            <a:pPr>
              <a:buFont typeface="Wingdings" pitchFamily="-124" charset="2"/>
              <a:buNone/>
            </a:pPr>
            <a:r>
              <a:rPr lang="en-US" altLang="zh-TW" sz="3600" b="1" i="1">
                <a:latin typeface="Times New Roman" pitchFamily="-124" charset="0"/>
              </a:rPr>
              <a:t>   Communicator</a:t>
            </a:r>
          </a:p>
          <a:p>
            <a:pPr>
              <a:buFont typeface="Wingdings" pitchFamily="-124" charset="2"/>
              <a:buNone/>
            </a:pPr>
            <a:endParaRPr lang="en-US" altLang="zh-TW" sz="3600" b="1" i="1">
              <a:latin typeface="Times New Roman" pitchFamily="-124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/>
              <a:t>Advantages of the CA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712075" cy="4608513"/>
          </a:xfrm>
        </p:spPr>
        <p:txBody>
          <a:bodyPr/>
          <a:lstStyle/>
          <a:p>
            <a:r>
              <a:rPr lang="en-US" altLang="zh-TW" b="1" i="1">
                <a:latin typeface="Times New Roman" pitchFamily="-124" charset="0"/>
              </a:rPr>
              <a:t>(1) Students will be more motivated</a:t>
            </a:r>
          </a:p>
          <a:p>
            <a:endParaRPr lang="en-US" altLang="zh-TW" b="1" i="1">
              <a:latin typeface="Times New Roman" pitchFamily="-124" charset="0"/>
            </a:endParaRPr>
          </a:p>
          <a:p>
            <a:r>
              <a:rPr lang="en-US" altLang="zh-TW" b="1" i="1">
                <a:latin typeface="Times New Roman" pitchFamily="-124" charset="0"/>
              </a:rPr>
              <a:t>(2) Students have opportunities to express</a:t>
            </a:r>
          </a:p>
          <a:p>
            <a:endParaRPr lang="en-US" altLang="zh-TW" b="1" i="1">
              <a:latin typeface="Times New Roman" pitchFamily="-124" charset="0"/>
            </a:endParaRPr>
          </a:p>
          <a:p>
            <a:r>
              <a:rPr lang="en-US" altLang="zh-TW" b="1" i="1">
                <a:latin typeface="Times New Roman" pitchFamily="-124" charset="0"/>
              </a:rPr>
              <a:t>(3) Student security is enhanced</a:t>
            </a:r>
          </a:p>
          <a:p>
            <a:pPr>
              <a:buFont typeface="Wingdings" pitchFamily="-124" charset="2"/>
              <a:buNone/>
            </a:pPr>
            <a:r>
              <a:rPr lang="en-US" altLang="zh-TW" sz="1300">
                <a:latin typeface="Arial"/>
              </a:rPr>
              <a:t> </a:t>
            </a:r>
            <a:r>
              <a:rPr lang="en-US" altLang="zh-TW" sz="1300"/>
              <a:t> </a:t>
            </a:r>
            <a:r>
              <a:rPr lang="en-US" altLang="zh-TW" sz="1300">
                <a:latin typeface="Arial"/>
              </a:rPr>
              <a:t> </a:t>
            </a:r>
            <a:r>
              <a:rPr lang="en-US" altLang="zh-TW" sz="1300"/>
              <a:t> </a:t>
            </a:r>
            <a:r>
              <a:rPr lang="en-US" altLang="zh-TW" sz="1300">
                <a:latin typeface="Arial"/>
              </a:rPr>
              <a:t> </a:t>
            </a:r>
            <a:endParaRPr lang="en-US" altLang="zh-TW" sz="130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/>
              <a:t>Disadvantages of the CA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205038"/>
            <a:ext cx="7313612" cy="4114800"/>
          </a:xfrm>
        </p:spPr>
        <p:txBody>
          <a:bodyPr/>
          <a:lstStyle/>
          <a:p>
            <a:r>
              <a:rPr lang="en-US" altLang="zh-TW" sz="4000" i="1">
                <a:latin typeface="Times New Roman" pitchFamily="-124" charset="0"/>
              </a:rPr>
              <a:t>No environment of ESL</a:t>
            </a:r>
          </a:p>
          <a:p>
            <a:r>
              <a:rPr lang="en-US" altLang="zh-TW" sz="4000" i="1">
                <a:latin typeface="Times New Roman" pitchFamily="-124" charset="0"/>
              </a:rPr>
              <a:t>Difficulty in evaluating students’ performance</a:t>
            </a:r>
          </a:p>
          <a:p>
            <a:r>
              <a:rPr lang="en-US" altLang="zh-TW" sz="4000" i="1">
                <a:latin typeface="Times New Roman" pitchFamily="-124" charset="0"/>
              </a:rPr>
              <a:t>Ignore the training of reading and writing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800"/>
              <a:t>Typical techniques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4000" b="1" i="1">
                <a:latin typeface="Times New Roman" pitchFamily="-124" charset="0"/>
              </a:rPr>
              <a:t>Authentic materials</a:t>
            </a:r>
          </a:p>
          <a:p>
            <a:r>
              <a:rPr lang="en-US" altLang="zh-TW" sz="4000" b="1" i="1">
                <a:latin typeface="Times New Roman" pitchFamily="-124" charset="0"/>
              </a:rPr>
              <a:t>Scrambled sentences</a:t>
            </a:r>
          </a:p>
          <a:p>
            <a:r>
              <a:rPr lang="en-US" altLang="zh-TW" sz="4000" b="1" i="1">
                <a:latin typeface="Times New Roman" pitchFamily="-124" charset="0"/>
              </a:rPr>
              <a:t>Language games</a:t>
            </a:r>
          </a:p>
          <a:p>
            <a:r>
              <a:rPr lang="en-US" altLang="zh-TW" sz="4000" b="1" i="1">
                <a:latin typeface="Times New Roman" pitchFamily="-124" charset="0"/>
              </a:rPr>
              <a:t>Picture strip story</a:t>
            </a:r>
          </a:p>
          <a:p>
            <a:r>
              <a:rPr lang="en-US" altLang="zh-TW" sz="4000" b="1" i="1">
                <a:latin typeface="Times New Roman" pitchFamily="-124" charset="0"/>
              </a:rPr>
              <a:t>Role play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260350"/>
            <a:ext cx="7272338" cy="2520950"/>
          </a:xfrm>
        </p:spPr>
        <p:txBody>
          <a:bodyPr/>
          <a:lstStyle/>
          <a:p>
            <a:pPr algn="ctr"/>
            <a:r>
              <a:rPr lang="en-US" altLang="zh-TW" sz="2000"/>
              <a:t/>
            </a:r>
            <a:br>
              <a:rPr lang="en-US" altLang="zh-TW" sz="2000"/>
            </a:br>
            <a:r>
              <a:rPr lang="en-US" altLang="zh-TW" sz="5400"/>
              <a:t>Task-Based Approach</a:t>
            </a:r>
            <a:br>
              <a:rPr lang="en-US" altLang="zh-TW" sz="5400"/>
            </a:br>
            <a:endParaRPr lang="en-US" altLang="zh-TW" sz="540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sz="4800" i="1">
                <a:solidFill>
                  <a:srgbClr val="3333FF"/>
                </a:solidFill>
                <a:latin typeface="Times New Roman" pitchFamily="-124" charset="0"/>
              </a:rPr>
              <a:t>Introduction</a:t>
            </a:r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Principles of TBA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060575"/>
            <a:ext cx="7529513" cy="4249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4400" i="1">
                <a:latin typeface="Times New Roman" pitchFamily="-124" charset="0"/>
              </a:rPr>
              <a:t>Tasks provide both the input and output processing</a:t>
            </a:r>
          </a:p>
          <a:p>
            <a:pPr>
              <a:lnSpc>
                <a:spcPct val="90000"/>
              </a:lnSpc>
            </a:pPr>
            <a:r>
              <a:rPr lang="en-US" altLang="zh-TW" sz="4400" i="1">
                <a:latin typeface="Times New Roman" pitchFamily="-124" charset="0"/>
              </a:rPr>
              <a:t>Task activity and achievement are motivational</a:t>
            </a:r>
          </a:p>
          <a:p>
            <a:pPr>
              <a:lnSpc>
                <a:spcPct val="90000"/>
              </a:lnSpc>
            </a:pPr>
            <a:r>
              <a:rPr lang="en-US" altLang="zh-TW" sz="4400" i="1">
                <a:latin typeface="Times New Roman" pitchFamily="-124" charset="0"/>
              </a:rPr>
              <a:t>Learning difficulty can be negotiated and fine-tuned  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400"/>
              <a:t>Teacher and Student Roles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16113"/>
            <a:ext cx="7313612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b="1" i="1">
                <a:solidFill>
                  <a:srgbClr val="FF3399"/>
                </a:solidFill>
                <a:latin typeface="Times New Roman" pitchFamily="-124" charset="0"/>
              </a:rPr>
              <a:t>Teacher roles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(1) Selector and sequencer of tasks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(2) Preparing learners for tasks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(3) Consciousness-raising</a:t>
            </a:r>
          </a:p>
          <a:p>
            <a:pPr>
              <a:lnSpc>
                <a:spcPct val="80000"/>
              </a:lnSpc>
            </a:pPr>
            <a:r>
              <a:rPr lang="en-US" altLang="zh-TW" b="1" i="1">
                <a:solidFill>
                  <a:srgbClr val="FF3399"/>
                </a:solidFill>
                <a:latin typeface="Times New Roman" pitchFamily="-124" charset="0"/>
              </a:rPr>
              <a:t>Student roles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(1)Group participant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(2)Monitor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(3)Risk-Taker and innovator </a:t>
            </a:r>
          </a:p>
          <a:p>
            <a:pPr>
              <a:lnSpc>
                <a:spcPct val="80000"/>
              </a:lnSpc>
              <a:buFont typeface="Wingdings" pitchFamily="-124" charset="2"/>
              <a:buNone/>
            </a:pPr>
            <a:endParaRPr lang="en-US" altLang="zh-TW" b="1" i="1">
              <a:latin typeface="Times New Roman" pitchFamily="-12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7239000" cy="1366837"/>
          </a:xfrm>
        </p:spPr>
        <p:txBody>
          <a:bodyPr/>
          <a:lstStyle/>
          <a:p>
            <a:r>
              <a:rPr lang="en-US" altLang="zh-TW" b="1"/>
              <a:t>The Purpose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284538"/>
            <a:ext cx="7129463" cy="2879725"/>
          </a:xfrm>
        </p:spPr>
        <p:txBody>
          <a:bodyPr/>
          <a:lstStyle/>
          <a:p>
            <a:r>
              <a:rPr lang="en-US" altLang="zh-TW" b="1"/>
              <a:t>For people who do not travel abroad, reading is a useful skill to learn a foreign language.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/>
              <a:t>Advantages of TBA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712075" cy="4608513"/>
          </a:xfrm>
        </p:spPr>
        <p:txBody>
          <a:bodyPr/>
          <a:lstStyle/>
          <a:p>
            <a:r>
              <a:rPr lang="en-US" altLang="zh-TW" b="1" i="1">
                <a:latin typeface="Times New Roman" pitchFamily="-124" charset="0"/>
              </a:rPr>
              <a:t>(1) Students are free of language control</a:t>
            </a:r>
          </a:p>
          <a:p>
            <a:r>
              <a:rPr lang="en-US" altLang="zh-TW" b="1" i="1">
                <a:latin typeface="Times New Roman" pitchFamily="-124" charset="0"/>
              </a:rPr>
              <a:t>(2) Students have more varied exposure to</a:t>
            </a:r>
          </a:p>
          <a:p>
            <a:pPr>
              <a:buFont typeface="Wingdings" pitchFamily="-124" charset="2"/>
              <a:buNone/>
            </a:pPr>
            <a:r>
              <a:rPr lang="en-US" altLang="zh-TW" b="1" i="1">
                <a:latin typeface="Times New Roman" pitchFamily="-124" charset="0"/>
              </a:rPr>
              <a:t>         language</a:t>
            </a:r>
          </a:p>
          <a:p>
            <a:r>
              <a:rPr lang="en-US" altLang="zh-TW" b="1" i="1">
                <a:latin typeface="Times New Roman" pitchFamily="-124" charset="0"/>
              </a:rPr>
              <a:t>(3) Enjoyable and motivating</a:t>
            </a:r>
          </a:p>
          <a:p>
            <a:pPr>
              <a:buFont typeface="Wingdings" pitchFamily="-124" charset="2"/>
              <a:buNone/>
            </a:pPr>
            <a:r>
              <a:rPr lang="en-US" altLang="zh-TW" sz="1300">
                <a:latin typeface="Arial"/>
              </a:rPr>
              <a:t> </a:t>
            </a:r>
            <a:r>
              <a:rPr lang="en-US" altLang="zh-TW" sz="1300"/>
              <a:t> </a:t>
            </a:r>
            <a:r>
              <a:rPr lang="en-US" altLang="zh-TW" sz="1300">
                <a:latin typeface="Arial"/>
              </a:rPr>
              <a:t> </a:t>
            </a:r>
            <a:r>
              <a:rPr lang="en-US" altLang="zh-TW" sz="1300"/>
              <a:t> </a:t>
            </a:r>
            <a:r>
              <a:rPr lang="en-US" altLang="zh-TW" sz="1300">
                <a:latin typeface="Arial"/>
              </a:rPr>
              <a:t> </a:t>
            </a:r>
            <a:endParaRPr lang="en-US" altLang="zh-TW" sz="13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/>
              <a:t>Disadvantages of TBA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205038"/>
            <a:ext cx="7313612" cy="4114800"/>
          </a:xfrm>
        </p:spPr>
        <p:txBody>
          <a:bodyPr/>
          <a:lstStyle/>
          <a:p>
            <a:r>
              <a:rPr lang="en-US" altLang="zh-TW" sz="3600" b="1" i="1">
                <a:latin typeface="Times New Roman" pitchFamily="-124" charset="0"/>
              </a:rPr>
              <a:t>focus on meaning could come at the expense of focus on form</a:t>
            </a:r>
            <a:endParaRPr lang="en-US" altLang="zh-TW" sz="3600" b="1">
              <a:latin typeface="Times New Roman" pitchFamily="-124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6000"/>
              <a:t>Typical techniques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844675"/>
            <a:ext cx="7313613" cy="4114800"/>
          </a:xfrm>
        </p:spPr>
        <p:txBody>
          <a:bodyPr/>
          <a:lstStyle/>
          <a:p>
            <a:pPr>
              <a:buFont typeface="Wingdings" pitchFamily="-124" charset="2"/>
              <a:buNone/>
            </a:pPr>
            <a:r>
              <a:rPr lang="en-US" altLang="zh-TW" sz="4000" b="1" i="1">
                <a:solidFill>
                  <a:srgbClr val="FF3399"/>
                </a:solidFill>
                <a:latin typeface="Times New Roman" pitchFamily="-124" charset="0"/>
              </a:rPr>
              <a:t>Lesson plans should be designed to cover 3 stages in the TBA</a:t>
            </a:r>
          </a:p>
          <a:p>
            <a:pPr>
              <a:buFont typeface="Wingdings" pitchFamily="-124" charset="2"/>
              <a:buNone/>
            </a:pPr>
            <a:r>
              <a:rPr lang="en-US" altLang="zh-TW" sz="4000" b="1" i="1">
                <a:latin typeface="Times New Roman" pitchFamily="-124" charset="0"/>
              </a:rPr>
              <a:t>(1)Pre-task stage</a:t>
            </a:r>
          </a:p>
          <a:p>
            <a:pPr>
              <a:buFont typeface="Wingdings" pitchFamily="-124" charset="2"/>
              <a:buNone/>
            </a:pPr>
            <a:r>
              <a:rPr lang="en-US" altLang="zh-TW" sz="4000" b="1" i="1">
                <a:latin typeface="Times New Roman" pitchFamily="-124" charset="0"/>
              </a:rPr>
              <a:t>(2)During-task stage</a:t>
            </a:r>
          </a:p>
          <a:p>
            <a:pPr>
              <a:buFont typeface="Wingdings" pitchFamily="-124" charset="2"/>
              <a:buNone/>
            </a:pPr>
            <a:r>
              <a:rPr lang="en-US" altLang="zh-TW" sz="4000" b="1" i="1">
                <a:latin typeface="Times New Roman" pitchFamily="-124" charset="0"/>
              </a:rPr>
              <a:t>(3)Post-task stage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/>
              <a:t>GTM &amp; RM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924175"/>
            <a:ext cx="7745412" cy="3673475"/>
          </a:xfrm>
        </p:spPr>
        <p:txBody>
          <a:bodyPr/>
          <a:lstStyle/>
          <a:p>
            <a:pPr marL="609600" indent="-609600"/>
            <a:r>
              <a:rPr lang="en-US" altLang="zh-TW" b="1"/>
              <a:t>˙Similarity </a:t>
            </a:r>
          </a:p>
          <a:p>
            <a:pPr marL="609600" indent="-609600"/>
            <a:r>
              <a:rPr lang="en-US" altLang="zh-TW" b="1"/>
              <a:t>    Little or no attention is given to pronunciation. </a:t>
            </a:r>
          </a:p>
          <a:p>
            <a:pPr marL="609600" indent="-609600"/>
            <a:r>
              <a:rPr lang="en-US" altLang="zh-TW" b="1"/>
              <a:t>˙Diversity</a:t>
            </a:r>
          </a:p>
          <a:p>
            <a:pPr marL="609600" indent="-609600"/>
            <a:r>
              <a:rPr lang="en-US" altLang="zh-TW" b="1"/>
              <a:t>    GTM read difficult texts begun early</a:t>
            </a:r>
          </a:p>
          <a:p>
            <a:pPr marL="609600" indent="-609600"/>
            <a:r>
              <a:rPr lang="en-US" altLang="zh-TW" b="1"/>
              <a:t>    GTM has Single Vocabulary lists</a:t>
            </a: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390</TotalTime>
  <Words>1548</Words>
  <Application>Microsoft Office PowerPoint</Application>
  <PresentationFormat>On-screen Show (4:3)</PresentationFormat>
  <Paragraphs>373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82</vt:i4>
      </vt:variant>
    </vt:vector>
  </HeadingPairs>
  <TitlesOfParts>
    <vt:vector size="90" baseType="lpstr">
      <vt:lpstr>Arial</vt:lpstr>
      <vt:lpstr>新細明體</vt:lpstr>
      <vt:lpstr>Times New Roman</vt:lpstr>
      <vt:lpstr>Verdana</vt:lpstr>
      <vt:lpstr>Wingdings</vt:lpstr>
      <vt:lpstr>Symbol</vt:lpstr>
      <vt:lpstr>Eclipse</vt:lpstr>
      <vt:lpstr>Axis</vt:lpstr>
      <vt:lpstr>The Grammar-Translation Method</vt:lpstr>
      <vt:lpstr>Objectives of GTM</vt:lpstr>
      <vt:lpstr>Key Features of GTM</vt:lpstr>
      <vt:lpstr>Advantages of GTM</vt:lpstr>
      <vt:lpstr>Disadvantage of GTM</vt:lpstr>
      <vt:lpstr>Application: Typical Techniques</vt:lpstr>
      <vt:lpstr>Reading Method</vt:lpstr>
      <vt:lpstr>The Purpose</vt:lpstr>
      <vt:lpstr>GTM &amp; RM</vt:lpstr>
      <vt:lpstr>The Characteristic</vt:lpstr>
      <vt:lpstr>Advantages with using RM</vt:lpstr>
      <vt:lpstr>Disadvantages with using RM</vt:lpstr>
      <vt:lpstr>Typical Procedure in a RM Course</vt:lpstr>
      <vt:lpstr>The Direct Method</vt:lpstr>
      <vt:lpstr>Rationale of DM</vt:lpstr>
      <vt:lpstr>Key Features of DM</vt:lpstr>
      <vt:lpstr>Guidelines of DM for teaching  oral language</vt:lpstr>
      <vt:lpstr>Advantages of DM</vt:lpstr>
      <vt:lpstr>Disadvantage of DM</vt:lpstr>
      <vt:lpstr>Application: Typical Techniques</vt:lpstr>
      <vt:lpstr>The Audiolingual Method</vt:lpstr>
      <vt:lpstr>The Purpose</vt:lpstr>
      <vt:lpstr>Direct Method &amp; ALM</vt:lpstr>
      <vt:lpstr>Structural Linguistics &amp; ALM</vt:lpstr>
      <vt:lpstr>Behaviorism &amp; ALM - principles  </vt:lpstr>
      <vt:lpstr>Behaviorism &amp; ALM - elements</vt:lpstr>
      <vt:lpstr>The Characteristic</vt:lpstr>
      <vt:lpstr>Advantages with using ALM</vt:lpstr>
      <vt:lpstr>Disadvantages with using ALM</vt:lpstr>
      <vt:lpstr>Typical Procedure in an ALM Course</vt:lpstr>
      <vt:lpstr>The Cognitive Approach</vt:lpstr>
      <vt:lpstr>Key Features</vt:lpstr>
      <vt:lpstr>Application: Cognitive approach                        to grammar teaching</vt:lpstr>
      <vt:lpstr>Total Physical Response/TPR  (James Asher , 1966)</vt:lpstr>
      <vt:lpstr>The Purpose</vt:lpstr>
      <vt:lpstr>The Characteristic</vt:lpstr>
      <vt:lpstr>Advantages with using TPR</vt:lpstr>
      <vt:lpstr>Advantages with using TPR</vt:lpstr>
      <vt:lpstr>Disadvantages with using TPR</vt:lpstr>
      <vt:lpstr>Typical Procedure in a TPR Course</vt:lpstr>
      <vt:lpstr>Oral-Situational Approach</vt:lpstr>
      <vt:lpstr>Main difference between DM and OSA</vt:lpstr>
      <vt:lpstr>Main difference between ALM &amp;OSA</vt:lpstr>
      <vt:lpstr>Purpose</vt:lpstr>
      <vt:lpstr>Characteristic</vt:lpstr>
      <vt:lpstr>Advantages with using OSA</vt:lpstr>
      <vt:lpstr>Disadvantages with using OSA</vt:lpstr>
      <vt:lpstr>Typical Procedure </vt:lpstr>
      <vt:lpstr>Suggestopedia</vt:lpstr>
      <vt:lpstr>Attention and memory studies</vt:lpstr>
      <vt:lpstr>Purpose</vt:lpstr>
      <vt:lpstr>Characteristic</vt:lpstr>
      <vt:lpstr>Elements to Suggestopedia</vt:lpstr>
      <vt:lpstr>Advantages with using Suggestopedia</vt:lpstr>
      <vt:lpstr>Disadvantages with using Suggestopedia</vt:lpstr>
      <vt:lpstr>Typical Procedure </vt:lpstr>
      <vt:lpstr>Community Language Learning</vt:lpstr>
      <vt:lpstr>Comparison</vt:lpstr>
      <vt:lpstr>Psychological Requirements for Successful Learning</vt:lpstr>
      <vt:lpstr>Purpose</vt:lpstr>
      <vt:lpstr>Characteristic</vt:lpstr>
      <vt:lpstr>Advantages with using CLL</vt:lpstr>
      <vt:lpstr>Disadvantages with using CLL</vt:lpstr>
      <vt:lpstr>Typical Procedure </vt:lpstr>
      <vt:lpstr>Main Steps of Procedure of CLL</vt:lpstr>
      <vt:lpstr>The Comprehension-based Approach (Natural Approach) </vt:lpstr>
      <vt:lpstr>Features of NA</vt:lpstr>
      <vt:lpstr>The NA v.s. The DM</vt:lpstr>
      <vt:lpstr>Objectives of NA</vt:lpstr>
      <vt:lpstr>Teacher and Student Roles</vt:lpstr>
      <vt:lpstr> The Communicative Approach </vt:lpstr>
      <vt:lpstr>Features of CA</vt:lpstr>
      <vt:lpstr>Teacher and Student Roles</vt:lpstr>
      <vt:lpstr>Advantages of the CA</vt:lpstr>
      <vt:lpstr>Disadvantages of the CA</vt:lpstr>
      <vt:lpstr>Typical techniques</vt:lpstr>
      <vt:lpstr> Task-Based Approach </vt:lpstr>
      <vt:lpstr>Principles of TBA</vt:lpstr>
      <vt:lpstr>Teacher and Student Roles</vt:lpstr>
      <vt:lpstr>Advantages of TBA</vt:lpstr>
      <vt:lpstr>Disadvantages of TBA</vt:lpstr>
      <vt:lpstr>Typical techniques</vt:lpstr>
    </vt:vector>
  </TitlesOfParts>
  <Company>Andao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Grammar-Translation Approach</dc:title>
  <dc:creator>BWIS_USER</dc:creator>
  <cp:lastModifiedBy>DELL</cp:lastModifiedBy>
  <cp:revision>15</cp:revision>
  <dcterms:created xsi:type="dcterms:W3CDTF">2007-09-17T06:37:49Z</dcterms:created>
  <dcterms:modified xsi:type="dcterms:W3CDTF">2018-04-03T09:48:13Z</dcterms:modified>
</cp:coreProperties>
</file>