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6" r:id="rId5"/>
    <p:sldId id="288" r:id="rId6"/>
    <p:sldId id="298" r:id="rId7"/>
    <p:sldId id="299" r:id="rId8"/>
    <p:sldId id="301" r:id="rId9"/>
    <p:sldId id="302" r:id="rId10"/>
    <p:sldId id="293" r:id="rId11"/>
    <p:sldId id="29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74" autoAdjust="0"/>
  </p:normalViewPr>
  <p:slideViewPr>
    <p:cSldViewPr snapToGrid="0">
      <p:cViewPr varScale="1">
        <p:scale>
          <a:sx n="86" d="100"/>
          <a:sy n="86" d="100"/>
        </p:scale>
        <p:origin x="138" y="84"/>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5/3/2020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5/3/2020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5/3/2020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5/3/2020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5/3/2020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5/3/2020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5/3/2020</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5/3/2020</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5/3/2020</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5/3/2020</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5/3/2020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5/3/2020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5/3/2020</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2646" y="-221346"/>
            <a:ext cx="9360418" cy="2263258"/>
          </a:xfrm>
          <a:ln>
            <a:noFill/>
          </a:ln>
          <a:effectLst>
            <a:outerShdw blurRad="44450" dist="27940" dir="5400000" algn="ctr">
              <a:srgbClr val="000000">
                <a:alpha val="32000"/>
              </a:srgbClr>
            </a:outerShdw>
          </a:effectLst>
          <a:scene3d>
            <a:camera prst="perspectiveFront"/>
            <a:lightRig rig="balanced" dir="t">
              <a:rot lat="0" lon="0" rev="8700000"/>
            </a:lightRig>
          </a:scene3d>
          <a:sp3d>
            <a:bevelT w="190500" h="38100"/>
          </a:sp3d>
        </p:spPr>
        <p:txBody>
          <a:bodyPr/>
          <a:lstStyle/>
          <a:p>
            <a:r>
              <a:rPr lang="en-US" dirty="0" smtClean="0"/>
              <a:t>Defamation</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503913"/>
            <a:ext cx="9133730" cy="1233424"/>
          </a:xfrm>
          <a:effectLst>
            <a:outerShdw blurRad="50800" dist="38100" dir="5400000" algn="t" rotWithShape="0">
              <a:prstClr val="black">
                <a:alpha val="40000"/>
              </a:prstClr>
            </a:outerShdw>
          </a:effectLst>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Defamation</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p:txBody>
          <a:bodyPr>
            <a:normAutofit/>
          </a:bodyPr>
          <a:lstStyle/>
          <a:p>
            <a:pPr algn="just">
              <a:lnSpc>
                <a:spcPct val="150000"/>
              </a:lnSpc>
            </a:pPr>
            <a:r>
              <a:rPr lang="en-US" dirty="0"/>
              <a:t>Every man has an absolute right to have his </a:t>
            </a:r>
            <a:r>
              <a:rPr lang="en-US" dirty="0" smtClean="0"/>
              <a:t>reputation </a:t>
            </a:r>
            <a:r>
              <a:rPr lang="en-US" dirty="0"/>
              <a:t>preserved inviolate. This right of reputation </a:t>
            </a:r>
            <a:r>
              <a:rPr lang="en-US" dirty="0" smtClean="0"/>
              <a:t>is acknowledged </a:t>
            </a:r>
            <a:r>
              <a:rPr lang="en-US" dirty="0"/>
              <a:t>as an inherent personal right of every </a:t>
            </a:r>
            <a:r>
              <a:rPr lang="en-US" dirty="0" smtClean="0"/>
              <a:t>person</a:t>
            </a:r>
            <a:r>
              <a:rPr lang="en-US" dirty="0"/>
              <a:t>. It is a. jus in rem, a right absolute and good against all the world. A man's reputation is his property, </a:t>
            </a:r>
            <a:r>
              <a:rPr lang="en-US" dirty="0" smtClean="0"/>
              <a:t>and is more valuable </a:t>
            </a:r>
            <a:r>
              <a:rPr lang="en-US" dirty="0"/>
              <a:t>than other property </a:t>
            </a:r>
            <a:r>
              <a:rPr lang="en-US" dirty="0" smtClean="0"/>
              <a:t>Indeed</a:t>
            </a:r>
            <a:r>
              <a:rPr lang="en-US" dirty="0"/>
              <a:t>, if we reflect on the degree of suffering occasioned by loss </a:t>
            </a:r>
            <a:r>
              <a:rPr lang="en-US" dirty="0" smtClean="0"/>
              <a:t>of character</a:t>
            </a:r>
            <a:r>
              <a:rPr lang="en-US" dirty="0"/>
              <a:t>, and compare it with that occasioned by loss of </a:t>
            </a:r>
            <a:r>
              <a:rPr lang="en-US" dirty="0" smtClean="0"/>
              <a:t>property</a:t>
            </a:r>
            <a:r>
              <a:rPr lang="en-US" dirty="0"/>
              <a:t>, the amount of the former injury far exceeds that of the </a:t>
            </a:r>
            <a:r>
              <a:rPr lang="en-US" dirty="0" smtClean="0"/>
              <a:t>latter.</a:t>
            </a:r>
          </a:p>
          <a:p>
            <a:pPr algn="just">
              <a:lnSpc>
                <a:spcPct val="150000"/>
              </a:lnSpc>
            </a:pPr>
            <a:r>
              <a:rPr lang="en-US" dirty="0" smtClean="0"/>
              <a:t>It is also a crime under Section 499 of Pakistan Penal Code.</a:t>
            </a:r>
            <a:endParaRPr lang="en-US" dirty="0"/>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568308"/>
            <a:ext cx="9133730" cy="1233424"/>
          </a:xfrm>
          <a:effectLst>
            <a:outerShdw blurRad="50800" dist="38100" dir="5400000" algn="t" rotWithShape="0">
              <a:prstClr val="black">
                <a:alpha val="40000"/>
              </a:prstClr>
            </a:outerShdw>
          </a:effectLst>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Defamatory Statement</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p:txBody>
          <a:bodyPr>
            <a:norm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A defamatory statement is the one which is calculated to expose a person to contempt, hatred or ridicule or ;</a:t>
            </a:r>
          </a:p>
          <a:p>
            <a:pPr marL="45720" indent="0" algn="just">
              <a:lnSpc>
                <a:spcPct val="150000"/>
              </a:lnSpc>
              <a:buNone/>
            </a:pPr>
            <a:r>
              <a:rPr lang="en-US" sz="2400" dirty="0" smtClean="0">
                <a:latin typeface="Times New Roman" panose="02020603050405020304" pitchFamily="18" charset="0"/>
                <a:cs typeface="Times New Roman" panose="02020603050405020304" pitchFamily="18" charset="0"/>
              </a:rPr>
              <a:t> cause him to be shunned or avoided in the society or ;</a:t>
            </a:r>
          </a:p>
          <a:p>
            <a:pPr marL="45720" indent="0" algn="just">
              <a:lnSpc>
                <a:spcPct val="150000"/>
              </a:lnSpc>
              <a:buNone/>
            </a:pPr>
            <a:r>
              <a:rPr lang="en-US" sz="2400" dirty="0" smtClean="0">
                <a:latin typeface="Times New Roman" panose="02020603050405020304" pitchFamily="18" charset="0"/>
                <a:cs typeface="Times New Roman" panose="02020603050405020304" pitchFamily="18" charset="0"/>
              </a:rPr>
              <a:t>Injure him in his trade , profession or business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207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836341"/>
            <a:ext cx="9133730" cy="1014761"/>
          </a:xfrm>
          <a:effectLst>
            <a:outerShdw blurRad="50800" dist="38100" dir="5400000" algn="t" rotWithShape="0">
              <a:prstClr val="black">
                <a:alpha val="40000"/>
              </a:prstClr>
            </a:outerShdw>
          </a:effectLst>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Libel</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a:xfrm>
            <a:off x="1384731" y="1215484"/>
            <a:ext cx="9134856" cy="4166840"/>
          </a:xfrm>
          <a:effectLst>
            <a:outerShdw blurRad="50800" dist="38100" dir="2700000" algn="tl" rotWithShape="0">
              <a:prstClr val="black">
                <a:alpha val="40000"/>
              </a:prstClr>
            </a:outerShdw>
          </a:effectLst>
        </p:spPr>
        <p:txBody>
          <a:bodyPr>
            <a:normAutofit fontScale="92500" lnSpcReduction="10000"/>
          </a:bodyPr>
          <a:lstStyle/>
          <a:p>
            <a:pPr marL="45720" indent="0">
              <a:lnSpc>
                <a:spcPct val="150000"/>
              </a:lnSpc>
              <a:buNone/>
            </a:pPr>
            <a:r>
              <a:rPr lang="en-US" sz="2400" dirty="0" smtClean="0"/>
              <a:t>A libel is the publication of False and defamatory </a:t>
            </a:r>
            <a:r>
              <a:rPr lang="en-US" sz="2400" dirty="0" smtClean="0"/>
              <a:t>statement</a:t>
            </a:r>
            <a:r>
              <a:rPr lang="en-US" sz="2400" dirty="0" smtClean="0"/>
              <a:t> in some permanent form tending to injure the reputation of some other person without lawful justification or excuse. It is not an actionable per se. special damage have to be proved. </a:t>
            </a:r>
            <a:endParaRPr lang="en-US" sz="2400" dirty="0" smtClean="0"/>
          </a:p>
          <a:p>
            <a:pPr marL="45720" indent="0">
              <a:buNone/>
            </a:pPr>
            <a:r>
              <a:rPr lang="en-US" sz="2400" dirty="0" smtClean="0"/>
              <a:t>False</a:t>
            </a:r>
          </a:p>
          <a:p>
            <a:pPr marL="45720" indent="0">
              <a:buNone/>
            </a:pPr>
            <a:r>
              <a:rPr lang="en-US" sz="2400" dirty="0" smtClean="0"/>
              <a:t>Defamatory</a:t>
            </a:r>
          </a:p>
          <a:p>
            <a:pPr marL="45720" indent="0">
              <a:buNone/>
            </a:pPr>
            <a:r>
              <a:rPr lang="en-US" sz="2400" dirty="0" smtClean="0"/>
              <a:t>Publish (any mean of communication </a:t>
            </a:r>
            <a:r>
              <a:rPr lang="en-US" sz="2400" dirty="0" err="1" smtClean="0"/>
              <a:t>i.e</a:t>
            </a:r>
            <a:r>
              <a:rPr lang="en-US" sz="2400" dirty="0" smtClean="0"/>
              <a:t> printing, writing, image </a:t>
            </a:r>
            <a:r>
              <a:rPr lang="en-US" sz="2400" dirty="0" err="1" smtClean="0"/>
              <a:t>etc</a:t>
            </a:r>
            <a:r>
              <a:rPr lang="en-US" sz="2400" dirty="0" smtClean="0"/>
              <a:t>)</a:t>
            </a:r>
          </a:p>
          <a:p>
            <a:pPr marL="45720" indent="0">
              <a:buNone/>
            </a:pPr>
            <a:r>
              <a:rPr lang="en-US" sz="2400" dirty="0" smtClean="0"/>
              <a:t>Transitory(Oral)</a:t>
            </a:r>
          </a:p>
          <a:p>
            <a:pPr marL="45720" indent="0">
              <a:buNone/>
            </a:pPr>
            <a:endParaRPr lang="en-US" sz="2400" dirty="0"/>
          </a:p>
        </p:txBody>
      </p:sp>
    </p:spTree>
    <p:extLst>
      <p:ext uri="{BB962C8B-B14F-4D97-AF65-F5344CB8AC3E}">
        <p14:creationId xmlns:p14="http://schemas.microsoft.com/office/powerpoint/2010/main" val="1581614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836341"/>
            <a:ext cx="9133730" cy="1014761"/>
          </a:xfrm>
          <a:effectLst>
            <a:outerShdw blurRad="50800" dist="38100" dir="5400000" algn="t" rotWithShape="0">
              <a:prstClr val="black">
                <a:alpha val="40000"/>
              </a:prstClr>
            </a:outerShdw>
          </a:effectLst>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Slander</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a:xfrm>
            <a:off x="1384731" y="1215484"/>
            <a:ext cx="9134856" cy="4166840"/>
          </a:xfrm>
          <a:effectLst>
            <a:outerShdw blurRad="50800" dist="38100" dir="2700000" algn="tl" rotWithShape="0">
              <a:prstClr val="black">
                <a:alpha val="40000"/>
              </a:prstClr>
            </a:outerShdw>
          </a:effectLst>
        </p:spPr>
        <p:txBody>
          <a:bodyPr>
            <a:normAutofit fontScale="92500" lnSpcReduction="10000"/>
          </a:bodyPr>
          <a:lstStyle/>
          <a:p>
            <a:pPr marL="45720" indent="0">
              <a:lnSpc>
                <a:spcPct val="150000"/>
              </a:lnSpc>
              <a:buNone/>
            </a:pPr>
            <a:r>
              <a:rPr lang="en-US" sz="2400" dirty="0" smtClean="0"/>
              <a:t>A libel is the publication of False and defamatory </a:t>
            </a:r>
            <a:r>
              <a:rPr lang="en-US" sz="2400" dirty="0" smtClean="0"/>
              <a:t>statement</a:t>
            </a:r>
            <a:r>
              <a:rPr lang="en-US" sz="2400" dirty="0" smtClean="0"/>
              <a:t> in some transitory form tending to injure the reputation of some other person without lawful justification or excuse. It is not actionable per se under English Law. However, Under PPC, </a:t>
            </a:r>
            <a:endParaRPr lang="en-US" sz="2400" dirty="0" smtClean="0"/>
          </a:p>
          <a:p>
            <a:pPr marL="45720" indent="0">
              <a:buNone/>
            </a:pPr>
            <a:r>
              <a:rPr lang="en-US" sz="2400" dirty="0" smtClean="0"/>
              <a:t>False</a:t>
            </a:r>
          </a:p>
          <a:p>
            <a:pPr marL="45720" indent="0">
              <a:buNone/>
            </a:pPr>
            <a:r>
              <a:rPr lang="en-US" sz="2400" dirty="0" smtClean="0"/>
              <a:t>Defamatory</a:t>
            </a:r>
          </a:p>
          <a:p>
            <a:pPr marL="45720" indent="0">
              <a:buNone/>
            </a:pPr>
            <a:r>
              <a:rPr lang="en-US" sz="2400" dirty="0" smtClean="0"/>
              <a:t>Publish (any mean of communication </a:t>
            </a:r>
            <a:r>
              <a:rPr lang="en-US" sz="2400" dirty="0" err="1" smtClean="0"/>
              <a:t>i.e</a:t>
            </a:r>
            <a:r>
              <a:rPr lang="en-US" sz="2400" dirty="0" smtClean="0"/>
              <a:t> printing, writing, image </a:t>
            </a:r>
            <a:r>
              <a:rPr lang="en-US" sz="2400" dirty="0" err="1" smtClean="0"/>
              <a:t>etc</a:t>
            </a:r>
            <a:r>
              <a:rPr lang="en-US" sz="2400" dirty="0" smtClean="0"/>
              <a:t>)</a:t>
            </a:r>
          </a:p>
          <a:p>
            <a:pPr marL="45720" indent="0">
              <a:buNone/>
            </a:pPr>
            <a:r>
              <a:rPr lang="en-US" sz="2400" dirty="0" smtClean="0"/>
              <a:t>Permanent</a:t>
            </a:r>
          </a:p>
          <a:p>
            <a:pPr marL="45720" indent="0">
              <a:buNone/>
            </a:pPr>
            <a:endParaRPr lang="en-US" sz="2400" dirty="0"/>
          </a:p>
        </p:txBody>
      </p:sp>
    </p:spTree>
    <p:extLst>
      <p:ext uri="{BB962C8B-B14F-4D97-AF65-F5344CB8AC3E}">
        <p14:creationId xmlns:p14="http://schemas.microsoft.com/office/powerpoint/2010/main" val="1720677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836341"/>
            <a:ext cx="9133730" cy="1014761"/>
          </a:xfrm>
          <a:effectLst>
            <a:outerShdw blurRad="50800" dist="38100" dir="5400000" algn="t" rotWithShape="0">
              <a:prstClr val="black">
                <a:alpha val="40000"/>
              </a:prstClr>
            </a:outerShdw>
          </a:effectLst>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Innuendo</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a:xfrm>
            <a:off x="1384731" y="1215484"/>
            <a:ext cx="9134856" cy="4166840"/>
          </a:xfrm>
          <a:effectLst>
            <a:outerShdw blurRad="50800" dist="38100" dir="2700000" algn="tl" rotWithShape="0">
              <a:prstClr val="black">
                <a:alpha val="40000"/>
              </a:prstClr>
            </a:outerShdw>
          </a:effectLst>
        </p:spPr>
        <p:txBody>
          <a:bodyPr>
            <a:normAutofit/>
          </a:bodyPr>
          <a:lstStyle/>
          <a:p>
            <a:pPr marL="45720" indent="0">
              <a:lnSpc>
                <a:spcPct val="150000"/>
              </a:lnSpc>
              <a:buNone/>
            </a:pPr>
            <a:r>
              <a:rPr lang="en-US" sz="2400" dirty="0" smtClean="0"/>
              <a:t>A subtle, delicate or oblique implication through words in particular situation may amount to defamation </a:t>
            </a:r>
            <a:endParaRPr lang="en-US" sz="2400" dirty="0"/>
          </a:p>
        </p:txBody>
      </p:sp>
    </p:spTree>
    <p:extLst>
      <p:ext uri="{BB962C8B-B14F-4D97-AF65-F5344CB8AC3E}">
        <p14:creationId xmlns:p14="http://schemas.microsoft.com/office/powerpoint/2010/main" val="1650573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9" y="386861"/>
            <a:ext cx="9144001" cy="728261"/>
          </a:xfrm>
          <a:effectLst>
            <a:outerShdw blurRad="50800" dist="38100" dir="5400000" algn="t" rotWithShape="0">
              <a:prstClr val="black">
                <a:alpha val="40000"/>
              </a:prstClr>
            </a:outerShdw>
          </a:effectLst>
        </p:spPr>
        <p:txBody>
          <a:bodyPr>
            <a:normAutofit fontScale="90000"/>
          </a:bodyPr>
          <a:lstStyle/>
          <a:p>
            <a:pPr algn="ctr"/>
            <a:r>
              <a:rPr lang="en-US" dirty="0" smtClean="0"/>
              <a:t>Exceptions</a:t>
            </a:r>
            <a:endParaRPr lang="en-US" dirty="0"/>
          </a:p>
        </p:txBody>
      </p:sp>
      <p:sp>
        <p:nvSpPr>
          <p:cNvPr id="4" name="Text Placeholder 2"/>
          <p:cNvSpPr txBox="1">
            <a:spLocks/>
          </p:cNvSpPr>
          <p:nvPr/>
        </p:nvSpPr>
        <p:spPr>
          <a:xfrm>
            <a:off x="1603775" y="1349134"/>
            <a:ext cx="9144000" cy="5185481"/>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buClr>
                <a:schemeClr val="tx1">
                  <a:lumMod val="75000"/>
                  <a:lumOff val="25000"/>
                </a:schemeClr>
              </a:buClr>
              <a:buSzPct val="100000"/>
              <a:buFont typeface="Arial" pitchFamily="34" charset="0"/>
              <a:buNone/>
              <a:defRPr sz="2400" kern="1200" cap="none" baseline="0">
                <a:solidFill>
                  <a:schemeClr val="tx1"/>
                </a:solidFill>
                <a:latin typeface="+mn-lt"/>
                <a:ea typeface="+mn-ea"/>
                <a:cs typeface="+mn-cs"/>
              </a:defRPr>
            </a:lvl1pPr>
            <a:lvl2pPr marL="457200" indent="0" algn="l" defTabSz="914400" rtl="0" eaLnBrk="1" latinLnBrk="0" hangingPunct="1">
              <a:lnSpc>
                <a:spcPct val="100000"/>
              </a:lnSpc>
              <a:spcBef>
                <a:spcPts val="1000"/>
              </a:spcBef>
              <a:buClr>
                <a:schemeClr val="tx1">
                  <a:lumMod val="75000"/>
                  <a:lumOff val="25000"/>
                </a:schemeClr>
              </a:buClr>
              <a:buSzPct val="100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800"/>
              </a:spcBef>
              <a:buSzPct val="80000"/>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dirty="0" smtClean="0"/>
              <a:t>Absolute </a:t>
            </a:r>
            <a:r>
              <a:rPr lang="en-US" dirty="0" err="1" smtClean="0"/>
              <a:t>Privillege</a:t>
            </a:r>
            <a:r>
              <a:rPr lang="en-US" dirty="0" smtClean="0"/>
              <a:t> : A</a:t>
            </a:r>
            <a:r>
              <a:rPr lang="en-US" dirty="0" smtClean="0"/>
              <a:t>ny </a:t>
            </a:r>
            <a:r>
              <a:rPr lang="en-US" dirty="0"/>
              <a:t>publication of statement made in the Federal or Provincial Legislatures, reports, papers, notes and proceedings ordered to be published by either House of the Parliament or by the Provincial Assemblies, or relating to judicial proceedings ordered to be published by the court or any report, note or matter written or </a:t>
            </a:r>
            <a:r>
              <a:rPr lang="en-US" dirty="0" smtClean="0"/>
              <a:t>public.  For example </a:t>
            </a:r>
            <a:r>
              <a:rPr lang="en-US" dirty="0" err="1" smtClean="0"/>
              <a:t>Statment</a:t>
            </a:r>
            <a:r>
              <a:rPr lang="en-US" dirty="0" smtClean="0"/>
              <a:t> by a witness in Court of Law.</a:t>
            </a:r>
          </a:p>
          <a:p>
            <a:pPr marL="342900" indent="-342900" algn="just">
              <a:buFont typeface="Arial" panose="020B0604020202020204" pitchFamily="34" charset="0"/>
              <a:buChar char="•"/>
            </a:pPr>
            <a:endParaRPr lang="en-US" dirty="0" smtClean="0"/>
          </a:p>
          <a:p>
            <a:pPr marL="342900" indent="-342900" algn="just">
              <a:buFont typeface="Arial" panose="020B0604020202020204" pitchFamily="34" charset="0"/>
              <a:buChar char="•"/>
            </a:pPr>
            <a:r>
              <a:rPr lang="en-US" dirty="0" smtClean="0"/>
              <a:t>Qualified Privilege :  Truth for a Public cause, Performance of ordinary legal duty without malice. </a:t>
            </a:r>
          </a:p>
          <a:p>
            <a:pPr marL="342900" indent="-342900" algn="just">
              <a:buFont typeface="Arial" panose="020B0604020202020204" pitchFamily="34" charset="0"/>
              <a:buChar char="•"/>
            </a:pPr>
            <a:endParaRPr lang="en-US" dirty="0"/>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903" y="828876"/>
            <a:ext cx="7660081" cy="3507549"/>
          </a:xfrm>
          <a:ln>
            <a:noFill/>
          </a:ln>
          <a:effectLst>
            <a:outerShdw blurRad="107950" dist="12700" dir="5400000" algn="ctr">
              <a:srgbClr val="000000"/>
            </a:outerShdw>
          </a:effectLst>
          <a:scene3d>
            <a:camera prst="perspectiveContrastingRightFacing"/>
            <a:lightRig rig="soft" dir="t">
              <a:rot lat="0" lon="0" rev="0"/>
            </a:lightRig>
          </a:scene3d>
          <a:sp3d contourW="44450" prstMaterial="matte">
            <a:bevelT w="63500" h="63500" prst="artDeco"/>
            <a:contourClr>
              <a:srgbClr val="FFFFFF"/>
            </a:contourClr>
          </a:sp3d>
        </p:spPr>
        <p:txBody>
          <a:bodyPr/>
          <a:lstStyle/>
          <a:p>
            <a:r>
              <a:rPr lang="en-US" sz="4000" dirty="0" smtClean="0"/>
              <a:t>Thank You !!!</a:t>
            </a:r>
            <a:r>
              <a:rPr lang="en-US" dirty="0" smtClean="0"/>
              <a:t/>
            </a:r>
            <a:br>
              <a:rPr lang="en-US" dirty="0" smtClean="0"/>
            </a:br>
            <a:endParaRPr lang="en-US"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F5AFAE-B80F-42D3-94B4-729362BC1BCB}">
  <ds:schemaRefs>
    <ds:schemaRef ds:uri="http://purl.org/dc/elements/1.1/"/>
    <ds:schemaRef ds:uri="a4f35948-e619-41b3-aa29-22878b09cfd2"/>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 ds:uri="40262f94-9f35-4ac3-9a90-690165a166b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379</TotalTime>
  <Words>389</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vt:lpstr>
      <vt:lpstr>Times New Roman</vt:lpstr>
      <vt:lpstr>Back to School 16x9</vt:lpstr>
      <vt:lpstr>Defamation</vt:lpstr>
      <vt:lpstr>      Defamation  </vt:lpstr>
      <vt:lpstr>      Defamatory Statement  </vt:lpstr>
      <vt:lpstr>      Libel  </vt:lpstr>
      <vt:lpstr>      Slander  </vt:lpstr>
      <vt:lpstr>      Innuendo  </vt:lpstr>
      <vt:lpstr>Exceptions</vt:lpstr>
      <vt:lpstr>Thank You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HP</dc:creator>
  <cp:lastModifiedBy>HP</cp:lastModifiedBy>
  <cp:revision>19</cp:revision>
  <dcterms:created xsi:type="dcterms:W3CDTF">2020-04-11T10:33:33Z</dcterms:created>
  <dcterms:modified xsi:type="dcterms:W3CDTF">2020-05-02T20:24:08Z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