
<file path=[Content_Types].xml><?xml version="1.0" encoding="utf-8"?>
<Types xmlns="http://schemas.openxmlformats.org/package/2006/content-types">
  <Default Extension="gif" ContentType="image/gif"/>
  <Default Extension="jpeg" ContentType="image/jpeg"/>
  <Default Extension="jpg" ContentType="image/pn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bookmarkIdSeed="5">
  <p:sldMasterIdLst>
    <p:sldMasterId id="2147483826" r:id="rId2"/>
  </p:sldMasterIdLst>
  <p:notesMasterIdLst>
    <p:notesMasterId r:id="rId34"/>
  </p:notesMasterIdLst>
  <p:handoutMasterIdLst>
    <p:handoutMasterId r:id="rId35"/>
  </p:handoutMasterIdLst>
  <p:sldIdLst>
    <p:sldId id="269" r:id="rId3"/>
    <p:sldId id="257" r:id="rId4"/>
    <p:sldId id="303" r:id="rId5"/>
    <p:sldId id="304" r:id="rId6"/>
    <p:sldId id="305" r:id="rId7"/>
    <p:sldId id="306" r:id="rId8"/>
    <p:sldId id="307" r:id="rId9"/>
    <p:sldId id="310" r:id="rId10"/>
    <p:sldId id="309" r:id="rId11"/>
    <p:sldId id="308" r:id="rId12"/>
    <p:sldId id="312" r:id="rId13"/>
    <p:sldId id="311" r:id="rId14"/>
    <p:sldId id="314" r:id="rId15"/>
    <p:sldId id="313" r:id="rId16"/>
    <p:sldId id="315" r:id="rId17"/>
    <p:sldId id="281" r:id="rId18"/>
    <p:sldId id="321" r:id="rId19"/>
    <p:sldId id="320" r:id="rId20"/>
    <p:sldId id="318" r:id="rId21"/>
    <p:sldId id="319" r:id="rId22"/>
    <p:sldId id="323" r:id="rId23"/>
    <p:sldId id="324" r:id="rId24"/>
    <p:sldId id="325" r:id="rId25"/>
    <p:sldId id="326" r:id="rId26"/>
    <p:sldId id="316" r:id="rId27"/>
    <p:sldId id="327" r:id="rId28"/>
    <p:sldId id="317" r:id="rId29"/>
    <p:sldId id="328" r:id="rId30"/>
    <p:sldId id="330" r:id="rId31"/>
    <p:sldId id="329" r:id="rId32"/>
    <p:sldId id="302"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5"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86" d="100"/>
          <a:sy n="86" d="100"/>
        </p:scale>
        <p:origin x="562" y="58"/>
      </p:cViewPr>
      <p:guideLst>
        <p:guide orient="horz" pos="2160"/>
        <p:guide pos="3840"/>
      </p:guideLst>
    </p:cSldViewPr>
  </p:slideViewPr>
  <p:notesTextViewPr>
    <p:cViewPr>
      <p:scale>
        <a:sx n="1" d="1"/>
        <a:sy n="1" d="1"/>
      </p:scale>
      <p:origin x="0" y="0"/>
    </p:cViewPr>
  </p:notesTextViewPr>
  <p:notesViewPr>
    <p:cSldViewPr snapToGrid="0" showGuides="1">
      <p:cViewPr varScale="1">
        <p:scale>
          <a:sx n="51" d="100"/>
          <a:sy n="51" d="100"/>
        </p:scale>
        <p:origin x="2352"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15-12-15T03:53:53.760" idx="5">
    <p:pos x="7450" y="176"/>
    <p:text>See page 64 book 2 example for subtracting</p:text>
    <p:extLst>
      <p:ext uri="{C676402C-5697-4E1C-873F-D02D1690AC5C}">
        <p15:threadingInfo xmlns:p15="http://schemas.microsoft.com/office/powerpoint/2012/main" timeZoneBias="-6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3CEAAF3-9831-450B-8D59-2C09DB96C8FC}" type="datetimeFigureOut">
              <a:rPr lang="en-US"/>
              <a:t>10/19/2020</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US"/>
              <a:t>Hira College                                                                                                Morris Mono</a:t>
            </a:r>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834459-7356-44BF-850D-8B30C4FB3B6B}" type="slidenum">
              <a:rPr/>
              <a:t>‹#›</a:t>
            </a:fld>
            <a:endParaRPr/>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50CD79-FC16-4410-AB61-17F26E6D3BC8}" type="datetimeFigureOut">
              <a:rPr lang="en-US"/>
              <a:t>10/19/2020</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S"/>
              <a:t>Hira College                                                                                                Morris Mono</a:t>
            </a:r>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3C37BE-C303-496D-B5CD-85F2937540FC}" type="slidenum">
              <a:rPr/>
              <a:t>‹#›</a:t>
            </a:fld>
            <a:endParaRPr/>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Footer Placeholder 4"/>
          <p:cNvSpPr>
            <a:spLocks noGrp="1"/>
          </p:cNvSpPr>
          <p:nvPr>
            <p:ph type="ftr" sz="quarter" idx="11"/>
          </p:nvPr>
        </p:nvSpPr>
        <p:spPr/>
        <p:txBody>
          <a:bodyPr/>
          <a:lstStyle/>
          <a:p>
            <a:r>
              <a:rPr lang="en-US"/>
              <a:t>Hira College                                                                                                Morris Mono</a:t>
            </a:r>
          </a:p>
        </p:txBody>
      </p:sp>
      <p:sp>
        <p:nvSpPr>
          <p:cNvPr id="6" name="Slide Number Placeholder 5"/>
          <p:cNvSpPr>
            <a:spLocks noGrp="1"/>
          </p:cNvSpPr>
          <p:nvPr>
            <p:ph type="sldNum" sz="quarter" idx="12"/>
          </p:nvPr>
        </p:nvSpPr>
        <p:spPr/>
        <p:txBody>
          <a:bodyPr/>
          <a:lstStyle/>
          <a:p>
            <a:fld id="{0A3C37BE-C303-496D-B5CD-85F2937540FC}" type="slidenum">
              <a:rPr lang="en-US" smtClean="0"/>
              <a:t>2</a:t>
            </a:fld>
            <a:endParaRPr lang="en-US"/>
          </a:p>
        </p:txBody>
      </p:sp>
    </p:spTree>
    <p:extLst>
      <p:ext uri="{BB962C8B-B14F-4D97-AF65-F5344CB8AC3E}">
        <p14:creationId xmlns:p14="http://schemas.microsoft.com/office/powerpoint/2010/main" val="12225603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62E57187-0722-46AF-B987-F284323B3603}" type="datetime1">
              <a:rPr lang="en-US" smtClean="0"/>
              <a:t>10/19/2020</a:t>
            </a:fld>
            <a:endParaRPr lang="en-US"/>
          </a:p>
        </p:txBody>
      </p:sp>
      <p:sp>
        <p:nvSpPr>
          <p:cNvPr id="5" name="Footer Placeholder 4"/>
          <p:cNvSpPr>
            <a:spLocks noGrp="1"/>
          </p:cNvSpPr>
          <p:nvPr>
            <p:ph type="ftr" sz="quarter" idx="11"/>
          </p:nvPr>
        </p:nvSpPr>
        <p:spPr>
          <a:xfrm>
            <a:off x="1876424" y="5410201"/>
            <a:ext cx="5124886" cy="365125"/>
          </a:xfrm>
        </p:spPr>
        <p:txBody>
          <a:bodyPr/>
          <a:lstStyle/>
          <a:p>
            <a:r>
              <a:rPr lang="it-IT"/>
              <a:t>Hira College Sargodha </a:t>
            </a:r>
          </a:p>
        </p:txBody>
      </p:sp>
      <p:sp>
        <p:nvSpPr>
          <p:cNvPr id="6" name="Slide Number Placeholder 5"/>
          <p:cNvSpPr>
            <a:spLocks noGrp="1"/>
          </p:cNvSpPr>
          <p:nvPr>
            <p:ph type="sldNum" sz="quarter" idx="12"/>
          </p:nvPr>
        </p:nvSpPr>
        <p:spPr>
          <a:xfrm>
            <a:off x="9896911" y="5410199"/>
            <a:ext cx="771089" cy="365125"/>
          </a:xfrm>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1248072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041DAEF-5977-4ED4-9FEE-FFF8D3BA862C}" type="datetime1">
              <a:rPr lang="en-US" smtClean="0"/>
              <a:t>10/19/2020</a:t>
            </a:fld>
            <a:endParaRPr lang="en-US"/>
          </a:p>
        </p:txBody>
      </p:sp>
      <p:sp>
        <p:nvSpPr>
          <p:cNvPr id="6" name="Footer Placeholder 5"/>
          <p:cNvSpPr>
            <a:spLocks noGrp="1"/>
          </p:cNvSpPr>
          <p:nvPr>
            <p:ph type="ftr" sz="quarter" idx="11"/>
          </p:nvPr>
        </p:nvSpPr>
        <p:spPr/>
        <p:txBody>
          <a:bodyPr/>
          <a:lstStyle/>
          <a:p>
            <a:r>
              <a:rPr lang="it-IT"/>
              <a:t>Hira College Sargodha </a:t>
            </a:r>
          </a:p>
        </p:txBody>
      </p:sp>
      <p:sp>
        <p:nvSpPr>
          <p:cNvPr id="7" name="Slide Number Placeholder 6"/>
          <p:cNvSpPr>
            <a:spLocks noGrp="1"/>
          </p:cNvSpPr>
          <p:nvPr>
            <p:ph type="sldNum" sz="quarter" idx="12"/>
          </p:nvPr>
        </p:nvSpPr>
        <p:spPr/>
        <p:txBody>
          <a:bodyPr/>
          <a:lstStyle/>
          <a:p>
            <a:fld id="{0FF54DE5-C571-48E8-A5BC-B369434E2F44}" type="slidenum">
              <a:rPr lang="en-US" smtClean="0"/>
              <a:pPr/>
              <a:t>‹#›</a:t>
            </a:fld>
            <a:endParaRPr lang="en-US"/>
          </a:p>
        </p:txBody>
      </p:sp>
    </p:spTree>
    <p:extLst>
      <p:ext uri="{BB962C8B-B14F-4D97-AF65-F5344CB8AC3E}">
        <p14:creationId xmlns:p14="http://schemas.microsoft.com/office/powerpoint/2010/main" val="3677019881"/>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041DAEF-5977-4ED4-9FEE-FFF8D3BA862C}" type="datetime1">
              <a:rPr lang="en-US" smtClean="0"/>
              <a:t>10/19/2020</a:t>
            </a:fld>
            <a:endParaRPr lang="en-US"/>
          </a:p>
        </p:txBody>
      </p:sp>
      <p:sp>
        <p:nvSpPr>
          <p:cNvPr id="6" name="Footer Placeholder 5"/>
          <p:cNvSpPr>
            <a:spLocks noGrp="1"/>
          </p:cNvSpPr>
          <p:nvPr>
            <p:ph type="ftr" sz="quarter" idx="11"/>
          </p:nvPr>
        </p:nvSpPr>
        <p:spPr/>
        <p:txBody>
          <a:bodyPr/>
          <a:lstStyle/>
          <a:p>
            <a:r>
              <a:rPr lang="it-IT"/>
              <a:t>Hira College Sargodha </a:t>
            </a:r>
          </a:p>
        </p:txBody>
      </p:sp>
      <p:sp>
        <p:nvSpPr>
          <p:cNvPr id="7" name="Slide Number Placeholder 6"/>
          <p:cNvSpPr>
            <a:spLocks noGrp="1"/>
          </p:cNvSpPr>
          <p:nvPr>
            <p:ph type="sldNum" sz="quarter" idx="12"/>
          </p:nvPr>
        </p:nvSpPr>
        <p:spPr/>
        <p:txBody>
          <a:bodyPr/>
          <a:lstStyle/>
          <a:p>
            <a:fld id="{0FF54DE5-C571-48E8-A5BC-B369434E2F44}" type="slidenum">
              <a:rPr lang="en-US" smtClean="0"/>
              <a:pPr/>
              <a:t>‹#›</a:t>
            </a:fld>
            <a:endParaRPr lang="en-US"/>
          </a:p>
        </p:txBody>
      </p:sp>
    </p:spTree>
    <p:extLst>
      <p:ext uri="{BB962C8B-B14F-4D97-AF65-F5344CB8AC3E}">
        <p14:creationId xmlns:p14="http://schemas.microsoft.com/office/powerpoint/2010/main" val="3821495512"/>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041DAEF-5977-4ED4-9FEE-FFF8D3BA862C}" type="datetime1">
              <a:rPr lang="en-US" smtClean="0"/>
              <a:t>10/19/2020</a:t>
            </a:fld>
            <a:endParaRPr lang="en-US"/>
          </a:p>
        </p:txBody>
      </p:sp>
      <p:sp>
        <p:nvSpPr>
          <p:cNvPr id="6" name="Footer Placeholder 5"/>
          <p:cNvSpPr>
            <a:spLocks noGrp="1"/>
          </p:cNvSpPr>
          <p:nvPr>
            <p:ph type="ftr" sz="quarter" idx="11"/>
          </p:nvPr>
        </p:nvSpPr>
        <p:spPr/>
        <p:txBody>
          <a:bodyPr/>
          <a:lstStyle/>
          <a:p>
            <a:r>
              <a:rPr lang="it-IT"/>
              <a:t>Hira College Sargodha </a:t>
            </a:r>
          </a:p>
        </p:txBody>
      </p:sp>
      <p:sp>
        <p:nvSpPr>
          <p:cNvPr id="7" name="Slide Number Placeholder 6"/>
          <p:cNvSpPr>
            <a:spLocks noGrp="1"/>
          </p:cNvSpPr>
          <p:nvPr>
            <p:ph type="sldNum" sz="quarter" idx="12"/>
          </p:nvPr>
        </p:nvSpPr>
        <p:spPr/>
        <p:txBody>
          <a:bodyPr/>
          <a:lstStyle/>
          <a:p>
            <a:fld id="{0FF54DE5-C571-48E8-A5BC-B369434E2F44}" type="slidenum">
              <a:rPr lang="en-US" smtClean="0"/>
              <a:pPr/>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59333884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041DAEF-5977-4ED4-9FEE-FFF8D3BA862C}" type="datetime1">
              <a:rPr lang="en-US" smtClean="0"/>
              <a:t>10/19/2020</a:t>
            </a:fld>
            <a:endParaRPr lang="en-US"/>
          </a:p>
        </p:txBody>
      </p:sp>
      <p:sp>
        <p:nvSpPr>
          <p:cNvPr id="6" name="Footer Placeholder 5"/>
          <p:cNvSpPr>
            <a:spLocks noGrp="1"/>
          </p:cNvSpPr>
          <p:nvPr>
            <p:ph type="ftr" sz="quarter" idx="11"/>
          </p:nvPr>
        </p:nvSpPr>
        <p:spPr/>
        <p:txBody>
          <a:bodyPr/>
          <a:lstStyle/>
          <a:p>
            <a:r>
              <a:rPr lang="it-IT"/>
              <a:t>Hira College Sargodha </a:t>
            </a:r>
          </a:p>
        </p:txBody>
      </p:sp>
      <p:sp>
        <p:nvSpPr>
          <p:cNvPr id="7" name="Slide Number Placeholder 6"/>
          <p:cNvSpPr>
            <a:spLocks noGrp="1"/>
          </p:cNvSpPr>
          <p:nvPr>
            <p:ph type="sldNum" sz="quarter" idx="12"/>
          </p:nvPr>
        </p:nvSpPr>
        <p:spPr/>
        <p:txBody>
          <a:bodyPr/>
          <a:lstStyle/>
          <a:p>
            <a:fld id="{0FF54DE5-C571-48E8-A5BC-B369434E2F44}" type="slidenum">
              <a:rPr lang="en-US" smtClean="0"/>
              <a:pPr/>
              <a:t>‹#›</a:t>
            </a:fld>
            <a:endParaRPr lang="en-US"/>
          </a:p>
        </p:txBody>
      </p:sp>
    </p:spTree>
    <p:extLst>
      <p:ext uri="{BB962C8B-B14F-4D97-AF65-F5344CB8AC3E}">
        <p14:creationId xmlns:p14="http://schemas.microsoft.com/office/powerpoint/2010/main" val="3797848249"/>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041DAEF-5977-4ED4-9FEE-FFF8D3BA862C}" type="datetime1">
              <a:rPr lang="en-US" smtClean="0"/>
              <a:t>10/19/2020</a:t>
            </a:fld>
            <a:endParaRPr lang="en-US"/>
          </a:p>
        </p:txBody>
      </p:sp>
      <p:sp>
        <p:nvSpPr>
          <p:cNvPr id="4" name="Footer Placeholder 3"/>
          <p:cNvSpPr>
            <a:spLocks noGrp="1"/>
          </p:cNvSpPr>
          <p:nvPr>
            <p:ph type="ftr" sz="quarter" idx="11"/>
          </p:nvPr>
        </p:nvSpPr>
        <p:spPr/>
        <p:txBody>
          <a:bodyPr/>
          <a:lstStyle/>
          <a:p>
            <a:r>
              <a:rPr lang="it-IT"/>
              <a:t>Hira College Sargodha </a:t>
            </a:r>
          </a:p>
        </p:txBody>
      </p:sp>
      <p:sp>
        <p:nvSpPr>
          <p:cNvPr id="5" name="Slide Number Placeholder 4"/>
          <p:cNvSpPr>
            <a:spLocks noGrp="1"/>
          </p:cNvSpPr>
          <p:nvPr>
            <p:ph type="sldNum" sz="quarter" idx="12"/>
          </p:nvPr>
        </p:nvSpPr>
        <p:spPr/>
        <p:txBody>
          <a:bodyPr/>
          <a:lstStyle/>
          <a:p>
            <a:fld id="{0FF54DE5-C571-48E8-A5BC-B369434E2F44}" type="slidenum">
              <a:rPr lang="en-US" smtClean="0"/>
              <a:pPr/>
              <a:t>‹#›</a:t>
            </a:fld>
            <a:endParaRPr lang="en-US"/>
          </a:p>
        </p:txBody>
      </p:sp>
    </p:spTree>
    <p:extLst>
      <p:ext uri="{BB962C8B-B14F-4D97-AF65-F5344CB8AC3E}">
        <p14:creationId xmlns:p14="http://schemas.microsoft.com/office/powerpoint/2010/main" val="1081196996"/>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041DAEF-5977-4ED4-9FEE-FFF8D3BA862C}" type="datetime1">
              <a:rPr lang="en-US" smtClean="0"/>
              <a:t>10/19/2020</a:t>
            </a:fld>
            <a:endParaRPr lang="en-US"/>
          </a:p>
        </p:txBody>
      </p:sp>
      <p:sp>
        <p:nvSpPr>
          <p:cNvPr id="4" name="Footer Placeholder 3"/>
          <p:cNvSpPr>
            <a:spLocks noGrp="1"/>
          </p:cNvSpPr>
          <p:nvPr>
            <p:ph type="ftr" sz="quarter" idx="11"/>
          </p:nvPr>
        </p:nvSpPr>
        <p:spPr/>
        <p:txBody>
          <a:bodyPr/>
          <a:lstStyle/>
          <a:p>
            <a:r>
              <a:rPr lang="it-IT"/>
              <a:t>Hira College Sargodha </a:t>
            </a:r>
          </a:p>
        </p:txBody>
      </p:sp>
      <p:sp>
        <p:nvSpPr>
          <p:cNvPr id="5" name="Slide Number Placeholder 4"/>
          <p:cNvSpPr>
            <a:spLocks noGrp="1"/>
          </p:cNvSpPr>
          <p:nvPr>
            <p:ph type="sldNum" sz="quarter" idx="12"/>
          </p:nvPr>
        </p:nvSpPr>
        <p:spPr/>
        <p:txBody>
          <a:bodyPr/>
          <a:lstStyle/>
          <a:p>
            <a:fld id="{0FF54DE5-C571-48E8-A5BC-B369434E2F44}" type="slidenum">
              <a:rPr lang="en-US" smtClean="0"/>
              <a:pPr/>
              <a:t>‹#›</a:t>
            </a:fld>
            <a:endParaRPr lang="en-US"/>
          </a:p>
        </p:txBody>
      </p:sp>
    </p:spTree>
    <p:extLst>
      <p:ext uri="{BB962C8B-B14F-4D97-AF65-F5344CB8AC3E}">
        <p14:creationId xmlns:p14="http://schemas.microsoft.com/office/powerpoint/2010/main" val="3047254034"/>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F55146-7168-4016-B92C-8CE68C824C5C}" type="datetime1">
              <a:rPr lang="en-US" smtClean="0"/>
              <a:t>10/19/2020</a:t>
            </a:fld>
            <a:endParaRPr lang="en-US"/>
          </a:p>
        </p:txBody>
      </p:sp>
      <p:sp>
        <p:nvSpPr>
          <p:cNvPr id="5" name="Footer Placeholder 4"/>
          <p:cNvSpPr>
            <a:spLocks noGrp="1"/>
          </p:cNvSpPr>
          <p:nvPr>
            <p:ph type="ftr" sz="quarter" idx="11"/>
          </p:nvPr>
        </p:nvSpPr>
        <p:spPr/>
        <p:txBody>
          <a:bodyPr/>
          <a:lstStyle/>
          <a:p>
            <a:r>
              <a:rPr lang="it-IT"/>
              <a:t>Hira College Sargodha </a:t>
            </a:r>
          </a:p>
        </p:txBody>
      </p:sp>
      <p:sp>
        <p:nvSpPr>
          <p:cNvPr id="6" name="Slide Number Placeholder 5"/>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1935557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F39ED1-B526-4BC7-946C-1482947A0416}" type="datetime1">
              <a:rPr lang="en-US" smtClean="0"/>
              <a:t>10/19/2020</a:t>
            </a:fld>
            <a:endParaRPr lang="en-US"/>
          </a:p>
        </p:txBody>
      </p:sp>
      <p:sp>
        <p:nvSpPr>
          <p:cNvPr id="5" name="Footer Placeholder 4"/>
          <p:cNvSpPr>
            <a:spLocks noGrp="1"/>
          </p:cNvSpPr>
          <p:nvPr>
            <p:ph type="ftr" sz="quarter" idx="11"/>
          </p:nvPr>
        </p:nvSpPr>
        <p:spPr/>
        <p:txBody>
          <a:bodyPr/>
          <a:lstStyle/>
          <a:p>
            <a:r>
              <a:rPr lang="it-IT"/>
              <a:t>Hira College Sargodha </a:t>
            </a:r>
          </a:p>
        </p:txBody>
      </p:sp>
      <p:sp>
        <p:nvSpPr>
          <p:cNvPr id="6" name="Slide Number Placeholder 5"/>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15009826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1104900" y="2292094"/>
            <a:ext cx="5734050" cy="2219691"/>
          </a:xfrm>
        </p:spPr>
        <p:txBody>
          <a:bodyPr anchor="ctr">
            <a:normAutofit/>
          </a:bodyPr>
          <a:lstStyle>
            <a:lvl1pPr algn="l">
              <a:defRPr sz="4400" cap="all" baseline="0"/>
            </a:lvl1pPr>
          </a:lstStyle>
          <a:p>
            <a:r>
              <a:rPr lang="en-US"/>
              <a:t>Click to edit Master title style</a:t>
            </a:r>
            <a:endParaRPr/>
          </a:p>
        </p:txBody>
      </p:sp>
      <p:sp>
        <p:nvSpPr>
          <p:cNvPr id="3" name="Subtitle 2"/>
          <p:cNvSpPr>
            <a:spLocks noGrp="1"/>
          </p:cNvSpPr>
          <p:nvPr>
            <p:ph type="subTitle" idx="1"/>
          </p:nvPr>
        </p:nvSpPr>
        <p:spPr>
          <a:xfrm>
            <a:off x="1104900" y="4511784"/>
            <a:ext cx="5734050" cy="955565"/>
          </a:xfrm>
        </p:spPr>
        <p:txBody>
          <a:bodyPr>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sp>
        <p:nvSpPr>
          <p:cNvPr id="11" name="Picture Placeholder 10"/>
          <p:cNvSpPr>
            <a:spLocks noGrp="1"/>
          </p:cNvSpPr>
          <p:nvPr>
            <p:ph type="pic" sz="quarter" idx="13"/>
          </p:nvPr>
        </p:nvSpPr>
        <p:spPr>
          <a:xfrm>
            <a:off x="6981063" y="1310656"/>
            <a:ext cx="5210937" cy="4208604"/>
          </a:xfrm>
          <a:solidFill>
            <a:schemeClr val="tx1">
              <a:lumMod val="20000"/>
              <a:lumOff val="80000"/>
            </a:schemeClr>
          </a:solidFill>
        </p:spPr>
        <p:txBody>
          <a:bodyPr tIns="1005840"/>
          <a:lstStyle>
            <a:lvl1pPr marL="0" indent="0" algn="ctr">
              <a:buNone/>
              <a:defRPr/>
            </a:lvl1pPr>
          </a:lstStyle>
          <a:p>
            <a:r>
              <a:rPr lang="en-US"/>
              <a:t>Click icon to add picture</a:t>
            </a:r>
            <a:endParaRPr/>
          </a:p>
        </p:txBody>
      </p:sp>
    </p:spTree>
    <p:extLst>
      <p:ext uri="{BB962C8B-B14F-4D97-AF65-F5344CB8AC3E}">
        <p14:creationId xmlns:p14="http://schemas.microsoft.com/office/powerpoint/2010/main" val="2780122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906007E-6A7F-4E8C-B647-75F72D43896A}" type="datetime1">
              <a:rPr lang="en-US" smtClean="0"/>
              <a:t>10/19/2020</a:t>
            </a:fld>
            <a:endParaRPr lang="en-US"/>
          </a:p>
        </p:txBody>
      </p:sp>
      <p:sp>
        <p:nvSpPr>
          <p:cNvPr id="5" name="Footer Placeholder 4"/>
          <p:cNvSpPr>
            <a:spLocks noGrp="1"/>
          </p:cNvSpPr>
          <p:nvPr>
            <p:ph type="ftr" sz="quarter" idx="11"/>
          </p:nvPr>
        </p:nvSpPr>
        <p:spPr/>
        <p:txBody>
          <a:bodyPr/>
          <a:lstStyle/>
          <a:p>
            <a:r>
              <a:rPr lang="it-IT"/>
              <a:t>Hira College Sargodha </a:t>
            </a:r>
          </a:p>
        </p:txBody>
      </p:sp>
      <p:sp>
        <p:nvSpPr>
          <p:cNvPr id="6" name="Slide Number Placeholder 5"/>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1383541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AC490D-5B53-4E67-BA36-63CA0E516935}" type="datetime1">
              <a:rPr lang="en-US" smtClean="0"/>
              <a:t>10/19/2020</a:t>
            </a:fld>
            <a:endParaRPr lang="en-US"/>
          </a:p>
        </p:txBody>
      </p:sp>
      <p:sp>
        <p:nvSpPr>
          <p:cNvPr id="5" name="Footer Placeholder 4"/>
          <p:cNvSpPr>
            <a:spLocks noGrp="1"/>
          </p:cNvSpPr>
          <p:nvPr>
            <p:ph type="ftr" sz="quarter" idx="11"/>
          </p:nvPr>
        </p:nvSpPr>
        <p:spPr/>
        <p:txBody>
          <a:bodyPr/>
          <a:lstStyle/>
          <a:p>
            <a:r>
              <a:rPr lang="it-IT"/>
              <a:t>Hira College Sargodha </a:t>
            </a:r>
          </a:p>
        </p:txBody>
      </p:sp>
      <p:sp>
        <p:nvSpPr>
          <p:cNvPr id="6" name="Slide Number Placeholder 5"/>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2268085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8B88B7-AAC0-4BEE-B965-A7156467E8D3}" type="datetime1">
              <a:rPr lang="en-US" smtClean="0"/>
              <a:t>10/19/2020</a:t>
            </a:fld>
            <a:endParaRPr lang="en-US"/>
          </a:p>
        </p:txBody>
      </p:sp>
      <p:sp>
        <p:nvSpPr>
          <p:cNvPr id="6" name="Footer Placeholder 5"/>
          <p:cNvSpPr>
            <a:spLocks noGrp="1"/>
          </p:cNvSpPr>
          <p:nvPr>
            <p:ph type="ftr" sz="quarter" idx="11"/>
          </p:nvPr>
        </p:nvSpPr>
        <p:spPr/>
        <p:txBody>
          <a:bodyPr/>
          <a:lstStyle/>
          <a:p>
            <a:r>
              <a:rPr lang="it-IT"/>
              <a:t>Hira College Sargodha </a:t>
            </a:r>
          </a:p>
        </p:txBody>
      </p:sp>
      <p:sp>
        <p:nvSpPr>
          <p:cNvPr id="7" name="Slide Number Placeholder 6"/>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635458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B1C887-7BB5-4A34-ADA0-06A3F3F0A2EF}" type="datetime1">
              <a:rPr lang="en-US" smtClean="0"/>
              <a:t>10/19/2020</a:t>
            </a:fld>
            <a:endParaRPr lang="en-US"/>
          </a:p>
        </p:txBody>
      </p:sp>
      <p:sp>
        <p:nvSpPr>
          <p:cNvPr id="8" name="Footer Placeholder 7"/>
          <p:cNvSpPr>
            <a:spLocks noGrp="1"/>
          </p:cNvSpPr>
          <p:nvPr>
            <p:ph type="ftr" sz="quarter" idx="11"/>
          </p:nvPr>
        </p:nvSpPr>
        <p:spPr/>
        <p:txBody>
          <a:bodyPr/>
          <a:lstStyle/>
          <a:p>
            <a:r>
              <a:rPr lang="it-IT"/>
              <a:t>Hira College Sargodha </a:t>
            </a:r>
          </a:p>
        </p:txBody>
      </p:sp>
      <p:sp>
        <p:nvSpPr>
          <p:cNvPr id="9" name="Slide Number Placeholder 8"/>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4134058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954063D-983D-416C-84EE-052CF458C609}" type="datetime1">
              <a:rPr lang="en-US" smtClean="0"/>
              <a:t>10/19/2020</a:t>
            </a:fld>
            <a:endParaRPr lang="en-US"/>
          </a:p>
        </p:txBody>
      </p:sp>
      <p:sp>
        <p:nvSpPr>
          <p:cNvPr id="4" name="Footer Placeholder 3"/>
          <p:cNvSpPr>
            <a:spLocks noGrp="1"/>
          </p:cNvSpPr>
          <p:nvPr>
            <p:ph type="ftr" sz="quarter" idx="11"/>
          </p:nvPr>
        </p:nvSpPr>
        <p:spPr/>
        <p:txBody>
          <a:bodyPr/>
          <a:lstStyle/>
          <a:p>
            <a:r>
              <a:rPr lang="it-IT"/>
              <a:t>Hira College Sargodha </a:t>
            </a:r>
          </a:p>
        </p:txBody>
      </p:sp>
      <p:sp>
        <p:nvSpPr>
          <p:cNvPr id="5" name="Slide Number Placeholder 4"/>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1895873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8ECDEB-91A6-4353-8EA8-C8261CCFFD16}" type="datetime1">
              <a:rPr lang="en-US" smtClean="0"/>
              <a:t>10/19/2020</a:t>
            </a:fld>
            <a:endParaRPr lang="en-US"/>
          </a:p>
        </p:txBody>
      </p:sp>
      <p:sp>
        <p:nvSpPr>
          <p:cNvPr id="3" name="Footer Placeholder 2"/>
          <p:cNvSpPr>
            <a:spLocks noGrp="1"/>
          </p:cNvSpPr>
          <p:nvPr>
            <p:ph type="ftr" sz="quarter" idx="11"/>
          </p:nvPr>
        </p:nvSpPr>
        <p:spPr/>
        <p:txBody>
          <a:bodyPr/>
          <a:lstStyle/>
          <a:p>
            <a:r>
              <a:rPr lang="it-IT"/>
              <a:t>Hira College Sargodha </a:t>
            </a:r>
          </a:p>
        </p:txBody>
      </p:sp>
      <p:sp>
        <p:nvSpPr>
          <p:cNvPr id="4" name="Slide Number Placeholder 3"/>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3639743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1DBBAB-D6A2-44C7-BB63-89397E3B6961}" type="datetime1">
              <a:rPr lang="en-US" smtClean="0"/>
              <a:t>10/19/2020</a:t>
            </a:fld>
            <a:endParaRPr lang="en-US"/>
          </a:p>
        </p:txBody>
      </p:sp>
      <p:sp>
        <p:nvSpPr>
          <p:cNvPr id="6" name="Footer Placeholder 5"/>
          <p:cNvSpPr>
            <a:spLocks noGrp="1"/>
          </p:cNvSpPr>
          <p:nvPr>
            <p:ph type="ftr" sz="quarter" idx="11"/>
          </p:nvPr>
        </p:nvSpPr>
        <p:spPr/>
        <p:txBody>
          <a:bodyPr/>
          <a:lstStyle/>
          <a:p>
            <a:r>
              <a:rPr lang="it-IT"/>
              <a:t>Hira College Sargodha </a:t>
            </a:r>
          </a:p>
        </p:txBody>
      </p:sp>
      <p:sp>
        <p:nvSpPr>
          <p:cNvPr id="7" name="Slide Number Placeholder 6"/>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41228846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A99212F-67E9-487F-91E3-78955E631CE5}" type="datetime1">
              <a:rPr lang="en-US" smtClean="0"/>
              <a:t>10/19/2020</a:t>
            </a:fld>
            <a:endParaRPr lang="en-US"/>
          </a:p>
        </p:txBody>
      </p:sp>
      <p:sp>
        <p:nvSpPr>
          <p:cNvPr id="6" name="Footer Placeholder 5"/>
          <p:cNvSpPr>
            <a:spLocks noGrp="1"/>
          </p:cNvSpPr>
          <p:nvPr>
            <p:ph type="ftr" sz="quarter" idx="11"/>
          </p:nvPr>
        </p:nvSpPr>
        <p:spPr/>
        <p:txBody>
          <a:bodyPr/>
          <a:lstStyle/>
          <a:p>
            <a:r>
              <a:rPr lang="it-IT"/>
              <a:t>Hira College Sargodha </a:t>
            </a:r>
          </a:p>
        </p:txBody>
      </p:sp>
      <p:sp>
        <p:nvSpPr>
          <p:cNvPr id="7" name="Slide Number Placeholder 6"/>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3923652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20">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041DAEF-5977-4ED4-9FEE-FFF8D3BA862C}" type="datetime1">
              <a:rPr lang="en-US" smtClean="0"/>
              <a:t>10/19/2020</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r>
              <a:rPr lang="it-IT"/>
              <a:t>Hira College Sargodha </a:t>
            </a:r>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FF54DE5-C571-48E8-A5BC-B369434E2F44}" type="slidenum">
              <a:rPr lang="en-US" smtClean="0"/>
              <a:pPr/>
              <a:t>‹#›</a:t>
            </a:fld>
            <a:endParaRPr lang="en-US"/>
          </a:p>
        </p:txBody>
      </p:sp>
    </p:spTree>
    <p:extLst>
      <p:ext uri="{BB962C8B-B14F-4D97-AF65-F5344CB8AC3E}">
        <p14:creationId xmlns:p14="http://schemas.microsoft.com/office/powerpoint/2010/main" val="2974774239"/>
      </p:ext>
    </p:extLst>
  </p:cSld>
  <p:clrMap bg1="dk1" tx1="lt1" bg2="dk2" tx2="lt2" accent1="accent1" accent2="accent2" accent3="accent3" accent4="accent4" accent5="accent5" accent6="accent6" hlink="hlink" folHlink="folHlink"/>
  <p:sldLayoutIdLst>
    <p:sldLayoutId id="2147483827" r:id="rId1"/>
    <p:sldLayoutId id="2147483828" r:id="rId2"/>
    <p:sldLayoutId id="2147483829" r:id="rId3"/>
    <p:sldLayoutId id="2147483830" r:id="rId4"/>
    <p:sldLayoutId id="2147483831" r:id="rId5"/>
    <p:sldLayoutId id="2147483832" r:id="rId6"/>
    <p:sldLayoutId id="2147483833" r:id="rId7"/>
    <p:sldLayoutId id="2147483834" r:id="rId8"/>
    <p:sldLayoutId id="2147483835" r:id="rId9"/>
    <p:sldLayoutId id="2147483836" r:id="rId10"/>
    <p:sldLayoutId id="2147483837" r:id="rId11"/>
    <p:sldLayoutId id="2147483838" r:id="rId12"/>
    <p:sldLayoutId id="2147483839" r:id="rId13"/>
    <p:sldLayoutId id="2147483840" r:id="rId14"/>
    <p:sldLayoutId id="2147483841" r:id="rId15"/>
    <p:sldLayoutId id="2147483842" r:id="rId16"/>
    <p:sldLayoutId id="2147483843" r:id="rId17"/>
    <p:sldLayoutId id="2147483844" r:id="rId1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5.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6.png"/><Relationship Id="rId1" Type="http://schemas.openxmlformats.org/officeDocument/2006/relationships/slideLayout" Target="../slideLayouts/slideLayout5.xml"/><Relationship Id="rId4" Type="http://schemas.openxmlformats.org/officeDocument/2006/relationships/image" Target="../media/image13.png"/></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5.xml"/><Relationship Id="rId4" Type="http://schemas.openxmlformats.org/officeDocument/2006/relationships/image" Target="../media/image16.png"/></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5.xml"/><Relationship Id="rId4" Type="http://schemas.openxmlformats.org/officeDocument/2006/relationships/image" Target="../media/image19.png"/></Relationships>
</file>

<file path=ppt/slides/_rels/slide1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5.xml"/><Relationship Id="rId4" Type="http://schemas.openxmlformats.org/officeDocument/2006/relationships/image" Target="../media/image23.png"/></Relationships>
</file>

<file path=ppt/slides/_rels/slide2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5.xml"/><Relationship Id="rId4" Type="http://schemas.openxmlformats.org/officeDocument/2006/relationships/image" Target="../media/image28.png"/></Relationships>
</file>

<file path=ppt/slides/_rels/slide23.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5.xml"/><Relationship Id="rId5" Type="http://schemas.openxmlformats.org/officeDocument/2006/relationships/image" Target="../media/image32.png"/><Relationship Id="rId4" Type="http://schemas.openxmlformats.org/officeDocument/2006/relationships/image" Target="../media/image31.png"/></Relationships>
</file>

<file path=ppt/slides/_rels/slide24.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hyperlink" Target="https://en.wikipedia.org/wiki/XOR_gate" TargetMode="External"/><Relationship Id="rId1" Type="http://schemas.openxmlformats.org/officeDocument/2006/relationships/slideLayout" Target="../slideLayouts/slideLayout5.xml"/><Relationship Id="rId5" Type="http://schemas.openxmlformats.org/officeDocument/2006/relationships/image" Target="../media/image35.png"/><Relationship Id="rId4" Type="http://schemas.openxmlformats.org/officeDocument/2006/relationships/image" Target="../media/image34.png"/></Relationships>
</file>

<file path=ppt/slides/_rels/slide25.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image" Target="../media/image39.jpeg"/><Relationship Id="rId2" Type="http://schemas.openxmlformats.org/officeDocument/2006/relationships/image" Target="../media/image38.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a:spLocks noGrp="1" noChangeArrowheads="1"/>
          </p:cNvSpPr>
          <p:nvPr>
            <p:ph type="ctrTitle"/>
          </p:nvPr>
        </p:nvSpPr>
        <p:spPr>
          <a:xfrm>
            <a:off x="0" y="296214"/>
            <a:ext cx="3725839" cy="2962141"/>
          </a:xfrm>
        </p:spPr>
        <p:txBody>
          <a:bodyPr>
            <a:normAutofit/>
          </a:bodyPr>
          <a:lstStyle/>
          <a:p>
            <a:pPr eaLnBrk="1" hangingPunct="1">
              <a:lnSpc>
                <a:spcPct val="80000"/>
              </a:lnSpc>
            </a:pPr>
            <a:endParaRPr lang="en-US" sz="2000" dirty="0"/>
          </a:p>
          <a:p>
            <a:pPr eaLnBrk="1" hangingPunct="1">
              <a:lnSpc>
                <a:spcPct val="80000"/>
              </a:lnSpc>
            </a:pPr>
            <a:r>
              <a:rPr lang="en-US" sz="2400" b="1" dirty="0"/>
              <a:t>Lecture 3:</a:t>
            </a:r>
            <a:br>
              <a:rPr lang="en-US" sz="2400" b="1" dirty="0"/>
            </a:br>
            <a:br>
              <a:rPr lang="en-US" sz="2400" b="1" dirty="0"/>
            </a:br>
            <a:r>
              <a:rPr lang="en-US" sz="2400" b="1" dirty="0"/>
              <a:t>logic gates &amp; Switching Circuits &amp; Boolean Algebra</a:t>
            </a:r>
            <a:br>
              <a:rPr lang="en-US" sz="2400" b="1" dirty="0"/>
            </a:br>
            <a:endParaRPr lang="en-US" sz="2400" b="1" dirty="0"/>
          </a:p>
          <a:p>
            <a:pPr eaLnBrk="1" hangingPunct="1">
              <a:lnSpc>
                <a:spcPct val="80000"/>
              </a:lnSpc>
            </a:pPr>
            <a:endParaRPr lang="en-US" sz="1000" b="1" dirty="0"/>
          </a:p>
          <a:p>
            <a:pPr eaLnBrk="1" hangingPunct="1">
              <a:lnSpc>
                <a:spcPct val="80000"/>
              </a:lnSpc>
            </a:pPr>
            <a:endParaRPr lang="en-US" b="1" dirty="0"/>
          </a:p>
          <a:p>
            <a:pPr eaLnBrk="1" hangingPunct="1">
              <a:lnSpc>
                <a:spcPct val="80000"/>
              </a:lnSpc>
            </a:pPr>
            <a:endParaRPr lang="en-US" sz="2000" dirty="0"/>
          </a:p>
          <a:p>
            <a:pPr eaLnBrk="1" hangingPunct="1">
              <a:lnSpc>
                <a:spcPct val="80000"/>
              </a:lnSpc>
            </a:pPr>
            <a:endParaRPr lang="en-US" sz="2000" dirty="0"/>
          </a:p>
        </p:txBody>
      </p:sp>
      <p:sp>
        <p:nvSpPr>
          <p:cNvPr id="6" name="Subtitle 5"/>
          <p:cNvSpPr>
            <a:spLocks noGrp="1"/>
          </p:cNvSpPr>
          <p:nvPr>
            <p:ph type="subTitle" idx="1"/>
          </p:nvPr>
        </p:nvSpPr>
        <p:spPr>
          <a:xfrm>
            <a:off x="136477" y="6043411"/>
            <a:ext cx="5734050" cy="678402"/>
          </a:xfrm>
        </p:spPr>
        <p:txBody>
          <a:bodyPr>
            <a:normAutofit/>
          </a:bodyPr>
          <a:lstStyle/>
          <a:p>
            <a:r>
              <a:rPr lang="en-US" dirty="0"/>
              <a:t>Engr. Muhammad </a:t>
            </a:r>
            <a:r>
              <a:rPr lang="en-US" dirty="0" err="1"/>
              <a:t>SaadUllah</a:t>
            </a:r>
            <a:endParaRPr lang="en-US" dirty="0"/>
          </a:p>
          <a:p>
            <a:endParaRPr lang="en-US" dirty="0"/>
          </a:p>
        </p:txBody>
      </p:sp>
      <p:pic>
        <p:nvPicPr>
          <p:cNvPr id="2" name="Picture 1"/>
          <p:cNvPicPr>
            <a:picLocks noChangeAspect="1"/>
          </p:cNvPicPr>
          <p:nvPr/>
        </p:nvPicPr>
        <p:blipFill>
          <a:blip r:embed="rId2">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3549251" y="944789"/>
            <a:ext cx="5853249" cy="4627131"/>
          </a:xfrm>
          <a:prstGeom prst="ellipse">
            <a:avLst/>
          </a:prstGeom>
          <a:ln>
            <a:noFill/>
          </a:ln>
          <a:effectLst>
            <a:softEdge rad="112500"/>
          </a:effectLst>
        </p:spPr>
      </p:pic>
    </p:spTree>
    <p:extLst>
      <p:ext uri="{BB962C8B-B14F-4D97-AF65-F5344CB8AC3E}">
        <p14:creationId xmlns:p14="http://schemas.microsoft.com/office/powerpoint/2010/main" val="1393811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mph" presetSubtype="2" fill="hold" nodeType="clickEffect">
                                  <p:stCondLst>
                                    <p:cond delay="0"/>
                                  </p:stCondLst>
                                  <p:childTnLst>
                                    <p:animClr clrSpc="rgb" dir="cw">
                                      <p:cBhvr>
                                        <p:cTn id="11" dur="2000" fill="hold"/>
                                        <p:tgtEl>
                                          <p:spTgt spid="6"/>
                                        </p:tgtEl>
                                        <p:attrNameLst>
                                          <p:attrName>fillcolor</p:attrName>
                                        </p:attrNameLst>
                                      </p:cBhvr>
                                      <p:to>
                                        <a:schemeClr val="accent2"/>
                                      </p:to>
                                    </p:animClr>
                                    <p:set>
                                      <p:cBhvr>
                                        <p:cTn id="12" dur="2000" fill="hold"/>
                                        <p:tgtEl>
                                          <p:spTgt spid="6"/>
                                        </p:tgtEl>
                                        <p:attrNameLst>
                                          <p:attrName>fill.type</p:attrName>
                                        </p:attrNameLst>
                                      </p:cBhvr>
                                      <p:to>
                                        <p:strVal val="solid"/>
                                      </p:to>
                                    </p:set>
                                    <p:set>
                                      <p:cBhvr>
                                        <p:cTn id="13" dur="2000" fill="hold"/>
                                        <p:tgtEl>
                                          <p:spTgt spid="6"/>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The </a:t>
            </a:r>
            <a:r>
              <a:rPr lang="en-US" dirty="0"/>
              <a:t>OR &amp; NOT Operation</a:t>
            </a:r>
            <a:br>
              <a:rPr lang="en-US" dirty="0"/>
            </a:br>
            <a:endParaRPr lang="en-US" dirty="0"/>
          </a:p>
        </p:txBody>
      </p:sp>
      <p:sp>
        <p:nvSpPr>
          <p:cNvPr id="4" name="Content Placeholder 3"/>
          <p:cNvSpPr>
            <a:spLocks noGrp="1"/>
          </p:cNvSpPr>
          <p:nvPr>
            <p:ph sz="half" idx="2"/>
          </p:nvPr>
        </p:nvSpPr>
        <p:spPr>
          <a:xfrm>
            <a:off x="734096" y="1390918"/>
            <a:ext cx="11127345" cy="5330557"/>
          </a:xfrm>
        </p:spPr>
        <p:txBody>
          <a:bodyPr>
            <a:normAutofit fontScale="85000" lnSpcReduction="10000"/>
          </a:bodyPr>
          <a:lstStyle/>
          <a:p>
            <a:r>
              <a:rPr lang="en-US" sz="2900" dirty="0"/>
              <a:t>2. The OR Operation </a:t>
            </a:r>
          </a:p>
          <a:p>
            <a:r>
              <a:rPr lang="en-US" sz="2900" dirty="0"/>
              <a:t> This operation is represented by a plus sign. For example, </a:t>
            </a:r>
            <a:r>
              <a:rPr lang="en-US" sz="2900" i="1" dirty="0"/>
              <a:t>x </a:t>
            </a:r>
            <a:r>
              <a:rPr lang="en-US" sz="2900" dirty="0"/>
              <a:t>+ </a:t>
            </a:r>
            <a:r>
              <a:rPr lang="en-US" sz="2900" i="1" dirty="0"/>
              <a:t>y </a:t>
            </a:r>
            <a:r>
              <a:rPr lang="en-US" sz="2900" dirty="0"/>
              <a:t>= </a:t>
            </a:r>
            <a:r>
              <a:rPr lang="en-US" sz="2900" i="1" dirty="0"/>
              <a:t>z </a:t>
            </a:r>
            <a:r>
              <a:rPr lang="en-US" sz="2900" dirty="0"/>
              <a:t>is read “</a:t>
            </a:r>
            <a:r>
              <a:rPr lang="en-US" sz="2900" i="1" dirty="0"/>
              <a:t>x </a:t>
            </a:r>
            <a:r>
              <a:rPr lang="en-US" sz="2900" dirty="0"/>
              <a:t>OR </a:t>
            </a:r>
            <a:r>
              <a:rPr lang="en-US" sz="2900" i="1" dirty="0"/>
              <a:t>y </a:t>
            </a:r>
            <a:r>
              <a:rPr lang="en-US" sz="2900" dirty="0"/>
              <a:t>is equal to </a:t>
            </a:r>
            <a:r>
              <a:rPr lang="en-US" sz="2900" i="1" dirty="0"/>
              <a:t>z</a:t>
            </a:r>
            <a:r>
              <a:rPr lang="en-US" sz="2900" dirty="0"/>
              <a:t>,” meaning that </a:t>
            </a:r>
            <a:r>
              <a:rPr lang="en-US" sz="2900" i="1" dirty="0"/>
              <a:t>z </a:t>
            </a:r>
            <a:r>
              <a:rPr lang="en-US" sz="2900" dirty="0"/>
              <a:t>= 1 if </a:t>
            </a:r>
            <a:r>
              <a:rPr lang="en-US" sz="2900" i="1" dirty="0"/>
              <a:t>x </a:t>
            </a:r>
            <a:r>
              <a:rPr lang="en-US" sz="2900" dirty="0"/>
              <a:t>= 1 or if </a:t>
            </a:r>
            <a:r>
              <a:rPr lang="en-US" sz="2900" i="1" dirty="0"/>
              <a:t>y </a:t>
            </a:r>
            <a:r>
              <a:rPr lang="en-US" sz="2900" dirty="0"/>
              <a:t>= 1 or if both </a:t>
            </a:r>
            <a:r>
              <a:rPr lang="en-US" sz="2900" i="1" dirty="0"/>
              <a:t>x </a:t>
            </a:r>
            <a:r>
              <a:rPr lang="en-US" sz="2900" dirty="0"/>
              <a:t>= 1 and </a:t>
            </a:r>
            <a:r>
              <a:rPr lang="en-US" sz="2900" i="1" dirty="0"/>
              <a:t>y </a:t>
            </a:r>
            <a:r>
              <a:rPr lang="en-US" sz="2900" dirty="0"/>
              <a:t>= 1. If both </a:t>
            </a:r>
            <a:r>
              <a:rPr lang="en-US" sz="2900" i="1" dirty="0"/>
              <a:t>x </a:t>
            </a:r>
            <a:r>
              <a:rPr lang="en-US" sz="2900" dirty="0"/>
              <a:t>= 0 and </a:t>
            </a:r>
            <a:r>
              <a:rPr lang="en-US" sz="2900" i="1" dirty="0"/>
              <a:t>y </a:t>
            </a:r>
            <a:r>
              <a:rPr lang="en-US" sz="2900" dirty="0"/>
              <a:t>= 0, then </a:t>
            </a:r>
            <a:r>
              <a:rPr lang="en-US" sz="2900" i="1" dirty="0"/>
              <a:t>z </a:t>
            </a:r>
            <a:r>
              <a:rPr lang="en-US" sz="2900" dirty="0"/>
              <a:t>= 0.</a:t>
            </a:r>
            <a:br>
              <a:rPr lang="en-US" sz="2900" dirty="0"/>
            </a:br>
            <a:endParaRPr lang="en-US" sz="2900" dirty="0"/>
          </a:p>
          <a:p>
            <a:r>
              <a:rPr lang="en-US" sz="2900" b="1" dirty="0"/>
              <a:t>3. </a:t>
            </a:r>
            <a:r>
              <a:rPr lang="en-US" sz="2900" dirty="0"/>
              <a:t>NOT: </a:t>
            </a:r>
          </a:p>
          <a:p>
            <a:r>
              <a:rPr lang="en-US" sz="2900" dirty="0"/>
              <a:t>This operation is represented by a prime (sometimes by an overbar). For example, </a:t>
            </a:r>
            <a:r>
              <a:rPr lang="en-US" sz="2900" i="1" dirty="0"/>
              <a:t>x</a:t>
            </a:r>
            <a:r>
              <a:rPr lang="en-US" sz="2900" baseline="30000" dirty="0"/>
              <a:t>/</a:t>
            </a:r>
            <a:r>
              <a:rPr lang="en-US" sz="2900" dirty="0"/>
              <a:t> = </a:t>
            </a:r>
            <a:r>
              <a:rPr lang="en-US" sz="2900" i="1" dirty="0"/>
              <a:t>z </a:t>
            </a:r>
            <a:r>
              <a:rPr lang="en-US" sz="2900" dirty="0"/>
              <a:t>(or </a:t>
            </a:r>
            <a:r>
              <a:rPr lang="en-US" sz="2900" i="1" dirty="0"/>
              <a:t>x</a:t>
            </a:r>
            <a:r>
              <a:rPr lang="en-US" sz="2900" i="1" baseline="32000" dirty="0"/>
              <a:t>–</a:t>
            </a:r>
            <a:r>
              <a:rPr lang="en-US" sz="2900" i="1" dirty="0"/>
              <a:t> </a:t>
            </a:r>
            <a:r>
              <a:rPr lang="en-US" sz="2900" dirty="0"/>
              <a:t>= </a:t>
            </a:r>
            <a:r>
              <a:rPr lang="en-US" sz="2900" i="1" dirty="0"/>
              <a:t>z</a:t>
            </a:r>
            <a:r>
              <a:rPr lang="en-US" sz="2900" dirty="0"/>
              <a:t>) is read “not </a:t>
            </a:r>
            <a:r>
              <a:rPr lang="en-US" sz="2900" i="1" dirty="0"/>
              <a:t>x </a:t>
            </a:r>
            <a:r>
              <a:rPr lang="en-US" sz="2900" dirty="0"/>
              <a:t>is equal to </a:t>
            </a:r>
            <a:r>
              <a:rPr lang="en-US" sz="2900" i="1" dirty="0"/>
              <a:t>z</a:t>
            </a:r>
            <a:r>
              <a:rPr lang="en-US" sz="2900" dirty="0"/>
              <a:t>,” meaning that </a:t>
            </a:r>
            <a:r>
              <a:rPr lang="en-US" sz="2900" i="1" dirty="0"/>
              <a:t>z </a:t>
            </a:r>
            <a:r>
              <a:rPr lang="en-US" sz="2900" dirty="0"/>
              <a:t>is what </a:t>
            </a:r>
            <a:r>
              <a:rPr lang="en-US" sz="2900" i="1" dirty="0"/>
              <a:t>x </a:t>
            </a:r>
            <a:r>
              <a:rPr lang="en-US" sz="2900" dirty="0"/>
              <a:t>is not. In other words, if </a:t>
            </a:r>
            <a:r>
              <a:rPr lang="en-US" sz="2900" i="1" dirty="0"/>
              <a:t>x </a:t>
            </a:r>
            <a:r>
              <a:rPr lang="en-US" sz="2900" dirty="0"/>
              <a:t>= 1, then </a:t>
            </a:r>
            <a:r>
              <a:rPr lang="en-US" sz="2900" i="1" dirty="0"/>
              <a:t>z </a:t>
            </a:r>
            <a:r>
              <a:rPr lang="en-US" sz="2900" dirty="0"/>
              <a:t>= 0, but if </a:t>
            </a:r>
            <a:r>
              <a:rPr lang="en-US" sz="2900" i="1" dirty="0"/>
              <a:t>x </a:t>
            </a:r>
            <a:r>
              <a:rPr lang="en-US" sz="2900" dirty="0"/>
              <a:t>= 0, then </a:t>
            </a:r>
            <a:r>
              <a:rPr lang="en-US" sz="2900" i="1" dirty="0"/>
              <a:t>z </a:t>
            </a:r>
            <a:r>
              <a:rPr lang="en-US" sz="2900" dirty="0"/>
              <a:t>= 1. The NOT operation is also referred to as the complement operation, since it changes a 1 to  0 and a 0 to 1.</a:t>
            </a:r>
            <a:br>
              <a:rPr lang="en-US" dirty="0"/>
            </a:br>
            <a:endParaRPr lang="en-US" dirty="0"/>
          </a:p>
        </p:txBody>
      </p:sp>
      <p:sp>
        <p:nvSpPr>
          <p:cNvPr id="7" name="Slide Number Placeholder 6"/>
          <p:cNvSpPr>
            <a:spLocks noGrp="1"/>
          </p:cNvSpPr>
          <p:nvPr>
            <p:ph type="sldNum" sz="quarter" idx="12"/>
          </p:nvPr>
        </p:nvSpPr>
        <p:spPr/>
        <p:txBody>
          <a:bodyPr/>
          <a:lstStyle/>
          <a:p>
            <a:fld id="{0FF54DE5-C571-48E8-A5BC-B369434E2F44}" type="slidenum">
              <a:rPr lang="en-US" smtClean="0"/>
              <a:t>10</a:t>
            </a:fld>
            <a:endParaRPr lang="en-US"/>
          </a:p>
        </p:txBody>
      </p:sp>
    </p:spTree>
    <p:extLst>
      <p:ext uri="{BB962C8B-B14F-4D97-AF65-F5344CB8AC3E}">
        <p14:creationId xmlns:p14="http://schemas.microsoft.com/office/powerpoint/2010/main" val="1762428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p:cTn id="13"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4">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4">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4" presetClass="emph" presetSubtype="0" fill="hold" nodeType="clickEffect">
                                  <p:stCondLst>
                                    <p:cond delay="0"/>
                                  </p:stCondLst>
                                  <p:childTnLst>
                                    <p:animClr clrSpc="hsl" dir="cw">
                                      <p:cBhvr override="childStyle">
                                        <p:cTn id="20" dur="500" fill="hold"/>
                                        <p:tgtEl>
                                          <p:spTgt spid="4">
                                            <p:txEl>
                                              <p:pRg st="2" end="2"/>
                                            </p:txEl>
                                          </p:spTgt>
                                        </p:tgtEl>
                                        <p:attrNameLst>
                                          <p:attrName>style.color</p:attrName>
                                        </p:attrNameLst>
                                      </p:cBhvr>
                                      <p:by>
                                        <p:hsl h="0" s="-12549" l="-25098"/>
                                      </p:by>
                                    </p:animClr>
                                    <p:animClr clrSpc="hsl" dir="cw">
                                      <p:cBhvr>
                                        <p:cTn id="21" dur="500" fill="hold"/>
                                        <p:tgtEl>
                                          <p:spTgt spid="4">
                                            <p:txEl>
                                              <p:pRg st="2" end="2"/>
                                            </p:txEl>
                                          </p:spTgt>
                                        </p:tgtEl>
                                        <p:attrNameLst>
                                          <p:attrName>fillcolor</p:attrName>
                                        </p:attrNameLst>
                                      </p:cBhvr>
                                      <p:by>
                                        <p:hsl h="0" s="-12549" l="-25098"/>
                                      </p:by>
                                    </p:animClr>
                                    <p:animClr clrSpc="hsl" dir="cw">
                                      <p:cBhvr>
                                        <p:cTn id="22" dur="500" fill="hold"/>
                                        <p:tgtEl>
                                          <p:spTgt spid="4">
                                            <p:txEl>
                                              <p:pRg st="2" end="2"/>
                                            </p:txEl>
                                          </p:spTgt>
                                        </p:tgtEl>
                                        <p:attrNameLst>
                                          <p:attrName>stroke.color</p:attrName>
                                        </p:attrNameLst>
                                      </p:cBhvr>
                                      <p:by>
                                        <p:hsl h="0" s="-12549" l="-25098"/>
                                      </p:by>
                                    </p:animClr>
                                    <p:set>
                                      <p:cBhvr>
                                        <p:cTn id="23" dur="500" fill="hold"/>
                                        <p:tgtEl>
                                          <p:spTgt spid="4">
                                            <p:txEl>
                                              <p:pRg st="2" end="2"/>
                                            </p:txEl>
                                          </p:spTgt>
                                        </p:tgtEl>
                                        <p:attrNameLst>
                                          <p:attrName>fill.type</p:attrName>
                                        </p:attrNameLst>
                                      </p:cBhvr>
                                      <p:to>
                                        <p:strVal val="solid"/>
                                      </p:to>
                                    </p:set>
                                  </p:childTnLst>
                                </p:cTn>
                              </p:par>
                              <p:par>
                                <p:cTn id="24" presetID="24" presetClass="emph" presetSubtype="0" fill="hold" nodeType="withEffect">
                                  <p:stCondLst>
                                    <p:cond delay="0"/>
                                  </p:stCondLst>
                                  <p:childTnLst>
                                    <p:animClr clrSpc="hsl" dir="cw">
                                      <p:cBhvr override="childStyle">
                                        <p:cTn id="25" dur="500" fill="hold"/>
                                        <p:tgtEl>
                                          <p:spTgt spid="4">
                                            <p:txEl>
                                              <p:pRg st="3" end="3"/>
                                            </p:txEl>
                                          </p:spTgt>
                                        </p:tgtEl>
                                        <p:attrNameLst>
                                          <p:attrName>style.color</p:attrName>
                                        </p:attrNameLst>
                                      </p:cBhvr>
                                      <p:by>
                                        <p:hsl h="0" s="-12549" l="-25098"/>
                                      </p:by>
                                    </p:animClr>
                                    <p:animClr clrSpc="hsl" dir="cw">
                                      <p:cBhvr>
                                        <p:cTn id="26" dur="500" fill="hold"/>
                                        <p:tgtEl>
                                          <p:spTgt spid="4">
                                            <p:txEl>
                                              <p:pRg st="3" end="3"/>
                                            </p:txEl>
                                          </p:spTgt>
                                        </p:tgtEl>
                                        <p:attrNameLst>
                                          <p:attrName>fillcolor</p:attrName>
                                        </p:attrNameLst>
                                      </p:cBhvr>
                                      <p:by>
                                        <p:hsl h="0" s="-12549" l="-25098"/>
                                      </p:by>
                                    </p:animClr>
                                    <p:animClr clrSpc="hsl" dir="cw">
                                      <p:cBhvr>
                                        <p:cTn id="27" dur="500" fill="hold"/>
                                        <p:tgtEl>
                                          <p:spTgt spid="4">
                                            <p:txEl>
                                              <p:pRg st="3" end="3"/>
                                            </p:txEl>
                                          </p:spTgt>
                                        </p:tgtEl>
                                        <p:attrNameLst>
                                          <p:attrName>stroke.color</p:attrName>
                                        </p:attrNameLst>
                                      </p:cBhvr>
                                      <p:by>
                                        <p:hsl h="0" s="-12549" l="-25098"/>
                                      </p:by>
                                    </p:animClr>
                                    <p:set>
                                      <p:cBhvr>
                                        <p:cTn id="28" dur="500" fill="hold"/>
                                        <p:tgtEl>
                                          <p:spTgt spid="4">
                                            <p:txEl>
                                              <p:pRg st="3" end="3"/>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0" y="232759"/>
            <a:ext cx="9906000" cy="1477961"/>
          </a:xfrm>
        </p:spPr>
        <p:txBody>
          <a:bodyPr/>
          <a:lstStyle/>
          <a:p>
            <a:r>
              <a:rPr lang="en-US" dirty="0"/>
              <a:t>Truth Tables of Logical Operations </a:t>
            </a:r>
          </a:p>
        </p:txBody>
      </p:sp>
      <p:sp>
        <p:nvSpPr>
          <p:cNvPr id="7" name="Slide Number Placeholder 6"/>
          <p:cNvSpPr>
            <a:spLocks noGrp="1"/>
          </p:cNvSpPr>
          <p:nvPr>
            <p:ph type="sldNum" sz="quarter" idx="12"/>
          </p:nvPr>
        </p:nvSpPr>
        <p:spPr/>
        <p:txBody>
          <a:bodyPr/>
          <a:lstStyle/>
          <a:p>
            <a:fld id="{0FF54DE5-C571-48E8-A5BC-B369434E2F44}" type="slidenum">
              <a:rPr lang="en-US" smtClean="0"/>
              <a:t>11</a:t>
            </a:fld>
            <a:endParaRPr lang="en-US"/>
          </a:p>
        </p:txBody>
      </p:sp>
      <p:pic>
        <p:nvPicPr>
          <p:cNvPr id="8" name="Picture 7"/>
          <p:cNvPicPr>
            <a:picLocks noChangeAspect="1"/>
          </p:cNvPicPr>
          <p:nvPr/>
        </p:nvPicPr>
        <p:blipFill>
          <a:blip r:embed="rId2">
            <a:duotone>
              <a:prstClr val="black"/>
              <a:schemeClr val="accent5">
                <a:tint val="45000"/>
                <a:satMod val="400000"/>
              </a:schemeClr>
            </a:duotone>
          </a:blip>
          <a:stretch>
            <a:fillRect/>
          </a:stretch>
        </p:blipFill>
        <p:spPr>
          <a:xfrm>
            <a:off x="1017431" y="1442433"/>
            <a:ext cx="10380372" cy="4777167"/>
          </a:xfrm>
          <a:prstGeom prst="rect">
            <a:avLst/>
          </a:prstGeom>
        </p:spPr>
      </p:pic>
    </p:spTree>
    <p:extLst>
      <p:ext uri="{BB962C8B-B14F-4D97-AF65-F5344CB8AC3E}">
        <p14:creationId xmlns:p14="http://schemas.microsoft.com/office/powerpoint/2010/main" val="2178378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Switching Circuits </a:t>
            </a:r>
          </a:p>
        </p:txBody>
      </p:sp>
      <p:sp>
        <p:nvSpPr>
          <p:cNvPr id="4" name="Content Placeholder 3"/>
          <p:cNvSpPr>
            <a:spLocks noGrp="1"/>
          </p:cNvSpPr>
          <p:nvPr>
            <p:ph sz="half" idx="2"/>
          </p:nvPr>
        </p:nvSpPr>
        <p:spPr>
          <a:xfrm>
            <a:off x="1141411" y="1899250"/>
            <a:ext cx="10130267" cy="2717801"/>
          </a:xfrm>
        </p:spPr>
        <p:txBody>
          <a:bodyPr>
            <a:normAutofit fontScale="77500" lnSpcReduction="20000"/>
          </a:bodyPr>
          <a:lstStyle/>
          <a:p>
            <a:r>
              <a:rPr lang="en-US" dirty="0"/>
              <a:t>Electronic digital circuits are sometimes called switching circuits because they behave like a switch. </a:t>
            </a:r>
          </a:p>
          <a:p>
            <a:r>
              <a:rPr lang="en-US" dirty="0"/>
              <a:t>The use of binary variable &amp; the application of binary logic are demonstrated by the simple switching circuits. </a:t>
            </a:r>
          </a:p>
          <a:p>
            <a:r>
              <a:rPr lang="en-US" dirty="0"/>
              <a:t>L = A.B  for the circuit of AND operation  (Series Switches) &amp; </a:t>
            </a:r>
          </a:p>
          <a:p>
            <a:r>
              <a:rPr lang="en-US" dirty="0"/>
              <a:t>L= A+B for the circuit of OR operation (Parallel Switches)</a:t>
            </a:r>
          </a:p>
          <a:p>
            <a:r>
              <a:rPr lang="en-US" dirty="0"/>
              <a:t> </a:t>
            </a:r>
          </a:p>
        </p:txBody>
      </p:sp>
      <p:sp>
        <p:nvSpPr>
          <p:cNvPr id="7" name="Slide Number Placeholder 6"/>
          <p:cNvSpPr>
            <a:spLocks noGrp="1"/>
          </p:cNvSpPr>
          <p:nvPr>
            <p:ph type="sldNum" sz="quarter" idx="12"/>
          </p:nvPr>
        </p:nvSpPr>
        <p:spPr/>
        <p:txBody>
          <a:bodyPr/>
          <a:lstStyle/>
          <a:p>
            <a:fld id="{0FF54DE5-C571-48E8-A5BC-B369434E2F44}" type="slidenum">
              <a:rPr lang="en-US" smtClean="0"/>
              <a:t>12</a:t>
            </a:fld>
            <a:endParaRPr lang="en-US"/>
          </a:p>
        </p:txBody>
      </p:sp>
      <p:cxnSp>
        <p:nvCxnSpPr>
          <p:cNvPr id="10" name="Straight Connector 9"/>
          <p:cNvCxnSpPr/>
          <p:nvPr/>
        </p:nvCxnSpPr>
        <p:spPr>
          <a:xfrm>
            <a:off x="2021983" y="4617051"/>
            <a:ext cx="74697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2768958" y="4275786"/>
            <a:ext cx="324118" cy="341265"/>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419600" y="4617051"/>
            <a:ext cx="74697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3245476" y="4598818"/>
            <a:ext cx="74697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3982792" y="4275786"/>
            <a:ext cx="324118" cy="341265"/>
          </a:xfrm>
          <a:prstGeom prst="line">
            <a:avLst/>
          </a:prstGeom>
        </p:spPr>
        <p:style>
          <a:lnRef idx="1">
            <a:schemeClr val="accent1"/>
          </a:lnRef>
          <a:fillRef idx="0">
            <a:schemeClr val="accent1"/>
          </a:fillRef>
          <a:effectRef idx="0">
            <a:schemeClr val="accent1"/>
          </a:effectRef>
          <a:fontRef idx="minor">
            <a:schemeClr val="tx1"/>
          </a:fontRef>
        </p:style>
      </p:cxnSp>
      <p:sp>
        <p:nvSpPr>
          <p:cNvPr id="16" name="Freeform 15"/>
          <p:cNvSpPr/>
          <p:nvPr/>
        </p:nvSpPr>
        <p:spPr>
          <a:xfrm>
            <a:off x="5150199" y="4244648"/>
            <a:ext cx="734095" cy="373487"/>
          </a:xfrm>
          <a:custGeom>
            <a:avLst/>
            <a:gdLst>
              <a:gd name="connsiteX0" fmla="*/ 0 w 734095"/>
              <a:gd name="connsiteY0" fmla="*/ 373487 h 373487"/>
              <a:gd name="connsiteX1" fmla="*/ 64394 w 734095"/>
              <a:gd name="connsiteY1" fmla="*/ 360609 h 373487"/>
              <a:gd name="connsiteX2" fmla="*/ 154546 w 734095"/>
              <a:gd name="connsiteY2" fmla="*/ 347730 h 373487"/>
              <a:gd name="connsiteX3" fmla="*/ 167425 w 734095"/>
              <a:gd name="connsiteY3" fmla="*/ 309093 h 373487"/>
              <a:gd name="connsiteX4" fmla="*/ 180304 w 734095"/>
              <a:gd name="connsiteY4" fmla="*/ 103031 h 373487"/>
              <a:gd name="connsiteX5" fmla="*/ 193183 w 734095"/>
              <a:gd name="connsiteY5" fmla="*/ 51516 h 373487"/>
              <a:gd name="connsiteX6" fmla="*/ 231819 w 734095"/>
              <a:gd name="connsiteY6" fmla="*/ 12879 h 373487"/>
              <a:gd name="connsiteX7" fmla="*/ 270456 w 734095"/>
              <a:gd name="connsiteY7" fmla="*/ 0 h 373487"/>
              <a:gd name="connsiteX8" fmla="*/ 373487 w 734095"/>
              <a:gd name="connsiteY8" fmla="*/ 12879 h 373487"/>
              <a:gd name="connsiteX9" fmla="*/ 412124 w 734095"/>
              <a:gd name="connsiteY9" fmla="*/ 25758 h 373487"/>
              <a:gd name="connsiteX10" fmla="*/ 437881 w 734095"/>
              <a:gd name="connsiteY10" fmla="*/ 64395 h 373487"/>
              <a:gd name="connsiteX11" fmla="*/ 450760 w 734095"/>
              <a:gd name="connsiteY11" fmla="*/ 103031 h 373487"/>
              <a:gd name="connsiteX12" fmla="*/ 412124 w 734095"/>
              <a:gd name="connsiteY12" fmla="*/ 193183 h 373487"/>
              <a:gd name="connsiteX13" fmla="*/ 360608 w 734095"/>
              <a:gd name="connsiteY13" fmla="*/ 206062 h 373487"/>
              <a:gd name="connsiteX14" fmla="*/ 283335 w 734095"/>
              <a:gd name="connsiteY14" fmla="*/ 193183 h 373487"/>
              <a:gd name="connsiteX15" fmla="*/ 296214 w 734095"/>
              <a:gd name="connsiteY15" fmla="*/ 128789 h 373487"/>
              <a:gd name="connsiteX16" fmla="*/ 386366 w 734095"/>
              <a:gd name="connsiteY16" fmla="*/ 38637 h 373487"/>
              <a:gd name="connsiteX17" fmla="*/ 476518 w 734095"/>
              <a:gd name="connsiteY17" fmla="*/ 0 h 373487"/>
              <a:gd name="connsiteX18" fmla="*/ 540912 w 734095"/>
              <a:gd name="connsiteY18" fmla="*/ 12879 h 373487"/>
              <a:gd name="connsiteX19" fmla="*/ 566670 w 734095"/>
              <a:gd name="connsiteY19" fmla="*/ 103031 h 373487"/>
              <a:gd name="connsiteX20" fmla="*/ 540912 w 734095"/>
              <a:gd name="connsiteY20" fmla="*/ 283335 h 373487"/>
              <a:gd name="connsiteX21" fmla="*/ 553791 w 734095"/>
              <a:gd name="connsiteY21" fmla="*/ 347730 h 373487"/>
              <a:gd name="connsiteX22" fmla="*/ 682580 w 734095"/>
              <a:gd name="connsiteY22" fmla="*/ 334851 h 373487"/>
              <a:gd name="connsiteX23" fmla="*/ 734095 w 734095"/>
              <a:gd name="connsiteY23" fmla="*/ 334851 h 373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34095" h="373487">
                <a:moveTo>
                  <a:pt x="0" y="373487"/>
                </a:moveTo>
                <a:cubicBezTo>
                  <a:pt x="21465" y="369194"/>
                  <a:pt x="42802" y="364208"/>
                  <a:pt x="64394" y="360609"/>
                </a:cubicBezTo>
                <a:cubicBezTo>
                  <a:pt x="94337" y="355619"/>
                  <a:pt x="127395" y="361306"/>
                  <a:pt x="154546" y="347730"/>
                </a:cubicBezTo>
                <a:cubicBezTo>
                  <a:pt x="166688" y="341659"/>
                  <a:pt x="163132" y="321972"/>
                  <a:pt x="167425" y="309093"/>
                </a:cubicBezTo>
                <a:cubicBezTo>
                  <a:pt x="171718" y="240406"/>
                  <a:pt x="173456" y="171511"/>
                  <a:pt x="180304" y="103031"/>
                </a:cubicBezTo>
                <a:cubicBezTo>
                  <a:pt x="182065" y="85419"/>
                  <a:pt x="184401" y="66884"/>
                  <a:pt x="193183" y="51516"/>
                </a:cubicBezTo>
                <a:cubicBezTo>
                  <a:pt x="202219" y="35702"/>
                  <a:pt x="216665" y="22982"/>
                  <a:pt x="231819" y="12879"/>
                </a:cubicBezTo>
                <a:cubicBezTo>
                  <a:pt x="243115" y="5349"/>
                  <a:pt x="257577" y="4293"/>
                  <a:pt x="270456" y="0"/>
                </a:cubicBezTo>
                <a:cubicBezTo>
                  <a:pt x="304800" y="4293"/>
                  <a:pt x="339434" y="6688"/>
                  <a:pt x="373487" y="12879"/>
                </a:cubicBezTo>
                <a:cubicBezTo>
                  <a:pt x="386844" y="15308"/>
                  <a:pt x="401523" y="17277"/>
                  <a:pt x="412124" y="25758"/>
                </a:cubicBezTo>
                <a:cubicBezTo>
                  <a:pt x="424211" y="35427"/>
                  <a:pt x="430959" y="50551"/>
                  <a:pt x="437881" y="64395"/>
                </a:cubicBezTo>
                <a:cubicBezTo>
                  <a:pt x="443952" y="76537"/>
                  <a:pt x="446467" y="90152"/>
                  <a:pt x="450760" y="103031"/>
                </a:cubicBezTo>
                <a:cubicBezTo>
                  <a:pt x="444298" y="128879"/>
                  <a:pt x="438805" y="175396"/>
                  <a:pt x="412124" y="193183"/>
                </a:cubicBezTo>
                <a:cubicBezTo>
                  <a:pt x="397396" y="203001"/>
                  <a:pt x="377780" y="201769"/>
                  <a:pt x="360608" y="206062"/>
                </a:cubicBezTo>
                <a:cubicBezTo>
                  <a:pt x="334850" y="201769"/>
                  <a:pt x="300052" y="213244"/>
                  <a:pt x="283335" y="193183"/>
                </a:cubicBezTo>
                <a:cubicBezTo>
                  <a:pt x="269322" y="176367"/>
                  <a:pt x="287156" y="148717"/>
                  <a:pt x="296214" y="128789"/>
                </a:cubicBezTo>
                <a:cubicBezTo>
                  <a:pt x="333118" y="47601"/>
                  <a:pt x="328071" y="58069"/>
                  <a:pt x="386366" y="38637"/>
                </a:cubicBezTo>
                <a:cubicBezTo>
                  <a:pt x="417913" y="17605"/>
                  <a:pt x="434935" y="0"/>
                  <a:pt x="476518" y="0"/>
                </a:cubicBezTo>
                <a:cubicBezTo>
                  <a:pt x="498408" y="0"/>
                  <a:pt x="519447" y="8586"/>
                  <a:pt x="540912" y="12879"/>
                </a:cubicBezTo>
                <a:cubicBezTo>
                  <a:pt x="546985" y="31098"/>
                  <a:pt x="566670" y="86861"/>
                  <a:pt x="566670" y="103031"/>
                </a:cubicBezTo>
                <a:cubicBezTo>
                  <a:pt x="566670" y="135267"/>
                  <a:pt x="547321" y="244884"/>
                  <a:pt x="540912" y="283335"/>
                </a:cubicBezTo>
                <a:cubicBezTo>
                  <a:pt x="545205" y="304800"/>
                  <a:pt x="533219" y="340249"/>
                  <a:pt x="553791" y="347730"/>
                </a:cubicBezTo>
                <a:cubicBezTo>
                  <a:pt x="594337" y="362474"/>
                  <a:pt x="639546" y="337925"/>
                  <a:pt x="682580" y="334851"/>
                </a:cubicBezTo>
                <a:cubicBezTo>
                  <a:pt x="699708" y="333628"/>
                  <a:pt x="716923" y="334851"/>
                  <a:pt x="734095" y="334851"/>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cxnSp>
        <p:nvCxnSpPr>
          <p:cNvPr id="17" name="Straight Connector 16"/>
          <p:cNvCxnSpPr/>
          <p:nvPr/>
        </p:nvCxnSpPr>
        <p:spPr>
          <a:xfrm>
            <a:off x="5939865" y="4577328"/>
            <a:ext cx="74697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6682557" y="4598821"/>
            <a:ext cx="4283" cy="1376976"/>
          </a:xfrm>
          <a:prstGeom prst="line">
            <a:avLst/>
          </a:prstGeom>
        </p:spPr>
        <p:style>
          <a:lnRef idx="1">
            <a:schemeClr val="accent1"/>
          </a:lnRef>
          <a:fillRef idx="0">
            <a:schemeClr val="accent1"/>
          </a:fillRef>
          <a:effectRef idx="0">
            <a:schemeClr val="accent1"/>
          </a:effectRef>
          <a:fontRef idx="minor">
            <a:schemeClr val="tx1"/>
          </a:fontRef>
        </p:style>
      </p:cxnSp>
      <p:sp>
        <p:nvSpPr>
          <p:cNvPr id="22" name="Freeform 21"/>
          <p:cNvSpPr/>
          <p:nvPr/>
        </p:nvSpPr>
        <p:spPr>
          <a:xfrm>
            <a:off x="1777285" y="5074276"/>
            <a:ext cx="466369" cy="257578"/>
          </a:xfrm>
          <a:custGeom>
            <a:avLst/>
            <a:gdLst>
              <a:gd name="connsiteX0" fmla="*/ 0 w 466369"/>
              <a:gd name="connsiteY0" fmla="*/ 257578 h 257578"/>
              <a:gd name="connsiteX1" fmla="*/ 38636 w 466369"/>
              <a:gd name="connsiteY1" fmla="*/ 115910 h 257578"/>
              <a:gd name="connsiteX2" fmla="*/ 115909 w 466369"/>
              <a:gd name="connsiteY2" fmla="*/ 64394 h 257578"/>
              <a:gd name="connsiteX3" fmla="*/ 206061 w 466369"/>
              <a:gd name="connsiteY3" fmla="*/ 103031 h 257578"/>
              <a:gd name="connsiteX4" fmla="*/ 270456 w 466369"/>
              <a:gd name="connsiteY4" fmla="*/ 167425 h 257578"/>
              <a:gd name="connsiteX5" fmla="*/ 283335 w 466369"/>
              <a:gd name="connsiteY5" fmla="*/ 206062 h 257578"/>
              <a:gd name="connsiteX6" fmla="*/ 386366 w 466369"/>
              <a:gd name="connsiteY6" fmla="*/ 206062 h 257578"/>
              <a:gd name="connsiteX7" fmla="*/ 437881 w 466369"/>
              <a:gd name="connsiteY7" fmla="*/ 141668 h 257578"/>
              <a:gd name="connsiteX8" fmla="*/ 463639 w 466369"/>
              <a:gd name="connsiteY8" fmla="*/ 103031 h 257578"/>
              <a:gd name="connsiteX9" fmla="*/ 463639 w 466369"/>
              <a:gd name="connsiteY9" fmla="*/ 0 h 257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6369" h="257578">
                <a:moveTo>
                  <a:pt x="0" y="257578"/>
                </a:moveTo>
                <a:cubicBezTo>
                  <a:pt x="5981" y="209730"/>
                  <a:pt x="-2377" y="151797"/>
                  <a:pt x="38636" y="115910"/>
                </a:cubicBezTo>
                <a:cubicBezTo>
                  <a:pt x="61933" y="95525"/>
                  <a:pt x="115909" y="64394"/>
                  <a:pt x="115909" y="64394"/>
                </a:cubicBezTo>
                <a:cubicBezTo>
                  <a:pt x="155320" y="74247"/>
                  <a:pt x="176414" y="73383"/>
                  <a:pt x="206061" y="103031"/>
                </a:cubicBezTo>
                <a:cubicBezTo>
                  <a:pt x="291913" y="188884"/>
                  <a:pt x="167433" y="98745"/>
                  <a:pt x="270456" y="167425"/>
                </a:cubicBezTo>
                <a:cubicBezTo>
                  <a:pt x="274749" y="180304"/>
                  <a:pt x="273736" y="196462"/>
                  <a:pt x="283335" y="206062"/>
                </a:cubicBezTo>
                <a:cubicBezTo>
                  <a:pt x="309736" y="232464"/>
                  <a:pt x="361874" y="210960"/>
                  <a:pt x="386366" y="206062"/>
                </a:cubicBezTo>
                <a:cubicBezTo>
                  <a:pt x="451496" y="162641"/>
                  <a:pt x="406777" y="203875"/>
                  <a:pt x="437881" y="141668"/>
                </a:cubicBezTo>
                <a:cubicBezTo>
                  <a:pt x="444803" y="127824"/>
                  <a:pt x="460870" y="118260"/>
                  <a:pt x="463639" y="103031"/>
                </a:cubicBezTo>
                <a:cubicBezTo>
                  <a:pt x="469783" y="69241"/>
                  <a:pt x="463639" y="34344"/>
                  <a:pt x="463639"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23" name="Oval 22"/>
          <p:cNvSpPr/>
          <p:nvPr/>
        </p:nvSpPr>
        <p:spPr>
          <a:xfrm>
            <a:off x="1635617" y="4977950"/>
            <a:ext cx="772732" cy="45023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4" name="Freeform 23"/>
          <p:cNvSpPr/>
          <p:nvPr/>
        </p:nvSpPr>
        <p:spPr>
          <a:xfrm>
            <a:off x="1764403" y="5074276"/>
            <a:ext cx="479251" cy="272479"/>
          </a:xfrm>
          <a:custGeom>
            <a:avLst/>
            <a:gdLst>
              <a:gd name="connsiteX0" fmla="*/ 0 w 515160"/>
              <a:gd name="connsiteY0" fmla="*/ 193183 h 244699"/>
              <a:gd name="connsiteX1" fmla="*/ 25758 w 515160"/>
              <a:gd name="connsiteY1" fmla="*/ 64395 h 244699"/>
              <a:gd name="connsiteX2" fmla="*/ 51516 w 515160"/>
              <a:gd name="connsiteY2" fmla="*/ 25758 h 244699"/>
              <a:gd name="connsiteX3" fmla="*/ 128789 w 515160"/>
              <a:gd name="connsiteY3" fmla="*/ 0 h 244699"/>
              <a:gd name="connsiteX4" fmla="*/ 167426 w 515160"/>
              <a:gd name="connsiteY4" fmla="*/ 12879 h 244699"/>
              <a:gd name="connsiteX5" fmla="*/ 218941 w 515160"/>
              <a:gd name="connsiteY5" fmla="*/ 128789 h 244699"/>
              <a:gd name="connsiteX6" fmla="*/ 309093 w 515160"/>
              <a:gd name="connsiteY6" fmla="*/ 231820 h 244699"/>
              <a:gd name="connsiteX7" fmla="*/ 347730 w 515160"/>
              <a:gd name="connsiteY7" fmla="*/ 244699 h 244699"/>
              <a:gd name="connsiteX8" fmla="*/ 425003 w 515160"/>
              <a:gd name="connsiteY8" fmla="*/ 231820 h 244699"/>
              <a:gd name="connsiteX9" fmla="*/ 463640 w 515160"/>
              <a:gd name="connsiteY9" fmla="*/ 193183 h 244699"/>
              <a:gd name="connsiteX10" fmla="*/ 489397 w 515160"/>
              <a:gd name="connsiteY10" fmla="*/ 115910 h 244699"/>
              <a:gd name="connsiteX11" fmla="*/ 515155 w 515160"/>
              <a:gd name="connsiteY11" fmla="*/ 0 h 2446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160" h="244699">
                <a:moveTo>
                  <a:pt x="0" y="193183"/>
                </a:moveTo>
                <a:cubicBezTo>
                  <a:pt x="4746" y="159958"/>
                  <a:pt x="7775" y="100361"/>
                  <a:pt x="25758" y="64395"/>
                </a:cubicBezTo>
                <a:cubicBezTo>
                  <a:pt x="32680" y="50551"/>
                  <a:pt x="38390" y="33962"/>
                  <a:pt x="51516" y="25758"/>
                </a:cubicBezTo>
                <a:cubicBezTo>
                  <a:pt x="74540" y="11368"/>
                  <a:pt x="128789" y="0"/>
                  <a:pt x="128789" y="0"/>
                </a:cubicBezTo>
                <a:cubicBezTo>
                  <a:pt x="141668" y="4293"/>
                  <a:pt x="156825" y="4398"/>
                  <a:pt x="167426" y="12879"/>
                </a:cubicBezTo>
                <a:cubicBezTo>
                  <a:pt x="204869" y="42834"/>
                  <a:pt x="194208" y="91690"/>
                  <a:pt x="218941" y="128789"/>
                </a:cubicBezTo>
                <a:cubicBezTo>
                  <a:pt x="257576" y="186741"/>
                  <a:pt x="255433" y="204989"/>
                  <a:pt x="309093" y="231820"/>
                </a:cubicBezTo>
                <a:cubicBezTo>
                  <a:pt x="321235" y="237891"/>
                  <a:pt x="334851" y="240406"/>
                  <a:pt x="347730" y="244699"/>
                </a:cubicBezTo>
                <a:cubicBezTo>
                  <a:pt x="373488" y="240406"/>
                  <a:pt x="401141" y="242426"/>
                  <a:pt x="425003" y="231820"/>
                </a:cubicBezTo>
                <a:cubicBezTo>
                  <a:pt x="441647" y="224423"/>
                  <a:pt x="454795" y="209105"/>
                  <a:pt x="463640" y="193183"/>
                </a:cubicBezTo>
                <a:cubicBezTo>
                  <a:pt x="476826" y="169449"/>
                  <a:pt x="482812" y="142250"/>
                  <a:pt x="489397" y="115910"/>
                </a:cubicBezTo>
                <a:cubicBezTo>
                  <a:pt x="516196" y="8714"/>
                  <a:pt x="515155" y="48280"/>
                  <a:pt x="515155"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cxnSp>
        <p:nvCxnSpPr>
          <p:cNvPr id="25" name="Straight Connector 24"/>
          <p:cNvCxnSpPr>
            <a:stCxn id="23" idx="0"/>
          </p:cNvCxnSpPr>
          <p:nvPr/>
        </p:nvCxnSpPr>
        <p:spPr>
          <a:xfrm flipV="1">
            <a:off x="2021983" y="4598819"/>
            <a:ext cx="0" cy="379131"/>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V="1">
            <a:off x="2021983" y="5470067"/>
            <a:ext cx="0" cy="50573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2021983" y="5975797"/>
            <a:ext cx="4664857" cy="0"/>
          </a:xfrm>
          <a:prstGeom prst="line">
            <a:avLst/>
          </a:prstGeom>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2768958" y="4711164"/>
            <a:ext cx="341529" cy="369332"/>
          </a:xfrm>
          <a:prstGeom prst="rect">
            <a:avLst/>
          </a:prstGeom>
          <a:noFill/>
        </p:spPr>
        <p:txBody>
          <a:bodyPr wrap="square" rtlCol="0">
            <a:spAutoFit/>
          </a:bodyPr>
          <a:lstStyle/>
          <a:p>
            <a:r>
              <a:rPr lang="en-US" dirty="0"/>
              <a:t>A</a:t>
            </a:r>
          </a:p>
        </p:txBody>
      </p:sp>
      <p:sp>
        <p:nvSpPr>
          <p:cNvPr id="34" name="TextBox 33"/>
          <p:cNvSpPr txBox="1"/>
          <p:nvPr/>
        </p:nvSpPr>
        <p:spPr>
          <a:xfrm>
            <a:off x="4064332" y="4711164"/>
            <a:ext cx="355268" cy="369332"/>
          </a:xfrm>
          <a:prstGeom prst="rect">
            <a:avLst/>
          </a:prstGeom>
          <a:noFill/>
        </p:spPr>
        <p:txBody>
          <a:bodyPr wrap="square" rtlCol="0">
            <a:spAutoFit/>
          </a:bodyPr>
          <a:lstStyle/>
          <a:p>
            <a:r>
              <a:rPr lang="en-US" dirty="0"/>
              <a:t>B</a:t>
            </a:r>
          </a:p>
        </p:txBody>
      </p:sp>
      <p:sp>
        <p:nvSpPr>
          <p:cNvPr id="35" name="TextBox 34"/>
          <p:cNvSpPr txBox="1"/>
          <p:nvPr/>
        </p:nvSpPr>
        <p:spPr>
          <a:xfrm>
            <a:off x="5373444" y="4772658"/>
            <a:ext cx="355268" cy="369332"/>
          </a:xfrm>
          <a:prstGeom prst="rect">
            <a:avLst/>
          </a:prstGeom>
          <a:noFill/>
        </p:spPr>
        <p:txBody>
          <a:bodyPr wrap="square" rtlCol="0">
            <a:spAutoFit/>
          </a:bodyPr>
          <a:lstStyle/>
          <a:p>
            <a:r>
              <a:rPr lang="en-US" dirty="0"/>
              <a:t>L</a:t>
            </a:r>
          </a:p>
        </p:txBody>
      </p:sp>
      <p:sp>
        <p:nvSpPr>
          <p:cNvPr id="36" name="TextBox 35"/>
          <p:cNvSpPr txBox="1"/>
          <p:nvPr/>
        </p:nvSpPr>
        <p:spPr>
          <a:xfrm>
            <a:off x="2117048" y="5401560"/>
            <a:ext cx="1739139" cy="369332"/>
          </a:xfrm>
          <a:prstGeom prst="rect">
            <a:avLst/>
          </a:prstGeom>
          <a:noFill/>
        </p:spPr>
        <p:txBody>
          <a:bodyPr wrap="square" rtlCol="0">
            <a:spAutoFit/>
          </a:bodyPr>
          <a:lstStyle/>
          <a:p>
            <a:r>
              <a:rPr lang="en-US" dirty="0"/>
              <a:t>Voltage Source </a:t>
            </a:r>
          </a:p>
        </p:txBody>
      </p:sp>
    </p:spTree>
    <p:extLst>
      <p:ext uri="{BB962C8B-B14F-4D97-AF65-F5344CB8AC3E}">
        <p14:creationId xmlns:p14="http://schemas.microsoft.com/office/powerpoint/2010/main" val="544640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1000"/>
                                        <p:tgtEl>
                                          <p:spTgt spid="13"/>
                                        </p:tgtEl>
                                      </p:cBhvr>
                                    </p:animEffect>
                                    <p:anim calcmode="lin" valueType="num">
                                      <p:cBhvr>
                                        <p:cTn id="13" dur="1000" fill="hold"/>
                                        <p:tgtEl>
                                          <p:spTgt spid="13"/>
                                        </p:tgtEl>
                                        <p:attrNameLst>
                                          <p:attrName>ppt_x</p:attrName>
                                        </p:attrNameLst>
                                      </p:cBhvr>
                                      <p:tavLst>
                                        <p:tav tm="0">
                                          <p:val>
                                            <p:strVal val="#ppt_x"/>
                                          </p:val>
                                        </p:tav>
                                        <p:tav tm="100000">
                                          <p:val>
                                            <p:strVal val="#ppt_x"/>
                                          </p:val>
                                        </p:tav>
                                      </p:tavLst>
                                    </p:anim>
                                    <p:anim calcmode="lin" valueType="num">
                                      <p:cBhvr>
                                        <p:cTn id="14" dur="1000" fill="hold"/>
                                        <p:tgtEl>
                                          <p:spTgt spid="13"/>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1000"/>
                                        <p:tgtEl>
                                          <p:spTgt spid="14"/>
                                        </p:tgtEl>
                                      </p:cBhvr>
                                    </p:animEffect>
                                    <p:anim calcmode="lin" valueType="num">
                                      <p:cBhvr>
                                        <p:cTn id="18" dur="1000" fill="hold"/>
                                        <p:tgtEl>
                                          <p:spTgt spid="14"/>
                                        </p:tgtEl>
                                        <p:attrNameLst>
                                          <p:attrName>ppt_x</p:attrName>
                                        </p:attrNameLst>
                                      </p:cBhvr>
                                      <p:tavLst>
                                        <p:tav tm="0">
                                          <p:val>
                                            <p:strVal val="#ppt_x"/>
                                          </p:val>
                                        </p:tav>
                                        <p:tav tm="100000">
                                          <p:val>
                                            <p:strVal val="#ppt_x"/>
                                          </p:val>
                                        </p:tav>
                                      </p:tavLst>
                                    </p:anim>
                                    <p:anim calcmode="lin" valueType="num">
                                      <p:cBhvr>
                                        <p:cTn id="19" dur="1000" fill="hold"/>
                                        <p:tgtEl>
                                          <p:spTgt spid="14"/>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1000"/>
                                        <p:tgtEl>
                                          <p:spTgt spid="17"/>
                                        </p:tgtEl>
                                      </p:cBhvr>
                                    </p:animEffect>
                                    <p:anim calcmode="lin" valueType="num">
                                      <p:cBhvr>
                                        <p:cTn id="23" dur="1000" fill="hold"/>
                                        <p:tgtEl>
                                          <p:spTgt spid="17"/>
                                        </p:tgtEl>
                                        <p:attrNameLst>
                                          <p:attrName>ppt_x</p:attrName>
                                        </p:attrNameLst>
                                      </p:cBhvr>
                                      <p:tavLst>
                                        <p:tav tm="0">
                                          <p:val>
                                            <p:strVal val="#ppt_x"/>
                                          </p:val>
                                        </p:tav>
                                        <p:tav tm="100000">
                                          <p:val>
                                            <p:strVal val="#ppt_x"/>
                                          </p:val>
                                        </p:tav>
                                      </p:tavLst>
                                    </p:anim>
                                    <p:anim calcmode="lin" valueType="num">
                                      <p:cBhvr>
                                        <p:cTn id="24" dur="1000" fill="hold"/>
                                        <p:tgtEl>
                                          <p:spTgt spid="17"/>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1000"/>
                                        <p:tgtEl>
                                          <p:spTgt spid="18"/>
                                        </p:tgtEl>
                                      </p:cBhvr>
                                    </p:animEffect>
                                    <p:anim calcmode="lin" valueType="num">
                                      <p:cBhvr>
                                        <p:cTn id="28" dur="1000" fill="hold"/>
                                        <p:tgtEl>
                                          <p:spTgt spid="18"/>
                                        </p:tgtEl>
                                        <p:attrNameLst>
                                          <p:attrName>ppt_x</p:attrName>
                                        </p:attrNameLst>
                                      </p:cBhvr>
                                      <p:tavLst>
                                        <p:tav tm="0">
                                          <p:val>
                                            <p:strVal val="#ppt_x"/>
                                          </p:val>
                                        </p:tav>
                                        <p:tav tm="100000">
                                          <p:val>
                                            <p:strVal val="#ppt_x"/>
                                          </p:val>
                                        </p:tav>
                                      </p:tavLst>
                                    </p:anim>
                                    <p:anim calcmode="lin" valueType="num">
                                      <p:cBhvr>
                                        <p:cTn id="29" dur="1000" fill="hold"/>
                                        <p:tgtEl>
                                          <p:spTgt spid="18"/>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1000"/>
                                        <p:tgtEl>
                                          <p:spTgt spid="22"/>
                                        </p:tgtEl>
                                      </p:cBhvr>
                                    </p:animEffect>
                                    <p:anim calcmode="lin" valueType="num">
                                      <p:cBhvr>
                                        <p:cTn id="33" dur="1000" fill="hold"/>
                                        <p:tgtEl>
                                          <p:spTgt spid="22"/>
                                        </p:tgtEl>
                                        <p:attrNameLst>
                                          <p:attrName>ppt_x</p:attrName>
                                        </p:attrNameLst>
                                      </p:cBhvr>
                                      <p:tavLst>
                                        <p:tav tm="0">
                                          <p:val>
                                            <p:strVal val="#ppt_x"/>
                                          </p:val>
                                        </p:tav>
                                        <p:tav tm="100000">
                                          <p:val>
                                            <p:strVal val="#ppt_x"/>
                                          </p:val>
                                        </p:tav>
                                      </p:tavLst>
                                    </p:anim>
                                    <p:anim calcmode="lin" valueType="num">
                                      <p:cBhvr>
                                        <p:cTn id="34" dur="1000" fill="hold"/>
                                        <p:tgtEl>
                                          <p:spTgt spid="22"/>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fade">
                                      <p:cBhvr>
                                        <p:cTn id="37" dur="1000"/>
                                        <p:tgtEl>
                                          <p:spTgt spid="23"/>
                                        </p:tgtEl>
                                      </p:cBhvr>
                                    </p:animEffect>
                                    <p:anim calcmode="lin" valueType="num">
                                      <p:cBhvr>
                                        <p:cTn id="38" dur="1000" fill="hold"/>
                                        <p:tgtEl>
                                          <p:spTgt spid="23"/>
                                        </p:tgtEl>
                                        <p:attrNameLst>
                                          <p:attrName>ppt_x</p:attrName>
                                        </p:attrNameLst>
                                      </p:cBhvr>
                                      <p:tavLst>
                                        <p:tav tm="0">
                                          <p:val>
                                            <p:strVal val="#ppt_x"/>
                                          </p:val>
                                        </p:tav>
                                        <p:tav tm="100000">
                                          <p:val>
                                            <p:strVal val="#ppt_x"/>
                                          </p:val>
                                        </p:tav>
                                      </p:tavLst>
                                    </p:anim>
                                    <p:anim calcmode="lin" valueType="num">
                                      <p:cBhvr>
                                        <p:cTn id="39" dur="1000" fill="hold"/>
                                        <p:tgtEl>
                                          <p:spTgt spid="23"/>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fade">
                                      <p:cBhvr>
                                        <p:cTn id="42" dur="1000"/>
                                        <p:tgtEl>
                                          <p:spTgt spid="24"/>
                                        </p:tgtEl>
                                      </p:cBhvr>
                                    </p:animEffect>
                                    <p:anim calcmode="lin" valueType="num">
                                      <p:cBhvr>
                                        <p:cTn id="43" dur="1000" fill="hold"/>
                                        <p:tgtEl>
                                          <p:spTgt spid="24"/>
                                        </p:tgtEl>
                                        <p:attrNameLst>
                                          <p:attrName>ppt_x</p:attrName>
                                        </p:attrNameLst>
                                      </p:cBhvr>
                                      <p:tavLst>
                                        <p:tav tm="0">
                                          <p:val>
                                            <p:strVal val="#ppt_x"/>
                                          </p:val>
                                        </p:tav>
                                        <p:tav tm="100000">
                                          <p:val>
                                            <p:strVal val="#ppt_x"/>
                                          </p:val>
                                        </p:tav>
                                      </p:tavLst>
                                    </p:anim>
                                    <p:anim calcmode="lin" valueType="num">
                                      <p:cBhvr>
                                        <p:cTn id="44" dur="1000" fill="hold"/>
                                        <p:tgtEl>
                                          <p:spTgt spid="24"/>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fade">
                                      <p:cBhvr>
                                        <p:cTn id="47" dur="1000"/>
                                        <p:tgtEl>
                                          <p:spTgt spid="25"/>
                                        </p:tgtEl>
                                      </p:cBhvr>
                                    </p:animEffect>
                                    <p:anim calcmode="lin" valueType="num">
                                      <p:cBhvr>
                                        <p:cTn id="48" dur="1000" fill="hold"/>
                                        <p:tgtEl>
                                          <p:spTgt spid="25"/>
                                        </p:tgtEl>
                                        <p:attrNameLst>
                                          <p:attrName>ppt_x</p:attrName>
                                        </p:attrNameLst>
                                      </p:cBhvr>
                                      <p:tavLst>
                                        <p:tav tm="0">
                                          <p:val>
                                            <p:strVal val="#ppt_x"/>
                                          </p:val>
                                        </p:tav>
                                        <p:tav tm="100000">
                                          <p:val>
                                            <p:strVal val="#ppt_x"/>
                                          </p:val>
                                        </p:tav>
                                      </p:tavLst>
                                    </p:anim>
                                    <p:anim calcmode="lin" valueType="num">
                                      <p:cBhvr>
                                        <p:cTn id="49" dur="1000" fill="hold"/>
                                        <p:tgtEl>
                                          <p:spTgt spid="25"/>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27"/>
                                        </p:tgtEl>
                                        <p:attrNameLst>
                                          <p:attrName>style.visibility</p:attrName>
                                        </p:attrNameLst>
                                      </p:cBhvr>
                                      <p:to>
                                        <p:strVal val="visible"/>
                                      </p:to>
                                    </p:set>
                                    <p:animEffect transition="in" filter="fade">
                                      <p:cBhvr>
                                        <p:cTn id="52" dur="1000"/>
                                        <p:tgtEl>
                                          <p:spTgt spid="27"/>
                                        </p:tgtEl>
                                      </p:cBhvr>
                                    </p:animEffect>
                                    <p:anim calcmode="lin" valueType="num">
                                      <p:cBhvr>
                                        <p:cTn id="53" dur="1000" fill="hold"/>
                                        <p:tgtEl>
                                          <p:spTgt spid="27"/>
                                        </p:tgtEl>
                                        <p:attrNameLst>
                                          <p:attrName>ppt_x</p:attrName>
                                        </p:attrNameLst>
                                      </p:cBhvr>
                                      <p:tavLst>
                                        <p:tav tm="0">
                                          <p:val>
                                            <p:strVal val="#ppt_x"/>
                                          </p:val>
                                        </p:tav>
                                        <p:tav tm="100000">
                                          <p:val>
                                            <p:strVal val="#ppt_x"/>
                                          </p:val>
                                        </p:tav>
                                      </p:tavLst>
                                    </p:anim>
                                    <p:anim calcmode="lin" valueType="num">
                                      <p:cBhvr>
                                        <p:cTn id="54" dur="1000" fill="hold"/>
                                        <p:tgtEl>
                                          <p:spTgt spid="27"/>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29"/>
                                        </p:tgtEl>
                                        <p:attrNameLst>
                                          <p:attrName>style.visibility</p:attrName>
                                        </p:attrNameLst>
                                      </p:cBhvr>
                                      <p:to>
                                        <p:strVal val="visible"/>
                                      </p:to>
                                    </p:set>
                                    <p:animEffect transition="in" filter="fade">
                                      <p:cBhvr>
                                        <p:cTn id="57" dur="1000"/>
                                        <p:tgtEl>
                                          <p:spTgt spid="29"/>
                                        </p:tgtEl>
                                      </p:cBhvr>
                                    </p:animEffect>
                                    <p:anim calcmode="lin" valueType="num">
                                      <p:cBhvr>
                                        <p:cTn id="58" dur="1000" fill="hold"/>
                                        <p:tgtEl>
                                          <p:spTgt spid="29"/>
                                        </p:tgtEl>
                                        <p:attrNameLst>
                                          <p:attrName>ppt_x</p:attrName>
                                        </p:attrNameLst>
                                      </p:cBhvr>
                                      <p:tavLst>
                                        <p:tav tm="0">
                                          <p:val>
                                            <p:strVal val="#ppt_x"/>
                                          </p:val>
                                        </p:tav>
                                        <p:tav tm="100000">
                                          <p:val>
                                            <p:strVal val="#ppt_x"/>
                                          </p:val>
                                        </p:tav>
                                      </p:tavLst>
                                    </p:anim>
                                    <p:anim calcmode="lin" valueType="num">
                                      <p:cBhvr>
                                        <p:cTn id="59" dur="1000" fill="hold"/>
                                        <p:tgtEl>
                                          <p:spTgt spid="29"/>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33"/>
                                        </p:tgtEl>
                                        <p:attrNameLst>
                                          <p:attrName>style.visibility</p:attrName>
                                        </p:attrNameLst>
                                      </p:cBhvr>
                                      <p:to>
                                        <p:strVal val="visible"/>
                                      </p:to>
                                    </p:set>
                                    <p:animEffect transition="in" filter="fade">
                                      <p:cBhvr>
                                        <p:cTn id="62" dur="1000"/>
                                        <p:tgtEl>
                                          <p:spTgt spid="33"/>
                                        </p:tgtEl>
                                      </p:cBhvr>
                                    </p:animEffect>
                                    <p:anim calcmode="lin" valueType="num">
                                      <p:cBhvr>
                                        <p:cTn id="63" dur="1000" fill="hold"/>
                                        <p:tgtEl>
                                          <p:spTgt spid="33"/>
                                        </p:tgtEl>
                                        <p:attrNameLst>
                                          <p:attrName>ppt_x</p:attrName>
                                        </p:attrNameLst>
                                      </p:cBhvr>
                                      <p:tavLst>
                                        <p:tav tm="0">
                                          <p:val>
                                            <p:strVal val="#ppt_x"/>
                                          </p:val>
                                        </p:tav>
                                        <p:tav tm="100000">
                                          <p:val>
                                            <p:strVal val="#ppt_x"/>
                                          </p:val>
                                        </p:tav>
                                      </p:tavLst>
                                    </p:anim>
                                    <p:anim calcmode="lin" valueType="num">
                                      <p:cBhvr>
                                        <p:cTn id="64" dur="1000" fill="hold"/>
                                        <p:tgtEl>
                                          <p:spTgt spid="33"/>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34"/>
                                        </p:tgtEl>
                                        <p:attrNameLst>
                                          <p:attrName>style.visibility</p:attrName>
                                        </p:attrNameLst>
                                      </p:cBhvr>
                                      <p:to>
                                        <p:strVal val="visible"/>
                                      </p:to>
                                    </p:set>
                                    <p:animEffect transition="in" filter="fade">
                                      <p:cBhvr>
                                        <p:cTn id="67" dur="1000"/>
                                        <p:tgtEl>
                                          <p:spTgt spid="34"/>
                                        </p:tgtEl>
                                      </p:cBhvr>
                                    </p:animEffect>
                                    <p:anim calcmode="lin" valueType="num">
                                      <p:cBhvr>
                                        <p:cTn id="68" dur="1000" fill="hold"/>
                                        <p:tgtEl>
                                          <p:spTgt spid="34"/>
                                        </p:tgtEl>
                                        <p:attrNameLst>
                                          <p:attrName>ppt_x</p:attrName>
                                        </p:attrNameLst>
                                      </p:cBhvr>
                                      <p:tavLst>
                                        <p:tav tm="0">
                                          <p:val>
                                            <p:strVal val="#ppt_x"/>
                                          </p:val>
                                        </p:tav>
                                        <p:tav tm="100000">
                                          <p:val>
                                            <p:strVal val="#ppt_x"/>
                                          </p:val>
                                        </p:tav>
                                      </p:tavLst>
                                    </p:anim>
                                    <p:anim calcmode="lin" valueType="num">
                                      <p:cBhvr>
                                        <p:cTn id="69" dur="1000" fill="hold"/>
                                        <p:tgtEl>
                                          <p:spTgt spid="34"/>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0"/>
                                  </p:stCondLst>
                                  <p:childTnLst>
                                    <p:set>
                                      <p:cBhvr>
                                        <p:cTn id="71" dur="1" fill="hold">
                                          <p:stCondLst>
                                            <p:cond delay="0"/>
                                          </p:stCondLst>
                                        </p:cTn>
                                        <p:tgtEl>
                                          <p:spTgt spid="35"/>
                                        </p:tgtEl>
                                        <p:attrNameLst>
                                          <p:attrName>style.visibility</p:attrName>
                                        </p:attrNameLst>
                                      </p:cBhvr>
                                      <p:to>
                                        <p:strVal val="visible"/>
                                      </p:to>
                                    </p:set>
                                    <p:animEffect transition="in" filter="fade">
                                      <p:cBhvr>
                                        <p:cTn id="72" dur="1000"/>
                                        <p:tgtEl>
                                          <p:spTgt spid="35"/>
                                        </p:tgtEl>
                                      </p:cBhvr>
                                    </p:animEffect>
                                    <p:anim calcmode="lin" valueType="num">
                                      <p:cBhvr>
                                        <p:cTn id="73" dur="1000" fill="hold"/>
                                        <p:tgtEl>
                                          <p:spTgt spid="35"/>
                                        </p:tgtEl>
                                        <p:attrNameLst>
                                          <p:attrName>ppt_x</p:attrName>
                                        </p:attrNameLst>
                                      </p:cBhvr>
                                      <p:tavLst>
                                        <p:tav tm="0">
                                          <p:val>
                                            <p:strVal val="#ppt_x"/>
                                          </p:val>
                                        </p:tav>
                                        <p:tav tm="100000">
                                          <p:val>
                                            <p:strVal val="#ppt_x"/>
                                          </p:val>
                                        </p:tav>
                                      </p:tavLst>
                                    </p:anim>
                                    <p:anim calcmode="lin" valueType="num">
                                      <p:cBhvr>
                                        <p:cTn id="74" dur="1000" fill="hold"/>
                                        <p:tgtEl>
                                          <p:spTgt spid="35"/>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36"/>
                                        </p:tgtEl>
                                        <p:attrNameLst>
                                          <p:attrName>style.visibility</p:attrName>
                                        </p:attrNameLst>
                                      </p:cBhvr>
                                      <p:to>
                                        <p:strVal val="visible"/>
                                      </p:to>
                                    </p:set>
                                    <p:animEffect transition="in" filter="fade">
                                      <p:cBhvr>
                                        <p:cTn id="77" dur="1000"/>
                                        <p:tgtEl>
                                          <p:spTgt spid="36"/>
                                        </p:tgtEl>
                                      </p:cBhvr>
                                    </p:animEffect>
                                    <p:anim calcmode="lin" valueType="num">
                                      <p:cBhvr>
                                        <p:cTn id="78" dur="1000" fill="hold"/>
                                        <p:tgtEl>
                                          <p:spTgt spid="36"/>
                                        </p:tgtEl>
                                        <p:attrNameLst>
                                          <p:attrName>ppt_x</p:attrName>
                                        </p:attrNameLst>
                                      </p:cBhvr>
                                      <p:tavLst>
                                        <p:tav tm="0">
                                          <p:val>
                                            <p:strVal val="#ppt_x"/>
                                          </p:val>
                                        </p:tav>
                                        <p:tav tm="100000">
                                          <p:val>
                                            <p:strVal val="#ppt_x"/>
                                          </p:val>
                                        </p:tav>
                                      </p:tavLst>
                                    </p:anim>
                                    <p:anim calcmode="lin" valueType="num">
                                      <p:cBhvr>
                                        <p:cTn id="79"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21" presetClass="entr" presetSubtype="1" fill="hold" grpId="0" nodeType="clickEffect">
                                  <p:stCondLst>
                                    <p:cond delay="0"/>
                                  </p:stCondLst>
                                  <p:childTnLst>
                                    <p:set>
                                      <p:cBhvr>
                                        <p:cTn id="83" dur="1" fill="hold">
                                          <p:stCondLst>
                                            <p:cond delay="0"/>
                                          </p:stCondLst>
                                        </p:cTn>
                                        <p:tgtEl>
                                          <p:spTgt spid="4">
                                            <p:txEl>
                                              <p:pRg st="0" end="0"/>
                                            </p:txEl>
                                          </p:spTgt>
                                        </p:tgtEl>
                                        <p:attrNameLst>
                                          <p:attrName>style.visibility</p:attrName>
                                        </p:attrNameLst>
                                      </p:cBhvr>
                                      <p:to>
                                        <p:strVal val="visible"/>
                                      </p:to>
                                    </p:set>
                                    <p:animEffect transition="in" filter="wheel(1)">
                                      <p:cBhvr>
                                        <p:cTn id="84" dur="2000"/>
                                        <p:tgtEl>
                                          <p:spTgt spid="4">
                                            <p:txEl>
                                              <p:pRg st="0" end="0"/>
                                            </p:txEl>
                                          </p:spTgt>
                                        </p:tgtEl>
                                      </p:cBhvr>
                                    </p:animEffect>
                                  </p:childTnLst>
                                </p:cTn>
                              </p:par>
                            </p:childTnLst>
                          </p:cTn>
                        </p:par>
                      </p:childTnLst>
                    </p:cTn>
                  </p:par>
                  <p:par>
                    <p:cTn id="85" fill="hold">
                      <p:stCondLst>
                        <p:cond delay="indefinite"/>
                      </p:stCondLst>
                      <p:childTnLst>
                        <p:par>
                          <p:cTn id="86" fill="hold">
                            <p:stCondLst>
                              <p:cond delay="0"/>
                            </p:stCondLst>
                            <p:childTnLst>
                              <p:par>
                                <p:cTn id="87" presetID="21" presetClass="entr" presetSubtype="1" fill="hold" grpId="0" nodeType="clickEffect">
                                  <p:stCondLst>
                                    <p:cond delay="0"/>
                                  </p:stCondLst>
                                  <p:childTnLst>
                                    <p:set>
                                      <p:cBhvr>
                                        <p:cTn id="88" dur="1" fill="hold">
                                          <p:stCondLst>
                                            <p:cond delay="0"/>
                                          </p:stCondLst>
                                        </p:cTn>
                                        <p:tgtEl>
                                          <p:spTgt spid="4">
                                            <p:txEl>
                                              <p:pRg st="1" end="1"/>
                                            </p:txEl>
                                          </p:spTgt>
                                        </p:tgtEl>
                                        <p:attrNameLst>
                                          <p:attrName>style.visibility</p:attrName>
                                        </p:attrNameLst>
                                      </p:cBhvr>
                                      <p:to>
                                        <p:strVal val="visible"/>
                                      </p:to>
                                    </p:set>
                                    <p:animEffect transition="in" filter="wheel(1)">
                                      <p:cBhvr>
                                        <p:cTn id="89" dur="2000"/>
                                        <p:tgtEl>
                                          <p:spTgt spid="4">
                                            <p:txEl>
                                              <p:pRg st="1" end="1"/>
                                            </p:txEl>
                                          </p:spTgt>
                                        </p:tgtEl>
                                      </p:cBhvr>
                                    </p:animEffect>
                                  </p:childTnLst>
                                </p:cTn>
                              </p:par>
                            </p:childTnLst>
                          </p:cTn>
                        </p:par>
                      </p:childTnLst>
                    </p:cTn>
                  </p:par>
                  <p:par>
                    <p:cTn id="90" fill="hold">
                      <p:stCondLst>
                        <p:cond delay="indefinite"/>
                      </p:stCondLst>
                      <p:childTnLst>
                        <p:par>
                          <p:cTn id="91" fill="hold">
                            <p:stCondLst>
                              <p:cond delay="0"/>
                            </p:stCondLst>
                            <p:childTnLst>
                              <p:par>
                                <p:cTn id="92" presetID="21" presetClass="entr" presetSubtype="1" fill="hold" grpId="0" nodeType="clickEffect">
                                  <p:stCondLst>
                                    <p:cond delay="0"/>
                                  </p:stCondLst>
                                  <p:childTnLst>
                                    <p:set>
                                      <p:cBhvr>
                                        <p:cTn id="93" dur="1" fill="hold">
                                          <p:stCondLst>
                                            <p:cond delay="0"/>
                                          </p:stCondLst>
                                        </p:cTn>
                                        <p:tgtEl>
                                          <p:spTgt spid="4">
                                            <p:txEl>
                                              <p:pRg st="2" end="2"/>
                                            </p:txEl>
                                          </p:spTgt>
                                        </p:tgtEl>
                                        <p:attrNameLst>
                                          <p:attrName>style.visibility</p:attrName>
                                        </p:attrNameLst>
                                      </p:cBhvr>
                                      <p:to>
                                        <p:strVal val="visible"/>
                                      </p:to>
                                    </p:set>
                                    <p:animEffect transition="in" filter="wheel(1)">
                                      <p:cBhvr>
                                        <p:cTn id="94" dur="2000"/>
                                        <p:tgtEl>
                                          <p:spTgt spid="4">
                                            <p:txEl>
                                              <p:pRg st="2" end="2"/>
                                            </p:txEl>
                                          </p:spTgt>
                                        </p:tgtEl>
                                      </p:cBhvr>
                                    </p:animEffect>
                                  </p:childTnLst>
                                </p:cTn>
                              </p:par>
                            </p:childTnLst>
                          </p:cTn>
                        </p:par>
                      </p:childTnLst>
                    </p:cTn>
                  </p:par>
                  <p:par>
                    <p:cTn id="95" fill="hold">
                      <p:stCondLst>
                        <p:cond delay="indefinite"/>
                      </p:stCondLst>
                      <p:childTnLst>
                        <p:par>
                          <p:cTn id="96" fill="hold">
                            <p:stCondLst>
                              <p:cond delay="0"/>
                            </p:stCondLst>
                            <p:childTnLst>
                              <p:par>
                                <p:cTn id="97" presetID="21" presetClass="entr" presetSubtype="1" fill="hold" grpId="0" nodeType="clickEffect">
                                  <p:stCondLst>
                                    <p:cond delay="0"/>
                                  </p:stCondLst>
                                  <p:childTnLst>
                                    <p:set>
                                      <p:cBhvr>
                                        <p:cTn id="98" dur="1" fill="hold">
                                          <p:stCondLst>
                                            <p:cond delay="0"/>
                                          </p:stCondLst>
                                        </p:cTn>
                                        <p:tgtEl>
                                          <p:spTgt spid="4">
                                            <p:txEl>
                                              <p:pRg st="3" end="3"/>
                                            </p:txEl>
                                          </p:spTgt>
                                        </p:tgtEl>
                                        <p:attrNameLst>
                                          <p:attrName>style.visibility</p:attrName>
                                        </p:attrNameLst>
                                      </p:cBhvr>
                                      <p:to>
                                        <p:strVal val="visible"/>
                                      </p:to>
                                    </p:set>
                                    <p:animEffect transition="in" filter="wheel(1)">
                                      <p:cBhvr>
                                        <p:cTn id="99" dur="2000"/>
                                        <p:tgtEl>
                                          <p:spTgt spid="4">
                                            <p:txEl>
                                              <p:pRg st="3" end="3"/>
                                            </p:txEl>
                                          </p:spTgt>
                                        </p:tgtEl>
                                      </p:cBhvr>
                                    </p:animEffect>
                                  </p:childTnLst>
                                </p:cTn>
                              </p:par>
                            </p:childTnLst>
                          </p:cTn>
                        </p:par>
                      </p:childTnLst>
                    </p:cTn>
                  </p:par>
                  <p:par>
                    <p:cTn id="100" fill="hold">
                      <p:stCondLst>
                        <p:cond delay="indefinite"/>
                      </p:stCondLst>
                      <p:childTnLst>
                        <p:par>
                          <p:cTn id="101" fill="hold">
                            <p:stCondLst>
                              <p:cond delay="0"/>
                            </p:stCondLst>
                            <p:childTnLst>
                              <p:par>
                                <p:cTn id="102" presetID="21" presetClass="entr" presetSubtype="1" fill="hold" grpId="0" nodeType="clickEffect">
                                  <p:stCondLst>
                                    <p:cond delay="0"/>
                                  </p:stCondLst>
                                  <p:childTnLst>
                                    <p:set>
                                      <p:cBhvr>
                                        <p:cTn id="103" dur="1" fill="hold">
                                          <p:stCondLst>
                                            <p:cond delay="0"/>
                                          </p:stCondLst>
                                        </p:cTn>
                                        <p:tgtEl>
                                          <p:spTgt spid="4">
                                            <p:txEl>
                                              <p:pRg st="4" end="4"/>
                                            </p:txEl>
                                          </p:spTgt>
                                        </p:tgtEl>
                                        <p:attrNameLst>
                                          <p:attrName>style.visibility</p:attrName>
                                        </p:attrNameLst>
                                      </p:cBhvr>
                                      <p:to>
                                        <p:strVal val="visible"/>
                                      </p:to>
                                    </p:set>
                                    <p:animEffect transition="in" filter="wheel(1)">
                                      <p:cBhvr>
                                        <p:cTn id="104" dur="2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22" grpId="0" animBg="1"/>
      <p:bldP spid="23" grpId="0" animBg="1"/>
      <p:bldP spid="24" grpId="0" animBg="1"/>
      <p:bldP spid="33" grpId="0"/>
      <p:bldP spid="34" grpId="0"/>
      <p:bldP spid="35" grpId="0"/>
      <p:bldP spid="3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3">
                    <a:lumMod val="50000"/>
                  </a:schemeClr>
                </a:solidFill>
              </a:rPr>
              <a:t>Logic Gates </a:t>
            </a:r>
          </a:p>
        </p:txBody>
      </p:sp>
      <p:sp>
        <p:nvSpPr>
          <p:cNvPr id="3" name="Text Placeholder 2"/>
          <p:cNvSpPr>
            <a:spLocks noGrp="1"/>
          </p:cNvSpPr>
          <p:nvPr>
            <p:ph type="body" idx="1"/>
          </p:nvPr>
        </p:nvSpPr>
        <p:spPr>
          <a:xfrm>
            <a:off x="1281472" y="1675496"/>
            <a:ext cx="1680670" cy="549138"/>
          </a:xfrm>
        </p:spPr>
        <p:txBody>
          <a:bodyPr/>
          <a:lstStyle/>
          <a:p>
            <a:r>
              <a:rPr lang="en-US" dirty="0"/>
              <a:t>DEFINITION: </a:t>
            </a:r>
          </a:p>
        </p:txBody>
      </p:sp>
      <p:sp>
        <p:nvSpPr>
          <p:cNvPr id="4" name="Content Placeholder 3"/>
          <p:cNvSpPr>
            <a:spLocks noGrp="1"/>
          </p:cNvSpPr>
          <p:nvPr>
            <p:ph sz="half" idx="2"/>
          </p:nvPr>
        </p:nvSpPr>
        <p:spPr>
          <a:xfrm>
            <a:off x="1211442" y="2097088"/>
            <a:ext cx="9765938" cy="4760912"/>
          </a:xfrm>
        </p:spPr>
        <p:txBody>
          <a:bodyPr>
            <a:normAutofit/>
          </a:bodyPr>
          <a:lstStyle/>
          <a:p>
            <a:r>
              <a:rPr lang="en-US" dirty="0">
                <a:solidFill>
                  <a:schemeClr val="accent3">
                    <a:lumMod val="50000"/>
                  </a:schemeClr>
                </a:solidFill>
              </a:rPr>
              <a:t>A logic gate is a an electronics circuit which makes logic decision.</a:t>
            </a:r>
          </a:p>
          <a:p>
            <a:r>
              <a:rPr lang="en-US" dirty="0">
                <a:solidFill>
                  <a:schemeClr val="accent3">
                    <a:lumMod val="50000"/>
                  </a:schemeClr>
                </a:solidFill>
              </a:rPr>
              <a:t>In other words</a:t>
            </a:r>
          </a:p>
          <a:p>
            <a:r>
              <a:rPr lang="en-US" dirty="0"/>
              <a:t>“ A logic gate is an electronic circuit having one or more inputs and only one output which will be either high or low (based on the input status)</a:t>
            </a:r>
          </a:p>
          <a:p>
            <a:r>
              <a:rPr lang="en-US" dirty="0">
                <a:solidFill>
                  <a:schemeClr val="accent3">
                    <a:lumMod val="50000"/>
                  </a:schemeClr>
                </a:solidFill>
              </a:rPr>
              <a:t>Logic gates are electronic circuits that operate on one or more input signals to produce an output signal</a:t>
            </a:r>
          </a:p>
          <a:p>
            <a:r>
              <a:rPr lang="en-US" dirty="0"/>
              <a:t> Logic gates are widely used in digital computers and in different types of system and circuits. </a:t>
            </a:r>
            <a:br>
              <a:rPr lang="en-US" dirty="0"/>
            </a:br>
            <a:endParaRPr lang="en-US" dirty="0"/>
          </a:p>
        </p:txBody>
      </p:sp>
      <p:sp>
        <p:nvSpPr>
          <p:cNvPr id="7" name="Slide Number Placeholder 6"/>
          <p:cNvSpPr>
            <a:spLocks noGrp="1"/>
          </p:cNvSpPr>
          <p:nvPr>
            <p:ph type="sldNum" sz="quarter" idx="12"/>
          </p:nvPr>
        </p:nvSpPr>
        <p:spPr/>
        <p:txBody>
          <a:bodyPr/>
          <a:lstStyle/>
          <a:p>
            <a:fld id="{0FF54DE5-C571-48E8-A5BC-B369434E2F44}" type="slidenum">
              <a:rPr lang="en-US" smtClean="0"/>
              <a:t>13</a:t>
            </a:fld>
            <a:endParaRPr lang="en-US"/>
          </a:p>
        </p:txBody>
      </p:sp>
    </p:spTree>
    <p:extLst>
      <p:ext uri="{BB962C8B-B14F-4D97-AF65-F5344CB8AC3E}">
        <p14:creationId xmlns:p14="http://schemas.microsoft.com/office/powerpoint/2010/main" val="35553535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1" presetClass="emph" presetSubtype="0" fill="hold" nodeType="clickEffect">
                                  <p:stCondLst>
                                    <p:cond delay="0"/>
                                  </p:stCondLst>
                                  <p:childTnLst>
                                    <p:animClr clrSpc="hsl" dir="cw">
                                      <p:cBhvr override="childStyle">
                                        <p:cTn id="16" dur="500" fill="hold"/>
                                        <p:tgtEl>
                                          <p:spTgt spid="4">
                                            <p:txEl>
                                              <p:pRg st="2" end="2"/>
                                            </p:txEl>
                                          </p:spTgt>
                                        </p:tgtEl>
                                        <p:attrNameLst>
                                          <p:attrName>style.color</p:attrName>
                                        </p:attrNameLst>
                                      </p:cBhvr>
                                      <p:by>
                                        <p:hsl h="7200000" s="0" l="0"/>
                                      </p:by>
                                    </p:animClr>
                                    <p:animClr clrSpc="hsl" dir="cw">
                                      <p:cBhvr>
                                        <p:cTn id="17" dur="500" fill="hold"/>
                                        <p:tgtEl>
                                          <p:spTgt spid="4">
                                            <p:txEl>
                                              <p:pRg st="2" end="2"/>
                                            </p:txEl>
                                          </p:spTgt>
                                        </p:tgtEl>
                                        <p:attrNameLst>
                                          <p:attrName>fillcolor</p:attrName>
                                        </p:attrNameLst>
                                      </p:cBhvr>
                                      <p:by>
                                        <p:hsl h="7200000" s="0" l="0"/>
                                      </p:by>
                                    </p:animClr>
                                    <p:animClr clrSpc="hsl" dir="cw">
                                      <p:cBhvr>
                                        <p:cTn id="18" dur="500" fill="hold"/>
                                        <p:tgtEl>
                                          <p:spTgt spid="4">
                                            <p:txEl>
                                              <p:pRg st="2" end="2"/>
                                            </p:txEl>
                                          </p:spTgt>
                                        </p:tgtEl>
                                        <p:attrNameLst>
                                          <p:attrName>stroke.color</p:attrName>
                                        </p:attrNameLst>
                                      </p:cBhvr>
                                      <p:by>
                                        <p:hsl h="7200000" s="0" l="0"/>
                                      </p:by>
                                    </p:animClr>
                                    <p:set>
                                      <p:cBhvr>
                                        <p:cTn id="19" dur="500" fill="hold"/>
                                        <p:tgtEl>
                                          <p:spTgt spid="4">
                                            <p:txEl>
                                              <p:pRg st="2" end="2"/>
                                            </p:txEl>
                                          </p:spTgt>
                                        </p:tgtEl>
                                        <p:attrNameLst>
                                          <p:attrName>fill.type</p:attrName>
                                        </p:attrNameLst>
                                      </p:cBhvr>
                                      <p:to>
                                        <p:strVal val="solid"/>
                                      </p:to>
                                    </p:set>
                                  </p:childTnLst>
                                </p:cTn>
                              </p:par>
                            </p:childTnLst>
                          </p:cTn>
                        </p:par>
                      </p:childTnLst>
                    </p:cTn>
                  </p:par>
                  <p:par>
                    <p:cTn id="20" fill="hold">
                      <p:stCondLst>
                        <p:cond delay="indefinite"/>
                      </p:stCondLst>
                      <p:childTnLst>
                        <p:par>
                          <p:cTn id="21" fill="hold">
                            <p:stCondLst>
                              <p:cond delay="0"/>
                            </p:stCondLst>
                            <p:childTnLst>
                              <p:par>
                                <p:cTn id="22" presetID="21" presetClass="exit" presetSubtype="1" fill="hold" nodeType="clickEffect">
                                  <p:stCondLst>
                                    <p:cond delay="0"/>
                                  </p:stCondLst>
                                  <p:childTnLst>
                                    <p:animEffect transition="out" filter="wheel(1)">
                                      <p:cBhvr>
                                        <p:cTn id="23" dur="2000"/>
                                        <p:tgtEl>
                                          <p:spTgt spid="4">
                                            <p:txEl>
                                              <p:pRg st="3" end="3"/>
                                            </p:txEl>
                                          </p:spTgt>
                                        </p:tgtEl>
                                      </p:cBhvr>
                                    </p:animEffect>
                                    <p:set>
                                      <p:cBhvr>
                                        <p:cTn id="24" dur="1" fill="hold">
                                          <p:stCondLst>
                                            <p:cond delay="1999"/>
                                          </p:stCondLst>
                                        </p:cTn>
                                        <p:tgtEl>
                                          <p:spTgt spid="4">
                                            <p:txEl>
                                              <p:pRg st="3" end="3"/>
                                            </p:txEl>
                                          </p:spTgt>
                                        </p:tgtEl>
                                        <p:attrNameLst>
                                          <p:attrName>style.visibility</p:attrName>
                                        </p:attrNameLst>
                                      </p:cBhvr>
                                      <p:to>
                                        <p:strVal val="hidden"/>
                                      </p:to>
                                    </p:set>
                                  </p:childTnLst>
                                </p:cTn>
                              </p:par>
                              <p:par>
                                <p:cTn id="25" presetID="21" presetClass="exit" presetSubtype="1" fill="hold" nodeType="withEffect">
                                  <p:stCondLst>
                                    <p:cond delay="0"/>
                                  </p:stCondLst>
                                  <p:childTnLst>
                                    <p:animEffect transition="out" filter="wheel(1)">
                                      <p:cBhvr>
                                        <p:cTn id="26" dur="2000"/>
                                        <p:tgtEl>
                                          <p:spTgt spid="4">
                                            <p:txEl>
                                              <p:pRg st="4" end="4"/>
                                            </p:txEl>
                                          </p:spTgt>
                                        </p:tgtEl>
                                      </p:cBhvr>
                                    </p:animEffect>
                                    <p:set>
                                      <p:cBhvr>
                                        <p:cTn id="27" dur="1" fill="hold">
                                          <p:stCondLst>
                                            <p:cond delay="1999"/>
                                          </p:stCondLst>
                                        </p:cTn>
                                        <p:tgtEl>
                                          <p:spTgt spid="4">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1360351" y="1738648"/>
            <a:ext cx="6328336" cy="4893971"/>
          </a:xfrm>
        </p:spPr>
        <p:txBody>
          <a:bodyPr>
            <a:normAutofit fontScale="70000" lnSpcReduction="20000"/>
          </a:bodyPr>
          <a:lstStyle/>
          <a:p>
            <a:r>
              <a:rPr lang="en-US" sz="2800" dirty="0"/>
              <a:t>AND</a:t>
            </a:r>
          </a:p>
          <a:p>
            <a:r>
              <a:rPr lang="en-US" sz="2800" dirty="0"/>
              <a:t>OR </a:t>
            </a:r>
          </a:p>
          <a:p>
            <a:r>
              <a:rPr lang="en-US" sz="2800" dirty="0"/>
              <a:t>NOT Or Inverter </a:t>
            </a:r>
          </a:p>
          <a:p>
            <a:r>
              <a:rPr lang="en-US" sz="2800" dirty="0"/>
              <a:t>NAND </a:t>
            </a:r>
          </a:p>
          <a:p>
            <a:r>
              <a:rPr lang="en-US" sz="2800" dirty="0"/>
              <a:t>NOR </a:t>
            </a:r>
          </a:p>
          <a:p>
            <a:r>
              <a:rPr lang="en-US" sz="2800" dirty="0"/>
              <a:t>Exclusive-OR (XOR)</a:t>
            </a:r>
          </a:p>
          <a:p>
            <a:r>
              <a:rPr lang="en-US" sz="2800" dirty="0"/>
              <a:t>Exclusive-NOR  or </a:t>
            </a:r>
          </a:p>
          <a:p>
            <a:r>
              <a:rPr lang="en-US" sz="2800" dirty="0"/>
              <a:t>equivalence</a:t>
            </a:r>
          </a:p>
          <a:p>
            <a:r>
              <a:rPr lang="en-US" sz="2800" dirty="0"/>
              <a:t>Buffer</a:t>
            </a:r>
            <a:br>
              <a:rPr lang="en-US" sz="2800" dirty="0"/>
            </a:br>
            <a:br>
              <a:rPr lang="en-US" dirty="0"/>
            </a:br>
            <a:br>
              <a:rPr lang="en-US" dirty="0"/>
            </a:br>
            <a:endParaRPr lang="en-US" dirty="0"/>
          </a:p>
          <a:p>
            <a:endParaRPr lang="en-US" dirty="0"/>
          </a:p>
        </p:txBody>
      </p:sp>
      <p:sp>
        <p:nvSpPr>
          <p:cNvPr id="7" name="Slide Number Placeholder 6"/>
          <p:cNvSpPr>
            <a:spLocks noGrp="1"/>
          </p:cNvSpPr>
          <p:nvPr>
            <p:ph type="sldNum" sz="quarter" idx="12"/>
          </p:nvPr>
        </p:nvSpPr>
        <p:spPr/>
        <p:txBody>
          <a:bodyPr/>
          <a:lstStyle/>
          <a:p>
            <a:fld id="{0FF54DE5-C571-48E8-A5BC-B369434E2F44}" type="slidenum">
              <a:rPr lang="en-US" smtClean="0"/>
              <a:t>14</a:t>
            </a:fld>
            <a:endParaRPr lang="en-US"/>
          </a:p>
        </p:txBody>
      </p:sp>
      <p:sp>
        <p:nvSpPr>
          <p:cNvPr id="8" name="Title 7"/>
          <p:cNvSpPr>
            <a:spLocks noGrp="1"/>
          </p:cNvSpPr>
          <p:nvPr>
            <p:ph type="title"/>
          </p:nvPr>
        </p:nvSpPr>
        <p:spPr>
          <a:xfrm>
            <a:off x="1242109" y="150847"/>
            <a:ext cx="9906000" cy="1477961"/>
          </a:xfrm>
        </p:spPr>
        <p:txBody>
          <a:bodyPr/>
          <a:lstStyle/>
          <a:p>
            <a:r>
              <a:rPr lang="en-US" dirty="0">
                <a:solidFill>
                  <a:schemeClr val="accent3">
                    <a:lumMod val="50000"/>
                  </a:schemeClr>
                </a:solidFill>
              </a:rPr>
              <a:t>Types of Gates </a:t>
            </a:r>
          </a:p>
        </p:txBody>
      </p:sp>
      <p:pic>
        <p:nvPicPr>
          <p:cNvPr id="9" name="Picture 8"/>
          <p:cNvPicPr>
            <a:picLocks noChangeAspect="1"/>
          </p:cNvPicPr>
          <p:nvPr/>
        </p:nvPicPr>
        <p:blipFill>
          <a:blip r:embed="rId2">
            <a:duotone>
              <a:prstClr val="black"/>
              <a:schemeClr val="tx2">
                <a:tint val="45000"/>
                <a:satMod val="400000"/>
              </a:schemeClr>
            </a:duotone>
          </a:blip>
          <a:stretch>
            <a:fillRect/>
          </a:stretch>
        </p:blipFill>
        <p:spPr>
          <a:xfrm>
            <a:off x="4239891" y="3703052"/>
            <a:ext cx="4139537" cy="2545347"/>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10" name="Picture 9"/>
          <p:cNvPicPr>
            <a:picLocks noChangeAspect="1"/>
          </p:cNvPicPr>
          <p:nvPr/>
        </p:nvPicPr>
        <p:blipFill>
          <a:blip r:embed="rId3">
            <a:duotone>
              <a:prstClr val="black"/>
              <a:schemeClr val="accent4">
                <a:tint val="45000"/>
                <a:satMod val="400000"/>
              </a:schemeClr>
            </a:duotone>
          </a:blip>
          <a:stretch>
            <a:fillRect/>
          </a:stretch>
        </p:blipFill>
        <p:spPr>
          <a:xfrm>
            <a:off x="9048535" y="1977749"/>
            <a:ext cx="2711299" cy="2452583"/>
          </a:xfrm>
          <a:prstGeom prst="rect">
            <a:avLst/>
          </a:prstGeom>
        </p:spPr>
      </p:pic>
      <p:pic>
        <p:nvPicPr>
          <p:cNvPr id="11" name="Picture 10"/>
          <p:cNvPicPr>
            <a:picLocks noChangeAspect="1"/>
          </p:cNvPicPr>
          <p:nvPr/>
        </p:nvPicPr>
        <p:blipFill>
          <a:blip r:embed="rId4">
            <a:duotone>
              <a:prstClr val="black"/>
              <a:schemeClr val="accent2">
                <a:tint val="45000"/>
                <a:satMod val="400000"/>
              </a:schemeClr>
            </a:duotone>
          </a:blip>
          <a:stretch>
            <a:fillRect/>
          </a:stretch>
        </p:blipFill>
        <p:spPr>
          <a:xfrm>
            <a:off x="4239891" y="1512822"/>
            <a:ext cx="3641979" cy="1702962"/>
          </a:xfrm>
          <a:prstGeom prst="rect">
            <a:avLst/>
          </a:prstGeom>
        </p:spPr>
      </p:pic>
    </p:spTree>
    <p:extLst>
      <p:ext uri="{BB962C8B-B14F-4D97-AF65-F5344CB8AC3E}">
        <p14:creationId xmlns:p14="http://schemas.microsoft.com/office/powerpoint/2010/main" val="213849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nodeType="clickEffect">
                                  <p:stCondLst>
                                    <p:cond delay="0"/>
                                  </p:stCondLst>
                                  <p:childTnLst>
                                    <p:set>
                                      <p:cBhvr>
                                        <p:cTn id="51" dur="1" fill="hold">
                                          <p:stCondLst>
                                            <p:cond delay="0"/>
                                          </p:stCondLst>
                                        </p:cTn>
                                        <p:tgtEl>
                                          <p:spTgt spid="11"/>
                                        </p:tgtEl>
                                        <p:attrNameLst>
                                          <p:attrName>style.visibility</p:attrName>
                                        </p:attrNameLst>
                                      </p:cBhvr>
                                      <p:to>
                                        <p:strVal val="visible"/>
                                      </p:to>
                                    </p:set>
                                    <p:anim calcmode="lin" valueType="num">
                                      <p:cBhvr additive="base">
                                        <p:cTn id="52" dur="500" fill="hold"/>
                                        <p:tgtEl>
                                          <p:spTgt spid="11"/>
                                        </p:tgtEl>
                                        <p:attrNameLst>
                                          <p:attrName>ppt_x</p:attrName>
                                        </p:attrNameLst>
                                      </p:cBhvr>
                                      <p:tavLst>
                                        <p:tav tm="0">
                                          <p:val>
                                            <p:strVal val="#ppt_x"/>
                                          </p:val>
                                        </p:tav>
                                        <p:tav tm="100000">
                                          <p:val>
                                            <p:strVal val="#ppt_x"/>
                                          </p:val>
                                        </p:tav>
                                      </p:tavLst>
                                    </p:anim>
                                    <p:anim calcmode="lin" valueType="num">
                                      <p:cBhvr additive="base">
                                        <p:cTn id="5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16" presetClass="entr" presetSubtype="21" fill="hold" nodeType="clickEffect">
                                  <p:stCondLst>
                                    <p:cond delay="0"/>
                                  </p:stCondLst>
                                  <p:childTnLst>
                                    <p:set>
                                      <p:cBhvr>
                                        <p:cTn id="57" dur="1" fill="hold">
                                          <p:stCondLst>
                                            <p:cond delay="0"/>
                                          </p:stCondLst>
                                        </p:cTn>
                                        <p:tgtEl>
                                          <p:spTgt spid="9"/>
                                        </p:tgtEl>
                                        <p:attrNameLst>
                                          <p:attrName>style.visibility</p:attrName>
                                        </p:attrNameLst>
                                      </p:cBhvr>
                                      <p:to>
                                        <p:strVal val="visible"/>
                                      </p:to>
                                    </p:set>
                                    <p:animEffect transition="in" filter="barn(inVertical)">
                                      <p:cBhvr>
                                        <p:cTn id="58" dur="500"/>
                                        <p:tgtEl>
                                          <p:spTgt spid="9"/>
                                        </p:tgtEl>
                                      </p:cBhvr>
                                    </p:animEffect>
                                  </p:childTnLst>
                                </p:cTn>
                              </p:par>
                            </p:childTnLst>
                          </p:cTn>
                        </p:par>
                      </p:childTnLst>
                    </p:cTn>
                  </p:par>
                  <p:par>
                    <p:cTn id="59" fill="hold">
                      <p:stCondLst>
                        <p:cond delay="indefinite"/>
                      </p:stCondLst>
                      <p:childTnLst>
                        <p:par>
                          <p:cTn id="60" fill="hold">
                            <p:stCondLst>
                              <p:cond delay="0"/>
                            </p:stCondLst>
                            <p:childTnLst>
                              <p:par>
                                <p:cTn id="61" presetID="6" presetClass="entr" presetSubtype="16" fill="hold" nodeType="clickEffect">
                                  <p:stCondLst>
                                    <p:cond delay="0"/>
                                  </p:stCondLst>
                                  <p:childTnLst>
                                    <p:set>
                                      <p:cBhvr>
                                        <p:cTn id="62" dur="1" fill="hold">
                                          <p:stCondLst>
                                            <p:cond delay="0"/>
                                          </p:stCondLst>
                                        </p:cTn>
                                        <p:tgtEl>
                                          <p:spTgt spid="10"/>
                                        </p:tgtEl>
                                        <p:attrNameLst>
                                          <p:attrName>style.visibility</p:attrName>
                                        </p:attrNameLst>
                                      </p:cBhvr>
                                      <p:to>
                                        <p:strVal val="visible"/>
                                      </p:to>
                                    </p:set>
                                    <p:animEffect transition="in" filter="circle(in)">
                                      <p:cBhvr>
                                        <p:cTn id="63"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0FF54DE5-C571-48E8-A5BC-B369434E2F44}" type="slidenum">
              <a:rPr lang="en-US" smtClean="0"/>
              <a:t>15</a:t>
            </a:fld>
            <a:endParaRPr lang="en-US"/>
          </a:p>
        </p:txBody>
      </p:sp>
      <p:pic>
        <p:nvPicPr>
          <p:cNvPr id="5" name="Picture 4"/>
          <p:cNvPicPr>
            <a:picLocks noChangeAspect="1"/>
          </p:cNvPicPr>
          <p:nvPr/>
        </p:nvPicPr>
        <p:blipFill>
          <a:blip r:embed="rId2">
            <a:duotone>
              <a:prstClr val="black"/>
              <a:schemeClr val="accent6">
                <a:tint val="45000"/>
                <a:satMod val="400000"/>
              </a:schemeClr>
            </a:duotone>
          </a:blip>
          <a:stretch>
            <a:fillRect/>
          </a:stretch>
        </p:blipFill>
        <p:spPr>
          <a:xfrm>
            <a:off x="1906074" y="0"/>
            <a:ext cx="7856112" cy="7274008"/>
          </a:xfrm>
          <a:prstGeom prst="rect">
            <a:avLst/>
          </a:prstGeom>
        </p:spPr>
      </p:pic>
    </p:spTree>
    <p:extLst>
      <p:ext uri="{BB962C8B-B14F-4D97-AF65-F5344CB8AC3E}">
        <p14:creationId xmlns:p14="http://schemas.microsoft.com/office/powerpoint/2010/main" val="1690866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043419"/>
          </a:xfrm>
        </p:spPr>
        <p:txBody>
          <a:bodyPr/>
          <a:lstStyle/>
          <a:p>
            <a:r>
              <a:rPr lang="en-US" dirty="0"/>
              <a:t>AND Gate (BLOCK DIAGRAME &amp; Truth table)</a:t>
            </a:r>
          </a:p>
        </p:txBody>
      </p:sp>
      <p:sp>
        <p:nvSpPr>
          <p:cNvPr id="3" name="Content Placeholder 2"/>
          <p:cNvSpPr>
            <a:spLocks noGrp="1"/>
          </p:cNvSpPr>
          <p:nvPr>
            <p:ph sz="half" idx="2"/>
          </p:nvPr>
        </p:nvSpPr>
        <p:spPr>
          <a:xfrm>
            <a:off x="1104899" y="1662545"/>
            <a:ext cx="10089573" cy="4509655"/>
          </a:xfrm>
        </p:spPr>
        <p:txBody>
          <a:bodyPr/>
          <a:lstStyle/>
          <a:p>
            <a:endParaRPr lang="en-US" dirty="0"/>
          </a:p>
          <a:p>
            <a:endParaRPr lang="en-US" dirty="0"/>
          </a:p>
        </p:txBody>
      </p:sp>
      <p:sp>
        <p:nvSpPr>
          <p:cNvPr id="7" name="Slide Number Placeholder 6"/>
          <p:cNvSpPr>
            <a:spLocks noGrp="1"/>
          </p:cNvSpPr>
          <p:nvPr>
            <p:ph type="sldNum" sz="quarter" idx="12"/>
          </p:nvPr>
        </p:nvSpPr>
        <p:spPr/>
        <p:txBody>
          <a:bodyPr/>
          <a:lstStyle/>
          <a:p>
            <a:fld id="{0FF54DE5-C571-48E8-A5BC-B369434E2F44}" type="slidenum">
              <a:rPr lang="en-US" smtClean="0"/>
              <a:t>16</a:t>
            </a:fld>
            <a:endParaRPr lang="en-US"/>
          </a:p>
        </p:txBody>
      </p:sp>
      <p:sp>
        <p:nvSpPr>
          <p:cNvPr id="4" name="TextBox 3"/>
          <p:cNvSpPr txBox="1"/>
          <p:nvPr/>
        </p:nvSpPr>
        <p:spPr>
          <a:xfrm>
            <a:off x="994350" y="1586346"/>
            <a:ext cx="6606862" cy="1200329"/>
          </a:xfrm>
          <a:prstGeom prst="rect">
            <a:avLst/>
          </a:prstGeom>
          <a:noFill/>
        </p:spPr>
        <p:txBody>
          <a:bodyPr wrap="square" rtlCol="0">
            <a:spAutoFit/>
          </a:bodyPr>
          <a:lstStyle/>
          <a:p>
            <a:r>
              <a:rPr lang="en-US" dirty="0"/>
              <a:t>Physical realization of logical multiplication (AND) operation.</a:t>
            </a:r>
          </a:p>
          <a:p>
            <a:r>
              <a:rPr lang="en-US" dirty="0"/>
              <a:t> Generates an output signal of 1 only if all input signals are also 1</a:t>
            </a:r>
          </a:p>
          <a:p>
            <a:r>
              <a:rPr lang="en-US" dirty="0"/>
              <a:t>Any input is zero output is zero </a:t>
            </a:r>
            <a:br>
              <a:rPr lang="en-US" dirty="0"/>
            </a:br>
            <a:endParaRPr lang="en-US" dirty="0"/>
          </a:p>
        </p:txBody>
      </p:sp>
      <p:pic>
        <p:nvPicPr>
          <p:cNvPr id="6" name="Picture 5"/>
          <p:cNvPicPr>
            <a:picLocks noChangeAspect="1"/>
          </p:cNvPicPr>
          <p:nvPr/>
        </p:nvPicPr>
        <p:blipFill>
          <a:blip r:embed="rId2">
            <a:duotone>
              <a:prstClr val="black"/>
              <a:schemeClr val="accent5">
                <a:tint val="45000"/>
                <a:satMod val="400000"/>
              </a:schemeClr>
            </a:duotone>
          </a:blip>
          <a:stretch>
            <a:fillRect/>
          </a:stretch>
        </p:blipFill>
        <p:spPr>
          <a:xfrm>
            <a:off x="1141411" y="2862875"/>
            <a:ext cx="5787423" cy="3202962"/>
          </a:xfrm>
          <a:prstGeom prst="rect">
            <a:avLst/>
          </a:prstGeom>
        </p:spPr>
      </p:pic>
      <p:pic>
        <p:nvPicPr>
          <p:cNvPr id="5" name="Picture 4"/>
          <p:cNvPicPr>
            <a:picLocks noChangeAspect="1"/>
          </p:cNvPicPr>
          <p:nvPr/>
        </p:nvPicPr>
        <p:blipFill>
          <a:blip r:embed="rId3">
            <a:duotone>
              <a:prstClr val="black"/>
              <a:schemeClr val="accent4">
                <a:tint val="45000"/>
                <a:satMod val="400000"/>
              </a:schemeClr>
            </a:duotone>
          </a:blip>
          <a:stretch>
            <a:fillRect/>
          </a:stretch>
        </p:blipFill>
        <p:spPr>
          <a:xfrm>
            <a:off x="7520638" y="2227467"/>
            <a:ext cx="3279986" cy="3039253"/>
          </a:xfrm>
          <a:prstGeom prst="rect">
            <a:avLst/>
          </a:prstGeom>
        </p:spPr>
      </p:pic>
      <p:pic>
        <p:nvPicPr>
          <p:cNvPr id="10" name="Picture 9"/>
          <p:cNvPicPr>
            <a:picLocks noChangeAspect="1"/>
          </p:cNvPicPr>
          <p:nvPr/>
        </p:nvPicPr>
        <p:blipFill>
          <a:blip r:embed="rId4">
            <a:duotone>
              <a:schemeClr val="accent1">
                <a:shade val="45000"/>
                <a:satMod val="135000"/>
              </a:schemeClr>
              <a:prstClr val="white"/>
            </a:duotone>
          </a:blip>
          <a:stretch>
            <a:fillRect/>
          </a:stretch>
        </p:blipFill>
        <p:spPr>
          <a:xfrm>
            <a:off x="7657147" y="5401302"/>
            <a:ext cx="3143477" cy="1268437"/>
          </a:xfrm>
          <a:prstGeom prst="rect">
            <a:avLst/>
          </a:prstGeom>
        </p:spPr>
      </p:pic>
    </p:spTree>
    <p:extLst>
      <p:ext uri="{BB962C8B-B14F-4D97-AF65-F5344CB8AC3E}">
        <p14:creationId xmlns:p14="http://schemas.microsoft.com/office/powerpoint/2010/main" val="421736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 Gate (BLOCK DIAGRAME &amp; Truth table)</a:t>
            </a:r>
          </a:p>
        </p:txBody>
      </p:sp>
      <p:sp>
        <p:nvSpPr>
          <p:cNvPr id="3" name="Content Placeholder 2"/>
          <p:cNvSpPr>
            <a:spLocks noGrp="1"/>
          </p:cNvSpPr>
          <p:nvPr>
            <p:ph sz="half" idx="2"/>
          </p:nvPr>
        </p:nvSpPr>
        <p:spPr>
          <a:xfrm>
            <a:off x="1104899" y="1662545"/>
            <a:ext cx="10089573" cy="4509655"/>
          </a:xfrm>
        </p:spPr>
        <p:txBody>
          <a:bodyPr/>
          <a:lstStyle/>
          <a:p>
            <a:endParaRPr lang="en-US" dirty="0"/>
          </a:p>
          <a:p>
            <a:endParaRPr lang="en-US" dirty="0"/>
          </a:p>
        </p:txBody>
      </p:sp>
      <p:sp>
        <p:nvSpPr>
          <p:cNvPr id="7" name="Slide Number Placeholder 6"/>
          <p:cNvSpPr>
            <a:spLocks noGrp="1"/>
          </p:cNvSpPr>
          <p:nvPr>
            <p:ph type="sldNum" sz="quarter" idx="12"/>
          </p:nvPr>
        </p:nvSpPr>
        <p:spPr/>
        <p:txBody>
          <a:bodyPr/>
          <a:lstStyle/>
          <a:p>
            <a:fld id="{0FF54DE5-C571-48E8-A5BC-B369434E2F44}" type="slidenum">
              <a:rPr lang="en-US" smtClean="0"/>
              <a:t>17</a:t>
            </a:fld>
            <a:endParaRPr lang="en-US"/>
          </a:p>
        </p:txBody>
      </p:sp>
      <p:pic>
        <p:nvPicPr>
          <p:cNvPr id="4" name="Picture 3"/>
          <p:cNvPicPr>
            <a:picLocks noChangeAspect="1"/>
          </p:cNvPicPr>
          <p:nvPr/>
        </p:nvPicPr>
        <p:blipFill>
          <a:blip r:embed="rId2">
            <a:duotone>
              <a:prstClr val="black"/>
              <a:schemeClr val="accent5">
                <a:tint val="45000"/>
                <a:satMod val="400000"/>
              </a:schemeClr>
            </a:duotone>
          </a:blip>
          <a:stretch>
            <a:fillRect/>
          </a:stretch>
        </p:blipFill>
        <p:spPr>
          <a:xfrm>
            <a:off x="6992228" y="5448255"/>
            <a:ext cx="2793817" cy="1235161"/>
          </a:xfrm>
          <a:prstGeom prst="rect">
            <a:avLst/>
          </a:prstGeom>
        </p:spPr>
      </p:pic>
      <p:pic>
        <p:nvPicPr>
          <p:cNvPr id="5" name="Picture 4"/>
          <p:cNvPicPr>
            <a:picLocks noChangeAspect="1"/>
          </p:cNvPicPr>
          <p:nvPr/>
        </p:nvPicPr>
        <p:blipFill>
          <a:blip r:embed="rId3">
            <a:duotone>
              <a:prstClr val="black"/>
              <a:schemeClr val="accent2">
                <a:tint val="45000"/>
                <a:satMod val="400000"/>
              </a:schemeClr>
            </a:duotone>
          </a:blip>
          <a:stretch>
            <a:fillRect/>
          </a:stretch>
        </p:blipFill>
        <p:spPr>
          <a:xfrm>
            <a:off x="6992228" y="2662090"/>
            <a:ext cx="2571696" cy="2340534"/>
          </a:xfrm>
          <a:prstGeom prst="rect">
            <a:avLst/>
          </a:prstGeom>
        </p:spPr>
      </p:pic>
      <p:sp>
        <p:nvSpPr>
          <p:cNvPr id="8" name="TextBox 7"/>
          <p:cNvSpPr txBox="1"/>
          <p:nvPr/>
        </p:nvSpPr>
        <p:spPr>
          <a:xfrm>
            <a:off x="994350" y="1529495"/>
            <a:ext cx="9514811" cy="923330"/>
          </a:xfrm>
          <a:prstGeom prst="rect">
            <a:avLst/>
          </a:prstGeom>
          <a:noFill/>
        </p:spPr>
        <p:txBody>
          <a:bodyPr wrap="square" rtlCol="0">
            <a:spAutoFit/>
          </a:bodyPr>
          <a:lstStyle/>
          <a:p>
            <a:pPr marL="285750" indent="-285750">
              <a:buFont typeface="Arial" panose="020B0604020202020204" pitchFamily="34" charset="0"/>
              <a:buChar char="•"/>
            </a:pPr>
            <a:r>
              <a:rPr lang="en-US" dirty="0"/>
              <a:t>Physical realization of logical addition (OR) operation. </a:t>
            </a:r>
          </a:p>
          <a:p>
            <a:pPr marL="285750" indent="-285750">
              <a:buFont typeface="Arial" panose="020B0604020202020204" pitchFamily="34" charset="0"/>
              <a:buChar char="•"/>
            </a:pPr>
            <a:r>
              <a:rPr lang="en-US" dirty="0"/>
              <a:t>Generates an output signal of 1 if at least one of the input signals is also 1</a:t>
            </a:r>
            <a:br>
              <a:rPr lang="en-US" dirty="0"/>
            </a:br>
            <a:endParaRPr lang="en-US" dirty="0"/>
          </a:p>
        </p:txBody>
      </p:sp>
      <p:pic>
        <p:nvPicPr>
          <p:cNvPr id="6" name="Picture 5"/>
          <p:cNvPicPr>
            <a:picLocks noChangeAspect="1"/>
          </p:cNvPicPr>
          <p:nvPr/>
        </p:nvPicPr>
        <p:blipFill>
          <a:blip r:embed="rId4">
            <a:duotone>
              <a:prstClr val="black"/>
              <a:schemeClr val="tx2">
                <a:tint val="45000"/>
                <a:satMod val="400000"/>
              </a:schemeClr>
            </a:duotone>
          </a:blip>
          <a:stretch>
            <a:fillRect/>
          </a:stretch>
        </p:blipFill>
        <p:spPr>
          <a:xfrm>
            <a:off x="1359777" y="2662090"/>
            <a:ext cx="4734634" cy="3586309"/>
          </a:xfrm>
          <a:prstGeom prst="rect">
            <a:avLst/>
          </a:prstGeom>
        </p:spPr>
      </p:pic>
    </p:spTree>
    <p:extLst>
      <p:ext uri="{BB962C8B-B14F-4D97-AF65-F5344CB8AC3E}">
        <p14:creationId xmlns:p14="http://schemas.microsoft.com/office/powerpoint/2010/main" val="720077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 Gate (BLOCK DIAGRAME &amp; Truth table)</a:t>
            </a:r>
          </a:p>
        </p:txBody>
      </p:sp>
      <p:sp>
        <p:nvSpPr>
          <p:cNvPr id="3" name="Content Placeholder 2"/>
          <p:cNvSpPr>
            <a:spLocks noGrp="1"/>
          </p:cNvSpPr>
          <p:nvPr>
            <p:ph sz="half" idx="2"/>
          </p:nvPr>
        </p:nvSpPr>
        <p:spPr>
          <a:xfrm>
            <a:off x="1104899" y="1662545"/>
            <a:ext cx="10089573" cy="4509655"/>
          </a:xfrm>
        </p:spPr>
        <p:txBody>
          <a:bodyPr/>
          <a:lstStyle/>
          <a:p>
            <a:endParaRPr lang="en-US" dirty="0"/>
          </a:p>
          <a:p>
            <a:endParaRPr lang="en-US" dirty="0"/>
          </a:p>
        </p:txBody>
      </p:sp>
      <p:sp>
        <p:nvSpPr>
          <p:cNvPr id="7" name="Slide Number Placeholder 6"/>
          <p:cNvSpPr>
            <a:spLocks noGrp="1"/>
          </p:cNvSpPr>
          <p:nvPr>
            <p:ph type="sldNum" sz="quarter" idx="12"/>
          </p:nvPr>
        </p:nvSpPr>
        <p:spPr/>
        <p:txBody>
          <a:bodyPr/>
          <a:lstStyle/>
          <a:p>
            <a:fld id="{0FF54DE5-C571-48E8-A5BC-B369434E2F44}" type="slidenum">
              <a:rPr lang="en-US" smtClean="0"/>
              <a:t>18</a:t>
            </a:fld>
            <a:endParaRPr lang="en-US"/>
          </a:p>
        </p:txBody>
      </p:sp>
      <p:sp>
        <p:nvSpPr>
          <p:cNvPr id="5" name="TextBox 4"/>
          <p:cNvSpPr txBox="1"/>
          <p:nvPr/>
        </p:nvSpPr>
        <p:spPr>
          <a:xfrm>
            <a:off x="994350" y="1529495"/>
            <a:ext cx="9514811" cy="1477328"/>
          </a:xfrm>
          <a:prstGeom prst="rect">
            <a:avLst/>
          </a:prstGeom>
          <a:noFill/>
        </p:spPr>
        <p:txBody>
          <a:bodyPr wrap="square" rtlCol="0">
            <a:spAutoFit/>
          </a:bodyPr>
          <a:lstStyle/>
          <a:p>
            <a:pPr marL="285750" indent="-285750">
              <a:buFont typeface="Arial" panose="020B0604020202020204" pitchFamily="34" charset="0"/>
              <a:buChar char="•"/>
            </a:pPr>
            <a:r>
              <a:rPr lang="en-US" dirty="0"/>
              <a:t>Output is always the complement of the input.</a:t>
            </a:r>
          </a:p>
          <a:p>
            <a:pPr marL="285750" indent="-285750">
              <a:buFont typeface="Arial" panose="020B0604020202020204" pitchFamily="34" charset="0"/>
              <a:buChar char="•"/>
            </a:pPr>
            <a:r>
              <a:rPr lang="en-US" dirty="0"/>
              <a:t>Physical realization of complementation operation</a:t>
            </a:r>
            <a:br>
              <a:rPr lang="en-US" dirty="0"/>
            </a:br>
            <a:r>
              <a:rPr lang="en-US" dirty="0"/>
              <a:t>Generates an output signal, which is the reverse of the input signal</a:t>
            </a:r>
          </a:p>
          <a:p>
            <a:pPr marL="285750" indent="-285750">
              <a:buFont typeface="Arial" panose="020B0604020202020204" pitchFamily="34" charset="0"/>
              <a:buChar char="•"/>
            </a:pPr>
            <a:r>
              <a:rPr lang="en-US" dirty="0"/>
              <a:t>When the Input is Low, The output is High &amp; Vice versa. </a:t>
            </a:r>
            <a:br>
              <a:rPr lang="en-US" dirty="0"/>
            </a:br>
            <a:endParaRPr lang="en-US" dirty="0"/>
          </a:p>
        </p:txBody>
      </p:sp>
      <p:pic>
        <p:nvPicPr>
          <p:cNvPr id="6" name="Picture 5"/>
          <p:cNvPicPr>
            <a:picLocks noChangeAspect="1"/>
          </p:cNvPicPr>
          <p:nvPr/>
        </p:nvPicPr>
        <p:blipFill>
          <a:blip r:embed="rId2">
            <a:duotone>
              <a:prstClr val="black"/>
              <a:schemeClr val="accent2">
                <a:tint val="45000"/>
                <a:satMod val="400000"/>
              </a:schemeClr>
            </a:duotone>
          </a:blip>
          <a:stretch>
            <a:fillRect/>
          </a:stretch>
        </p:blipFill>
        <p:spPr>
          <a:xfrm>
            <a:off x="1397741" y="3139873"/>
            <a:ext cx="4431794" cy="3362051"/>
          </a:xfrm>
          <a:prstGeom prst="rect">
            <a:avLst/>
          </a:prstGeom>
        </p:spPr>
      </p:pic>
      <p:pic>
        <p:nvPicPr>
          <p:cNvPr id="8" name="Picture 7"/>
          <p:cNvPicPr>
            <a:picLocks noChangeAspect="1"/>
          </p:cNvPicPr>
          <p:nvPr/>
        </p:nvPicPr>
        <p:blipFill>
          <a:blip r:embed="rId3">
            <a:duotone>
              <a:prstClr val="black"/>
              <a:schemeClr val="accent1">
                <a:tint val="45000"/>
                <a:satMod val="400000"/>
              </a:schemeClr>
            </a:duotone>
          </a:blip>
          <a:stretch>
            <a:fillRect/>
          </a:stretch>
        </p:blipFill>
        <p:spPr>
          <a:xfrm>
            <a:off x="6751612" y="3046102"/>
            <a:ext cx="2721413" cy="2272246"/>
          </a:xfrm>
          <a:prstGeom prst="rect">
            <a:avLst/>
          </a:prstGeom>
        </p:spPr>
      </p:pic>
      <p:pic>
        <p:nvPicPr>
          <p:cNvPr id="9" name="Picture 8"/>
          <p:cNvPicPr>
            <a:picLocks noChangeAspect="1"/>
          </p:cNvPicPr>
          <p:nvPr/>
        </p:nvPicPr>
        <p:blipFill>
          <a:blip r:embed="rId4">
            <a:duotone>
              <a:prstClr val="black"/>
              <a:schemeClr val="tx2">
                <a:tint val="45000"/>
                <a:satMod val="400000"/>
              </a:schemeClr>
            </a:duotone>
          </a:blip>
          <a:stretch>
            <a:fillRect/>
          </a:stretch>
        </p:blipFill>
        <p:spPr>
          <a:xfrm>
            <a:off x="6907329" y="5648072"/>
            <a:ext cx="2545764" cy="1048255"/>
          </a:xfrm>
          <a:prstGeom prst="rect">
            <a:avLst/>
          </a:prstGeom>
        </p:spPr>
      </p:pic>
    </p:spTree>
    <p:extLst>
      <p:ext uri="{BB962C8B-B14F-4D97-AF65-F5344CB8AC3E}">
        <p14:creationId xmlns:p14="http://schemas.microsoft.com/office/powerpoint/2010/main" val="1466052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2819" y="800974"/>
            <a:ext cx="8543502" cy="1274068"/>
          </a:xfrm>
        </p:spPr>
        <p:txBody>
          <a:bodyPr/>
          <a:lstStyle/>
          <a:p>
            <a:r>
              <a:rPr lang="en-US" dirty="0"/>
              <a:t>Wave form input and out put signal</a:t>
            </a:r>
          </a:p>
        </p:txBody>
      </p:sp>
      <p:sp>
        <p:nvSpPr>
          <p:cNvPr id="3" name="Content Placeholder 2"/>
          <p:cNvSpPr>
            <a:spLocks noGrp="1"/>
          </p:cNvSpPr>
          <p:nvPr>
            <p:ph sz="half" idx="2"/>
          </p:nvPr>
        </p:nvSpPr>
        <p:spPr>
          <a:xfrm>
            <a:off x="1104899" y="1662545"/>
            <a:ext cx="10089573" cy="4509655"/>
          </a:xfrm>
        </p:spPr>
        <p:txBody>
          <a:bodyPr/>
          <a:lstStyle/>
          <a:p>
            <a:endParaRPr lang="en-US" dirty="0"/>
          </a:p>
          <a:p>
            <a:endParaRPr lang="en-US" dirty="0"/>
          </a:p>
        </p:txBody>
      </p:sp>
      <p:sp>
        <p:nvSpPr>
          <p:cNvPr id="7" name="Slide Number Placeholder 6"/>
          <p:cNvSpPr>
            <a:spLocks noGrp="1"/>
          </p:cNvSpPr>
          <p:nvPr>
            <p:ph type="sldNum" sz="quarter" idx="12"/>
          </p:nvPr>
        </p:nvSpPr>
        <p:spPr/>
        <p:txBody>
          <a:bodyPr/>
          <a:lstStyle/>
          <a:p>
            <a:fld id="{0FF54DE5-C571-48E8-A5BC-B369434E2F44}" type="slidenum">
              <a:rPr lang="en-US" smtClean="0"/>
              <a:t>19</a:t>
            </a:fld>
            <a:endParaRPr lang="en-US"/>
          </a:p>
        </p:txBody>
      </p:sp>
      <p:pic>
        <p:nvPicPr>
          <p:cNvPr id="4" name="Picture 3"/>
          <p:cNvPicPr>
            <a:picLocks noChangeAspect="1"/>
          </p:cNvPicPr>
          <p:nvPr/>
        </p:nvPicPr>
        <p:blipFill>
          <a:blip r:embed="rId2">
            <a:duotone>
              <a:prstClr val="black"/>
              <a:schemeClr val="accent2">
                <a:tint val="45000"/>
                <a:satMod val="400000"/>
              </a:schemeClr>
            </a:duotone>
          </a:blip>
          <a:stretch>
            <a:fillRect/>
          </a:stretch>
        </p:blipFill>
        <p:spPr>
          <a:xfrm>
            <a:off x="1732819" y="1947106"/>
            <a:ext cx="8421429" cy="4440815"/>
          </a:xfrm>
          <a:prstGeom prst="rect">
            <a:avLst/>
          </a:prstGeom>
        </p:spPr>
      </p:pic>
    </p:spTree>
    <p:extLst>
      <p:ext uri="{BB962C8B-B14F-4D97-AF65-F5344CB8AC3E}">
        <p14:creationId xmlns:p14="http://schemas.microsoft.com/office/powerpoint/2010/main" val="497583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385552" y="596858"/>
            <a:ext cx="9980682" cy="1096962"/>
          </a:xfrm>
        </p:spPr>
        <p:txBody>
          <a:bodyPr>
            <a:normAutofit/>
          </a:bodyPr>
          <a:lstStyle/>
          <a:p>
            <a:r>
              <a:rPr lang="en-US" sz="3600" dirty="0">
                <a:solidFill>
                  <a:srgbClr val="0070C0"/>
                </a:solidFill>
              </a:rPr>
              <a:t>Out Line </a:t>
            </a:r>
          </a:p>
        </p:txBody>
      </p:sp>
      <p:sp>
        <p:nvSpPr>
          <p:cNvPr id="14" name="Content Placeholder 13"/>
          <p:cNvSpPr>
            <a:spLocks noGrp="1"/>
          </p:cNvSpPr>
          <p:nvPr>
            <p:ph idx="1"/>
          </p:nvPr>
        </p:nvSpPr>
        <p:spPr>
          <a:xfrm>
            <a:off x="1141411" y="1909733"/>
            <a:ext cx="9905999" cy="3541714"/>
          </a:xfrm>
        </p:spPr>
        <p:txBody>
          <a:bodyPr>
            <a:normAutofit/>
          </a:bodyPr>
          <a:lstStyle/>
          <a:p>
            <a:r>
              <a:rPr lang="en-US" dirty="0"/>
              <a:t>Lecture 2 remaining Topic (Binary Codes, Binary Logic) </a:t>
            </a:r>
          </a:p>
          <a:p>
            <a:r>
              <a:rPr lang="en-US" dirty="0"/>
              <a:t>Switching Circuits </a:t>
            </a:r>
          </a:p>
          <a:p>
            <a:r>
              <a:rPr lang="en-US" dirty="0"/>
              <a:t>Logic Gates ( AND, OR, NOT, NAND, NOR, XOR,XNOR)</a:t>
            </a:r>
          </a:p>
          <a:p>
            <a:r>
              <a:rPr lang="en-US" dirty="0"/>
              <a:t>Logic Circuits / Combinational logic circuits </a:t>
            </a:r>
          </a:p>
          <a:p>
            <a:r>
              <a:rPr lang="en-US" dirty="0"/>
              <a:t>Introduction to Boolean algebra</a:t>
            </a:r>
          </a:p>
          <a:p>
            <a:r>
              <a:rPr lang="en-US" dirty="0"/>
              <a:t>Question &amp; Answers </a:t>
            </a:r>
          </a:p>
          <a:p>
            <a:endParaRPr lang="en-US" dirty="0"/>
          </a:p>
        </p:txBody>
      </p:sp>
      <p:sp>
        <p:nvSpPr>
          <p:cNvPr id="3" name="Slide Number Placeholder 2"/>
          <p:cNvSpPr>
            <a:spLocks noGrp="1"/>
          </p:cNvSpPr>
          <p:nvPr>
            <p:ph type="sldNum" sz="quarter" idx="12"/>
          </p:nvPr>
        </p:nvSpPr>
        <p:spPr/>
        <p:txBody>
          <a:bodyPr/>
          <a:lstStyle/>
          <a:p>
            <a:fld id="{0FF54DE5-C571-48E8-A5BC-B369434E2F44}" type="slidenum">
              <a:rPr lang="en-US" smtClean="0"/>
              <a:t>2</a:t>
            </a:fld>
            <a:endParaRPr lang="en-US"/>
          </a:p>
        </p:txBody>
      </p:sp>
    </p:spTree>
    <p:extLst>
      <p:ext uri="{BB962C8B-B14F-4D97-AF65-F5344CB8AC3E}">
        <p14:creationId xmlns:p14="http://schemas.microsoft.com/office/powerpoint/2010/main" val="1654255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4">
                                            <p:txEl>
                                              <p:pRg st="1" end="1"/>
                                            </p:txEl>
                                          </p:spTgt>
                                        </p:tgtEl>
                                        <p:attrNameLst>
                                          <p:attrName>style.visibility</p:attrName>
                                        </p:attrNameLst>
                                      </p:cBhvr>
                                      <p:to>
                                        <p:strVal val="visible"/>
                                      </p:to>
                                    </p:set>
                                    <p:animEffect transition="in" filter="fade">
                                      <p:cBhvr>
                                        <p:cTn id="7" dur="1000"/>
                                        <p:tgtEl>
                                          <p:spTgt spid="14">
                                            <p:txEl>
                                              <p:pRg st="1" end="1"/>
                                            </p:txEl>
                                          </p:spTgt>
                                        </p:tgtEl>
                                      </p:cBhvr>
                                    </p:animEffect>
                                    <p:anim calcmode="lin" valueType="num">
                                      <p:cBhvr>
                                        <p:cTn id="8" dur="1000" fill="hold"/>
                                        <p:tgtEl>
                                          <p:spTgt spid="14">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4">
                                            <p:txEl>
                                              <p:pRg st="2" end="2"/>
                                            </p:txEl>
                                          </p:spTgt>
                                        </p:tgtEl>
                                        <p:attrNameLst>
                                          <p:attrName>style.visibility</p:attrName>
                                        </p:attrNameLst>
                                      </p:cBhvr>
                                      <p:to>
                                        <p:strVal val="visible"/>
                                      </p:to>
                                    </p:set>
                                    <p:animEffect transition="in" filter="fade">
                                      <p:cBhvr>
                                        <p:cTn id="14" dur="1000"/>
                                        <p:tgtEl>
                                          <p:spTgt spid="14">
                                            <p:txEl>
                                              <p:pRg st="2" end="2"/>
                                            </p:txEl>
                                          </p:spTgt>
                                        </p:tgtEl>
                                      </p:cBhvr>
                                    </p:animEffect>
                                    <p:anim calcmode="lin" valueType="num">
                                      <p:cBhvr>
                                        <p:cTn id="15" dur="1000" fill="hold"/>
                                        <p:tgtEl>
                                          <p:spTgt spid="14">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4">
                                            <p:txEl>
                                              <p:pRg st="3" end="3"/>
                                            </p:txEl>
                                          </p:spTgt>
                                        </p:tgtEl>
                                        <p:attrNameLst>
                                          <p:attrName>style.visibility</p:attrName>
                                        </p:attrNameLst>
                                      </p:cBhvr>
                                      <p:to>
                                        <p:strVal val="visible"/>
                                      </p:to>
                                    </p:set>
                                    <p:animEffect transition="in" filter="fade">
                                      <p:cBhvr>
                                        <p:cTn id="21" dur="1000"/>
                                        <p:tgtEl>
                                          <p:spTgt spid="14">
                                            <p:txEl>
                                              <p:pRg st="3" end="3"/>
                                            </p:txEl>
                                          </p:spTgt>
                                        </p:tgtEl>
                                      </p:cBhvr>
                                    </p:animEffect>
                                    <p:anim calcmode="lin" valueType="num">
                                      <p:cBhvr>
                                        <p:cTn id="22" dur="1000" fill="hold"/>
                                        <p:tgtEl>
                                          <p:spTgt spid="14">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1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4">
                                            <p:txEl>
                                              <p:pRg st="4" end="4"/>
                                            </p:txEl>
                                          </p:spTgt>
                                        </p:tgtEl>
                                        <p:attrNameLst>
                                          <p:attrName>style.visibility</p:attrName>
                                        </p:attrNameLst>
                                      </p:cBhvr>
                                      <p:to>
                                        <p:strVal val="visible"/>
                                      </p:to>
                                    </p:set>
                                    <p:animEffect transition="in" filter="fade">
                                      <p:cBhvr>
                                        <p:cTn id="28" dur="1000"/>
                                        <p:tgtEl>
                                          <p:spTgt spid="14">
                                            <p:txEl>
                                              <p:pRg st="4" end="4"/>
                                            </p:txEl>
                                          </p:spTgt>
                                        </p:tgtEl>
                                      </p:cBhvr>
                                    </p:animEffect>
                                    <p:anim calcmode="lin" valueType="num">
                                      <p:cBhvr>
                                        <p:cTn id="29" dur="1000" fill="hold"/>
                                        <p:tgtEl>
                                          <p:spTgt spid="14">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1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4">
                                            <p:txEl>
                                              <p:pRg st="0" end="0"/>
                                            </p:txEl>
                                          </p:spTgt>
                                        </p:tgtEl>
                                        <p:attrNameLst>
                                          <p:attrName>style.visibility</p:attrName>
                                        </p:attrNameLst>
                                      </p:cBhvr>
                                      <p:to>
                                        <p:strVal val="visible"/>
                                      </p:to>
                                    </p:set>
                                    <p:animEffect transition="in" filter="fade">
                                      <p:cBhvr>
                                        <p:cTn id="35" dur="1000"/>
                                        <p:tgtEl>
                                          <p:spTgt spid="14">
                                            <p:txEl>
                                              <p:pRg st="0" end="0"/>
                                            </p:txEl>
                                          </p:spTgt>
                                        </p:tgtEl>
                                      </p:cBhvr>
                                    </p:animEffect>
                                    <p:anim calcmode="lin" valueType="num">
                                      <p:cBhvr>
                                        <p:cTn id="36" dur="10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37" dur="1000" fill="hold"/>
                                        <p:tgtEl>
                                          <p:spTgt spid="1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4">
                                            <p:txEl>
                                              <p:pRg st="5" end="5"/>
                                            </p:txEl>
                                          </p:spTgt>
                                        </p:tgtEl>
                                        <p:attrNameLst>
                                          <p:attrName>style.visibility</p:attrName>
                                        </p:attrNameLst>
                                      </p:cBhvr>
                                      <p:to>
                                        <p:strVal val="visible"/>
                                      </p:to>
                                    </p:set>
                                    <p:animEffect transition="in" filter="fade">
                                      <p:cBhvr>
                                        <p:cTn id="42" dur="1000"/>
                                        <p:tgtEl>
                                          <p:spTgt spid="14">
                                            <p:txEl>
                                              <p:pRg st="5" end="5"/>
                                            </p:txEl>
                                          </p:spTgt>
                                        </p:tgtEl>
                                      </p:cBhvr>
                                    </p:animEffect>
                                    <p:anim calcmode="lin" valueType="num">
                                      <p:cBhvr>
                                        <p:cTn id="43" dur="1000" fill="hold"/>
                                        <p:tgtEl>
                                          <p:spTgt spid="14">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1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5" presetClass="emph" presetSubtype="0" grpId="0" nodeType="clickEffect">
                                  <p:stCondLst>
                                    <p:cond delay="0"/>
                                  </p:stCondLst>
                                  <p:iterate type="lt">
                                    <p:tmAbs val="25"/>
                                  </p:iterate>
                                  <p:childTnLst>
                                    <p:set>
                                      <p:cBhvr override="childStyle">
                                        <p:cTn id="48" dur="indefinite"/>
                                        <p:tgtEl>
                                          <p:spTgt spid="13"/>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043419"/>
          </a:xfrm>
        </p:spPr>
        <p:txBody>
          <a:bodyPr/>
          <a:lstStyle/>
          <a:p>
            <a:r>
              <a:rPr lang="en-US" dirty="0" err="1"/>
              <a:t>Nand</a:t>
            </a:r>
            <a:r>
              <a:rPr lang="en-US" dirty="0"/>
              <a:t> Gate (BLOCK DIAGRAME &amp; Truth table)</a:t>
            </a:r>
          </a:p>
        </p:txBody>
      </p:sp>
      <p:sp>
        <p:nvSpPr>
          <p:cNvPr id="3" name="Content Placeholder 2"/>
          <p:cNvSpPr>
            <a:spLocks noGrp="1"/>
          </p:cNvSpPr>
          <p:nvPr>
            <p:ph sz="half" idx="2"/>
          </p:nvPr>
        </p:nvSpPr>
        <p:spPr>
          <a:xfrm>
            <a:off x="1104899" y="2871989"/>
            <a:ext cx="6042875" cy="2871988"/>
          </a:xfrm>
        </p:spPr>
        <p:txBody>
          <a:bodyPr>
            <a:normAutofit/>
          </a:bodyPr>
          <a:lstStyle/>
          <a:p>
            <a:r>
              <a:rPr lang="en-US" dirty="0"/>
              <a:t>The NAND gate is combination of AND-NOT gate  </a:t>
            </a:r>
          </a:p>
          <a:p>
            <a:r>
              <a:rPr lang="en-US" dirty="0"/>
              <a:t>The NAND gate used as Universal gate:</a:t>
            </a:r>
          </a:p>
          <a:p>
            <a:r>
              <a:rPr lang="en-US" dirty="0"/>
              <a:t>NAND gate can be used in combination to </a:t>
            </a:r>
          </a:p>
          <a:p>
            <a:r>
              <a:rPr lang="en-US" dirty="0"/>
              <a:t>perform the AND, OR and Inverter Operation. </a:t>
            </a:r>
          </a:p>
        </p:txBody>
      </p:sp>
      <p:sp>
        <p:nvSpPr>
          <p:cNvPr id="7" name="Slide Number Placeholder 6"/>
          <p:cNvSpPr>
            <a:spLocks noGrp="1"/>
          </p:cNvSpPr>
          <p:nvPr>
            <p:ph type="sldNum" sz="quarter" idx="12"/>
          </p:nvPr>
        </p:nvSpPr>
        <p:spPr/>
        <p:txBody>
          <a:bodyPr/>
          <a:lstStyle/>
          <a:p>
            <a:fld id="{0FF54DE5-C571-48E8-A5BC-B369434E2F44}" type="slidenum">
              <a:rPr lang="en-US" smtClean="0"/>
              <a:t>20</a:t>
            </a:fld>
            <a:endParaRPr lang="en-US"/>
          </a:p>
        </p:txBody>
      </p:sp>
      <p:pic>
        <p:nvPicPr>
          <p:cNvPr id="4" name="Picture 3"/>
          <p:cNvPicPr>
            <a:picLocks noChangeAspect="1"/>
          </p:cNvPicPr>
          <p:nvPr/>
        </p:nvPicPr>
        <p:blipFill>
          <a:blip r:embed="rId2">
            <a:duotone>
              <a:prstClr val="black"/>
              <a:schemeClr val="accent2">
                <a:tint val="45000"/>
                <a:satMod val="400000"/>
              </a:schemeClr>
            </a:duotone>
          </a:blip>
          <a:stretch>
            <a:fillRect/>
          </a:stretch>
        </p:blipFill>
        <p:spPr>
          <a:xfrm>
            <a:off x="7672187" y="1454113"/>
            <a:ext cx="2759700" cy="2318197"/>
          </a:xfrm>
          <a:prstGeom prst="rect">
            <a:avLst/>
          </a:prstGeom>
        </p:spPr>
      </p:pic>
      <p:sp>
        <p:nvSpPr>
          <p:cNvPr id="5" name="Rectangle 4"/>
          <p:cNvSpPr/>
          <p:nvPr/>
        </p:nvSpPr>
        <p:spPr>
          <a:xfrm>
            <a:off x="1268111" y="1393688"/>
            <a:ext cx="6096000" cy="1754326"/>
          </a:xfrm>
          <a:prstGeom prst="rect">
            <a:avLst/>
          </a:prstGeom>
        </p:spPr>
        <p:txBody>
          <a:bodyPr>
            <a:spAutoFit/>
          </a:bodyPr>
          <a:lstStyle/>
          <a:p>
            <a:pPr marL="285750" indent="-285750">
              <a:buFont typeface="Arial" panose="020B0604020202020204" pitchFamily="34" charset="0"/>
              <a:buChar char="•"/>
            </a:pPr>
            <a:r>
              <a:rPr lang="en-US" dirty="0">
                <a:solidFill>
                  <a:srgbClr val="333333"/>
                </a:solidFill>
              </a:rPr>
              <a:t>Complemented AND gate “ Abbreviation of not-AND”</a:t>
            </a:r>
          </a:p>
          <a:p>
            <a:pPr marL="285750" indent="-285750">
              <a:buFont typeface="Arial" panose="020B0604020202020204" pitchFamily="34" charset="0"/>
              <a:buChar char="•"/>
            </a:pPr>
            <a:r>
              <a:rPr lang="en-US" dirty="0">
                <a:solidFill>
                  <a:srgbClr val="333333"/>
                </a:solidFill>
              </a:rPr>
              <a:t>Generates an output signal of:</a:t>
            </a:r>
          </a:p>
          <a:p>
            <a:pPr marL="285750" indent="-285750">
              <a:buFont typeface="Arial" panose="020B0604020202020204" pitchFamily="34" charset="0"/>
              <a:buChar char="•"/>
            </a:pPr>
            <a:r>
              <a:rPr lang="en-US" dirty="0">
                <a:solidFill>
                  <a:srgbClr val="333333"/>
                </a:solidFill>
              </a:rPr>
              <a:t>1 if any one of the inputs is a 0</a:t>
            </a:r>
          </a:p>
          <a:p>
            <a:pPr marL="285750" indent="-285750">
              <a:buFont typeface="Arial" panose="020B0604020202020204" pitchFamily="34" charset="0"/>
              <a:buChar char="•"/>
            </a:pPr>
            <a:r>
              <a:rPr lang="en-US" dirty="0">
                <a:solidFill>
                  <a:srgbClr val="333333"/>
                </a:solidFill>
              </a:rPr>
              <a:t>0 when all the inputs are 1</a:t>
            </a:r>
          </a:p>
          <a:p>
            <a:r>
              <a:rPr lang="en-US" dirty="0">
                <a:solidFill>
                  <a:srgbClr val="FF3300"/>
                </a:solidFill>
              </a:rPr>
              <a:t>	Any Input is Zero (low), output is One (High)</a:t>
            </a:r>
            <a:br>
              <a:rPr lang="en-US" dirty="0">
                <a:solidFill>
                  <a:srgbClr val="FF3300"/>
                </a:solidFill>
              </a:rPr>
            </a:br>
            <a:endParaRPr lang="en-US" dirty="0"/>
          </a:p>
        </p:txBody>
      </p:sp>
      <p:pic>
        <p:nvPicPr>
          <p:cNvPr id="8" name="Picture 7"/>
          <p:cNvPicPr>
            <a:picLocks noChangeAspect="1"/>
          </p:cNvPicPr>
          <p:nvPr/>
        </p:nvPicPr>
        <p:blipFill>
          <a:blip r:embed="rId3">
            <a:duotone>
              <a:prstClr val="black"/>
              <a:schemeClr val="accent4">
                <a:tint val="45000"/>
                <a:satMod val="400000"/>
              </a:schemeClr>
            </a:duotone>
          </a:blip>
          <a:stretch>
            <a:fillRect/>
          </a:stretch>
        </p:blipFill>
        <p:spPr>
          <a:xfrm>
            <a:off x="1426046" y="5883274"/>
            <a:ext cx="4892678" cy="573143"/>
          </a:xfrm>
          <a:prstGeom prst="rect">
            <a:avLst/>
          </a:prstGeom>
        </p:spPr>
      </p:pic>
      <p:pic>
        <p:nvPicPr>
          <p:cNvPr id="9" name="Picture 8"/>
          <p:cNvPicPr>
            <a:picLocks noChangeAspect="1"/>
          </p:cNvPicPr>
          <p:nvPr/>
        </p:nvPicPr>
        <p:blipFill>
          <a:blip r:embed="rId4"/>
          <a:stretch>
            <a:fillRect/>
          </a:stretch>
        </p:blipFill>
        <p:spPr>
          <a:xfrm>
            <a:off x="7253804" y="4307983"/>
            <a:ext cx="3793606" cy="2340409"/>
          </a:xfrm>
          <a:prstGeom prst="rect">
            <a:avLst/>
          </a:prstGeom>
        </p:spPr>
      </p:pic>
    </p:spTree>
    <p:extLst>
      <p:ext uri="{BB962C8B-B14F-4D97-AF65-F5344CB8AC3E}">
        <p14:creationId xmlns:p14="http://schemas.microsoft.com/office/powerpoint/2010/main" val="2824291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circle(in)">
                                      <p:cBhvr>
                                        <p:cTn id="3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0FF54DE5-C571-48E8-A5BC-B369434E2F44}" type="slidenum">
              <a:rPr lang="en-US" smtClean="0"/>
              <a:t>21</a:t>
            </a:fld>
            <a:endParaRPr lang="en-US"/>
          </a:p>
        </p:txBody>
      </p:sp>
      <p:sp>
        <p:nvSpPr>
          <p:cNvPr id="8" name="Rectangle 7"/>
          <p:cNvSpPr/>
          <p:nvPr/>
        </p:nvSpPr>
        <p:spPr>
          <a:xfrm>
            <a:off x="1582304" y="334850"/>
            <a:ext cx="5926079" cy="461665"/>
          </a:xfrm>
          <a:prstGeom prst="rect">
            <a:avLst/>
          </a:prstGeom>
        </p:spPr>
        <p:txBody>
          <a:bodyPr wrap="square">
            <a:spAutoFit/>
          </a:bodyPr>
          <a:lstStyle/>
          <a:p>
            <a:r>
              <a:rPr lang="en-US" sz="2400" dirty="0"/>
              <a:t>NOR Gate (BLOCK DIAGRAME &amp; Truth table)</a:t>
            </a:r>
          </a:p>
        </p:txBody>
      </p:sp>
      <p:sp>
        <p:nvSpPr>
          <p:cNvPr id="9" name="Rectangle 8"/>
          <p:cNvSpPr/>
          <p:nvPr/>
        </p:nvSpPr>
        <p:spPr>
          <a:xfrm>
            <a:off x="1582304" y="951688"/>
            <a:ext cx="6096000" cy="2031325"/>
          </a:xfrm>
          <a:prstGeom prst="rect">
            <a:avLst/>
          </a:prstGeom>
        </p:spPr>
        <p:txBody>
          <a:bodyPr>
            <a:spAutoFit/>
          </a:bodyPr>
          <a:lstStyle/>
          <a:p>
            <a:pPr marL="285750" indent="-285750">
              <a:buFont typeface="Arial" panose="020B0604020202020204" pitchFamily="34" charset="0"/>
              <a:buChar char="•"/>
            </a:pPr>
            <a:r>
              <a:rPr lang="en-US" dirty="0">
                <a:solidFill>
                  <a:srgbClr val="333333"/>
                </a:solidFill>
              </a:rPr>
              <a:t>Complemented OR gate </a:t>
            </a:r>
            <a:br>
              <a:rPr lang="en-US" dirty="0">
                <a:solidFill>
                  <a:srgbClr val="333333"/>
                </a:solidFill>
              </a:rPr>
            </a:br>
            <a:r>
              <a:rPr lang="en-US" dirty="0">
                <a:solidFill>
                  <a:srgbClr val="333333"/>
                </a:solidFill>
              </a:rPr>
              <a:t>Generates an output signal of:</a:t>
            </a:r>
            <a:br>
              <a:rPr lang="en-US" dirty="0">
                <a:solidFill>
                  <a:srgbClr val="333333"/>
                </a:solidFill>
              </a:rPr>
            </a:br>
            <a:r>
              <a:rPr lang="en-US" dirty="0">
                <a:solidFill>
                  <a:srgbClr val="333333"/>
                </a:solidFill>
              </a:rPr>
              <a:t>	1 only when all inputs are 0</a:t>
            </a:r>
            <a:br>
              <a:rPr lang="en-US" dirty="0">
                <a:solidFill>
                  <a:srgbClr val="333333"/>
                </a:solidFill>
              </a:rPr>
            </a:br>
            <a:r>
              <a:rPr lang="en-US" dirty="0">
                <a:solidFill>
                  <a:srgbClr val="333333"/>
                </a:solidFill>
              </a:rPr>
              <a:t>	0 if any one of inputs is a 1</a:t>
            </a:r>
          </a:p>
          <a:p>
            <a:pPr marL="285750" indent="-285750">
              <a:buFont typeface="Arial" panose="020B0604020202020204" pitchFamily="34" charset="0"/>
              <a:buChar char="•"/>
            </a:pPr>
            <a:r>
              <a:rPr lang="en-US" dirty="0">
                <a:solidFill>
                  <a:srgbClr val="333333"/>
                </a:solidFill>
              </a:rPr>
              <a:t>The NOR function is the complement of the OR function &amp; its name is an abbreviation of not-OR.</a:t>
            </a:r>
            <a:br>
              <a:rPr lang="en-US" dirty="0">
                <a:solidFill>
                  <a:srgbClr val="FF3300"/>
                </a:solidFill>
              </a:rPr>
            </a:br>
            <a:endParaRPr lang="en-US" dirty="0"/>
          </a:p>
        </p:txBody>
      </p:sp>
      <p:pic>
        <p:nvPicPr>
          <p:cNvPr id="10" name="Picture 9"/>
          <p:cNvPicPr>
            <a:picLocks noChangeAspect="1"/>
          </p:cNvPicPr>
          <p:nvPr/>
        </p:nvPicPr>
        <p:blipFill>
          <a:blip r:embed="rId2">
            <a:duotone>
              <a:prstClr val="black"/>
              <a:schemeClr val="accent1">
                <a:tint val="45000"/>
                <a:satMod val="400000"/>
              </a:schemeClr>
            </a:duotone>
          </a:blip>
          <a:stretch>
            <a:fillRect/>
          </a:stretch>
        </p:blipFill>
        <p:spPr>
          <a:xfrm>
            <a:off x="1582304" y="2952615"/>
            <a:ext cx="5439238" cy="3297929"/>
          </a:xfrm>
          <a:prstGeom prst="rect">
            <a:avLst/>
          </a:prstGeom>
        </p:spPr>
      </p:pic>
      <p:pic>
        <p:nvPicPr>
          <p:cNvPr id="11" name="Picture 10"/>
          <p:cNvPicPr>
            <a:picLocks noChangeAspect="1"/>
          </p:cNvPicPr>
          <p:nvPr/>
        </p:nvPicPr>
        <p:blipFill>
          <a:blip r:embed="rId3">
            <a:duotone>
              <a:prstClr val="black"/>
              <a:schemeClr val="accent5">
                <a:tint val="45000"/>
                <a:satMod val="400000"/>
              </a:schemeClr>
            </a:duotone>
          </a:blip>
          <a:stretch>
            <a:fillRect/>
          </a:stretch>
        </p:blipFill>
        <p:spPr>
          <a:xfrm>
            <a:off x="8222094" y="2983013"/>
            <a:ext cx="2674816" cy="2900261"/>
          </a:xfrm>
          <a:prstGeom prst="rect">
            <a:avLst/>
          </a:prstGeom>
        </p:spPr>
      </p:pic>
    </p:spTree>
    <p:extLst>
      <p:ext uri="{BB962C8B-B14F-4D97-AF65-F5344CB8AC3E}">
        <p14:creationId xmlns:p14="http://schemas.microsoft.com/office/powerpoint/2010/main" val="1969339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2323" y="347730"/>
            <a:ext cx="2374522" cy="1004552"/>
          </a:xfrm>
        </p:spPr>
        <p:txBody>
          <a:bodyPr/>
          <a:lstStyle/>
          <a:p>
            <a:r>
              <a:rPr lang="en-US" dirty="0"/>
              <a:t>Buffer </a:t>
            </a:r>
          </a:p>
        </p:txBody>
      </p:sp>
      <p:sp>
        <p:nvSpPr>
          <p:cNvPr id="7" name="Slide Number Placeholder 6"/>
          <p:cNvSpPr>
            <a:spLocks noGrp="1"/>
          </p:cNvSpPr>
          <p:nvPr>
            <p:ph type="sldNum" sz="quarter" idx="12"/>
          </p:nvPr>
        </p:nvSpPr>
        <p:spPr/>
        <p:txBody>
          <a:bodyPr/>
          <a:lstStyle/>
          <a:p>
            <a:fld id="{0FF54DE5-C571-48E8-A5BC-B369434E2F44}" type="slidenum">
              <a:rPr lang="en-US" smtClean="0"/>
              <a:t>22</a:t>
            </a:fld>
            <a:endParaRPr lang="en-US"/>
          </a:p>
        </p:txBody>
      </p:sp>
      <p:pic>
        <p:nvPicPr>
          <p:cNvPr id="8" name="Picture 7"/>
          <p:cNvPicPr>
            <a:picLocks noChangeAspect="1"/>
          </p:cNvPicPr>
          <p:nvPr/>
        </p:nvPicPr>
        <p:blipFill>
          <a:blip r:embed="rId2">
            <a:duotone>
              <a:prstClr val="black"/>
              <a:schemeClr val="accent6">
                <a:tint val="45000"/>
                <a:satMod val="400000"/>
              </a:schemeClr>
            </a:duotone>
          </a:blip>
          <a:stretch>
            <a:fillRect/>
          </a:stretch>
        </p:blipFill>
        <p:spPr>
          <a:xfrm>
            <a:off x="8841643" y="1300555"/>
            <a:ext cx="1962125" cy="2518548"/>
          </a:xfrm>
          <a:prstGeom prst="rect">
            <a:avLst/>
          </a:prstGeom>
        </p:spPr>
      </p:pic>
      <p:pic>
        <p:nvPicPr>
          <p:cNvPr id="9" name="Picture 8"/>
          <p:cNvPicPr>
            <a:picLocks noChangeAspect="1"/>
          </p:cNvPicPr>
          <p:nvPr/>
        </p:nvPicPr>
        <p:blipFill>
          <a:blip r:embed="rId3">
            <a:duotone>
              <a:prstClr val="black"/>
              <a:schemeClr val="tx2">
                <a:tint val="45000"/>
                <a:satMod val="400000"/>
              </a:schemeClr>
            </a:duotone>
          </a:blip>
          <a:stretch>
            <a:fillRect/>
          </a:stretch>
        </p:blipFill>
        <p:spPr>
          <a:xfrm>
            <a:off x="1231563" y="1300555"/>
            <a:ext cx="6669189" cy="1403798"/>
          </a:xfrm>
          <a:prstGeom prst="rect">
            <a:avLst/>
          </a:prstGeom>
        </p:spPr>
      </p:pic>
      <p:pic>
        <p:nvPicPr>
          <p:cNvPr id="10" name="Picture 9"/>
          <p:cNvPicPr>
            <a:picLocks noChangeAspect="1"/>
          </p:cNvPicPr>
          <p:nvPr/>
        </p:nvPicPr>
        <p:blipFill>
          <a:blip r:embed="rId4">
            <a:duotone>
              <a:prstClr val="black"/>
              <a:schemeClr val="accent2">
                <a:tint val="45000"/>
                <a:satMod val="400000"/>
              </a:schemeClr>
            </a:duotone>
          </a:blip>
          <a:stretch>
            <a:fillRect/>
          </a:stretch>
        </p:blipFill>
        <p:spPr>
          <a:xfrm>
            <a:off x="1231563" y="2993399"/>
            <a:ext cx="7402532" cy="3420280"/>
          </a:xfrm>
          <a:prstGeom prst="rect">
            <a:avLst/>
          </a:prstGeom>
        </p:spPr>
      </p:pic>
    </p:spTree>
    <p:extLst>
      <p:ext uri="{BB962C8B-B14F-4D97-AF65-F5344CB8AC3E}">
        <p14:creationId xmlns:p14="http://schemas.microsoft.com/office/powerpoint/2010/main" val="3042539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0" y="194124"/>
            <a:ext cx="9906000" cy="1477961"/>
          </a:xfrm>
        </p:spPr>
        <p:txBody>
          <a:bodyPr/>
          <a:lstStyle/>
          <a:p>
            <a:r>
              <a:rPr lang="en-US" dirty="0"/>
              <a:t>The exclusive-or gate (</a:t>
            </a:r>
            <a:r>
              <a:rPr lang="en-US" dirty="0" err="1"/>
              <a:t>xor</a:t>
            </a:r>
            <a:r>
              <a:rPr lang="en-US" dirty="0"/>
              <a:t>)</a:t>
            </a:r>
          </a:p>
        </p:txBody>
      </p:sp>
      <p:sp>
        <p:nvSpPr>
          <p:cNvPr id="4" name="Content Placeholder 3"/>
          <p:cNvSpPr>
            <a:spLocks noGrp="1"/>
          </p:cNvSpPr>
          <p:nvPr>
            <p:ph sz="half" idx="2"/>
          </p:nvPr>
        </p:nvSpPr>
        <p:spPr>
          <a:xfrm>
            <a:off x="1216019" y="1476417"/>
            <a:ext cx="9731023" cy="2717801"/>
          </a:xfrm>
        </p:spPr>
        <p:txBody>
          <a:bodyPr/>
          <a:lstStyle/>
          <a:p>
            <a:r>
              <a:rPr lang="en-US" dirty="0"/>
              <a:t>Output is high when both inputs are at opposite level  or </a:t>
            </a:r>
          </a:p>
          <a:p>
            <a:r>
              <a:rPr lang="en-US" dirty="0"/>
              <a:t>Output is low when both inputs are at same level.</a:t>
            </a:r>
          </a:p>
          <a:p>
            <a:r>
              <a:rPr lang="en-US" dirty="0"/>
              <a:t>XOR gate sometime called “any but not all gate” </a:t>
            </a:r>
          </a:p>
        </p:txBody>
      </p:sp>
      <p:sp>
        <p:nvSpPr>
          <p:cNvPr id="7" name="Slide Number Placeholder 6"/>
          <p:cNvSpPr>
            <a:spLocks noGrp="1"/>
          </p:cNvSpPr>
          <p:nvPr>
            <p:ph type="sldNum" sz="quarter" idx="12"/>
          </p:nvPr>
        </p:nvSpPr>
        <p:spPr/>
        <p:txBody>
          <a:bodyPr/>
          <a:lstStyle/>
          <a:p>
            <a:fld id="{0FF54DE5-C571-48E8-A5BC-B369434E2F44}" type="slidenum">
              <a:rPr lang="en-US" smtClean="0"/>
              <a:t>23</a:t>
            </a:fld>
            <a:endParaRPr lang="en-US"/>
          </a:p>
        </p:txBody>
      </p:sp>
      <p:pic>
        <p:nvPicPr>
          <p:cNvPr id="8" name="Picture 7"/>
          <p:cNvPicPr>
            <a:picLocks noChangeAspect="1"/>
          </p:cNvPicPr>
          <p:nvPr/>
        </p:nvPicPr>
        <p:blipFill>
          <a:blip r:embed="rId2">
            <a:duotone>
              <a:prstClr val="black"/>
              <a:schemeClr val="accent2">
                <a:tint val="45000"/>
                <a:satMod val="400000"/>
              </a:schemeClr>
            </a:duotone>
          </a:blip>
          <a:stretch>
            <a:fillRect/>
          </a:stretch>
        </p:blipFill>
        <p:spPr>
          <a:xfrm>
            <a:off x="1481873" y="3343927"/>
            <a:ext cx="5337914" cy="1130914"/>
          </a:xfrm>
          <a:prstGeom prst="rect">
            <a:avLst/>
          </a:prstGeom>
        </p:spPr>
      </p:pic>
      <p:pic>
        <p:nvPicPr>
          <p:cNvPr id="9" name="Picture 8"/>
          <p:cNvPicPr>
            <a:picLocks noChangeAspect="1"/>
          </p:cNvPicPr>
          <p:nvPr/>
        </p:nvPicPr>
        <p:blipFill>
          <a:blip r:embed="rId3">
            <a:duotone>
              <a:prstClr val="black"/>
              <a:schemeClr val="accent6">
                <a:tint val="45000"/>
                <a:satMod val="400000"/>
              </a:schemeClr>
            </a:duotone>
          </a:blip>
          <a:stretch>
            <a:fillRect/>
          </a:stretch>
        </p:blipFill>
        <p:spPr>
          <a:xfrm>
            <a:off x="1597784" y="4755463"/>
            <a:ext cx="2909822" cy="1507498"/>
          </a:xfrm>
          <a:prstGeom prst="rect">
            <a:avLst/>
          </a:prstGeom>
        </p:spPr>
      </p:pic>
      <p:pic>
        <p:nvPicPr>
          <p:cNvPr id="10" name="Picture 9"/>
          <p:cNvPicPr>
            <a:picLocks noChangeAspect="1"/>
          </p:cNvPicPr>
          <p:nvPr/>
        </p:nvPicPr>
        <p:blipFill>
          <a:blip r:embed="rId4">
            <a:duotone>
              <a:prstClr val="black"/>
              <a:schemeClr val="accent2">
                <a:tint val="45000"/>
                <a:satMod val="400000"/>
              </a:schemeClr>
            </a:duotone>
          </a:blip>
          <a:stretch>
            <a:fillRect/>
          </a:stretch>
        </p:blipFill>
        <p:spPr>
          <a:xfrm>
            <a:off x="8319075" y="3753255"/>
            <a:ext cx="2383269" cy="2952408"/>
          </a:xfrm>
          <a:prstGeom prst="rect">
            <a:avLst/>
          </a:prstGeom>
        </p:spPr>
      </p:pic>
      <p:pic>
        <p:nvPicPr>
          <p:cNvPr id="11" name="Picture 10"/>
          <p:cNvPicPr>
            <a:picLocks noChangeAspect="1"/>
          </p:cNvPicPr>
          <p:nvPr/>
        </p:nvPicPr>
        <p:blipFill>
          <a:blip r:embed="rId5">
            <a:duotone>
              <a:prstClr val="black"/>
              <a:schemeClr val="accent6">
                <a:tint val="45000"/>
                <a:satMod val="400000"/>
              </a:schemeClr>
            </a:duotone>
          </a:blip>
          <a:stretch>
            <a:fillRect/>
          </a:stretch>
        </p:blipFill>
        <p:spPr>
          <a:xfrm>
            <a:off x="8639882" y="1644386"/>
            <a:ext cx="2021983" cy="1777567"/>
          </a:xfrm>
          <a:prstGeom prst="rect">
            <a:avLst/>
          </a:prstGeom>
        </p:spPr>
      </p:pic>
    </p:spTree>
    <p:extLst>
      <p:ext uri="{BB962C8B-B14F-4D97-AF65-F5344CB8AC3E}">
        <p14:creationId xmlns:p14="http://schemas.microsoft.com/office/powerpoint/2010/main" val="2237733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barn(inVertical)">
                                      <p:cBhvr>
                                        <p:cTn id="25" dur="5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circle(in)">
                                      <p:cBhvr>
                                        <p:cTn id="30"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0" y="194124"/>
            <a:ext cx="9906000" cy="1477961"/>
          </a:xfrm>
        </p:spPr>
        <p:txBody>
          <a:bodyPr/>
          <a:lstStyle/>
          <a:p>
            <a:r>
              <a:rPr lang="en-US" dirty="0"/>
              <a:t>The exclusive-Nor gate (</a:t>
            </a:r>
            <a:r>
              <a:rPr lang="en-US" dirty="0" err="1"/>
              <a:t>xnor</a:t>
            </a:r>
            <a:r>
              <a:rPr lang="en-US" dirty="0"/>
              <a:t>)</a:t>
            </a:r>
          </a:p>
        </p:txBody>
      </p:sp>
      <p:sp>
        <p:nvSpPr>
          <p:cNvPr id="4" name="Content Placeholder 3"/>
          <p:cNvSpPr>
            <a:spLocks noGrp="1"/>
          </p:cNvSpPr>
          <p:nvPr>
            <p:ph sz="half" idx="2"/>
          </p:nvPr>
        </p:nvSpPr>
        <p:spPr>
          <a:xfrm>
            <a:off x="1216019" y="1476417"/>
            <a:ext cx="9731023" cy="2717801"/>
          </a:xfrm>
        </p:spPr>
        <p:txBody>
          <a:bodyPr/>
          <a:lstStyle/>
          <a:p>
            <a:r>
              <a:rPr lang="en-US" dirty="0"/>
              <a:t>Output is high when both inputs are at same level</a:t>
            </a:r>
          </a:p>
          <a:p>
            <a:r>
              <a:rPr lang="en-US" dirty="0"/>
              <a:t> logical complement of the exclusive OR (</a:t>
            </a:r>
            <a:r>
              <a:rPr lang="en-US" dirty="0">
                <a:hlinkClick r:id="rId2" tooltip="XOR gate"/>
              </a:rPr>
              <a:t>XOR</a:t>
            </a:r>
            <a:r>
              <a:rPr lang="en-US" dirty="0"/>
              <a:t>) gate</a:t>
            </a:r>
          </a:p>
        </p:txBody>
      </p:sp>
      <p:sp>
        <p:nvSpPr>
          <p:cNvPr id="7" name="Slide Number Placeholder 6"/>
          <p:cNvSpPr>
            <a:spLocks noGrp="1"/>
          </p:cNvSpPr>
          <p:nvPr>
            <p:ph type="sldNum" sz="quarter" idx="12"/>
          </p:nvPr>
        </p:nvSpPr>
        <p:spPr/>
        <p:txBody>
          <a:bodyPr/>
          <a:lstStyle/>
          <a:p>
            <a:fld id="{0FF54DE5-C571-48E8-A5BC-B369434E2F44}" type="slidenum">
              <a:rPr lang="en-US" smtClean="0"/>
              <a:t>24</a:t>
            </a:fld>
            <a:endParaRPr lang="en-US"/>
          </a:p>
        </p:txBody>
      </p:sp>
      <p:pic>
        <p:nvPicPr>
          <p:cNvPr id="3" name="Picture 2"/>
          <p:cNvPicPr>
            <a:picLocks noChangeAspect="1"/>
          </p:cNvPicPr>
          <p:nvPr/>
        </p:nvPicPr>
        <p:blipFill>
          <a:blip r:embed="rId3"/>
          <a:stretch>
            <a:fillRect/>
          </a:stretch>
        </p:blipFill>
        <p:spPr>
          <a:xfrm>
            <a:off x="1739786" y="4596943"/>
            <a:ext cx="2498266" cy="2175909"/>
          </a:xfrm>
          <a:prstGeom prst="rect">
            <a:avLst/>
          </a:prstGeom>
        </p:spPr>
      </p:pic>
      <p:pic>
        <p:nvPicPr>
          <p:cNvPr id="5" name="Picture 4"/>
          <p:cNvPicPr>
            <a:picLocks noChangeAspect="1"/>
          </p:cNvPicPr>
          <p:nvPr/>
        </p:nvPicPr>
        <p:blipFill>
          <a:blip r:embed="rId4"/>
          <a:stretch>
            <a:fillRect/>
          </a:stretch>
        </p:blipFill>
        <p:spPr>
          <a:xfrm>
            <a:off x="1669835" y="2634479"/>
            <a:ext cx="4772651" cy="1279477"/>
          </a:xfrm>
          <a:prstGeom prst="rect">
            <a:avLst/>
          </a:prstGeom>
        </p:spPr>
      </p:pic>
      <p:pic>
        <p:nvPicPr>
          <p:cNvPr id="12" name="Picture 11"/>
          <p:cNvPicPr>
            <a:picLocks noChangeAspect="1"/>
          </p:cNvPicPr>
          <p:nvPr/>
        </p:nvPicPr>
        <p:blipFill>
          <a:blip r:embed="rId5"/>
          <a:stretch>
            <a:fillRect/>
          </a:stretch>
        </p:blipFill>
        <p:spPr>
          <a:xfrm>
            <a:off x="8410829" y="1473556"/>
            <a:ext cx="2711190" cy="3402795"/>
          </a:xfrm>
          <a:prstGeom prst="rect">
            <a:avLst/>
          </a:prstGeom>
        </p:spPr>
      </p:pic>
    </p:spTree>
    <p:extLst>
      <p:ext uri="{BB962C8B-B14F-4D97-AF65-F5344CB8AC3E}">
        <p14:creationId xmlns:p14="http://schemas.microsoft.com/office/powerpoint/2010/main" val="3501876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4190443" cy="957003"/>
          </a:xfrm>
        </p:spPr>
        <p:txBody>
          <a:bodyPr/>
          <a:lstStyle/>
          <a:p>
            <a:r>
              <a:rPr lang="en-US" dirty="0"/>
              <a:t>Logic Operators  </a:t>
            </a:r>
          </a:p>
        </p:txBody>
      </p:sp>
      <p:sp>
        <p:nvSpPr>
          <p:cNvPr id="7" name="Slide Number Placeholder 6"/>
          <p:cNvSpPr>
            <a:spLocks noGrp="1"/>
          </p:cNvSpPr>
          <p:nvPr>
            <p:ph type="sldNum" sz="quarter" idx="12"/>
          </p:nvPr>
        </p:nvSpPr>
        <p:spPr/>
        <p:txBody>
          <a:bodyPr/>
          <a:lstStyle/>
          <a:p>
            <a:fld id="{0FF54DE5-C571-48E8-A5BC-B369434E2F44}" type="slidenum">
              <a:rPr lang="en-US" smtClean="0"/>
              <a:t>25</a:t>
            </a:fld>
            <a:endParaRPr lang="en-US"/>
          </a:p>
        </p:txBody>
      </p:sp>
      <p:pic>
        <p:nvPicPr>
          <p:cNvPr id="5" name="Picture 4"/>
          <p:cNvPicPr>
            <a:picLocks noChangeAspect="1"/>
          </p:cNvPicPr>
          <p:nvPr/>
        </p:nvPicPr>
        <p:blipFill>
          <a:blip r:embed="rId2">
            <a:duotone>
              <a:prstClr val="black"/>
              <a:schemeClr val="accent5">
                <a:tint val="45000"/>
                <a:satMod val="400000"/>
              </a:schemeClr>
            </a:duotone>
          </a:blip>
          <a:stretch>
            <a:fillRect/>
          </a:stretch>
        </p:blipFill>
        <p:spPr>
          <a:xfrm>
            <a:off x="1315960" y="1429555"/>
            <a:ext cx="9425020" cy="5400991"/>
          </a:xfrm>
          <a:prstGeom prst="rect">
            <a:avLst/>
          </a:prstGeom>
        </p:spPr>
      </p:pic>
    </p:spTree>
    <p:extLst>
      <p:ext uri="{BB962C8B-B14F-4D97-AF65-F5344CB8AC3E}">
        <p14:creationId xmlns:p14="http://schemas.microsoft.com/office/powerpoint/2010/main" val="38194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964975"/>
          </a:xfrm>
        </p:spPr>
        <p:txBody>
          <a:bodyPr>
            <a:normAutofit/>
          </a:bodyPr>
          <a:lstStyle/>
          <a:p>
            <a:r>
              <a:rPr lang="en-US" sz="2800" dirty="0"/>
              <a:t>Logic circuits/ combinational logic circuits </a:t>
            </a:r>
          </a:p>
        </p:txBody>
      </p:sp>
      <p:sp>
        <p:nvSpPr>
          <p:cNvPr id="4" name="Content Placeholder 3"/>
          <p:cNvSpPr>
            <a:spLocks noGrp="1"/>
          </p:cNvSpPr>
          <p:nvPr>
            <p:ph sz="half" idx="2"/>
          </p:nvPr>
        </p:nvSpPr>
        <p:spPr>
          <a:xfrm>
            <a:off x="1216020" y="1584101"/>
            <a:ext cx="9831390" cy="4842457"/>
          </a:xfrm>
        </p:spPr>
        <p:txBody>
          <a:bodyPr>
            <a:normAutofit/>
          </a:bodyPr>
          <a:lstStyle/>
          <a:p>
            <a:r>
              <a:rPr lang="en-US" sz="2800" dirty="0"/>
              <a:t>When logic gates are interconnected to form a gating / logic network, it is known as a </a:t>
            </a:r>
            <a:r>
              <a:rPr lang="en-US" sz="2800" i="1" dirty="0"/>
              <a:t>combinational logic circuit.</a:t>
            </a:r>
            <a:r>
              <a:rPr lang="en-US" sz="2800" dirty="0"/>
              <a:t> The Boolean algebra expression for a given logic circuit can be derived by systematically progressing from input</a:t>
            </a:r>
            <a:br>
              <a:rPr lang="en-US" sz="2800" dirty="0"/>
            </a:br>
            <a:r>
              <a:rPr lang="en-US" sz="2800" dirty="0"/>
              <a:t>to output on the gates.</a:t>
            </a:r>
          </a:p>
          <a:p>
            <a:r>
              <a:rPr lang="en-US" sz="2800" dirty="0"/>
              <a:t> The three logic gates (AND, OR, and NOT) are logically</a:t>
            </a:r>
            <a:br>
              <a:rPr lang="en-US" sz="2800" dirty="0"/>
            </a:br>
            <a:r>
              <a:rPr lang="en-US" sz="2800" dirty="0"/>
              <a:t>complete because any Boolean expression can be realized as a logic circuit using only these three gate</a:t>
            </a:r>
            <a:br>
              <a:rPr lang="en-US" dirty="0"/>
            </a:br>
            <a:endParaRPr lang="en-US" dirty="0"/>
          </a:p>
        </p:txBody>
      </p:sp>
      <p:sp>
        <p:nvSpPr>
          <p:cNvPr id="7" name="Slide Number Placeholder 6"/>
          <p:cNvSpPr>
            <a:spLocks noGrp="1"/>
          </p:cNvSpPr>
          <p:nvPr>
            <p:ph type="sldNum" sz="quarter" idx="12"/>
          </p:nvPr>
        </p:nvSpPr>
        <p:spPr/>
        <p:txBody>
          <a:bodyPr/>
          <a:lstStyle/>
          <a:p>
            <a:fld id="{0FF54DE5-C571-48E8-A5BC-B369434E2F44}" type="slidenum">
              <a:rPr lang="en-US" smtClean="0"/>
              <a:t>26</a:t>
            </a:fld>
            <a:endParaRPr lang="en-US"/>
          </a:p>
        </p:txBody>
      </p:sp>
    </p:spTree>
    <p:extLst>
      <p:ext uri="{BB962C8B-B14F-4D97-AF65-F5344CB8AC3E}">
        <p14:creationId xmlns:p14="http://schemas.microsoft.com/office/powerpoint/2010/main" val="4070113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a:t>
            </a:r>
          </a:p>
        </p:txBody>
      </p:sp>
      <p:sp>
        <p:nvSpPr>
          <p:cNvPr id="3" name="Content Placeholder 2"/>
          <p:cNvSpPr>
            <a:spLocks noGrp="1"/>
          </p:cNvSpPr>
          <p:nvPr>
            <p:ph sz="half" idx="2"/>
          </p:nvPr>
        </p:nvSpPr>
        <p:spPr>
          <a:xfrm>
            <a:off x="1645812" y="1134511"/>
            <a:ext cx="10089573" cy="4509655"/>
          </a:xfrm>
        </p:spPr>
        <p:txBody>
          <a:bodyPr/>
          <a:lstStyle/>
          <a:p>
            <a:endParaRPr lang="en-US" dirty="0"/>
          </a:p>
          <a:p>
            <a:endParaRPr lang="en-US" dirty="0"/>
          </a:p>
        </p:txBody>
      </p:sp>
      <p:sp>
        <p:nvSpPr>
          <p:cNvPr id="7" name="Slide Number Placeholder 6"/>
          <p:cNvSpPr>
            <a:spLocks noGrp="1"/>
          </p:cNvSpPr>
          <p:nvPr>
            <p:ph type="sldNum" sz="quarter" idx="12"/>
          </p:nvPr>
        </p:nvSpPr>
        <p:spPr/>
        <p:txBody>
          <a:bodyPr/>
          <a:lstStyle/>
          <a:p>
            <a:fld id="{0FF54DE5-C571-48E8-A5BC-B369434E2F44}" type="slidenum">
              <a:rPr lang="en-US" smtClean="0"/>
              <a:t>27</a:t>
            </a:fld>
            <a:endParaRPr lang="en-US"/>
          </a:p>
        </p:txBody>
      </p:sp>
      <p:sp>
        <p:nvSpPr>
          <p:cNvPr id="5" name="TextBox 4"/>
          <p:cNvSpPr txBox="1"/>
          <p:nvPr/>
        </p:nvSpPr>
        <p:spPr>
          <a:xfrm>
            <a:off x="1141410" y="1986344"/>
            <a:ext cx="9906000" cy="4801314"/>
          </a:xfrm>
          <a:prstGeom prst="rect">
            <a:avLst/>
          </a:prstGeom>
          <a:noFill/>
        </p:spPr>
        <p:txBody>
          <a:bodyPr wrap="square" rtlCol="0">
            <a:spAutoFit/>
          </a:bodyPr>
          <a:lstStyle/>
          <a:p>
            <a:r>
              <a:rPr lang="en-US" dirty="0"/>
              <a:t>1. Develop the truth table for a 3-input AND gate</a:t>
            </a:r>
          </a:p>
          <a:p>
            <a:r>
              <a:rPr lang="en-US" dirty="0"/>
              <a:t>   And develop output using following inputs for AND gate in wave      form (timing diagram) of input </a:t>
            </a:r>
          </a:p>
          <a:p>
            <a:r>
              <a:rPr lang="en-US" dirty="0"/>
              <a:t>	A= 1 0 1 1 0     and B = 1 1 1 0 0</a:t>
            </a:r>
          </a:p>
          <a:p>
            <a:r>
              <a:rPr lang="en-US" dirty="0"/>
              <a:t> </a:t>
            </a:r>
            <a:endParaRPr lang="en-US" b="1" dirty="0"/>
          </a:p>
          <a:p>
            <a:r>
              <a:rPr lang="en-US" dirty="0"/>
              <a:t>. 2    Designed a simplified portion of an intrusion detection &amp; alarm system using OR gate.</a:t>
            </a:r>
          </a:p>
          <a:p>
            <a:endParaRPr lang="en-US" dirty="0"/>
          </a:p>
          <a:p>
            <a:r>
              <a:rPr lang="en-US" dirty="0"/>
              <a:t> 3.    A wave form is applied to an inverter in figure. Determine the output waveform corresponding to the input and show the timing diagram to the placement of the bubble, what is active output state. </a:t>
            </a:r>
          </a:p>
          <a:p>
            <a:r>
              <a:rPr lang="en-US" dirty="0"/>
              <a:t> 1</a:t>
            </a:r>
          </a:p>
          <a:p>
            <a:endParaRPr lang="en-US" dirty="0"/>
          </a:p>
          <a:p>
            <a:r>
              <a:rPr lang="en-US" dirty="0"/>
              <a:t>0</a:t>
            </a:r>
          </a:p>
          <a:p>
            <a:endParaRPr lang="en-US" dirty="0"/>
          </a:p>
          <a:p>
            <a:pPr marL="342900" indent="-342900">
              <a:buAutoNum type="arabicPeriod" startAt="4"/>
            </a:pPr>
            <a:r>
              <a:rPr lang="en-US" dirty="0"/>
              <a:t>As a part of aircraft’s functional monitoring system, a circuit is required to indicate the status of the landing gear prior to landing. </a:t>
            </a:r>
          </a:p>
          <a:p>
            <a:r>
              <a:rPr lang="en-US" dirty="0"/>
              <a:t>	Implement  a circuit to meet following requirement using NOR and negative AND gate. </a:t>
            </a:r>
          </a:p>
          <a:p>
            <a:endParaRPr lang="en-US" dirty="0"/>
          </a:p>
          <a:p>
            <a:endParaRPr lang="en-US" dirty="0"/>
          </a:p>
        </p:txBody>
      </p:sp>
      <p:pic>
        <p:nvPicPr>
          <p:cNvPr id="4" name="Picture 3"/>
          <p:cNvPicPr>
            <a:picLocks noChangeAspect="1"/>
          </p:cNvPicPr>
          <p:nvPr/>
        </p:nvPicPr>
        <p:blipFill>
          <a:blip r:embed="rId2"/>
          <a:stretch>
            <a:fillRect/>
          </a:stretch>
        </p:blipFill>
        <p:spPr>
          <a:xfrm>
            <a:off x="4528121" y="4722897"/>
            <a:ext cx="2162477" cy="400106"/>
          </a:xfrm>
          <a:prstGeom prst="rect">
            <a:avLst/>
          </a:prstGeom>
        </p:spPr>
      </p:pic>
      <p:cxnSp>
        <p:nvCxnSpPr>
          <p:cNvPr id="8" name="Straight Connector 7"/>
          <p:cNvCxnSpPr/>
          <p:nvPr/>
        </p:nvCxnSpPr>
        <p:spPr>
          <a:xfrm>
            <a:off x="1880315" y="4922950"/>
            <a:ext cx="4250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2298878" y="4559121"/>
            <a:ext cx="6440" cy="363831"/>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305318" y="4559121"/>
            <a:ext cx="4250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2707258" y="4559121"/>
            <a:ext cx="6440" cy="363831"/>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3146213" y="4559121"/>
            <a:ext cx="6440" cy="363831"/>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707258" y="4922950"/>
            <a:ext cx="4250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3152653" y="4559121"/>
            <a:ext cx="4250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3567997" y="4559121"/>
            <a:ext cx="6440" cy="363831"/>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3574437" y="4922950"/>
            <a:ext cx="425003"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456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 calcmode="lin" valueType="num">
                                      <p:cBhvr additive="base">
                                        <p:cTn id="1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circle(in)">
                                      <p:cBhvr>
                                        <p:cTn id="21" dur="2000"/>
                                        <p:tgtEl>
                                          <p:spTgt spid="5">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nodeType="clickEffect">
                                  <p:stCondLst>
                                    <p:cond delay="0"/>
                                  </p:stCondLst>
                                  <p:childTnLst>
                                    <p:set>
                                      <p:cBhvr>
                                        <p:cTn id="25" dur="1" fill="hold">
                                          <p:stCondLst>
                                            <p:cond delay="0"/>
                                          </p:stCondLst>
                                        </p:cTn>
                                        <p:tgtEl>
                                          <p:spTgt spid="5">
                                            <p:txEl>
                                              <p:pRg st="6" end="6"/>
                                            </p:txEl>
                                          </p:spTgt>
                                        </p:tgtEl>
                                        <p:attrNameLst>
                                          <p:attrName>style.visibility</p:attrName>
                                        </p:attrNameLst>
                                      </p:cBhvr>
                                      <p:to>
                                        <p:strVal val="visible"/>
                                      </p:to>
                                    </p:set>
                                    <p:animEffect transition="in" filter="circle(in)">
                                      <p:cBhvr>
                                        <p:cTn id="26" dur="2000"/>
                                        <p:tgtEl>
                                          <p:spTgt spid="5">
                                            <p:txEl>
                                              <p:pRg st="6" end="6"/>
                                            </p:txEl>
                                          </p:spTgt>
                                        </p:tgtEl>
                                      </p:cBhvr>
                                    </p:animEffect>
                                  </p:childTnLst>
                                </p:cTn>
                              </p:par>
                              <p:par>
                                <p:cTn id="27" presetID="6" presetClass="entr" presetSubtype="16" fill="hold" nodeType="withEffect">
                                  <p:stCondLst>
                                    <p:cond delay="0"/>
                                  </p:stCondLst>
                                  <p:childTnLst>
                                    <p:set>
                                      <p:cBhvr>
                                        <p:cTn id="28" dur="1" fill="hold">
                                          <p:stCondLst>
                                            <p:cond delay="0"/>
                                          </p:stCondLst>
                                        </p:cTn>
                                        <p:tgtEl>
                                          <p:spTgt spid="5">
                                            <p:txEl>
                                              <p:pRg st="7" end="7"/>
                                            </p:txEl>
                                          </p:spTgt>
                                        </p:tgtEl>
                                        <p:attrNameLst>
                                          <p:attrName>style.visibility</p:attrName>
                                        </p:attrNameLst>
                                      </p:cBhvr>
                                      <p:to>
                                        <p:strVal val="visible"/>
                                      </p:to>
                                    </p:set>
                                    <p:animEffect transition="in" filter="circle(in)">
                                      <p:cBhvr>
                                        <p:cTn id="29" dur="2000"/>
                                        <p:tgtEl>
                                          <p:spTgt spid="5">
                                            <p:txEl>
                                              <p:pRg st="7" end="7"/>
                                            </p:txEl>
                                          </p:spTgt>
                                        </p:tgtEl>
                                      </p:cBhvr>
                                    </p:animEffect>
                                  </p:childTnLst>
                                </p:cTn>
                              </p:par>
                              <p:par>
                                <p:cTn id="30" presetID="6" presetClass="entr" presetSubtype="16" fill="hold" nodeType="withEffect">
                                  <p:stCondLst>
                                    <p:cond delay="0"/>
                                  </p:stCondLst>
                                  <p:childTnLst>
                                    <p:set>
                                      <p:cBhvr>
                                        <p:cTn id="31" dur="1" fill="hold">
                                          <p:stCondLst>
                                            <p:cond delay="0"/>
                                          </p:stCondLst>
                                        </p:cTn>
                                        <p:tgtEl>
                                          <p:spTgt spid="5">
                                            <p:txEl>
                                              <p:pRg st="9" end="9"/>
                                            </p:txEl>
                                          </p:spTgt>
                                        </p:tgtEl>
                                        <p:attrNameLst>
                                          <p:attrName>style.visibility</p:attrName>
                                        </p:attrNameLst>
                                      </p:cBhvr>
                                      <p:to>
                                        <p:strVal val="visible"/>
                                      </p:to>
                                    </p:set>
                                    <p:animEffect transition="in" filter="circle(in)">
                                      <p:cBhvr>
                                        <p:cTn id="32" dur="2000"/>
                                        <p:tgtEl>
                                          <p:spTgt spid="5">
                                            <p:txEl>
                                              <p:pRg st="9" end="9"/>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11" end="11"/>
                                            </p:txEl>
                                          </p:spTgt>
                                        </p:tgtEl>
                                        <p:attrNameLst>
                                          <p:attrName>style.visibility</p:attrName>
                                        </p:attrNameLst>
                                      </p:cBhvr>
                                      <p:to>
                                        <p:strVal val="visible"/>
                                      </p:to>
                                    </p:set>
                                    <p:anim calcmode="lin" valueType="num">
                                      <p:cBhvr additive="base">
                                        <p:cTn id="37"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11" end="11"/>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5">
                                            <p:txEl>
                                              <p:pRg st="12" end="12"/>
                                            </p:txEl>
                                          </p:spTgt>
                                        </p:tgtEl>
                                        <p:attrNameLst>
                                          <p:attrName>style.visibility</p:attrName>
                                        </p:attrNameLst>
                                      </p:cBhvr>
                                      <p:to>
                                        <p:strVal val="visible"/>
                                      </p:to>
                                    </p:set>
                                    <p:anim calcmode="lin" valueType="num">
                                      <p:cBhvr additive="base">
                                        <p:cTn id="41"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5">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Boolean Algebra </a:t>
            </a:r>
          </a:p>
        </p:txBody>
      </p:sp>
      <p:sp>
        <p:nvSpPr>
          <p:cNvPr id="3" name="Content Placeholder 2"/>
          <p:cNvSpPr>
            <a:spLocks noGrp="1"/>
          </p:cNvSpPr>
          <p:nvPr>
            <p:ph sz="half" idx="2"/>
          </p:nvPr>
        </p:nvSpPr>
        <p:spPr>
          <a:xfrm>
            <a:off x="1104899" y="1662545"/>
            <a:ext cx="10089573" cy="4509655"/>
          </a:xfrm>
        </p:spPr>
        <p:txBody>
          <a:bodyPr>
            <a:normAutofit fontScale="92500" lnSpcReduction="20000"/>
          </a:bodyPr>
          <a:lstStyle/>
          <a:p>
            <a:r>
              <a:rPr lang="en-US" dirty="0"/>
              <a:t>An algebra that deals with binary number system</a:t>
            </a:r>
          </a:p>
          <a:p>
            <a:r>
              <a:rPr lang="en-US" dirty="0"/>
              <a:t> George Boole (1815-1864), an English mathematician, developed</a:t>
            </a:r>
            <a:br>
              <a:rPr lang="en-US" dirty="0"/>
            </a:br>
            <a:r>
              <a:rPr lang="en-US" dirty="0"/>
              <a:t>it for:</a:t>
            </a:r>
          </a:p>
          <a:p>
            <a:r>
              <a:rPr lang="en-US" dirty="0"/>
              <a:t>Simplifying representation</a:t>
            </a:r>
          </a:p>
          <a:p>
            <a:r>
              <a:rPr lang="en-US" dirty="0"/>
              <a:t> Manipulation of propositional logic</a:t>
            </a:r>
          </a:p>
          <a:p>
            <a:r>
              <a:rPr lang="en-US" dirty="0"/>
              <a:t> In 1938, Claude E. Shannon proposed using Boolean algebra in</a:t>
            </a:r>
            <a:br>
              <a:rPr lang="en-US" dirty="0"/>
            </a:br>
            <a:r>
              <a:rPr lang="en-US" dirty="0"/>
              <a:t>design of relay switching circuits</a:t>
            </a:r>
          </a:p>
          <a:p>
            <a:r>
              <a:rPr lang="en-US" dirty="0"/>
              <a:t> Provides economical and straightforward approach</a:t>
            </a:r>
          </a:p>
          <a:p>
            <a:r>
              <a:rPr lang="en-US" dirty="0"/>
              <a:t> Used extensively in designing electronic circuits used in computers</a:t>
            </a:r>
            <a:br>
              <a:rPr lang="en-US" dirty="0"/>
            </a:br>
            <a:endParaRPr lang="en-US" dirty="0"/>
          </a:p>
        </p:txBody>
      </p:sp>
      <p:sp>
        <p:nvSpPr>
          <p:cNvPr id="7" name="Slide Number Placeholder 6"/>
          <p:cNvSpPr>
            <a:spLocks noGrp="1"/>
          </p:cNvSpPr>
          <p:nvPr>
            <p:ph type="sldNum" sz="quarter" idx="12"/>
          </p:nvPr>
        </p:nvSpPr>
        <p:spPr/>
        <p:txBody>
          <a:bodyPr/>
          <a:lstStyle/>
          <a:p>
            <a:fld id="{0FF54DE5-C571-48E8-A5BC-B369434E2F44}" type="slidenum">
              <a:rPr lang="en-US" smtClean="0"/>
              <a:t>28</a:t>
            </a:fld>
            <a:endParaRPr lang="en-US"/>
          </a:p>
        </p:txBody>
      </p:sp>
    </p:spTree>
    <p:extLst>
      <p:ext uri="{BB962C8B-B14F-4D97-AF65-F5344CB8AC3E}">
        <p14:creationId xmlns:p14="http://schemas.microsoft.com/office/powerpoint/2010/main" val="2427376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1" y="695459"/>
            <a:ext cx="7088189" cy="890888"/>
          </a:xfrm>
        </p:spPr>
        <p:txBody>
          <a:bodyPr>
            <a:normAutofit fontScale="90000"/>
          </a:bodyPr>
          <a:lstStyle/>
          <a:p>
            <a:r>
              <a:rPr lang="en-US" sz="2700" b="1" dirty="0"/>
              <a:t>Fundamental Concept of Boolean Algebra</a:t>
            </a:r>
            <a:br>
              <a:rPr lang="en-US" dirty="0"/>
            </a:br>
            <a:endParaRPr lang="en-US" dirty="0"/>
          </a:p>
        </p:txBody>
      </p:sp>
      <p:sp>
        <p:nvSpPr>
          <p:cNvPr id="3" name="Content Placeholder 2"/>
          <p:cNvSpPr>
            <a:spLocks noGrp="1"/>
          </p:cNvSpPr>
          <p:nvPr>
            <p:ph sz="half" idx="2"/>
          </p:nvPr>
        </p:nvSpPr>
        <p:spPr>
          <a:xfrm>
            <a:off x="1104899" y="1662545"/>
            <a:ext cx="10089573" cy="4509655"/>
          </a:xfrm>
        </p:spPr>
        <p:txBody>
          <a:bodyPr>
            <a:normAutofit fontScale="77500" lnSpcReduction="20000"/>
          </a:bodyPr>
          <a:lstStyle/>
          <a:p>
            <a:r>
              <a:rPr lang="en-US" dirty="0"/>
              <a:t>Use of Binary Digit </a:t>
            </a:r>
          </a:p>
          <a:p>
            <a:r>
              <a:rPr lang="en-US" dirty="0"/>
              <a:t>Boolean equations can have either of two possible values, 0 and 1</a:t>
            </a:r>
          </a:p>
          <a:p>
            <a:r>
              <a:rPr lang="en-US" dirty="0"/>
              <a:t> Logical Addition</a:t>
            </a:r>
            <a:br>
              <a:rPr lang="en-US" dirty="0"/>
            </a:br>
            <a:r>
              <a:rPr lang="en-US" dirty="0"/>
              <a:t>Symbol ‘</a:t>
            </a:r>
            <a:r>
              <a:rPr lang="en-US" b="1" dirty="0"/>
              <a:t>+</a:t>
            </a:r>
            <a:r>
              <a:rPr lang="en-US" dirty="0"/>
              <a:t>’, also known as ‘</a:t>
            </a:r>
            <a:r>
              <a:rPr lang="en-US" b="1" dirty="0"/>
              <a:t>OR</a:t>
            </a:r>
            <a:r>
              <a:rPr lang="en-US" dirty="0"/>
              <a:t>’ operator, used for</a:t>
            </a:r>
            <a:br>
              <a:rPr lang="en-US" dirty="0"/>
            </a:br>
            <a:r>
              <a:rPr lang="en-US" dirty="0"/>
              <a:t>logical addition. Follows law of binary addition</a:t>
            </a:r>
          </a:p>
          <a:p>
            <a:r>
              <a:rPr lang="en-US" dirty="0"/>
              <a:t>Logical Multiplication</a:t>
            </a:r>
            <a:br>
              <a:rPr lang="en-US" dirty="0"/>
            </a:br>
            <a:r>
              <a:rPr lang="en-US" dirty="0"/>
              <a:t>Symbol ‘</a:t>
            </a:r>
            <a:r>
              <a:rPr lang="en-US" b="1" dirty="0"/>
              <a:t>.</a:t>
            </a:r>
            <a:r>
              <a:rPr lang="en-US" dirty="0"/>
              <a:t>’, also known as ‘</a:t>
            </a:r>
            <a:r>
              <a:rPr lang="en-US" b="1" dirty="0"/>
              <a:t>AND</a:t>
            </a:r>
            <a:r>
              <a:rPr lang="en-US" dirty="0"/>
              <a:t>’ operator, used for</a:t>
            </a:r>
            <a:br>
              <a:rPr lang="en-US" dirty="0"/>
            </a:br>
            <a:r>
              <a:rPr lang="en-US" dirty="0"/>
              <a:t>logical multiplication. Follows law of binary</a:t>
            </a:r>
            <a:br>
              <a:rPr lang="en-US" dirty="0"/>
            </a:br>
            <a:r>
              <a:rPr lang="en-US" dirty="0"/>
              <a:t>multiplication</a:t>
            </a:r>
          </a:p>
          <a:p>
            <a:r>
              <a:rPr lang="en-US"/>
              <a:t>Complementation</a:t>
            </a:r>
            <a:br>
              <a:rPr lang="en-US"/>
            </a:br>
            <a:r>
              <a:rPr lang="en-US"/>
              <a:t>Symbol </a:t>
            </a:r>
            <a:r>
              <a:rPr lang="en-US" dirty="0"/>
              <a:t>‘</a:t>
            </a:r>
            <a:r>
              <a:rPr lang="en-US" b="1" dirty="0"/>
              <a:t>-</a:t>
            </a:r>
            <a:r>
              <a:rPr lang="en-US" dirty="0"/>
              <a:t>’, also known as ‘</a:t>
            </a:r>
            <a:r>
              <a:rPr lang="en-US" b="1" dirty="0"/>
              <a:t>NOT</a:t>
            </a:r>
            <a:r>
              <a:rPr lang="en-US" dirty="0"/>
              <a:t>’ operator, used for</a:t>
            </a:r>
            <a:br>
              <a:rPr lang="en-US" dirty="0"/>
            </a:br>
            <a:r>
              <a:rPr lang="en-US" dirty="0"/>
              <a:t>complementation. Follows law of binary </a:t>
            </a:r>
            <a:r>
              <a:rPr lang="en-US" dirty="0" err="1"/>
              <a:t>complimen</a:t>
            </a:r>
            <a:br>
              <a:rPr lang="en-US" dirty="0"/>
            </a:br>
            <a:endParaRPr lang="en-US" dirty="0"/>
          </a:p>
        </p:txBody>
      </p:sp>
      <p:sp>
        <p:nvSpPr>
          <p:cNvPr id="7" name="Slide Number Placeholder 6"/>
          <p:cNvSpPr>
            <a:spLocks noGrp="1"/>
          </p:cNvSpPr>
          <p:nvPr>
            <p:ph type="sldNum" sz="quarter" idx="12"/>
          </p:nvPr>
        </p:nvSpPr>
        <p:spPr/>
        <p:txBody>
          <a:bodyPr/>
          <a:lstStyle/>
          <a:p>
            <a:fld id="{0FF54DE5-C571-48E8-A5BC-B369434E2F44}" type="slidenum">
              <a:rPr lang="en-US" smtClean="0"/>
              <a:t>29</a:t>
            </a:fld>
            <a:endParaRPr lang="en-US"/>
          </a:p>
        </p:txBody>
      </p:sp>
    </p:spTree>
    <p:extLst>
      <p:ext uri="{BB962C8B-B14F-4D97-AF65-F5344CB8AC3E}">
        <p14:creationId xmlns:p14="http://schemas.microsoft.com/office/powerpoint/2010/main" val="1256282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br>
              <a:rPr lang="en-US" dirty="0"/>
            </a:br>
            <a:r>
              <a:rPr lang="en-US" dirty="0"/>
              <a:t>Binary Codes </a:t>
            </a:r>
          </a:p>
        </p:txBody>
      </p:sp>
      <p:sp>
        <p:nvSpPr>
          <p:cNvPr id="3" name="Text Placeholder 2"/>
          <p:cNvSpPr>
            <a:spLocks noGrp="1"/>
          </p:cNvSpPr>
          <p:nvPr>
            <p:ph type="body" idx="1"/>
          </p:nvPr>
        </p:nvSpPr>
        <p:spPr/>
        <p:txBody>
          <a:bodyPr/>
          <a:lstStyle/>
          <a:p>
            <a:br>
              <a:rPr lang="en-US" dirty="0"/>
            </a:br>
            <a:endParaRPr lang="en-US" dirty="0"/>
          </a:p>
        </p:txBody>
      </p:sp>
      <p:sp>
        <p:nvSpPr>
          <p:cNvPr id="4" name="Content Placeholder 3"/>
          <p:cNvSpPr>
            <a:spLocks noGrp="1"/>
          </p:cNvSpPr>
          <p:nvPr>
            <p:ph sz="half" idx="2"/>
          </p:nvPr>
        </p:nvSpPr>
        <p:spPr>
          <a:xfrm>
            <a:off x="1029461" y="1974598"/>
            <a:ext cx="9980682" cy="4031166"/>
          </a:xfrm>
        </p:spPr>
        <p:txBody>
          <a:bodyPr>
            <a:normAutofit fontScale="85000" lnSpcReduction="10000"/>
          </a:bodyPr>
          <a:lstStyle/>
          <a:p>
            <a:pPr marL="0" indent="0">
              <a:buNone/>
            </a:pPr>
            <a:br>
              <a:rPr lang="en-US" dirty="0"/>
            </a:br>
            <a:r>
              <a:rPr lang="en-US" dirty="0"/>
              <a:t>Digital systems use signals that have two distinct values and circuit elements that</a:t>
            </a:r>
            <a:br>
              <a:rPr lang="en-US" dirty="0"/>
            </a:br>
            <a:r>
              <a:rPr lang="en-US" dirty="0"/>
              <a:t>have two stable states</a:t>
            </a:r>
            <a:br>
              <a:rPr lang="en-US" dirty="0"/>
            </a:br>
            <a:endParaRPr lang="en-US" dirty="0"/>
          </a:p>
          <a:p>
            <a:pPr marL="0" indent="0">
              <a:buNone/>
            </a:pPr>
            <a:r>
              <a:rPr lang="en-US" dirty="0"/>
              <a:t>A binary number of </a:t>
            </a:r>
            <a:r>
              <a:rPr lang="en-US" i="1" dirty="0"/>
              <a:t>n </a:t>
            </a:r>
            <a:r>
              <a:rPr lang="en-US" dirty="0"/>
              <a:t>digits, for example, may be represented by </a:t>
            </a:r>
            <a:r>
              <a:rPr lang="en-US" i="1" dirty="0"/>
              <a:t>n </a:t>
            </a:r>
            <a:r>
              <a:rPr lang="en-US" dirty="0"/>
              <a:t>binary circuit elements, each having an output signal equivalent to 0 or 1.</a:t>
            </a:r>
            <a:br>
              <a:rPr lang="en-US" dirty="0"/>
            </a:br>
            <a:endParaRPr lang="en-US" dirty="0"/>
          </a:p>
          <a:p>
            <a:pPr marL="0" indent="0">
              <a:buNone/>
            </a:pPr>
            <a:r>
              <a:rPr lang="en-US" dirty="0"/>
              <a:t>the codes must be in binary because, in today’s technology,</a:t>
            </a:r>
            <a:br>
              <a:rPr lang="en-US" dirty="0"/>
            </a:br>
            <a:r>
              <a:rPr lang="en-US" dirty="0"/>
              <a:t>only circuits that represent and manipulate patterns of 0’s and 1’s can be manufactured economically for use in computers.</a:t>
            </a:r>
            <a:br>
              <a:rPr lang="en-US" dirty="0"/>
            </a:br>
            <a:endParaRPr lang="en-US" dirty="0"/>
          </a:p>
        </p:txBody>
      </p:sp>
      <p:sp>
        <p:nvSpPr>
          <p:cNvPr id="7" name="Slide Number Placeholder 6"/>
          <p:cNvSpPr>
            <a:spLocks noGrp="1"/>
          </p:cNvSpPr>
          <p:nvPr>
            <p:ph type="sldNum" sz="quarter" idx="12"/>
          </p:nvPr>
        </p:nvSpPr>
        <p:spPr/>
        <p:txBody>
          <a:bodyPr/>
          <a:lstStyle/>
          <a:p>
            <a:fld id="{0FF54DE5-C571-48E8-A5BC-B369434E2F44}" type="slidenum">
              <a:rPr lang="en-US" smtClean="0"/>
              <a:t>3</a:t>
            </a:fld>
            <a:endParaRPr lang="en-US"/>
          </a:p>
        </p:txBody>
      </p:sp>
    </p:spTree>
    <p:extLst>
      <p:ext uri="{BB962C8B-B14F-4D97-AF65-F5344CB8AC3E}">
        <p14:creationId xmlns:p14="http://schemas.microsoft.com/office/powerpoint/2010/main" val="3891821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down)">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a:t>
            </a:r>
          </a:p>
        </p:txBody>
      </p:sp>
      <p:sp>
        <p:nvSpPr>
          <p:cNvPr id="3" name="Content Placeholder 2"/>
          <p:cNvSpPr>
            <a:spLocks noGrp="1"/>
          </p:cNvSpPr>
          <p:nvPr>
            <p:ph sz="half" idx="2"/>
          </p:nvPr>
        </p:nvSpPr>
        <p:spPr>
          <a:xfrm>
            <a:off x="1104899" y="1662545"/>
            <a:ext cx="10089573" cy="4509655"/>
          </a:xfrm>
        </p:spPr>
        <p:txBody>
          <a:bodyPr/>
          <a:lstStyle/>
          <a:p>
            <a:r>
              <a:rPr lang="en-US" dirty="0"/>
              <a:t>Digital Design by M Morris </a:t>
            </a:r>
            <a:r>
              <a:rPr lang="en-US" dirty="0" err="1"/>
              <a:t>Mnao</a:t>
            </a:r>
            <a:endParaRPr lang="en-US" dirty="0"/>
          </a:p>
          <a:p>
            <a:r>
              <a:rPr lang="en-US" dirty="0"/>
              <a:t>Computer Fundamentals- Pradeep </a:t>
            </a:r>
            <a:r>
              <a:rPr lang="en-US" dirty="0" err="1"/>
              <a:t>K.Sinha</a:t>
            </a:r>
            <a:r>
              <a:rPr lang="en-US" dirty="0"/>
              <a:t> &amp; </a:t>
            </a:r>
            <a:r>
              <a:rPr lang="en-US" dirty="0" err="1"/>
              <a:t>Proti</a:t>
            </a:r>
            <a:r>
              <a:rPr lang="en-US" dirty="0"/>
              <a:t> Shina</a:t>
            </a:r>
          </a:p>
          <a:p>
            <a:endParaRPr lang="en-US" dirty="0"/>
          </a:p>
          <a:p>
            <a:endParaRPr lang="en-US" dirty="0"/>
          </a:p>
        </p:txBody>
      </p:sp>
      <p:sp>
        <p:nvSpPr>
          <p:cNvPr id="7" name="Slide Number Placeholder 6"/>
          <p:cNvSpPr>
            <a:spLocks noGrp="1"/>
          </p:cNvSpPr>
          <p:nvPr>
            <p:ph type="sldNum" sz="quarter" idx="12"/>
          </p:nvPr>
        </p:nvSpPr>
        <p:spPr/>
        <p:txBody>
          <a:bodyPr/>
          <a:lstStyle/>
          <a:p>
            <a:fld id="{0FF54DE5-C571-48E8-A5BC-B369434E2F44}" type="slidenum">
              <a:rPr lang="en-US" smtClean="0"/>
              <a:t>30</a:t>
            </a:fld>
            <a:endParaRPr lang="en-US"/>
          </a:p>
        </p:txBody>
      </p:sp>
    </p:spTree>
    <p:extLst>
      <p:ext uri="{BB962C8B-B14F-4D97-AF65-F5344CB8AC3E}">
        <p14:creationId xmlns:p14="http://schemas.microsoft.com/office/powerpoint/2010/main" val="4284729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0FF54DE5-C571-48E8-A5BC-B369434E2F44}" type="slidenum">
              <a:rPr lang="en-US" smtClean="0"/>
              <a:t>31</a:t>
            </a:fld>
            <a:endParaRPr lang="en-US"/>
          </a:p>
        </p:txBody>
      </p:sp>
      <p:sp>
        <p:nvSpPr>
          <p:cNvPr id="6" name="Rectangle 6"/>
          <p:cNvSpPr>
            <a:spLocks noChangeArrowheads="1"/>
          </p:cNvSpPr>
          <p:nvPr/>
        </p:nvSpPr>
        <p:spPr bwMode="auto">
          <a:xfrm>
            <a:off x="911717" y="544512"/>
            <a:ext cx="4410075" cy="628650"/>
          </a:xfrm>
          <a:prstGeom prst="rect">
            <a:avLst/>
          </a:prstGeom>
          <a:noFill/>
          <a:ln w="9525">
            <a:noFill/>
            <a:miter lim="800000"/>
            <a:headEnd/>
            <a:tailEnd/>
          </a:ln>
        </p:spPr>
        <p:txBody>
          <a:bodyPr>
            <a:spAutoFit/>
          </a:bodyPr>
          <a:lstStyle/>
          <a:p>
            <a:pPr>
              <a:lnSpc>
                <a:spcPct val="80000"/>
              </a:lnSpc>
              <a:spcBef>
                <a:spcPct val="20000"/>
              </a:spcBef>
              <a:buClr>
                <a:schemeClr val="bg2"/>
              </a:buClr>
              <a:buSzPct val="70000"/>
              <a:buFont typeface="Wingdings" pitchFamily="2" charset="2"/>
              <a:buNone/>
            </a:pPr>
            <a:r>
              <a:rPr lang="sv-SE" sz="4400" b="1" dirty="0"/>
              <a:t>THANK YOU!</a:t>
            </a:r>
            <a:endParaRPr lang="en-US" sz="4400" b="1" dirty="0"/>
          </a:p>
        </p:txBody>
      </p:sp>
      <p:pic>
        <p:nvPicPr>
          <p:cNvPr id="7" name="Picture 7" descr="orca"/>
          <p:cNvPicPr>
            <a:picLocks noChangeAspect="1" noChangeArrowheads="1"/>
          </p:cNvPicPr>
          <p:nvPr/>
        </p:nvPicPr>
        <p:blipFill>
          <a:blip r:embed="rId2" cstate="print"/>
          <a:srcRect/>
          <a:stretch>
            <a:fillRect/>
          </a:stretch>
        </p:blipFill>
        <p:spPr bwMode="auto">
          <a:xfrm>
            <a:off x="811369" y="1674254"/>
            <a:ext cx="5885645" cy="5002696"/>
          </a:xfrm>
          <a:prstGeom prst="rect">
            <a:avLst/>
          </a:prstGeom>
          <a:noFill/>
          <a:ln w="9525">
            <a:noFill/>
            <a:miter lim="800000"/>
            <a:headEnd/>
            <a:tailEnd/>
          </a:ln>
        </p:spPr>
      </p:pic>
      <p:sp>
        <p:nvSpPr>
          <p:cNvPr id="8" name="Title 1"/>
          <p:cNvSpPr txBox="1">
            <a:spLocks/>
          </p:cNvSpPr>
          <p:nvPr/>
        </p:nvSpPr>
        <p:spPr bwMode="auto">
          <a:xfrm>
            <a:off x="5750482" y="1519707"/>
            <a:ext cx="7254696" cy="1824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200" dirty="0">
                <a:latin typeface="Calibri" panose="020F0502020204030204" pitchFamily="34" charset="0"/>
              </a:rPr>
              <a:t>QUESTIONS</a:t>
            </a:r>
          </a:p>
        </p:txBody>
      </p:sp>
      <p:pic>
        <p:nvPicPr>
          <p:cNvPr id="9" name="Content Placeholder 3" descr="252.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547020" y="2821080"/>
            <a:ext cx="3348857" cy="3855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192100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
                                        <p:tgtEl>
                                          <p:spTgt spid="8"/>
                                        </p:tgtEl>
                                      </p:cBhvr>
                                    </p:animEffect>
                                  </p:childTnLst>
                                </p:cTn>
                              </p:par>
                              <p:par>
                                <p:cTn id="8" presetID="4" presetClass="entr" presetSubtype="16"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ox(in)">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Binary Codes</a:t>
            </a:r>
          </a:p>
        </p:txBody>
      </p:sp>
      <p:sp>
        <p:nvSpPr>
          <p:cNvPr id="4" name="Content Placeholder 3"/>
          <p:cNvSpPr>
            <a:spLocks noGrp="1"/>
          </p:cNvSpPr>
          <p:nvPr>
            <p:ph sz="half" idx="2"/>
          </p:nvPr>
        </p:nvSpPr>
        <p:spPr>
          <a:xfrm>
            <a:off x="1141411" y="2135186"/>
            <a:ext cx="9980682" cy="3748088"/>
          </a:xfrm>
        </p:spPr>
        <p:txBody>
          <a:bodyPr>
            <a:normAutofit fontScale="92500" lnSpcReduction="20000"/>
          </a:bodyPr>
          <a:lstStyle/>
          <a:p>
            <a:r>
              <a:rPr lang="en-US" sz="2400" dirty="0"/>
              <a:t>An </a:t>
            </a:r>
            <a:r>
              <a:rPr lang="en-US" sz="2400" i="1" dirty="0"/>
              <a:t>n</a:t>
            </a:r>
            <a:r>
              <a:rPr lang="en-US" sz="2400" dirty="0"/>
              <a:t>‐bit binary code is a group of </a:t>
            </a:r>
            <a:r>
              <a:rPr lang="en-US" sz="2400" i="1" dirty="0"/>
              <a:t>n </a:t>
            </a:r>
            <a:r>
              <a:rPr lang="en-US" sz="2400" dirty="0"/>
              <a:t>bits that assumes up to 2</a:t>
            </a:r>
            <a:r>
              <a:rPr lang="en-US" sz="2400" i="1" baseline="30000" dirty="0"/>
              <a:t>n </a:t>
            </a:r>
            <a:r>
              <a:rPr lang="en-US" sz="2400" dirty="0"/>
              <a:t>distinct combinations of 1’s and 0’s, with each combination representing one element of the set that is being coded. </a:t>
            </a:r>
            <a:br>
              <a:rPr lang="en-US" dirty="0"/>
            </a:br>
            <a:endParaRPr lang="en-US" dirty="0"/>
          </a:p>
          <a:p>
            <a:r>
              <a:rPr lang="en-US" dirty="0"/>
              <a:t>A set of four elements can be coded with two bits, with each element assigned</a:t>
            </a:r>
            <a:br>
              <a:rPr lang="en-US" dirty="0"/>
            </a:br>
            <a:r>
              <a:rPr lang="en-US" dirty="0"/>
              <a:t>one of the following bit combinations: 00, 01, 10, 11.</a:t>
            </a:r>
            <a:br>
              <a:rPr lang="en-US" dirty="0"/>
            </a:br>
            <a:endParaRPr lang="en-US" dirty="0"/>
          </a:p>
          <a:p>
            <a:r>
              <a:rPr lang="en-US" dirty="0"/>
              <a:t>The bit combination of</a:t>
            </a:r>
            <a:br>
              <a:rPr lang="en-US" dirty="0"/>
            </a:br>
            <a:r>
              <a:rPr lang="en-US" dirty="0"/>
              <a:t>an </a:t>
            </a:r>
            <a:r>
              <a:rPr lang="en-US" i="1" dirty="0"/>
              <a:t>n</a:t>
            </a:r>
            <a:r>
              <a:rPr lang="en-US" dirty="0"/>
              <a:t>‐bit code is determined from the count in binary from 0 to 2</a:t>
            </a:r>
            <a:r>
              <a:rPr lang="en-US" i="1" baseline="30000" dirty="0"/>
              <a:t>n</a:t>
            </a:r>
            <a:r>
              <a:rPr lang="en-US" i="1" dirty="0"/>
              <a:t> </a:t>
            </a:r>
            <a:r>
              <a:rPr lang="en-US" dirty="0"/>
              <a:t>- 1</a:t>
            </a:r>
            <a:br>
              <a:rPr lang="en-US" dirty="0"/>
            </a:br>
            <a:endParaRPr lang="en-US" dirty="0"/>
          </a:p>
        </p:txBody>
      </p:sp>
      <p:sp>
        <p:nvSpPr>
          <p:cNvPr id="7" name="Slide Number Placeholder 6"/>
          <p:cNvSpPr>
            <a:spLocks noGrp="1"/>
          </p:cNvSpPr>
          <p:nvPr>
            <p:ph type="sldNum" sz="quarter" idx="12"/>
          </p:nvPr>
        </p:nvSpPr>
        <p:spPr/>
        <p:txBody>
          <a:bodyPr/>
          <a:lstStyle/>
          <a:p>
            <a:fld id="{0FF54DE5-C571-48E8-A5BC-B369434E2F44}" type="slidenum">
              <a:rPr lang="en-US" smtClean="0"/>
              <a:t>4</a:t>
            </a:fld>
            <a:endParaRPr lang="en-US"/>
          </a:p>
        </p:txBody>
      </p:sp>
    </p:spTree>
    <p:extLst>
      <p:ext uri="{BB962C8B-B14F-4D97-AF65-F5344CB8AC3E}">
        <p14:creationId xmlns:p14="http://schemas.microsoft.com/office/powerpoint/2010/main" val="217248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Binary-Coded Decimal Code</a:t>
            </a:r>
            <a:br>
              <a:rPr lang="en-US" dirty="0"/>
            </a:br>
            <a:endParaRPr lang="en-US" dirty="0"/>
          </a:p>
        </p:txBody>
      </p:sp>
      <p:sp>
        <p:nvSpPr>
          <p:cNvPr id="4" name="Content Placeholder 3"/>
          <p:cNvSpPr>
            <a:spLocks noGrp="1"/>
          </p:cNvSpPr>
          <p:nvPr>
            <p:ph sz="half" idx="2"/>
          </p:nvPr>
        </p:nvSpPr>
        <p:spPr>
          <a:xfrm>
            <a:off x="1285009" y="1283060"/>
            <a:ext cx="9980682" cy="3748088"/>
          </a:xfrm>
        </p:spPr>
        <p:txBody>
          <a:bodyPr>
            <a:normAutofit/>
          </a:bodyPr>
          <a:lstStyle/>
          <a:p>
            <a:r>
              <a:rPr lang="en-US" sz="2400" i="1" dirty="0"/>
              <a:t>binary‐coded decimal </a:t>
            </a:r>
            <a:r>
              <a:rPr lang="en-US" sz="2400" dirty="0"/>
              <a:t>and is commonly referred to as BCD.</a:t>
            </a:r>
            <a:br>
              <a:rPr lang="en-US" sz="2400" dirty="0"/>
            </a:br>
            <a:br>
              <a:rPr lang="en-US" dirty="0"/>
            </a:br>
            <a:r>
              <a:rPr lang="en-US" dirty="0"/>
              <a:t>A number with </a:t>
            </a:r>
            <a:r>
              <a:rPr lang="en-US" i="1" dirty="0"/>
              <a:t>k </a:t>
            </a:r>
            <a:r>
              <a:rPr lang="en-US" dirty="0"/>
              <a:t>decimal digits will require 4</a:t>
            </a:r>
            <a:r>
              <a:rPr lang="en-US" i="1" dirty="0"/>
              <a:t>k </a:t>
            </a:r>
            <a:r>
              <a:rPr lang="en-US" dirty="0"/>
              <a:t>bits in BCD. Decimal 396 is represented in BCD with 12 bits as 0011 1001 0110, with </a:t>
            </a:r>
            <a:r>
              <a:rPr lang="en-US" b="1" dirty="0"/>
              <a:t>each group of 4 bits representing one decimal digit</a:t>
            </a:r>
            <a:br>
              <a:rPr lang="en-US" dirty="0"/>
            </a:br>
            <a:endParaRPr lang="en-US" dirty="0"/>
          </a:p>
          <a:p>
            <a:endParaRPr lang="en-US" dirty="0"/>
          </a:p>
          <a:p>
            <a:endParaRPr lang="en-US" dirty="0"/>
          </a:p>
        </p:txBody>
      </p:sp>
      <p:sp>
        <p:nvSpPr>
          <p:cNvPr id="7" name="Slide Number Placeholder 6"/>
          <p:cNvSpPr>
            <a:spLocks noGrp="1"/>
          </p:cNvSpPr>
          <p:nvPr>
            <p:ph type="sldNum" sz="quarter" idx="12"/>
          </p:nvPr>
        </p:nvSpPr>
        <p:spPr/>
        <p:txBody>
          <a:bodyPr/>
          <a:lstStyle/>
          <a:p>
            <a:fld id="{0FF54DE5-C571-48E8-A5BC-B369434E2F44}" type="slidenum">
              <a:rPr lang="en-US" smtClean="0"/>
              <a:t>5</a:t>
            </a:fld>
            <a:endParaRPr lang="en-US"/>
          </a:p>
        </p:txBody>
      </p:sp>
      <p:pic>
        <p:nvPicPr>
          <p:cNvPr id="3" name="Picture 2"/>
          <p:cNvPicPr>
            <a:picLocks noChangeAspect="1"/>
          </p:cNvPicPr>
          <p:nvPr/>
        </p:nvPicPr>
        <p:blipFill>
          <a:blip r:embed="rId2">
            <a:duotone>
              <a:prstClr val="black"/>
              <a:schemeClr val="tx2">
                <a:tint val="45000"/>
                <a:satMod val="400000"/>
              </a:schemeClr>
            </a:duotone>
          </a:blip>
          <a:stretch>
            <a:fillRect/>
          </a:stretch>
        </p:blipFill>
        <p:spPr>
          <a:xfrm>
            <a:off x="2883111" y="3722124"/>
            <a:ext cx="5977554" cy="3038224"/>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1960165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0" y="204397"/>
            <a:ext cx="9906000" cy="1477961"/>
          </a:xfrm>
        </p:spPr>
        <p:txBody>
          <a:bodyPr/>
          <a:lstStyle/>
          <a:p>
            <a:r>
              <a:rPr lang="en-US" dirty="0"/>
              <a:t>Extra Information </a:t>
            </a:r>
          </a:p>
        </p:txBody>
      </p:sp>
      <p:pic>
        <p:nvPicPr>
          <p:cNvPr id="8" name="Content Placeholder 7"/>
          <p:cNvPicPr>
            <a:picLocks noGrp="1" noChangeAspect="1"/>
          </p:cNvPicPr>
          <p:nvPr>
            <p:ph sz="half" idx="2"/>
          </p:nvPr>
        </p:nvPicPr>
        <p:blipFill>
          <a:blip r:embed="rId2">
            <a:duotone>
              <a:prstClr val="black"/>
              <a:schemeClr val="accent5">
                <a:lumMod val="75000"/>
                <a:tint val="45000"/>
                <a:satMod val="400000"/>
              </a:schemeClr>
            </a:duotone>
            <a:extLst>
              <a:ext uri="{28A0092B-C50C-407E-A947-70E740481C1C}">
                <a14:useLocalDpi xmlns:a14="http://schemas.microsoft.com/office/drawing/2010/main" val="0"/>
              </a:ext>
            </a:extLst>
          </a:blip>
          <a:stretch>
            <a:fillRect/>
          </a:stretch>
        </p:blipFill>
        <p:spPr>
          <a:xfrm>
            <a:off x="1906072" y="1970467"/>
            <a:ext cx="10176422" cy="4615387"/>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3038097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mph" presetSubtype="0" fill="hold" nodeType="clickEffect">
                                  <p:stCondLst>
                                    <p:cond delay="0"/>
                                  </p:stCondLst>
                                  <p:childTnLst>
                                    <p:animClr clrSpc="hsl" dir="cw">
                                      <p:cBhvr override="childStyle">
                                        <p:cTn id="6" dur="500" fill="hold"/>
                                        <p:tgtEl>
                                          <p:spTgt spid="8"/>
                                        </p:tgtEl>
                                        <p:attrNameLst>
                                          <p:attrName>style.color</p:attrName>
                                        </p:attrNameLst>
                                      </p:cBhvr>
                                      <p:by>
                                        <p:hsl h="0" s="12549" l="25098"/>
                                      </p:by>
                                    </p:animClr>
                                    <p:animClr clrSpc="hsl" dir="cw">
                                      <p:cBhvr>
                                        <p:cTn id="7" dur="500" fill="hold"/>
                                        <p:tgtEl>
                                          <p:spTgt spid="8"/>
                                        </p:tgtEl>
                                        <p:attrNameLst>
                                          <p:attrName>fillcolor</p:attrName>
                                        </p:attrNameLst>
                                      </p:cBhvr>
                                      <p:by>
                                        <p:hsl h="0" s="12549" l="25098"/>
                                      </p:by>
                                    </p:animClr>
                                    <p:animClr clrSpc="hsl" dir="cw">
                                      <p:cBhvr>
                                        <p:cTn id="8" dur="500" fill="hold"/>
                                        <p:tgtEl>
                                          <p:spTgt spid="8"/>
                                        </p:tgtEl>
                                        <p:attrNameLst>
                                          <p:attrName>stroke.color</p:attrName>
                                        </p:attrNameLst>
                                      </p:cBhvr>
                                      <p:by>
                                        <p:hsl h="0" s="12549" l="25098"/>
                                      </p:by>
                                    </p:animClr>
                                    <p:set>
                                      <p:cBhvr>
                                        <p:cTn id="9" dur="500" fill="hold"/>
                                        <p:tgtEl>
                                          <p:spTgt spid="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t-BR" dirty="0"/>
              <a:t>BINARY STORAGE AND REGISTERS</a:t>
            </a:r>
            <a:br>
              <a:rPr lang="pt-BR" dirty="0"/>
            </a:br>
            <a:endParaRPr lang="en-US" dirty="0"/>
          </a:p>
        </p:txBody>
      </p:sp>
      <p:sp>
        <p:nvSpPr>
          <p:cNvPr id="4" name="Content Placeholder 3"/>
          <p:cNvSpPr>
            <a:spLocks noGrp="1"/>
          </p:cNvSpPr>
          <p:nvPr>
            <p:ph sz="half" idx="2"/>
          </p:nvPr>
        </p:nvSpPr>
        <p:spPr>
          <a:xfrm>
            <a:off x="1104899" y="1615962"/>
            <a:ext cx="5720903" cy="5105513"/>
          </a:xfrm>
        </p:spPr>
        <p:txBody>
          <a:bodyPr>
            <a:normAutofit fontScale="70000" lnSpcReduction="20000"/>
          </a:bodyPr>
          <a:lstStyle/>
          <a:p>
            <a:r>
              <a:rPr lang="en-US" sz="2800" dirty="0"/>
              <a:t>A </a:t>
            </a:r>
            <a:r>
              <a:rPr lang="en-US" sz="2800" i="1" dirty="0"/>
              <a:t>binary cell </a:t>
            </a:r>
            <a:r>
              <a:rPr lang="en-US" sz="2800" dirty="0"/>
              <a:t>is a device that possesses two stable</a:t>
            </a:r>
            <a:br>
              <a:rPr lang="en-US" sz="2800" dirty="0"/>
            </a:br>
            <a:r>
              <a:rPr lang="en-US" sz="2800" dirty="0"/>
              <a:t>states and is capable of storing one bit (0 or 1) of information</a:t>
            </a:r>
          </a:p>
          <a:p>
            <a:r>
              <a:rPr lang="en-US" sz="2800" b="1" dirty="0"/>
              <a:t>Registers</a:t>
            </a:r>
          </a:p>
          <a:p>
            <a:r>
              <a:rPr lang="en-US" sz="2800" dirty="0"/>
              <a:t>A </a:t>
            </a:r>
            <a:r>
              <a:rPr lang="en-US" sz="2800" i="1" dirty="0"/>
              <a:t>register </a:t>
            </a:r>
            <a:r>
              <a:rPr lang="en-US" sz="2800" dirty="0"/>
              <a:t>is a group of binary cells. A register with </a:t>
            </a:r>
            <a:r>
              <a:rPr lang="en-US" sz="2800" i="1" dirty="0"/>
              <a:t>n </a:t>
            </a:r>
            <a:r>
              <a:rPr lang="en-US" sz="2800" dirty="0"/>
              <a:t>cells can store any discrete quantity of information that contains </a:t>
            </a:r>
            <a:r>
              <a:rPr lang="en-US" sz="2800" i="1" dirty="0"/>
              <a:t>n </a:t>
            </a:r>
            <a:r>
              <a:rPr lang="en-US" sz="2800" dirty="0"/>
              <a:t>bits. The state of a register is an </a:t>
            </a:r>
            <a:r>
              <a:rPr lang="en-US" sz="2800" i="1" dirty="0"/>
              <a:t>n</a:t>
            </a:r>
            <a:r>
              <a:rPr lang="en-US" sz="2800" dirty="0"/>
              <a:t>‐tuple of 1’s and 0’s, with each bit designating the state of one cell in the register.</a:t>
            </a:r>
          </a:p>
          <a:p>
            <a:r>
              <a:rPr lang="en-US" sz="2800" dirty="0"/>
              <a:t>Consider, for example,</a:t>
            </a:r>
            <a:br>
              <a:rPr lang="en-US" sz="2800" dirty="0"/>
            </a:br>
            <a:r>
              <a:rPr lang="en-US" sz="2800" dirty="0"/>
              <a:t>a 16‐bit register with the following binary content:  </a:t>
            </a:r>
          </a:p>
          <a:p>
            <a:r>
              <a:rPr lang="en-US" sz="2800" dirty="0"/>
              <a:t>          1100001111001001</a:t>
            </a:r>
          </a:p>
          <a:p>
            <a:r>
              <a:rPr lang="en-US" dirty="0"/>
              <a:t>A register with 16 cells can be in one of 2</a:t>
            </a:r>
            <a:r>
              <a:rPr lang="en-US" baseline="30000" dirty="0"/>
              <a:t>16</a:t>
            </a:r>
            <a:r>
              <a:rPr lang="en-US" dirty="0"/>
              <a:t> possible states</a:t>
            </a:r>
            <a:br>
              <a:rPr lang="en-US" dirty="0"/>
            </a:br>
            <a:endParaRPr lang="en-US" dirty="0"/>
          </a:p>
        </p:txBody>
      </p:sp>
      <p:sp>
        <p:nvSpPr>
          <p:cNvPr id="6" name="Content Placeholder 5"/>
          <p:cNvSpPr>
            <a:spLocks noGrp="1"/>
          </p:cNvSpPr>
          <p:nvPr>
            <p:ph sz="quarter" idx="4"/>
          </p:nvPr>
        </p:nvSpPr>
        <p:spPr>
          <a:xfrm>
            <a:off x="7362680" y="3116687"/>
            <a:ext cx="4717703" cy="3031341"/>
          </a:xfrm>
        </p:spPr>
        <p:txBody>
          <a:bodyPr>
            <a:normAutofit fontScale="70000" lnSpcReduction="20000"/>
          </a:bodyPr>
          <a:lstStyle/>
          <a:p>
            <a:r>
              <a:rPr lang="en-US" dirty="0"/>
              <a:t>Tuple</a:t>
            </a:r>
          </a:p>
          <a:p>
            <a:pPr marL="0" indent="0">
              <a:buNone/>
            </a:pPr>
            <a:r>
              <a:rPr lang="en-US" dirty="0"/>
              <a:t>In mathematics, an </a:t>
            </a:r>
            <a:r>
              <a:rPr lang="en-US" b="1" dirty="0"/>
              <a:t>n</a:t>
            </a:r>
            <a:r>
              <a:rPr lang="en-US" dirty="0"/>
              <a:t>-</a:t>
            </a:r>
            <a:r>
              <a:rPr lang="en-US" b="1" dirty="0"/>
              <a:t>tuple</a:t>
            </a:r>
            <a:r>
              <a:rPr lang="en-US" dirty="0"/>
              <a:t> is a sequence (or ordered list) of </a:t>
            </a:r>
            <a:r>
              <a:rPr lang="en-US" b="1" dirty="0"/>
              <a:t>n</a:t>
            </a:r>
            <a:r>
              <a:rPr lang="en-US" dirty="0"/>
              <a:t> elements, where </a:t>
            </a:r>
            <a:r>
              <a:rPr lang="en-US" b="1" dirty="0"/>
              <a:t>n</a:t>
            </a:r>
            <a:r>
              <a:rPr lang="en-US" dirty="0"/>
              <a:t> is a non-negative integer. There is only one 0-</a:t>
            </a:r>
            <a:r>
              <a:rPr lang="en-US" b="1" dirty="0"/>
              <a:t>tuple</a:t>
            </a:r>
            <a:r>
              <a:rPr lang="en-US" dirty="0"/>
              <a:t>, an empty sequence. An </a:t>
            </a:r>
            <a:r>
              <a:rPr lang="en-US" b="1" dirty="0"/>
              <a:t>n</a:t>
            </a:r>
            <a:r>
              <a:rPr lang="en-US" dirty="0"/>
              <a:t>-</a:t>
            </a:r>
            <a:r>
              <a:rPr lang="en-US" b="1" dirty="0"/>
              <a:t>tuple</a:t>
            </a:r>
            <a:r>
              <a:rPr lang="en-US" dirty="0"/>
              <a:t> is defined inductively using the construction of an ordered pair.</a:t>
            </a:r>
          </a:p>
          <a:p>
            <a:pPr marL="0" indent="0">
              <a:buNone/>
            </a:pPr>
            <a:r>
              <a:rPr lang="en-US" b="1" dirty="0"/>
              <a:t>The device most commonly used for holding</a:t>
            </a:r>
            <a:br>
              <a:rPr lang="en-US" dirty="0"/>
            </a:br>
            <a:r>
              <a:rPr lang="en-US" b="1" dirty="0"/>
              <a:t>data is a register</a:t>
            </a:r>
            <a:br>
              <a:rPr lang="en-US" dirty="0"/>
            </a:br>
            <a:endParaRPr lang="en-US" dirty="0"/>
          </a:p>
        </p:txBody>
      </p:sp>
      <p:sp>
        <p:nvSpPr>
          <p:cNvPr id="7" name="Slide Number Placeholder 6"/>
          <p:cNvSpPr>
            <a:spLocks noGrp="1"/>
          </p:cNvSpPr>
          <p:nvPr>
            <p:ph type="sldNum" sz="quarter" idx="12"/>
          </p:nvPr>
        </p:nvSpPr>
        <p:spPr/>
        <p:txBody>
          <a:bodyPr/>
          <a:lstStyle/>
          <a:p>
            <a:fld id="{0FF54DE5-C571-48E8-A5BC-B369434E2F44}" type="slidenum">
              <a:rPr lang="en-US" smtClean="0"/>
              <a:t>7</a:t>
            </a:fld>
            <a:endParaRPr lang="en-US" dirty="0"/>
          </a:p>
        </p:txBody>
      </p:sp>
    </p:spTree>
    <p:extLst>
      <p:ext uri="{BB962C8B-B14F-4D97-AF65-F5344CB8AC3E}">
        <p14:creationId xmlns:p14="http://schemas.microsoft.com/office/powerpoint/2010/main" val="3971194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7" dur="500"/>
                                        <p:tgtEl>
                                          <p:spTgt spid="4">
                                            <p:txEl>
                                              <p:pRg st="0" end="0"/>
                                            </p:txEl>
                                          </p:spTgt>
                                        </p:tgtEl>
                                        <p:attrNameLst>
                                          <p:attrName>ppt_y</p:attrName>
                                        </p:attrNameLst>
                                      </p:cBhvr>
                                      <p:tavLst>
                                        <p:tav tm="0">
                                          <p:val>
                                            <p:strVal val="ppt_y"/>
                                          </p:val>
                                        </p:tav>
                                        <p:tav tm="100000">
                                          <p:val>
                                            <p:strVal val="1+ppt_h/2"/>
                                          </p:val>
                                        </p:tav>
                                      </p:tavLst>
                                    </p:anim>
                                    <p:set>
                                      <p:cBhvr>
                                        <p:cTn id="8" dur="1" fill="hold">
                                          <p:stCondLst>
                                            <p:cond delay="499"/>
                                          </p:stCondLst>
                                        </p:cTn>
                                        <p:tgtEl>
                                          <p:spTgt spid="4">
                                            <p:txEl>
                                              <p:pRg st="0" end="0"/>
                                            </p:txEl>
                                          </p:spTgt>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500"/>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3" dur="500"/>
                                        <p:tgtEl>
                                          <p:spTgt spid="4">
                                            <p:txEl>
                                              <p:pRg st="1" end="1"/>
                                            </p:txEl>
                                          </p:spTgt>
                                        </p:tgtEl>
                                        <p:attrNameLst>
                                          <p:attrName>ppt_y</p:attrName>
                                        </p:attrNameLst>
                                      </p:cBhvr>
                                      <p:tavLst>
                                        <p:tav tm="0">
                                          <p:val>
                                            <p:strVal val="ppt_y"/>
                                          </p:val>
                                        </p:tav>
                                        <p:tav tm="100000">
                                          <p:val>
                                            <p:strVal val="1+ppt_h/2"/>
                                          </p:val>
                                        </p:tav>
                                      </p:tavLst>
                                    </p:anim>
                                    <p:set>
                                      <p:cBhvr>
                                        <p:cTn id="14" dur="1" fill="hold">
                                          <p:stCondLst>
                                            <p:cond delay="499"/>
                                          </p:stCondLst>
                                        </p:cTn>
                                        <p:tgtEl>
                                          <p:spTgt spid="4">
                                            <p:txEl>
                                              <p:pRg st="1" end="1"/>
                                            </p:txEl>
                                          </p:spTgt>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0" nodeType="clickEffect">
                                  <p:stCondLst>
                                    <p:cond delay="0"/>
                                  </p:stCondLst>
                                  <p:childTnLst>
                                    <p:anim calcmode="lin" valueType="num">
                                      <p:cBhvr additive="base">
                                        <p:cTn id="18" dur="500"/>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9" dur="500"/>
                                        <p:tgtEl>
                                          <p:spTgt spid="4">
                                            <p:txEl>
                                              <p:pRg st="2" end="2"/>
                                            </p:txEl>
                                          </p:spTgt>
                                        </p:tgtEl>
                                        <p:attrNameLst>
                                          <p:attrName>ppt_y</p:attrName>
                                        </p:attrNameLst>
                                      </p:cBhvr>
                                      <p:tavLst>
                                        <p:tav tm="0">
                                          <p:val>
                                            <p:strVal val="ppt_y"/>
                                          </p:val>
                                        </p:tav>
                                        <p:tav tm="100000">
                                          <p:val>
                                            <p:strVal val="1+ppt_h/2"/>
                                          </p:val>
                                        </p:tav>
                                      </p:tavLst>
                                    </p:anim>
                                    <p:set>
                                      <p:cBhvr>
                                        <p:cTn id="20" dur="1" fill="hold">
                                          <p:stCondLst>
                                            <p:cond delay="499"/>
                                          </p:stCondLst>
                                        </p:cTn>
                                        <p:tgtEl>
                                          <p:spTgt spid="4">
                                            <p:txEl>
                                              <p:pRg st="2" end="2"/>
                                            </p:txEl>
                                          </p:spTgt>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0" nodeType="clickEffect">
                                  <p:stCondLst>
                                    <p:cond delay="0"/>
                                  </p:stCondLst>
                                  <p:childTnLst>
                                    <p:anim calcmode="lin" valueType="num">
                                      <p:cBhvr additive="base">
                                        <p:cTn id="24" dur="500"/>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5" dur="500"/>
                                        <p:tgtEl>
                                          <p:spTgt spid="4">
                                            <p:txEl>
                                              <p:pRg st="3" end="3"/>
                                            </p:txEl>
                                          </p:spTgt>
                                        </p:tgtEl>
                                        <p:attrNameLst>
                                          <p:attrName>ppt_y</p:attrName>
                                        </p:attrNameLst>
                                      </p:cBhvr>
                                      <p:tavLst>
                                        <p:tav tm="0">
                                          <p:val>
                                            <p:strVal val="ppt_y"/>
                                          </p:val>
                                        </p:tav>
                                        <p:tav tm="100000">
                                          <p:val>
                                            <p:strVal val="1+ppt_h/2"/>
                                          </p:val>
                                        </p:tav>
                                      </p:tavLst>
                                    </p:anim>
                                    <p:set>
                                      <p:cBhvr>
                                        <p:cTn id="26" dur="1" fill="hold">
                                          <p:stCondLst>
                                            <p:cond delay="499"/>
                                          </p:stCondLst>
                                        </p:cTn>
                                        <p:tgtEl>
                                          <p:spTgt spid="4">
                                            <p:txEl>
                                              <p:pRg st="3" end="3"/>
                                            </p:txEl>
                                          </p:spTgt>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 presetClass="exit" presetSubtype="4" fill="hold" grpId="0" nodeType="clickEffect">
                                  <p:stCondLst>
                                    <p:cond delay="0"/>
                                  </p:stCondLst>
                                  <p:childTnLst>
                                    <p:anim calcmode="lin" valueType="num">
                                      <p:cBhvr additive="base">
                                        <p:cTn id="30" dur="500"/>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1" dur="500"/>
                                        <p:tgtEl>
                                          <p:spTgt spid="4">
                                            <p:txEl>
                                              <p:pRg st="4" end="4"/>
                                            </p:txEl>
                                          </p:spTgt>
                                        </p:tgtEl>
                                        <p:attrNameLst>
                                          <p:attrName>ppt_y</p:attrName>
                                        </p:attrNameLst>
                                      </p:cBhvr>
                                      <p:tavLst>
                                        <p:tav tm="0">
                                          <p:val>
                                            <p:strVal val="ppt_y"/>
                                          </p:val>
                                        </p:tav>
                                        <p:tav tm="100000">
                                          <p:val>
                                            <p:strVal val="1+ppt_h/2"/>
                                          </p:val>
                                        </p:tav>
                                      </p:tavLst>
                                    </p:anim>
                                    <p:set>
                                      <p:cBhvr>
                                        <p:cTn id="32" dur="1" fill="hold">
                                          <p:stCondLst>
                                            <p:cond delay="499"/>
                                          </p:stCondLst>
                                        </p:cTn>
                                        <p:tgtEl>
                                          <p:spTgt spid="4">
                                            <p:txEl>
                                              <p:pRg st="4" end="4"/>
                                            </p:txEl>
                                          </p:spTgt>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 presetClass="exit" presetSubtype="4" fill="hold" grpId="0" nodeType="clickEffect">
                                  <p:stCondLst>
                                    <p:cond delay="0"/>
                                  </p:stCondLst>
                                  <p:childTnLst>
                                    <p:anim calcmode="lin" valueType="num">
                                      <p:cBhvr additive="base">
                                        <p:cTn id="36" dur="500"/>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7" dur="500"/>
                                        <p:tgtEl>
                                          <p:spTgt spid="4">
                                            <p:txEl>
                                              <p:pRg st="5" end="5"/>
                                            </p:txEl>
                                          </p:spTgt>
                                        </p:tgtEl>
                                        <p:attrNameLst>
                                          <p:attrName>ppt_y</p:attrName>
                                        </p:attrNameLst>
                                      </p:cBhvr>
                                      <p:tavLst>
                                        <p:tav tm="0">
                                          <p:val>
                                            <p:strVal val="ppt_y"/>
                                          </p:val>
                                        </p:tav>
                                        <p:tav tm="100000">
                                          <p:val>
                                            <p:strVal val="1+ppt_h/2"/>
                                          </p:val>
                                        </p:tav>
                                      </p:tavLst>
                                    </p:anim>
                                    <p:set>
                                      <p:cBhvr>
                                        <p:cTn id="38" dur="1" fill="hold">
                                          <p:stCondLst>
                                            <p:cond delay="499"/>
                                          </p:stCondLst>
                                        </p:cTn>
                                        <p:tgtEl>
                                          <p:spTgt spid="4">
                                            <p:txEl>
                                              <p:pRg st="5" end="5"/>
                                            </p:txEl>
                                          </p:spTgt>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0" end="0"/>
                                            </p:txEl>
                                          </p:spTgt>
                                        </p:tgtEl>
                                        <p:attrNameLst>
                                          <p:attrName>style.visibility</p:attrName>
                                        </p:attrNameLst>
                                      </p:cBhvr>
                                      <p:to>
                                        <p:strVal val="visible"/>
                                      </p:to>
                                    </p:set>
                                    <p:anim calcmode="lin" valueType="num">
                                      <p:cBhvr additive="base">
                                        <p:cTn id="4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1" end="1"/>
                                            </p:txEl>
                                          </p:spTgt>
                                        </p:tgtEl>
                                        <p:attrNameLst>
                                          <p:attrName>style.visibility</p:attrName>
                                        </p:attrNameLst>
                                      </p:cBhvr>
                                      <p:to>
                                        <p:strVal val="visible"/>
                                      </p:to>
                                    </p:set>
                                    <p:anim calcmode="lin" valueType="num">
                                      <p:cBhvr additive="base">
                                        <p:cTn id="4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txEl>
                                              <p:pRg st="2" end="2"/>
                                            </p:txEl>
                                          </p:spTgt>
                                        </p:tgtEl>
                                        <p:attrNameLst>
                                          <p:attrName>style.visibility</p:attrName>
                                        </p:attrNameLst>
                                      </p:cBhvr>
                                      <p:to>
                                        <p:strVal val="visible"/>
                                      </p:to>
                                    </p:set>
                                    <p:anim calcmode="lin" valueType="num">
                                      <p:cBhvr additive="base">
                                        <p:cTn id="5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t-BR" dirty="0"/>
              <a:t>B I NARY      L O G I C</a:t>
            </a:r>
            <a:br>
              <a:rPr lang="pt-BR" dirty="0"/>
            </a:br>
            <a:endParaRPr lang="en-US" dirty="0"/>
          </a:p>
        </p:txBody>
      </p:sp>
      <p:sp>
        <p:nvSpPr>
          <p:cNvPr id="4" name="Content Placeholder 3"/>
          <p:cNvSpPr>
            <a:spLocks noGrp="1"/>
          </p:cNvSpPr>
          <p:nvPr>
            <p:ph sz="half" idx="2"/>
          </p:nvPr>
        </p:nvSpPr>
        <p:spPr>
          <a:xfrm>
            <a:off x="1014748" y="1378040"/>
            <a:ext cx="10601996" cy="5479960"/>
          </a:xfrm>
        </p:spPr>
        <p:txBody>
          <a:bodyPr>
            <a:normAutofit fontScale="77500" lnSpcReduction="20000"/>
          </a:bodyPr>
          <a:lstStyle/>
          <a:p>
            <a:r>
              <a:rPr lang="en-US" sz="2900" dirty="0"/>
              <a:t>Binary logic deals with variables that take on two discrete values (logical meaning).</a:t>
            </a:r>
          </a:p>
          <a:p>
            <a:r>
              <a:rPr lang="en-US" sz="2900" dirty="0"/>
              <a:t>The two values the variables assume may be called by different names (</a:t>
            </a:r>
            <a:r>
              <a:rPr lang="en-US" sz="2900" i="1" dirty="0"/>
              <a:t>true </a:t>
            </a:r>
            <a:r>
              <a:rPr lang="en-US" sz="2900" dirty="0"/>
              <a:t>and </a:t>
            </a:r>
            <a:r>
              <a:rPr lang="en-US" sz="2900" i="1" dirty="0"/>
              <a:t>false, </a:t>
            </a:r>
          </a:p>
          <a:p>
            <a:pPr marL="0" indent="0">
              <a:buNone/>
            </a:pPr>
            <a:r>
              <a:rPr lang="en-US" sz="2900" i="1" dirty="0"/>
              <a:t>  yes </a:t>
            </a:r>
            <a:r>
              <a:rPr lang="en-US" sz="2900" dirty="0"/>
              <a:t>and </a:t>
            </a:r>
            <a:r>
              <a:rPr lang="en-US" sz="2900" i="1" dirty="0"/>
              <a:t>no but </a:t>
            </a:r>
            <a:r>
              <a:rPr lang="en-US" sz="2900" dirty="0"/>
              <a:t>it is convenient to think in terms of bits and assign the values 1 and 0).</a:t>
            </a:r>
          </a:p>
          <a:p>
            <a:endParaRPr lang="en-US" sz="2900" b="1" dirty="0"/>
          </a:p>
          <a:p>
            <a:r>
              <a:rPr lang="en-US" sz="2900" b="1" dirty="0"/>
              <a:t>Definition of Binary Logic</a:t>
            </a:r>
          </a:p>
          <a:p>
            <a:r>
              <a:rPr lang="en-US" sz="2900" dirty="0"/>
              <a:t>Binary logic consists of binary variables and a set of logical operations. </a:t>
            </a:r>
          </a:p>
          <a:p>
            <a:r>
              <a:rPr lang="en-US" sz="2900" dirty="0"/>
              <a:t>The variables are designated by letters of the alphabet, such as </a:t>
            </a:r>
            <a:r>
              <a:rPr lang="en-US" sz="2900" b="1" i="1" dirty="0"/>
              <a:t>A</a:t>
            </a:r>
            <a:r>
              <a:rPr lang="en-US" sz="2900" b="1" dirty="0"/>
              <a:t>, </a:t>
            </a:r>
            <a:r>
              <a:rPr lang="en-US" sz="2900" b="1" i="1" dirty="0"/>
              <a:t>B</a:t>
            </a:r>
            <a:r>
              <a:rPr lang="en-US" sz="2900" b="1" dirty="0"/>
              <a:t>, </a:t>
            </a:r>
            <a:r>
              <a:rPr lang="en-US" sz="2900" b="1" i="1" dirty="0"/>
              <a:t>C</a:t>
            </a:r>
            <a:r>
              <a:rPr lang="en-US" sz="2900" b="1" dirty="0"/>
              <a:t>, </a:t>
            </a:r>
            <a:r>
              <a:rPr lang="en-US" sz="2900" b="1" i="1" dirty="0"/>
              <a:t>x</a:t>
            </a:r>
            <a:r>
              <a:rPr lang="en-US" sz="2900" b="1" dirty="0"/>
              <a:t>, </a:t>
            </a:r>
            <a:r>
              <a:rPr lang="en-US" sz="2900" b="1" i="1" dirty="0"/>
              <a:t>y</a:t>
            </a:r>
            <a:r>
              <a:rPr lang="en-US" sz="2900" b="1" dirty="0"/>
              <a:t>, </a:t>
            </a:r>
            <a:r>
              <a:rPr lang="en-US" sz="2900" b="1" i="1" dirty="0"/>
              <a:t>z</a:t>
            </a:r>
            <a:r>
              <a:rPr lang="en-US" sz="2900" b="1" dirty="0"/>
              <a:t>, </a:t>
            </a:r>
            <a:r>
              <a:rPr lang="en-US" sz="2900" dirty="0"/>
              <a:t>etc. with each variable having two and only two distinct possible values: 1 and 0.</a:t>
            </a:r>
          </a:p>
          <a:p>
            <a:r>
              <a:rPr lang="en-US" sz="2900" dirty="0"/>
              <a:t>There are three basic logical operations: AND, OR, and NOT. Each operation produces a binary result, denoted by </a:t>
            </a:r>
            <a:r>
              <a:rPr lang="en-US" sz="2900" i="1" dirty="0"/>
              <a:t>z.</a:t>
            </a:r>
          </a:p>
          <a:p>
            <a:r>
              <a:rPr lang="en-US" sz="2900" dirty="0"/>
              <a:t>AND </a:t>
            </a:r>
            <a:r>
              <a:rPr lang="en-US" sz="2900" dirty="0" err="1"/>
              <a:t>and</a:t>
            </a:r>
            <a:r>
              <a:rPr lang="en-US" sz="2900" dirty="0"/>
              <a:t> OR are the same as those used for multiplication and addition.</a:t>
            </a:r>
          </a:p>
          <a:p>
            <a:r>
              <a:rPr lang="en-US" sz="2900" dirty="0"/>
              <a:t>However, </a:t>
            </a:r>
            <a:r>
              <a:rPr lang="en-US" sz="2900" b="1" dirty="0"/>
              <a:t>binary logic should not be confused with binary arithmetic</a:t>
            </a:r>
            <a:endParaRPr lang="en-US" dirty="0"/>
          </a:p>
        </p:txBody>
      </p:sp>
      <p:sp>
        <p:nvSpPr>
          <p:cNvPr id="7" name="Slide Number Placeholder 6"/>
          <p:cNvSpPr>
            <a:spLocks noGrp="1"/>
          </p:cNvSpPr>
          <p:nvPr>
            <p:ph type="sldNum" sz="quarter" idx="12"/>
          </p:nvPr>
        </p:nvSpPr>
        <p:spPr/>
        <p:txBody>
          <a:bodyPr/>
          <a:lstStyle/>
          <a:p>
            <a:fld id="{0FF54DE5-C571-48E8-A5BC-B369434E2F44}" type="slidenum">
              <a:rPr lang="en-US" smtClean="0"/>
              <a:t>8</a:t>
            </a:fld>
            <a:endParaRPr lang="en-US"/>
          </a:p>
        </p:txBody>
      </p:sp>
    </p:spTree>
    <p:extLst>
      <p:ext uri="{BB962C8B-B14F-4D97-AF65-F5344CB8AC3E}">
        <p14:creationId xmlns:p14="http://schemas.microsoft.com/office/powerpoint/2010/main" val="998234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circle(in)">
                                      <p:cBhvr>
                                        <p:cTn id="10" dur="2000"/>
                                        <p:tgtEl>
                                          <p:spTgt spid="4">
                                            <p:txEl>
                                              <p:pRg st="1" end="1"/>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circle(in)">
                                      <p:cBhvr>
                                        <p:cTn id="13" dur="2000"/>
                                        <p:tgtEl>
                                          <p:spTgt spid="4">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4">
                                            <p:txEl>
                                              <p:pRg st="4" end="4"/>
                                            </p:txEl>
                                          </p:spTgt>
                                        </p:tgtEl>
                                        <p:attrNameLst>
                                          <p:attrName>style.visibility</p:attrName>
                                        </p:attrNameLst>
                                      </p:cBhvr>
                                      <p:to>
                                        <p:strVal val="visible"/>
                                      </p:to>
                                    </p:set>
                                    <p:anim calcmode="lin" valueType="num">
                                      <p:cBhvr additive="base">
                                        <p:cTn id="18"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 calcmode="lin" valueType="num">
                                      <p:cBhvr additive="base">
                                        <p:cTn id="22"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4" presetID="2" presetClass="entr" presetSubtype="4" fill="hold" nodeType="withEffect">
                                  <p:stCondLst>
                                    <p:cond delay="0"/>
                                  </p:stCondLst>
                                  <p:childTnLst>
                                    <p:set>
                                      <p:cBhvr>
                                        <p:cTn id="25" dur="1" fill="hold">
                                          <p:stCondLst>
                                            <p:cond delay="0"/>
                                          </p:stCondLst>
                                        </p:cTn>
                                        <p:tgtEl>
                                          <p:spTgt spid="4">
                                            <p:txEl>
                                              <p:pRg st="6" end="6"/>
                                            </p:txEl>
                                          </p:spTgt>
                                        </p:tgtEl>
                                        <p:attrNameLst>
                                          <p:attrName>style.visibility</p:attrName>
                                        </p:attrNameLst>
                                      </p:cBhvr>
                                      <p:to>
                                        <p:strVal val="visible"/>
                                      </p:to>
                                    </p:set>
                                    <p:anim calcmode="lin" valueType="num">
                                      <p:cBhvr additive="base">
                                        <p:cTn id="26"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8" presetID="26" presetClass="entr" presetSubtype="0" fill="hold" nodeType="withEffect">
                                  <p:stCondLst>
                                    <p:cond delay="0"/>
                                  </p:stCondLst>
                                  <p:childTnLst>
                                    <p:set>
                                      <p:cBhvr>
                                        <p:cTn id="29" dur="1" fill="hold">
                                          <p:stCondLst>
                                            <p:cond delay="0"/>
                                          </p:stCondLst>
                                        </p:cTn>
                                        <p:tgtEl>
                                          <p:spTgt spid="4">
                                            <p:txEl>
                                              <p:pRg st="7" end="7"/>
                                            </p:txEl>
                                          </p:spTgt>
                                        </p:tgtEl>
                                        <p:attrNameLst>
                                          <p:attrName>style.visibility</p:attrName>
                                        </p:attrNameLst>
                                      </p:cBhvr>
                                      <p:to>
                                        <p:strVal val="visible"/>
                                      </p:to>
                                    </p:set>
                                    <p:animEffect transition="in" filter="wipe(down)">
                                      <p:cBhvr>
                                        <p:cTn id="30" dur="580">
                                          <p:stCondLst>
                                            <p:cond delay="0"/>
                                          </p:stCondLst>
                                        </p:cTn>
                                        <p:tgtEl>
                                          <p:spTgt spid="4">
                                            <p:txEl>
                                              <p:pRg st="7" end="7"/>
                                            </p:txEl>
                                          </p:spTgt>
                                        </p:tgtEl>
                                      </p:cBhvr>
                                    </p:animEffect>
                                    <p:anim calcmode="lin" valueType="num">
                                      <p:cBhvr>
                                        <p:cTn id="31" dur="1822" tmFilter="0,0; 0.14,0.36; 0.43,0.73; 0.71,0.91; 1.0,1.0">
                                          <p:stCondLst>
                                            <p:cond delay="0"/>
                                          </p:stCondLst>
                                        </p:cTn>
                                        <p:tgtEl>
                                          <p:spTgt spid="4">
                                            <p:txEl>
                                              <p:pRg st="7" end="7"/>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4">
                                            <p:txEl>
                                              <p:pRg st="7" end="7"/>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4">
                                            <p:txEl>
                                              <p:pRg st="7" end="7"/>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4">
                                            <p:txEl>
                                              <p:pRg st="7" end="7"/>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4">
                                            <p:txEl>
                                              <p:pRg st="7" end="7"/>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4">
                                            <p:txEl>
                                              <p:pRg st="7" end="7"/>
                                            </p:txEl>
                                          </p:spTgt>
                                        </p:tgtEl>
                                      </p:cBhvr>
                                      <p:to x="100000" y="60000"/>
                                    </p:animScale>
                                    <p:animScale>
                                      <p:cBhvr>
                                        <p:cTn id="37" dur="166" decel="50000">
                                          <p:stCondLst>
                                            <p:cond delay="676"/>
                                          </p:stCondLst>
                                        </p:cTn>
                                        <p:tgtEl>
                                          <p:spTgt spid="4">
                                            <p:txEl>
                                              <p:pRg st="7" end="7"/>
                                            </p:txEl>
                                          </p:spTgt>
                                        </p:tgtEl>
                                      </p:cBhvr>
                                      <p:to x="100000" y="100000"/>
                                    </p:animScale>
                                    <p:animScale>
                                      <p:cBhvr>
                                        <p:cTn id="38" dur="26">
                                          <p:stCondLst>
                                            <p:cond delay="1312"/>
                                          </p:stCondLst>
                                        </p:cTn>
                                        <p:tgtEl>
                                          <p:spTgt spid="4">
                                            <p:txEl>
                                              <p:pRg st="7" end="7"/>
                                            </p:txEl>
                                          </p:spTgt>
                                        </p:tgtEl>
                                      </p:cBhvr>
                                      <p:to x="100000" y="80000"/>
                                    </p:animScale>
                                    <p:animScale>
                                      <p:cBhvr>
                                        <p:cTn id="39" dur="166" decel="50000">
                                          <p:stCondLst>
                                            <p:cond delay="1338"/>
                                          </p:stCondLst>
                                        </p:cTn>
                                        <p:tgtEl>
                                          <p:spTgt spid="4">
                                            <p:txEl>
                                              <p:pRg st="7" end="7"/>
                                            </p:txEl>
                                          </p:spTgt>
                                        </p:tgtEl>
                                      </p:cBhvr>
                                      <p:to x="100000" y="100000"/>
                                    </p:animScale>
                                    <p:animScale>
                                      <p:cBhvr>
                                        <p:cTn id="40" dur="26">
                                          <p:stCondLst>
                                            <p:cond delay="1642"/>
                                          </p:stCondLst>
                                        </p:cTn>
                                        <p:tgtEl>
                                          <p:spTgt spid="4">
                                            <p:txEl>
                                              <p:pRg st="7" end="7"/>
                                            </p:txEl>
                                          </p:spTgt>
                                        </p:tgtEl>
                                      </p:cBhvr>
                                      <p:to x="100000" y="90000"/>
                                    </p:animScale>
                                    <p:animScale>
                                      <p:cBhvr>
                                        <p:cTn id="41" dur="166" decel="50000">
                                          <p:stCondLst>
                                            <p:cond delay="1668"/>
                                          </p:stCondLst>
                                        </p:cTn>
                                        <p:tgtEl>
                                          <p:spTgt spid="4">
                                            <p:txEl>
                                              <p:pRg st="7" end="7"/>
                                            </p:txEl>
                                          </p:spTgt>
                                        </p:tgtEl>
                                      </p:cBhvr>
                                      <p:to x="100000" y="100000"/>
                                    </p:animScale>
                                    <p:animScale>
                                      <p:cBhvr>
                                        <p:cTn id="42" dur="26">
                                          <p:stCondLst>
                                            <p:cond delay="1808"/>
                                          </p:stCondLst>
                                        </p:cTn>
                                        <p:tgtEl>
                                          <p:spTgt spid="4">
                                            <p:txEl>
                                              <p:pRg st="7" end="7"/>
                                            </p:txEl>
                                          </p:spTgt>
                                        </p:tgtEl>
                                      </p:cBhvr>
                                      <p:to x="100000" y="95000"/>
                                    </p:animScale>
                                    <p:animScale>
                                      <p:cBhvr>
                                        <p:cTn id="43" dur="166" decel="50000">
                                          <p:stCondLst>
                                            <p:cond delay="1834"/>
                                          </p:stCondLst>
                                        </p:cTn>
                                        <p:tgtEl>
                                          <p:spTgt spid="4">
                                            <p:txEl>
                                              <p:pRg st="7" end="7"/>
                                            </p:txEl>
                                          </p:spTgt>
                                        </p:tgtEl>
                                      </p:cBhvr>
                                      <p:to x="100000" y="100000"/>
                                    </p:animScale>
                                  </p:childTnLst>
                                </p:cTn>
                              </p:par>
                              <p:par>
                                <p:cTn id="44" presetID="26" presetClass="entr" presetSubtype="0" fill="hold" nodeType="withEffect">
                                  <p:stCondLst>
                                    <p:cond delay="0"/>
                                  </p:stCondLst>
                                  <p:childTnLst>
                                    <p:set>
                                      <p:cBhvr>
                                        <p:cTn id="45" dur="1" fill="hold">
                                          <p:stCondLst>
                                            <p:cond delay="0"/>
                                          </p:stCondLst>
                                        </p:cTn>
                                        <p:tgtEl>
                                          <p:spTgt spid="4">
                                            <p:txEl>
                                              <p:pRg st="8" end="8"/>
                                            </p:txEl>
                                          </p:spTgt>
                                        </p:tgtEl>
                                        <p:attrNameLst>
                                          <p:attrName>style.visibility</p:attrName>
                                        </p:attrNameLst>
                                      </p:cBhvr>
                                      <p:to>
                                        <p:strVal val="visible"/>
                                      </p:to>
                                    </p:set>
                                    <p:animEffect transition="in" filter="wipe(down)">
                                      <p:cBhvr>
                                        <p:cTn id="46" dur="580">
                                          <p:stCondLst>
                                            <p:cond delay="0"/>
                                          </p:stCondLst>
                                        </p:cTn>
                                        <p:tgtEl>
                                          <p:spTgt spid="4">
                                            <p:txEl>
                                              <p:pRg st="8" end="8"/>
                                            </p:txEl>
                                          </p:spTgt>
                                        </p:tgtEl>
                                      </p:cBhvr>
                                    </p:animEffect>
                                    <p:anim calcmode="lin" valueType="num">
                                      <p:cBhvr>
                                        <p:cTn id="47" dur="1822" tmFilter="0,0; 0.14,0.36; 0.43,0.73; 0.71,0.91; 1.0,1.0">
                                          <p:stCondLst>
                                            <p:cond delay="0"/>
                                          </p:stCondLst>
                                        </p:cTn>
                                        <p:tgtEl>
                                          <p:spTgt spid="4">
                                            <p:txEl>
                                              <p:pRg st="8" end="8"/>
                                            </p:txEl>
                                          </p:spTgt>
                                        </p:tgtEl>
                                        <p:attrNameLst>
                                          <p:attrName>ppt_x</p:attrName>
                                        </p:attrNameLst>
                                      </p:cBhvr>
                                      <p:tavLst>
                                        <p:tav tm="0">
                                          <p:val>
                                            <p:strVal val="#ppt_x-0.25"/>
                                          </p:val>
                                        </p:tav>
                                        <p:tav tm="100000">
                                          <p:val>
                                            <p:strVal val="#ppt_x"/>
                                          </p:val>
                                        </p:tav>
                                      </p:tavLst>
                                    </p:anim>
                                    <p:anim calcmode="lin" valueType="num">
                                      <p:cBhvr>
                                        <p:cTn id="48" dur="664" tmFilter="0.0,0.0; 0.25,0.07; 0.50,0.2; 0.75,0.467; 1.0,1.0">
                                          <p:stCondLst>
                                            <p:cond delay="0"/>
                                          </p:stCondLst>
                                        </p:cTn>
                                        <p:tgtEl>
                                          <p:spTgt spid="4">
                                            <p:txEl>
                                              <p:pRg st="8" end="8"/>
                                            </p:txEl>
                                          </p:spTgt>
                                        </p:tgtEl>
                                        <p:attrNameLst>
                                          <p:attrName>ppt_y</p:attrName>
                                        </p:attrNameLst>
                                      </p:cBhvr>
                                      <p:tavLst>
                                        <p:tav tm="0" fmla="#ppt_y-sin(pi*$)/3">
                                          <p:val>
                                            <p:fltVal val="0.5"/>
                                          </p:val>
                                        </p:tav>
                                        <p:tav tm="100000">
                                          <p:val>
                                            <p:fltVal val="1"/>
                                          </p:val>
                                        </p:tav>
                                      </p:tavLst>
                                    </p:anim>
                                    <p:anim calcmode="lin" valueType="num">
                                      <p:cBhvr>
                                        <p:cTn id="49" dur="664" tmFilter="0, 0; 0.125,0.2665; 0.25,0.4; 0.375,0.465; 0.5,0.5;  0.625,0.535; 0.75,0.6; 0.875,0.7335; 1,1">
                                          <p:stCondLst>
                                            <p:cond delay="664"/>
                                          </p:stCondLst>
                                        </p:cTn>
                                        <p:tgtEl>
                                          <p:spTgt spid="4">
                                            <p:txEl>
                                              <p:pRg st="8" end="8"/>
                                            </p:txEl>
                                          </p:spTgt>
                                        </p:tgtEl>
                                        <p:attrNameLst>
                                          <p:attrName>ppt_y</p:attrName>
                                        </p:attrNameLst>
                                      </p:cBhvr>
                                      <p:tavLst>
                                        <p:tav tm="0" fmla="#ppt_y-sin(pi*$)/9">
                                          <p:val>
                                            <p:fltVal val="0"/>
                                          </p:val>
                                        </p:tav>
                                        <p:tav tm="100000">
                                          <p:val>
                                            <p:fltVal val="1"/>
                                          </p:val>
                                        </p:tav>
                                      </p:tavLst>
                                    </p:anim>
                                    <p:anim calcmode="lin" valueType="num">
                                      <p:cBhvr>
                                        <p:cTn id="50" dur="332" tmFilter="0, 0; 0.125,0.2665; 0.25,0.4; 0.375,0.465; 0.5,0.5;  0.625,0.535; 0.75,0.6; 0.875,0.7335; 1,1">
                                          <p:stCondLst>
                                            <p:cond delay="1324"/>
                                          </p:stCondLst>
                                        </p:cTn>
                                        <p:tgtEl>
                                          <p:spTgt spid="4">
                                            <p:txEl>
                                              <p:pRg st="8" end="8"/>
                                            </p:txEl>
                                          </p:spTgt>
                                        </p:tgtEl>
                                        <p:attrNameLst>
                                          <p:attrName>ppt_y</p:attrName>
                                        </p:attrNameLst>
                                      </p:cBhvr>
                                      <p:tavLst>
                                        <p:tav tm="0" fmla="#ppt_y-sin(pi*$)/27">
                                          <p:val>
                                            <p:fltVal val="0"/>
                                          </p:val>
                                        </p:tav>
                                        <p:tav tm="100000">
                                          <p:val>
                                            <p:fltVal val="1"/>
                                          </p:val>
                                        </p:tav>
                                      </p:tavLst>
                                    </p:anim>
                                    <p:anim calcmode="lin" valueType="num">
                                      <p:cBhvr>
                                        <p:cTn id="51" dur="164" tmFilter="0, 0; 0.125,0.2665; 0.25,0.4; 0.375,0.465; 0.5,0.5;  0.625,0.535; 0.75,0.6; 0.875,0.7335; 1,1">
                                          <p:stCondLst>
                                            <p:cond delay="1656"/>
                                          </p:stCondLst>
                                        </p:cTn>
                                        <p:tgtEl>
                                          <p:spTgt spid="4">
                                            <p:txEl>
                                              <p:pRg st="8" end="8"/>
                                            </p:txEl>
                                          </p:spTgt>
                                        </p:tgtEl>
                                        <p:attrNameLst>
                                          <p:attrName>ppt_y</p:attrName>
                                        </p:attrNameLst>
                                      </p:cBhvr>
                                      <p:tavLst>
                                        <p:tav tm="0" fmla="#ppt_y-sin(pi*$)/81">
                                          <p:val>
                                            <p:fltVal val="0"/>
                                          </p:val>
                                        </p:tav>
                                        <p:tav tm="100000">
                                          <p:val>
                                            <p:fltVal val="1"/>
                                          </p:val>
                                        </p:tav>
                                      </p:tavLst>
                                    </p:anim>
                                    <p:animScale>
                                      <p:cBhvr>
                                        <p:cTn id="52" dur="26">
                                          <p:stCondLst>
                                            <p:cond delay="650"/>
                                          </p:stCondLst>
                                        </p:cTn>
                                        <p:tgtEl>
                                          <p:spTgt spid="4">
                                            <p:txEl>
                                              <p:pRg st="8" end="8"/>
                                            </p:txEl>
                                          </p:spTgt>
                                        </p:tgtEl>
                                      </p:cBhvr>
                                      <p:to x="100000" y="60000"/>
                                    </p:animScale>
                                    <p:animScale>
                                      <p:cBhvr>
                                        <p:cTn id="53" dur="166" decel="50000">
                                          <p:stCondLst>
                                            <p:cond delay="676"/>
                                          </p:stCondLst>
                                        </p:cTn>
                                        <p:tgtEl>
                                          <p:spTgt spid="4">
                                            <p:txEl>
                                              <p:pRg st="8" end="8"/>
                                            </p:txEl>
                                          </p:spTgt>
                                        </p:tgtEl>
                                      </p:cBhvr>
                                      <p:to x="100000" y="100000"/>
                                    </p:animScale>
                                    <p:animScale>
                                      <p:cBhvr>
                                        <p:cTn id="54" dur="26">
                                          <p:stCondLst>
                                            <p:cond delay="1312"/>
                                          </p:stCondLst>
                                        </p:cTn>
                                        <p:tgtEl>
                                          <p:spTgt spid="4">
                                            <p:txEl>
                                              <p:pRg st="8" end="8"/>
                                            </p:txEl>
                                          </p:spTgt>
                                        </p:tgtEl>
                                      </p:cBhvr>
                                      <p:to x="100000" y="80000"/>
                                    </p:animScale>
                                    <p:animScale>
                                      <p:cBhvr>
                                        <p:cTn id="55" dur="166" decel="50000">
                                          <p:stCondLst>
                                            <p:cond delay="1338"/>
                                          </p:stCondLst>
                                        </p:cTn>
                                        <p:tgtEl>
                                          <p:spTgt spid="4">
                                            <p:txEl>
                                              <p:pRg st="8" end="8"/>
                                            </p:txEl>
                                          </p:spTgt>
                                        </p:tgtEl>
                                      </p:cBhvr>
                                      <p:to x="100000" y="100000"/>
                                    </p:animScale>
                                    <p:animScale>
                                      <p:cBhvr>
                                        <p:cTn id="56" dur="26">
                                          <p:stCondLst>
                                            <p:cond delay="1642"/>
                                          </p:stCondLst>
                                        </p:cTn>
                                        <p:tgtEl>
                                          <p:spTgt spid="4">
                                            <p:txEl>
                                              <p:pRg st="8" end="8"/>
                                            </p:txEl>
                                          </p:spTgt>
                                        </p:tgtEl>
                                      </p:cBhvr>
                                      <p:to x="100000" y="90000"/>
                                    </p:animScale>
                                    <p:animScale>
                                      <p:cBhvr>
                                        <p:cTn id="57" dur="166" decel="50000">
                                          <p:stCondLst>
                                            <p:cond delay="1668"/>
                                          </p:stCondLst>
                                        </p:cTn>
                                        <p:tgtEl>
                                          <p:spTgt spid="4">
                                            <p:txEl>
                                              <p:pRg st="8" end="8"/>
                                            </p:txEl>
                                          </p:spTgt>
                                        </p:tgtEl>
                                      </p:cBhvr>
                                      <p:to x="100000" y="100000"/>
                                    </p:animScale>
                                    <p:animScale>
                                      <p:cBhvr>
                                        <p:cTn id="58" dur="26">
                                          <p:stCondLst>
                                            <p:cond delay="1808"/>
                                          </p:stCondLst>
                                        </p:cTn>
                                        <p:tgtEl>
                                          <p:spTgt spid="4">
                                            <p:txEl>
                                              <p:pRg st="8" end="8"/>
                                            </p:txEl>
                                          </p:spTgt>
                                        </p:tgtEl>
                                      </p:cBhvr>
                                      <p:to x="100000" y="95000"/>
                                    </p:animScale>
                                    <p:animScale>
                                      <p:cBhvr>
                                        <p:cTn id="59" dur="166" decel="50000">
                                          <p:stCondLst>
                                            <p:cond delay="1834"/>
                                          </p:stCondLst>
                                        </p:cTn>
                                        <p:tgtEl>
                                          <p:spTgt spid="4">
                                            <p:txEl>
                                              <p:pRg st="8" end="8"/>
                                            </p:txEl>
                                          </p:spTgt>
                                        </p:tgtEl>
                                      </p:cBhvr>
                                      <p:to x="100000" y="100000"/>
                                    </p:animScale>
                                  </p:childTnLst>
                                </p:cTn>
                              </p:par>
                              <p:par>
                                <p:cTn id="60" presetID="26" presetClass="entr" presetSubtype="0" fill="hold" nodeType="withEffect">
                                  <p:stCondLst>
                                    <p:cond delay="0"/>
                                  </p:stCondLst>
                                  <p:childTnLst>
                                    <p:set>
                                      <p:cBhvr>
                                        <p:cTn id="61" dur="1" fill="hold">
                                          <p:stCondLst>
                                            <p:cond delay="0"/>
                                          </p:stCondLst>
                                        </p:cTn>
                                        <p:tgtEl>
                                          <p:spTgt spid="4">
                                            <p:txEl>
                                              <p:pRg st="9" end="9"/>
                                            </p:txEl>
                                          </p:spTgt>
                                        </p:tgtEl>
                                        <p:attrNameLst>
                                          <p:attrName>style.visibility</p:attrName>
                                        </p:attrNameLst>
                                      </p:cBhvr>
                                      <p:to>
                                        <p:strVal val="visible"/>
                                      </p:to>
                                    </p:set>
                                    <p:animEffect transition="in" filter="wipe(down)">
                                      <p:cBhvr>
                                        <p:cTn id="62" dur="580">
                                          <p:stCondLst>
                                            <p:cond delay="0"/>
                                          </p:stCondLst>
                                        </p:cTn>
                                        <p:tgtEl>
                                          <p:spTgt spid="4">
                                            <p:txEl>
                                              <p:pRg st="9" end="9"/>
                                            </p:txEl>
                                          </p:spTgt>
                                        </p:tgtEl>
                                      </p:cBhvr>
                                    </p:animEffect>
                                    <p:anim calcmode="lin" valueType="num">
                                      <p:cBhvr>
                                        <p:cTn id="63" dur="1822" tmFilter="0,0; 0.14,0.36; 0.43,0.73; 0.71,0.91; 1.0,1.0">
                                          <p:stCondLst>
                                            <p:cond delay="0"/>
                                          </p:stCondLst>
                                        </p:cTn>
                                        <p:tgtEl>
                                          <p:spTgt spid="4">
                                            <p:txEl>
                                              <p:pRg st="9" end="9"/>
                                            </p:txEl>
                                          </p:spTgt>
                                        </p:tgtEl>
                                        <p:attrNameLst>
                                          <p:attrName>ppt_x</p:attrName>
                                        </p:attrNameLst>
                                      </p:cBhvr>
                                      <p:tavLst>
                                        <p:tav tm="0">
                                          <p:val>
                                            <p:strVal val="#ppt_x-0.25"/>
                                          </p:val>
                                        </p:tav>
                                        <p:tav tm="100000">
                                          <p:val>
                                            <p:strVal val="#ppt_x"/>
                                          </p:val>
                                        </p:tav>
                                      </p:tavLst>
                                    </p:anim>
                                    <p:anim calcmode="lin" valueType="num">
                                      <p:cBhvr>
                                        <p:cTn id="64" dur="664" tmFilter="0.0,0.0; 0.25,0.07; 0.50,0.2; 0.75,0.467; 1.0,1.0">
                                          <p:stCondLst>
                                            <p:cond delay="0"/>
                                          </p:stCondLst>
                                        </p:cTn>
                                        <p:tgtEl>
                                          <p:spTgt spid="4">
                                            <p:txEl>
                                              <p:pRg st="9" end="9"/>
                                            </p:txEl>
                                          </p:spTgt>
                                        </p:tgtEl>
                                        <p:attrNameLst>
                                          <p:attrName>ppt_y</p:attrName>
                                        </p:attrNameLst>
                                      </p:cBhvr>
                                      <p:tavLst>
                                        <p:tav tm="0" fmla="#ppt_y-sin(pi*$)/3">
                                          <p:val>
                                            <p:fltVal val="0.5"/>
                                          </p:val>
                                        </p:tav>
                                        <p:tav tm="100000">
                                          <p:val>
                                            <p:fltVal val="1"/>
                                          </p:val>
                                        </p:tav>
                                      </p:tavLst>
                                    </p:anim>
                                    <p:anim calcmode="lin" valueType="num">
                                      <p:cBhvr>
                                        <p:cTn id="65" dur="664" tmFilter="0, 0; 0.125,0.2665; 0.25,0.4; 0.375,0.465; 0.5,0.5;  0.625,0.535; 0.75,0.6; 0.875,0.7335; 1,1">
                                          <p:stCondLst>
                                            <p:cond delay="664"/>
                                          </p:stCondLst>
                                        </p:cTn>
                                        <p:tgtEl>
                                          <p:spTgt spid="4">
                                            <p:txEl>
                                              <p:pRg st="9" end="9"/>
                                            </p:txEl>
                                          </p:spTgt>
                                        </p:tgtEl>
                                        <p:attrNameLst>
                                          <p:attrName>ppt_y</p:attrName>
                                        </p:attrNameLst>
                                      </p:cBhvr>
                                      <p:tavLst>
                                        <p:tav tm="0" fmla="#ppt_y-sin(pi*$)/9">
                                          <p:val>
                                            <p:fltVal val="0"/>
                                          </p:val>
                                        </p:tav>
                                        <p:tav tm="100000">
                                          <p:val>
                                            <p:fltVal val="1"/>
                                          </p:val>
                                        </p:tav>
                                      </p:tavLst>
                                    </p:anim>
                                    <p:anim calcmode="lin" valueType="num">
                                      <p:cBhvr>
                                        <p:cTn id="66" dur="332" tmFilter="0, 0; 0.125,0.2665; 0.25,0.4; 0.375,0.465; 0.5,0.5;  0.625,0.535; 0.75,0.6; 0.875,0.7335; 1,1">
                                          <p:stCondLst>
                                            <p:cond delay="1324"/>
                                          </p:stCondLst>
                                        </p:cTn>
                                        <p:tgtEl>
                                          <p:spTgt spid="4">
                                            <p:txEl>
                                              <p:pRg st="9" end="9"/>
                                            </p:txEl>
                                          </p:spTgt>
                                        </p:tgtEl>
                                        <p:attrNameLst>
                                          <p:attrName>ppt_y</p:attrName>
                                        </p:attrNameLst>
                                      </p:cBhvr>
                                      <p:tavLst>
                                        <p:tav tm="0" fmla="#ppt_y-sin(pi*$)/27">
                                          <p:val>
                                            <p:fltVal val="0"/>
                                          </p:val>
                                        </p:tav>
                                        <p:tav tm="100000">
                                          <p:val>
                                            <p:fltVal val="1"/>
                                          </p:val>
                                        </p:tav>
                                      </p:tavLst>
                                    </p:anim>
                                    <p:anim calcmode="lin" valueType="num">
                                      <p:cBhvr>
                                        <p:cTn id="67" dur="164" tmFilter="0, 0; 0.125,0.2665; 0.25,0.4; 0.375,0.465; 0.5,0.5;  0.625,0.535; 0.75,0.6; 0.875,0.7335; 1,1">
                                          <p:stCondLst>
                                            <p:cond delay="1656"/>
                                          </p:stCondLst>
                                        </p:cTn>
                                        <p:tgtEl>
                                          <p:spTgt spid="4">
                                            <p:txEl>
                                              <p:pRg st="9" end="9"/>
                                            </p:txEl>
                                          </p:spTgt>
                                        </p:tgtEl>
                                        <p:attrNameLst>
                                          <p:attrName>ppt_y</p:attrName>
                                        </p:attrNameLst>
                                      </p:cBhvr>
                                      <p:tavLst>
                                        <p:tav tm="0" fmla="#ppt_y-sin(pi*$)/81">
                                          <p:val>
                                            <p:fltVal val="0"/>
                                          </p:val>
                                        </p:tav>
                                        <p:tav tm="100000">
                                          <p:val>
                                            <p:fltVal val="1"/>
                                          </p:val>
                                        </p:tav>
                                      </p:tavLst>
                                    </p:anim>
                                    <p:animScale>
                                      <p:cBhvr>
                                        <p:cTn id="68" dur="26">
                                          <p:stCondLst>
                                            <p:cond delay="650"/>
                                          </p:stCondLst>
                                        </p:cTn>
                                        <p:tgtEl>
                                          <p:spTgt spid="4">
                                            <p:txEl>
                                              <p:pRg st="9" end="9"/>
                                            </p:txEl>
                                          </p:spTgt>
                                        </p:tgtEl>
                                      </p:cBhvr>
                                      <p:to x="100000" y="60000"/>
                                    </p:animScale>
                                    <p:animScale>
                                      <p:cBhvr>
                                        <p:cTn id="69" dur="166" decel="50000">
                                          <p:stCondLst>
                                            <p:cond delay="676"/>
                                          </p:stCondLst>
                                        </p:cTn>
                                        <p:tgtEl>
                                          <p:spTgt spid="4">
                                            <p:txEl>
                                              <p:pRg st="9" end="9"/>
                                            </p:txEl>
                                          </p:spTgt>
                                        </p:tgtEl>
                                      </p:cBhvr>
                                      <p:to x="100000" y="100000"/>
                                    </p:animScale>
                                    <p:animScale>
                                      <p:cBhvr>
                                        <p:cTn id="70" dur="26">
                                          <p:stCondLst>
                                            <p:cond delay="1312"/>
                                          </p:stCondLst>
                                        </p:cTn>
                                        <p:tgtEl>
                                          <p:spTgt spid="4">
                                            <p:txEl>
                                              <p:pRg st="9" end="9"/>
                                            </p:txEl>
                                          </p:spTgt>
                                        </p:tgtEl>
                                      </p:cBhvr>
                                      <p:to x="100000" y="80000"/>
                                    </p:animScale>
                                    <p:animScale>
                                      <p:cBhvr>
                                        <p:cTn id="71" dur="166" decel="50000">
                                          <p:stCondLst>
                                            <p:cond delay="1338"/>
                                          </p:stCondLst>
                                        </p:cTn>
                                        <p:tgtEl>
                                          <p:spTgt spid="4">
                                            <p:txEl>
                                              <p:pRg st="9" end="9"/>
                                            </p:txEl>
                                          </p:spTgt>
                                        </p:tgtEl>
                                      </p:cBhvr>
                                      <p:to x="100000" y="100000"/>
                                    </p:animScale>
                                    <p:animScale>
                                      <p:cBhvr>
                                        <p:cTn id="72" dur="26">
                                          <p:stCondLst>
                                            <p:cond delay="1642"/>
                                          </p:stCondLst>
                                        </p:cTn>
                                        <p:tgtEl>
                                          <p:spTgt spid="4">
                                            <p:txEl>
                                              <p:pRg st="9" end="9"/>
                                            </p:txEl>
                                          </p:spTgt>
                                        </p:tgtEl>
                                      </p:cBhvr>
                                      <p:to x="100000" y="90000"/>
                                    </p:animScale>
                                    <p:animScale>
                                      <p:cBhvr>
                                        <p:cTn id="73" dur="166" decel="50000">
                                          <p:stCondLst>
                                            <p:cond delay="1668"/>
                                          </p:stCondLst>
                                        </p:cTn>
                                        <p:tgtEl>
                                          <p:spTgt spid="4">
                                            <p:txEl>
                                              <p:pRg st="9" end="9"/>
                                            </p:txEl>
                                          </p:spTgt>
                                        </p:tgtEl>
                                      </p:cBhvr>
                                      <p:to x="100000" y="100000"/>
                                    </p:animScale>
                                    <p:animScale>
                                      <p:cBhvr>
                                        <p:cTn id="74" dur="26">
                                          <p:stCondLst>
                                            <p:cond delay="1808"/>
                                          </p:stCondLst>
                                        </p:cTn>
                                        <p:tgtEl>
                                          <p:spTgt spid="4">
                                            <p:txEl>
                                              <p:pRg st="9" end="9"/>
                                            </p:txEl>
                                          </p:spTgt>
                                        </p:tgtEl>
                                      </p:cBhvr>
                                      <p:to x="100000" y="95000"/>
                                    </p:animScale>
                                    <p:animScale>
                                      <p:cBhvr>
                                        <p:cTn id="75" dur="166" decel="50000">
                                          <p:stCondLst>
                                            <p:cond delay="1834"/>
                                          </p:stCondLst>
                                        </p:cTn>
                                        <p:tgtEl>
                                          <p:spTgt spid="4">
                                            <p:txEl>
                                              <p:pRg st="9" end="9"/>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787555"/>
          </a:xfrm>
        </p:spPr>
        <p:txBody>
          <a:bodyPr/>
          <a:lstStyle/>
          <a:p>
            <a:r>
              <a:rPr lang="en-US" dirty="0"/>
              <a:t>The AND operation </a:t>
            </a:r>
          </a:p>
        </p:txBody>
      </p:sp>
      <p:sp>
        <p:nvSpPr>
          <p:cNvPr id="4" name="Content Placeholder 3"/>
          <p:cNvSpPr>
            <a:spLocks noGrp="1"/>
          </p:cNvSpPr>
          <p:nvPr>
            <p:ph sz="half" idx="2"/>
          </p:nvPr>
        </p:nvSpPr>
        <p:spPr>
          <a:xfrm>
            <a:off x="592427" y="1406681"/>
            <a:ext cx="11256135" cy="3748088"/>
          </a:xfrm>
        </p:spPr>
        <p:txBody>
          <a:bodyPr/>
          <a:lstStyle/>
          <a:p>
            <a:pPr lvl="1"/>
            <a:r>
              <a:rPr lang="en-US" b="1" dirty="0"/>
              <a:t>1. </a:t>
            </a:r>
            <a:r>
              <a:rPr lang="en-US" dirty="0"/>
              <a:t>AND</a:t>
            </a:r>
          </a:p>
          <a:p>
            <a:r>
              <a:rPr lang="en-US" dirty="0"/>
              <a:t>This operation is represented by a dot (.)or by the absence of an operator. For example, </a:t>
            </a:r>
            <a:r>
              <a:rPr lang="en-US" i="1" dirty="0"/>
              <a:t>x </a:t>
            </a:r>
            <a:r>
              <a:rPr lang="en-US" dirty="0"/>
              <a:t>. </a:t>
            </a:r>
            <a:r>
              <a:rPr lang="en-US" i="1" dirty="0"/>
              <a:t>y </a:t>
            </a:r>
            <a:r>
              <a:rPr lang="en-US" dirty="0"/>
              <a:t>= </a:t>
            </a:r>
            <a:r>
              <a:rPr lang="en-US" i="1" dirty="0"/>
              <a:t>z  or C </a:t>
            </a:r>
            <a:r>
              <a:rPr lang="en-US" dirty="0"/>
              <a:t>or </a:t>
            </a:r>
            <a:r>
              <a:rPr lang="en-US" i="1" dirty="0" err="1"/>
              <a:t>xy</a:t>
            </a:r>
            <a:r>
              <a:rPr lang="en-US" i="1" dirty="0"/>
              <a:t> </a:t>
            </a:r>
            <a:r>
              <a:rPr lang="en-US" dirty="0"/>
              <a:t>= </a:t>
            </a:r>
            <a:r>
              <a:rPr lang="en-US" i="1" dirty="0"/>
              <a:t>z </a:t>
            </a:r>
            <a:r>
              <a:rPr lang="en-US" dirty="0"/>
              <a:t>is read “</a:t>
            </a:r>
            <a:r>
              <a:rPr lang="en-US" i="1" dirty="0"/>
              <a:t>x </a:t>
            </a:r>
            <a:r>
              <a:rPr lang="en-US" dirty="0"/>
              <a:t>AND </a:t>
            </a:r>
            <a:r>
              <a:rPr lang="en-US" i="1" dirty="0"/>
              <a:t>y </a:t>
            </a:r>
            <a:r>
              <a:rPr lang="en-US" dirty="0"/>
              <a:t>is equal to </a:t>
            </a:r>
            <a:r>
              <a:rPr lang="en-US" i="1" dirty="0"/>
              <a:t>z</a:t>
            </a:r>
            <a:r>
              <a:rPr lang="en-US" dirty="0"/>
              <a:t>.” </a:t>
            </a:r>
          </a:p>
          <a:p>
            <a:r>
              <a:rPr lang="en-US" dirty="0"/>
              <a:t>The logical operation AND is interpreted to mean that </a:t>
            </a:r>
            <a:r>
              <a:rPr lang="en-US" i="1" dirty="0"/>
              <a:t>C </a:t>
            </a:r>
            <a:r>
              <a:rPr lang="en-US" dirty="0"/>
              <a:t>= 1 if and only if </a:t>
            </a:r>
            <a:r>
              <a:rPr lang="en-US" i="1" dirty="0"/>
              <a:t>x </a:t>
            </a:r>
            <a:r>
              <a:rPr lang="en-US" dirty="0"/>
              <a:t>= 1 and </a:t>
            </a:r>
            <a:r>
              <a:rPr lang="en-US" i="1" dirty="0"/>
              <a:t>y </a:t>
            </a:r>
            <a:r>
              <a:rPr lang="en-US" dirty="0"/>
              <a:t>= 1; otherwise </a:t>
            </a:r>
            <a:r>
              <a:rPr lang="en-US" i="1" dirty="0"/>
              <a:t>C</a:t>
            </a:r>
            <a:r>
              <a:rPr lang="en-US" dirty="0"/>
              <a:t>= 0</a:t>
            </a:r>
            <a:br>
              <a:rPr lang="en-US" dirty="0"/>
            </a:br>
            <a:endParaRPr lang="en-US" dirty="0"/>
          </a:p>
          <a:p>
            <a:endParaRPr lang="en-US" dirty="0"/>
          </a:p>
        </p:txBody>
      </p:sp>
      <p:sp>
        <p:nvSpPr>
          <p:cNvPr id="7" name="Slide Number Placeholder 6"/>
          <p:cNvSpPr>
            <a:spLocks noGrp="1"/>
          </p:cNvSpPr>
          <p:nvPr>
            <p:ph type="sldNum" sz="quarter" idx="12"/>
          </p:nvPr>
        </p:nvSpPr>
        <p:spPr/>
        <p:txBody>
          <a:bodyPr/>
          <a:lstStyle/>
          <a:p>
            <a:fld id="{0FF54DE5-C571-48E8-A5BC-B369434E2F44}" type="slidenum">
              <a:rPr lang="en-US" smtClean="0"/>
              <a:t>9</a:t>
            </a:fld>
            <a:endParaRPr lang="en-US"/>
          </a:p>
        </p:txBody>
      </p:sp>
      <p:pic>
        <p:nvPicPr>
          <p:cNvPr id="8" name="Picture 7"/>
          <p:cNvPicPr>
            <a:picLocks noChangeAspect="1"/>
          </p:cNvPicPr>
          <p:nvPr/>
        </p:nvPicPr>
        <p:blipFill>
          <a:blip r:embed="rId2">
            <a:duotone>
              <a:prstClr val="black"/>
              <a:schemeClr val="accent5">
                <a:tint val="45000"/>
                <a:satMod val="400000"/>
              </a:schemeClr>
            </a:duotone>
          </a:blip>
          <a:stretch>
            <a:fillRect/>
          </a:stretch>
        </p:blipFill>
        <p:spPr>
          <a:xfrm>
            <a:off x="3054180" y="3845197"/>
            <a:ext cx="7222141" cy="3012803"/>
          </a:xfrm>
          <a:prstGeom prst="rect">
            <a:avLst/>
          </a:prstGeom>
        </p:spPr>
      </p:pic>
    </p:spTree>
    <p:extLst>
      <p:ext uri="{BB962C8B-B14F-4D97-AF65-F5344CB8AC3E}">
        <p14:creationId xmlns:p14="http://schemas.microsoft.com/office/powerpoint/2010/main" val="1162938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mph" presetSubtype="0" fill="hold" grpId="0" nodeType="clickEffect">
                                  <p:stCondLst>
                                    <p:cond delay="0"/>
                                  </p:stCondLst>
                                  <p:childTnLst>
                                    <p:anim calcmode="discrete" valueType="str">
                                      <p:cBhvr override="childStyle">
                                        <p:cTn id="6" dur="2000" fill="hold"/>
                                        <p:tgtEl>
                                          <p:spTgt spid="4">
                                            <p:txEl>
                                              <p:pRg st="0" end="0"/>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7" fill="hold">
                      <p:stCondLst>
                        <p:cond delay="indefinite"/>
                      </p:stCondLst>
                      <p:childTnLst>
                        <p:par>
                          <p:cTn id="8" fill="hold">
                            <p:stCondLst>
                              <p:cond delay="0"/>
                            </p:stCondLst>
                            <p:childTnLst>
                              <p:par>
                                <p:cTn id="9" presetID="10" presetClass="emph" presetSubtype="0" fill="hold" grpId="0" nodeType="clickEffect">
                                  <p:stCondLst>
                                    <p:cond delay="0"/>
                                  </p:stCondLst>
                                  <p:childTnLst>
                                    <p:anim calcmode="discrete" valueType="str">
                                      <p:cBhvr override="childStyle">
                                        <p:cTn id="10" dur="2000" fill="hold"/>
                                        <p:tgtEl>
                                          <p:spTgt spid="4">
                                            <p:txEl>
                                              <p:pRg st="1" end="1"/>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11" fill="hold">
                      <p:stCondLst>
                        <p:cond delay="indefinite"/>
                      </p:stCondLst>
                      <p:childTnLst>
                        <p:par>
                          <p:cTn id="12" fill="hold">
                            <p:stCondLst>
                              <p:cond delay="0"/>
                            </p:stCondLst>
                            <p:childTnLst>
                              <p:par>
                                <p:cTn id="13" presetID="10" presetClass="emph" presetSubtype="0" fill="hold" grpId="0" nodeType="clickEffect">
                                  <p:stCondLst>
                                    <p:cond delay="0"/>
                                  </p:stCondLst>
                                  <p:childTnLst>
                                    <p:anim calcmode="discrete" valueType="str">
                                      <p:cBhvr override="childStyle">
                                        <p:cTn id="14" dur="2000" fill="hold"/>
                                        <p:tgtEl>
                                          <p:spTgt spid="4">
                                            <p:txEl>
                                              <p:pRg st="2" end="2"/>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circle(in)">
                                      <p:cBhvr>
                                        <p:cTn id="19"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61E720F-F05D-4536-9C34-0CFCED65D3B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TM04033919[[fn=Circuit]]</Template>
  <TotalTime>0</TotalTime>
  <Words>1911</Words>
  <Application>Microsoft Office PowerPoint</Application>
  <PresentationFormat>Widescreen</PresentationFormat>
  <Paragraphs>183</Paragraphs>
  <Slides>31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Euphemia</vt:lpstr>
      <vt:lpstr>Tw Cen MT</vt:lpstr>
      <vt:lpstr>Wingdings</vt:lpstr>
      <vt:lpstr>Circuit</vt:lpstr>
      <vt:lpstr> Lecture 3:  logic gates &amp; Switching Circuits &amp; Boolean Algebra     </vt:lpstr>
      <vt:lpstr>Out Line </vt:lpstr>
      <vt:lpstr> Binary Codes </vt:lpstr>
      <vt:lpstr>Binary Codes</vt:lpstr>
      <vt:lpstr>Binary-Coded Decimal Code </vt:lpstr>
      <vt:lpstr>Extra Information </vt:lpstr>
      <vt:lpstr>BINARY STORAGE AND REGISTERS </vt:lpstr>
      <vt:lpstr>B I NARY      L O G I C </vt:lpstr>
      <vt:lpstr>The AND operation </vt:lpstr>
      <vt:lpstr>The OR &amp; NOT Operation </vt:lpstr>
      <vt:lpstr>Truth Tables of Logical Operations </vt:lpstr>
      <vt:lpstr>Switching Circuits </vt:lpstr>
      <vt:lpstr>Logic Gates </vt:lpstr>
      <vt:lpstr>Types of Gates </vt:lpstr>
      <vt:lpstr>PowerPoint Presentation</vt:lpstr>
      <vt:lpstr>AND Gate (BLOCK DIAGRAME &amp; Truth table)</vt:lpstr>
      <vt:lpstr>or Gate (BLOCK DIAGRAME &amp; Truth table)</vt:lpstr>
      <vt:lpstr>Not Gate (BLOCK DIAGRAME &amp; Truth table)</vt:lpstr>
      <vt:lpstr>Wave form input and out put signal</vt:lpstr>
      <vt:lpstr>Nand Gate (BLOCK DIAGRAME &amp; Truth table)</vt:lpstr>
      <vt:lpstr>PowerPoint Presentation</vt:lpstr>
      <vt:lpstr>Buffer </vt:lpstr>
      <vt:lpstr>The exclusive-or gate (xor)</vt:lpstr>
      <vt:lpstr>The exclusive-Nor gate (xnor)</vt:lpstr>
      <vt:lpstr>Logic Operators  </vt:lpstr>
      <vt:lpstr>Logic circuits/ combinational logic circuits </vt:lpstr>
      <vt:lpstr>Assignment</vt:lpstr>
      <vt:lpstr>Boolean Algebra </vt:lpstr>
      <vt:lpstr>Fundamental Concept of Boolean Algebra </vt:lpstr>
      <vt:lpstr>References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2015-12-07T11:55:15Z</dcterms:created>
  <dcterms:modified xsi:type="dcterms:W3CDTF">2020-10-19T08:22:10Z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TC034313809991</vt:lpwstr>
  </property>
</Properties>
</file>