
<file path=[Content_Types].xml><?xml version="1.0" encoding="utf-8"?>
<Types xmlns="http://schemas.openxmlformats.org/package/2006/content-types">
  <Default Extension="gif" ContentType="image/gif"/>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5">
  <p:sldMasterIdLst>
    <p:sldMasterId id="2147483826" r:id="rId2"/>
  </p:sldMasterIdLst>
  <p:notesMasterIdLst>
    <p:notesMasterId r:id="rId34"/>
  </p:notesMasterIdLst>
  <p:handoutMasterIdLst>
    <p:handoutMasterId r:id="rId35"/>
  </p:handoutMasterIdLst>
  <p:sldIdLst>
    <p:sldId id="269" r:id="rId3"/>
    <p:sldId id="257" r:id="rId4"/>
    <p:sldId id="303" r:id="rId5"/>
    <p:sldId id="304" r:id="rId6"/>
    <p:sldId id="305" r:id="rId7"/>
    <p:sldId id="306" r:id="rId8"/>
    <p:sldId id="307" r:id="rId9"/>
    <p:sldId id="310" r:id="rId10"/>
    <p:sldId id="309" r:id="rId11"/>
    <p:sldId id="308" r:id="rId12"/>
    <p:sldId id="312" r:id="rId13"/>
    <p:sldId id="311" r:id="rId14"/>
    <p:sldId id="314" r:id="rId15"/>
    <p:sldId id="313" r:id="rId16"/>
    <p:sldId id="315" r:id="rId17"/>
    <p:sldId id="281" r:id="rId18"/>
    <p:sldId id="321" r:id="rId19"/>
    <p:sldId id="320" r:id="rId20"/>
    <p:sldId id="318" r:id="rId21"/>
    <p:sldId id="319" r:id="rId22"/>
    <p:sldId id="323" r:id="rId23"/>
    <p:sldId id="324" r:id="rId24"/>
    <p:sldId id="325" r:id="rId25"/>
    <p:sldId id="326" r:id="rId26"/>
    <p:sldId id="316" r:id="rId27"/>
    <p:sldId id="327" r:id="rId28"/>
    <p:sldId id="317" r:id="rId29"/>
    <p:sldId id="328" r:id="rId30"/>
    <p:sldId id="330" r:id="rId31"/>
    <p:sldId id="329" r:id="rId32"/>
    <p:sldId id="30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6" d="100"/>
          <a:sy n="86" d="100"/>
        </p:scale>
        <p:origin x="562" y="58"/>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23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12-15T03:53:53.760" idx="5">
    <p:pos x="7450" y="176"/>
    <p:text>See page 64 book 2 example for subtracting</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10/19/2020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Hira College                                                                                                Morris Mono</a:t>
            </a:r>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10/19/2020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Hira College                                                                                                Morris Mono</a:t>
            </a:r>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en-US"/>
              <a:t>Hira College                                                                                                Morris Mono</a:t>
            </a:r>
          </a:p>
        </p:txBody>
      </p:sp>
      <p:sp>
        <p:nvSpPr>
          <p:cNvPr id="6" name="Slide Number Placeholder 5"/>
          <p:cNvSpPr>
            <a:spLocks noGrp="1"/>
          </p:cNvSpPr>
          <p:nvPr>
            <p:ph type="sldNum" sz="quarter" idx="12"/>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1222560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2E57187-0722-46AF-B987-F284323B3603}" type="datetime1">
              <a:rPr lang="en-US" smtClean="0"/>
              <a:t>10/19/2020</a:t>
            </a:fld>
            <a:endParaRPr lang="en-US"/>
          </a:p>
        </p:txBody>
      </p:sp>
      <p:sp>
        <p:nvSpPr>
          <p:cNvPr id="5" name="Footer Placeholder 4"/>
          <p:cNvSpPr>
            <a:spLocks noGrp="1"/>
          </p:cNvSpPr>
          <p:nvPr>
            <p:ph type="ftr" sz="quarter" idx="11"/>
          </p:nvPr>
        </p:nvSpPr>
        <p:spPr>
          <a:xfrm>
            <a:off x="1876424" y="5410201"/>
            <a:ext cx="5124886" cy="365125"/>
          </a:xfrm>
        </p:spPr>
        <p:txBody>
          <a:bodyPr/>
          <a:lstStyle/>
          <a:p>
            <a:r>
              <a:rPr lang="it-IT"/>
              <a:t>Hira College Sargodha </a:t>
            </a:r>
          </a:p>
        </p:txBody>
      </p:sp>
      <p:sp>
        <p:nvSpPr>
          <p:cNvPr id="6" name="Slide Number Placeholder 5"/>
          <p:cNvSpPr>
            <a:spLocks noGrp="1"/>
          </p:cNvSpPr>
          <p:nvPr>
            <p:ph type="sldNum" sz="quarter" idx="12"/>
          </p:nvPr>
        </p:nvSpPr>
        <p:spPr>
          <a:xfrm>
            <a:off x="9896911" y="5410199"/>
            <a:ext cx="771089" cy="365125"/>
          </a:xfrm>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24807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41DAEF-5977-4ED4-9FEE-FFF8D3BA862C}" type="datetime1">
              <a:rPr lang="en-US" smtClean="0"/>
              <a:t>10/19/2020</a:t>
            </a:fld>
            <a:endParaRPr lang="en-US"/>
          </a:p>
        </p:txBody>
      </p:sp>
      <p:sp>
        <p:nvSpPr>
          <p:cNvPr id="6" name="Footer Placeholder 5"/>
          <p:cNvSpPr>
            <a:spLocks noGrp="1"/>
          </p:cNvSpPr>
          <p:nvPr>
            <p:ph type="ftr" sz="quarter" idx="11"/>
          </p:nvPr>
        </p:nvSpPr>
        <p:spPr/>
        <p:txBody>
          <a:bodyPr/>
          <a:lstStyle/>
          <a:p>
            <a:r>
              <a:rPr lang="it-IT"/>
              <a:t>Hira College Sargodha </a:t>
            </a:r>
          </a:p>
        </p:txBody>
      </p:sp>
      <p:sp>
        <p:nvSpPr>
          <p:cNvPr id="7" name="Slide Number Placeholder 6"/>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67701988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41DAEF-5977-4ED4-9FEE-FFF8D3BA862C}" type="datetime1">
              <a:rPr lang="en-US" smtClean="0"/>
              <a:t>10/19/2020</a:t>
            </a:fld>
            <a:endParaRPr lang="en-US"/>
          </a:p>
        </p:txBody>
      </p:sp>
      <p:sp>
        <p:nvSpPr>
          <p:cNvPr id="6" name="Footer Placeholder 5"/>
          <p:cNvSpPr>
            <a:spLocks noGrp="1"/>
          </p:cNvSpPr>
          <p:nvPr>
            <p:ph type="ftr" sz="quarter" idx="11"/>
          </p:nvPr>
        </p:nvSpPr>
        <p:spPr/>
        <p:txBody>
          <a:bodyPr/>
          <a:lstStyle/>
          <a:p>
            <a:r>
              <a:rPr lang="it-IT"/>
              <a:t>Hira College Sargodha </a:t>
            </a:r>
          </a:p>
        </p:txBody>
      </p:sp>
      <p:sp>
        <p:nvSpPr>
          <p:cNvPr id="7" name="Slide Number Placeholder 6"/>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82149551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41DAEF-5977-4ED4-9FEE-FFF8D3BA862C}" type="datetime1">
              <a:rPr lang="en-US" smtClean="0"/>
              <a:t>10/19/2020</a:t>
            </a:fld>
            <a:endParaRPr lang="en-US"/>
          </a:p>
        </p:txBody>
      </p:sp>
      <p:sp>
        <p:nvSpPr>
          <p:cNvPr id="6" name="Footer Placeholder 5"/>
          <p:cNvSpPr>
            <a:spLocks noGrp="1"/>
          </p:cNvSpPr>
          <p:nvPr>
            <p:ph type="ftr" sz="quarter" idx="11"/>
          </p:nvPr>
        </p:nvSpPr>
        <p:spPr/>
        <p:txBody>
          <a:bodyPr/>
          <a:lstStyle/>
          <a:p>
            <a:r>
              <a:rPr lang="it-IT"/>
              <a:t>Hira College Sargodha </a:t>
            </a:r>
          </a:p>
        </p:txBody>
      </p:sp>
      <p:sp>
        <p:nvSpPr>
          <p:cNvPr id="7" name="Slide Number Placeholder 6"/>
          <p:cNvSpPr>
            <a:spLocks noGrp="1"/>
          </p:cNvSpPr>
          <p:nvPr>
            <p:ph type="sldNum" sz="quarter" idx="12"/>
          </p:nvPr>
        </p:nvSpPr>
        <p:spPr/>
        <p:txBody>
          <a:bodyPr/>
          <a:lstStyle/>
          <a:p>
            <a:fld id="{0FF54DE5-C571-48E8-A5BC-B369434E2F44}"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9333884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41DAEF-5977-4ED4-9FEE-FFF8D3BA862C}" type="datetime1">
              <a:rPr lang="en-US" smtClean="0"/>
              <a:t>10/19/2020</a:t>
            </a:fld>
            <a:endParaRPr lang="en-US"/>
          </a:p>
        </p:txBody>
      </p:sp>
      <p:sp>
        <p:nvSpPr>
          <p:cNvPr id="6" name="Footer Placeholder 5"/>
          <p:cNvSpPr>
            <a:spLocks noGrp="1"/>
          </p:cNvSpPr>
          <p:nvPr>
            <p:ph type="ftr" sz="quarter" idx="11"/>
          </p:nvPr>
        </p:nvSpPr>
        <p:spPr/>
        <p:txBody>
          <a:bodyPr/>
          <a:lstStyle/>
          <a:p>
            <a:r>
              <a:rPr lang="it-IT"/>
              <a:t>Hira College Sargodha </a:t>
            </a:r>
          </a:p>
        </p:txBody>
      </p:sp>
      <p:sp>
        <p:nvSpPr>
          <p:cNvPr id="7" name="Slide Number Placeholder 6"/>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79784824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041DAEF-5977-4ED4-9FEE-FFF8D3BA862C}" type="datetime1">
              <a:rPr lang="en-US" smtClean="0"/>
              <a:t>10/19/2020</a:t>
            </a:fld>
            <a:endParaRPr lang="en-US"/>
          </a:p>
        </p:txBody>
      </p:sp>
      <p:sp>
        <p:nvSpPr>
          <p:cNvPr id="4" name="Footer Placeholder 3"/>
          <p:cNvSpPr>
            <a:spLocks noGrp="1"/>
          </p:cNvSpPr>
          <p:nvPr>
            <p:ph type="ftr" sz="quarter" idx="11"/>
          </p:nvPr>
        </p:nvSpPr>
        <p:spPr/>
        <p:txBody>
          <a:bodyPr/>
          <a:lstStyle/>
          <a:p>
            <a:r>
              <a:rPr lang="it-IT"/>
              <a:t>Hira College Sargodha </a:t>
            </a:r>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108119699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041DAEF-5977-4ED4-9FEE-FFF8D3BA862C}" type="datetime1">
              <a:rPr lang="en-US" smtClean="0"/>
              <a:t>10/19/2020</a:t>
            </a:fld>
            <a:endParaRPr lang="en-US"/>
          </a:p>
        </p:txBody>
      </p:sp>
      <p:sp>
        <p:nvSpPr>
          <p:cNvPr id="4" name="Footer Placeholder 3"/>
          <p:cNvSpPr>
            <a:spLocks noGrp="1"/>
          </p:cNvSpPr>
          <p:nvPr>
            <p:ph type="ftr" sz="quarter" idx="11"/>
          </p:nvPr>
        </p:nvSpPr>
        <p:spPr/>
        <p:txBody>
          <a:bodyPr/>
          <a:lstStyle/>
          <a:p>
            <a:r>
              <a:rPr lang="it-IT"/>
              <a:t>Hira College Sargodha </a:t>
            </a:r>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04725403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F55146-7168-4016-B92C-8CE68C824C5C}" type="datetime1">
              <a:rPr lang="en-US" smtClean="0"/>
              <a:t>10/19/2020</a:t>
            </a:fld>
            <a:endParaRPr lang="en-US"/>
          </a:p>
        </p:txBody>
      </p:sp>
      <p:sp>
        <p:nvSpPr>
          <p:cNvPr id="5" name="Footer Placeholder 4"/>
          <p:cNvSpPr>
            <a:spLocks noGrp="1"/>
          </p:cNvSpPr>
          <p:nvPr>
            <p:ph type="ftr" sz="quarter" idx="11"/>
          </p:nvPr>
        </p:nvSpPr>
        <p:spPr/>
        <p:txBody>
          <a:bodyPr/>
          <a:lstStyle/>
          <a:p>
            <a:r>
              <a:rPr lang="it-IT"/>
              <a:t>Hira College Sargodha </a:t>
            </a:r>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93555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39ED1-B526-4BC7-946C-1482947A0416}" type="datetime1">
              <a:rPr lang="en-US" smtClean="0"/>
              <a:t>10/19/2020</a:t>
            </a:fld>
            <a:endParaRPr lang="en-US"/>
          </a:p>
        </p:txBody>
      </p:sp>
      <p:sp>
        <p:nvSpPr>
          <p:cNvPr id="5" name="Footer Placeholder 4"/>
          <p:cNvSpPr>
            <a:spLocks noGrp="1"/>
          </p:cNvSpPr>
          <p:nvPr>
            <p:ph type="ftr" sz="quarter" idx="11"/>
          </p:nvPr>
        </p:nvSpPr>
        <p:spPr/>
        <p:txBody>
          <a:bodyPr/>
          <a:lstStyle/>
          <a:p>
            <a:r>
              <a:rPr lang="it-IT"/>
              <a:t>Hira College Sargodha </a:t>
            </a:r>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500982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Tree>
    <p:extLst>
      <p:ext uri="{BB962C8B-B14F-4D97-AF65-F5344CB8AC3E}">
        <p14:creationId xmlns:p14="http://schemas.microsoft.com/office/powerpoint/2010/main" val="2780122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6007E-6A7F-4E8C-B647-75F72D43896A}" type="datetime1">
              <a:rPr lang="en-US" smtClean="0"/>
              <a:t>10/19/2020</a:t>
            </a:fld>
            <a:endParaRPr lang="en-US"/>
          </a:p>
        </p:txBody>
      </p:sp>
      <p:sp>
        <p:nvSpPr>
          <p:cNvPr id="5" name="Footer Placeholder 4"/>
          <p:cNvSpPr>
            <a:spLocks noGrp="1"/>
          </p:cNvSpPr>
          <p:nvPr>
            <p:ph type="ftr" sz="quarter" idx="11"/>
          </p:nvPr>
        </p:nvSpPr>
        <p:spPr/>
        <p:txBody>
          <a:bodyPr/>
          <a:lstStyle/>
          <a:p>
            <a:r>
              <a:rPr lang="it-IT"/>
              <a:t>Hira College Sargodha </a:t>
            </a:r>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383541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AC490D-5B53-4E67-BA36-63CA0E516935}" type="datetime1">
              <a:rPr lang="en-US" smtClean="0"/>
              <a:t>10/19/2020</a:t>
            </a:fld>
            <a:endParaRPr lang="en-US"/>
          </a:p>
        </p:txBody>
      </p:sp>
      <p:sp>
        <p:nvSpPr>
          <p:cNvPr id="5" name="Footer Placeholder 4"/>
          <p:cNvSpPr>
            <a:spLocks noGrp="1"/>
          </p:cNvSpPr>
          <p:nvPr>
            <p:ph type="ftr" sz="quarter" idx="11"/>
          </p:nvPr>
        </p:nvSpPr>
        <p:spPr/>
        <p:txBody>
          <a:bodyPr/>
          <a:lstStyle/>
          <a:p>
            <a:r>
              <a:rPr lang="it-IT"/>
              <a:t>Hira College Sargodha </a:t>
            </a:r>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26808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8B88B7-AAC0-4BEE-B965-A7156467E8D3}" type="datetime1">
              <a:rPr lang="en-US" smtClean="0"/>
              <a:t>10/19/2020</a:t>
            </a:fld>
            <a:endParaRPr lang="en-US"/>
          </a:p>
        </p:txBody>
      </p:sp>
      <p:sp>
        <p:nvSpPr>
          <p:cNvPr id="6" name="Footer Placeholder 5"/>
          <p:cNvSpPr>
            <a:spLocks noGrp="1"/>
          </p:cNvSpPr>
          <p:nvPr>
            <p:ph type="ftr" sz="quarter" idx="11"/>
          </p:nvPr>
        </p:nvSpPr>
        <p:spPr/>
        <p:txBody>
          <a:bodyPr/>
          <a:lstStyle/>
          <a:p>
            <a:r>
              <a:rPr lang="it-IT"/>
              <a:t>Hira College Sargodha </a:t>
            </a:r>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63545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1C887-7BB5-4A34-ADA0-06A3F3F0A2EF}" type="datetime1">
              <a:rPr lang="en-US" smtClean="0"/>
              <a:t>10/19/2020</a:t>
            </a:fld>
            <a:endParaRPr lang="en-US"/>
          </a:p>
        </p:txBody>
      </p:sp>
      <p:sp>
        <p:nvSpPr>
          <p:cNvPr id="8" name="Footer Placeholder 7"/>
          <p:cNvSpPr>
            <a:spLocks noGrp="1"/>
          </p:cNvSpPr>
          <p:nvPr>
            <p:ph type="ftr" sz="quarter" idx="11"/>
          </p:nvPr>
        </p:nvSpPr>
        <p:spPr/>
        <p:txBody>
          <a:bodyPr/>
          <a:lstStyle/>
          <a:p>
            <a:r>
              <a:rPr lang="it-IT"/>
              <a:t>Hira College Sargodha </a:t>
            </a:r>
          </a:p>
        </p:txBody>
      </p:sp>
      <p:sp>
        <p:nvSpPr>
          <p:cNvPr id="9" name="Slide Number Placeholder 8"/>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4134058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54063D-983D-416C-84EE-052CF458C609}" type="datetime1">
              <a:rPr lang="en-US" smtClean="0"/>
              <a:t>10/19/2020</a:t>
            </a:fld>
            <a:endParaRPr lang="en-US"/>
          </a:p>
        </p:txBody>
      </p:sp>
      <p:sp>
        <p:nvSpPr>
          <p:cNvPr id="4" name="Footer Placeholder 3"/>
          <p:cNvSpPr>
            <a:spLocks noGrp="1"/>
          </p:cNvSpPr>
          <p:nvPr>
            <p:ph type="ftr" sz="quarter" idx="11"/>
          </p:nvPr>
        </p:nvSpPr>
        <p:spPr/>
        <p:txBody>
          <a:bodyPr/>
          <a:lstStyle/>
          <a:p>
            <a:r>
              <a:rPr lang="it-IT"/>
              <a:t>Hira College Sargodha </a:t>
            </a:r>
          </a:p>
        </p:txBody>
      </p:sp>
      <p:sp>
        <p:nvSpPr>
          <p:cNvPr id="5" name="Slide Number Placeholder 4"/>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89587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ECDEB-91A6-4353-8EA8-C8261CCFFD16}" type="datetime1">
              <a:rPr lang="en-US" smtClean="0"/>
              <a:t>10/19/2020</a:t>
            </a:fld>
            <a:endParaRPr lang="en-US"/>
          </a:p>
        </p:txBody>
      </p:sp>
      <p:sp>
        <p:nvSpPr>
          <p:cNvPr id="3" name="Footer Placeholder 2"/>
          <p:cNvSpPr>
            <a:spLocks noGrp="1"/>
          </p:cNvSpPr>
          <p:nvPr>
            <p:ph type="ftr" sz="quarter" idx="11"/>
          </p:nvPr>
        </p:nvSpPr>
        <p:spPr/>
        <p:txBody>
          <a:bodyPr/>
          <a:lstStyle/>
          <a:p>
            <a:r>
              <a:rPr lang="it-IT"/>
              <a:t>Hira College Sargodha </a:t>
            </a:r>
          </a:p>
        </p:txBody>
      </p:sp>
      <p:sp>
        <p:nvSpPr>
          <p:cNvPr id="4" name="Slide Number Placeholder 3"/>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63974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1DBBAB-D6A2-44C7-BB63-89397E3B6961}" type="datetime1">
              <a:rPr lang="en-US" smtClean="0"/>
              <a:t>10/19/2020</a:t>
            </a:fld>
            <a:endParaRPr lang="en-US"/>
          </a:p>
        </p:txBody>
      </p:sp>
      <p:sp>
        <p:nvSpPr>
          <p:cNvPr id="6" name="Footer Placeholder 5"/>
          <p:cNvSpPr>
            <a:spLocks noGrp="1"/>
          </p:cNvSpPr>
          <p:nvPr>
            <p:ph type="ftr" sz="quarter" idx="11"/>
          </p:nvPr>
        </p:nvSpPr>
        <p:spPr/>
        <p:txBody>
          <a:bodyPr/>
          <a:lstStyle/>
          <a:p>
            <a:r>
              <a:rPr lang="it-IT"/>
              <a:t>Hira College Sargodha </a:t>
            </a:r>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412288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99212F-67E9-487F-91E3-78955E631CE5}" type="datetime1">
              <a:rPr lang="en-US" smtClean="0"/>
              <a:t>10/19/2020</a:t>
            </a:fld>
            <a:endParaRPr lang="en-US"/>
          </a:p>
        </p:txBody>
      </p:sp>
      <p:sp>
        <p:nvSpPr>
          <p:cNvPr id="6" name="Footer Placeholder 5"/>
          <p:cNvSpPr>
            <a:spLocks noGrp="1"/>
          </p:cNvSpPr>
          <p:nvPr>
            <p:ph type="ftr" sz="quarter" idx="11"/>
          </p:nvPr>
        </p:nvSpPr>
        <p:spPr/>
        <p:txBody>
          <a:bodyPr/>
          <a:lstStyle/>
          <a:p>
            <a:r>
              <a:rPr lang="it-IT"/>
              <a:t>Hira College Sargodha </a:t>
            </a:r>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92365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041DAEF-5977-4ED4-9FEE-FFF8D3BA862C}" type="datetime1">
              <a:rPr lang="en-US" smtClean="0"/>
              <a:t>10/19/2020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it-IT"/>
              <a:t>Hira College Sargodha </a:t>
            </a: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2974774239"/>
      </p:ext>
    </p:extLst>
  </p:cSld>
  <p:clrMap bg1="dk1" tx1="lt1" bg2="dk2" tx2="lt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 id="2147483843" r:id="rId17"/>
    <p:sldLayoutId id="2147483844"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5.xml"/><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5.xml"/><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5.xml"/><Relationship Id="rId5" Type="http://schemas.openxmlformats.org/officeDocument/2006/relationships/image" Target="../media/image32.png"/><Relationship Id="rId4" Type="http://schemas.openxmlformats.org/officeDocument/2006/relationships/image" Target="../media/image31.png"/></Relationships>
</file>

<file path=ppt/slides/_rels/slide2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hyperlink" Target="https://en.wikipedia.org/wiki/XOR_gate" TargetMode="External"/><Relationship Id="rId1" Type="http://schemas.openxmlformats.org/officeDocument/2006/relationships/slideLayout" Target="../slideLayouts/slideLayout5.xml"/><Relationship Id="rId5" Type="http://schemas.openxmlformats.org/officeDocument/2006/relationships/image" Target="../media/image35.png"/><Relationship Id="rId4" Type="http://schemas.openxmlformats.org/officeDocument/2006/relationships/image" Target="../media/image34.png"/></Relationships>
</file>

<file path=ppt/slides/_rels/slide2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type="ctrTitle"/>
          </p:nvPr>
        </p:nvSpPr>
        <p:spPr>
          <a:xfrm>
            <a:off x="0" y="296214"/>
            <a:ext cx="3725839" cy="2962141"/>
          </a:xfrm>
        </p:spPr>
        <p:txBody>
          <a:bodyPr>
            <a:normAutofit/>
          </a:bodyPr>
          <a:lstStyle/>
          <a:p>
            <a:pPr eaLnBrk="1" hangingPunct="1">
              <a:lnSpc>
                <a:spcPct val="80000"/>
              </a:lnSpc>
            </a:pPr>
            <a:endParaRPr lang="en-US" sz="2000" dirty="0"/>
          </a:p>
          <a:p>
            <a:pPr eaLnBrk="1" hangingPunct="1">
              <a:lnSpc>
                <a:spcPct val="80000"/>
              </a:lnSpc>
            </a:pPr>
            <a:r>
              <a:rPr lang="en-US" sz="2400" b="1" dirty="0"/>
              <a:t>Lecture 3:</a:t>
            </a:r>
            <a:br>
              <a:rPr lang="en-US" sz="2400" b="1" dirty="0"/>
            </a:br>
            <a:br>
              <a:rPr lang="en-US" sz="2400" b="1" dirty="0"/>
            </a:br>
            <a:r>
              <a:rPr lang="en-US" sz="2400" b="1" dirty="0"/>
              <a:t>logic gates &amp; Switching Circuits &amp; Boolean Algebra</a:t>
            </a:r>
            <a:br>
              <a:rPr lang="en-US" sz="2400" b="1" dirty="0"/>
            </a:br>
            <a:endParaRPr lang="en-US" sz="2400" b="1" dirty="0"/>
          </a:p>
          <a:p>
            <a:pPr eaLnBrk="1" hangingPunct="1">
              <a:lnSpc>
                <a:spcPct val="80000"/>
              </a:lnSpc>
            </a:pPr>
            <a:endParaRPr lang="en-US" sz="1000" b="1" dirty="0"/>
          </a:p>
          <a:p>
            <a:pPr eaLnBrk="1" hangingPunct="1">
              <a:lnSpc>
                <a:spcPct val="80000"/>
              </a:lnSpc>
            </a:pPr>
            <a:endParaRPr lang="en-US" b="1" dirty="0"/>
          </a:p>
          <a:p>
            <a:pPr eaLnBrk="1" hangingPunct="1">
              <a:lnSpc>
                <a:spcPct val="80000"/>
              </a:lnSpc>
            </a:pPr>
            <a:endParaRPr lang="en-US" sz="2000" dirty="0"/>
          </a:p>
          <a:p>
            <a:pPr eaLnBrk="1" hangingPunct="1">
              <a:lnSpc>
                <a:spcPct val="80000"/>
              </a:lnSpc>
            </a:pPr>
            <a:endParaRPr lang="en-US" sz="2000" dirty="0"/>
          </a:p>
        </p:txBody>
      </p:sp>
      <p:sp>
        <p:nvSpPr>
          <p:cNvPr id="6" name="Subtitle 5"/>
          <p:cNvSpPr>
            <a:spLocks noGrp="1"/>
          </p:cNvSpPr>
          <p:nvPr>
            <p:ph type="subTitle" idx="1"/>
          </p:nvPr>
        </p:nvSpPr>
        <p:spPr>
          <a:xfrm>
            <a:off x="136477" y="6043411"/>
            <a:ext cx="5734050" cy="678402"/>
          </a:xfrm>
        </p:spPr>
        <p:txBody>
          <a:bodyPr>
            <a:normAutofit/>
          </a:bodyPr>
          <a:lstStyle/>
          <a:p>
            <a:r>
              <a:rPr lang="en-US" dirty="0"/>
              <a:t>Engr. Muhammad </a:t>
            </a:r>
            <a:r>
              <a:rPr lang="en-US" dirty="0" err="1"/>
              <a:t>SaadUllah</a:t>
            </a:r>
            <a:endParaRPr lang="en-US" dirty="0"/>
          </a:p>
          <a:p>
            <a:endParaRPr lang="en-US" dirty="0"/>
          </a:p>
        </p:txBody>
      </p:sp>
      <p:pic>
        <p:nvPicPr>
          <p:cNvPr id="2" name="Picture 1"/>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3549251" y="944789"/>
            <a:ext cx="5853249" cy="4627131"/>
          </a:xfrm>
          <a:prstGeom prst="ellipse">
            <a:avLst/>
          </a:prstGeom>
          <a:ln>
            <a:noFill/>
          </a:ln>
          <a:effectLst>
            <a:softEdge rad="112500"/>
          </a:effectLst>
        </p:spPr>
      </p:pic>
    </p:spTree>
    <p:extLst>
      <p:ext uri="{BB962C8B-B14F-4D97-AF65-F5344CB8AC3E}">
        <p14:creationId xmlns:p14="http://schemas.microsoft.com/office/powerpoint/2010/main" val="1393811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2000" fill="hold"/>
                                        <p:tgtEl>
                                          <p:spTgt spid="6"/>
                                        </p:tgtEl>
                                        <p:attrNameLst>
                                          <p:attrName>fillcolor</p:attrName>
                                        </p:attrNameLst>
                                      </p:cBhvr>
                                      <p:to>
                                        <a:schemeClr val="accent2"/>
                                      </p:to>
                                    </p:animClr>
                                    <p:set>
                                      <p:cBhvr>
                                        <p:cTn id="12" dur="2000" fill="hold"/>
                                        <p:tgtEl>
                                          <p:spTgt spid="6"/>
                                        </p:tgtEl>
                                        <p:attrNameLst>
                                          <p:attrName>fill.type</p:attrName>
                                        </p:attrNameLst>
                                      </p:cBhvr>
                                      <p:to>
                                        <p:strVal val="solid"/>
                                      </p:to>
                                    </p:set>
                                    <p:set>
                                      <p:cBhvr>
                                        <p:cTn id="13" dur="2000"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a:t>
            </a:r>
            <a:r>
              <a:rPr lang="en-US" dirty="0"/>
              <a:t>OR &amp; NOT Operation</a:t>
            </a:r>
            <a:br>
              <a:rPr lang="en-US" dirty="0"/>
            </a:br>
            <a:endParaRPr lang="en-US" dirty="0"/>
          </a:p>
        </p:txBody>
      </p:sp>
      <p:sp>
        <p:nvSpPr>
          <p:cNvPr id="4" name="Content Placeholder 3"/>
          <p:cNvSpPr>
            <a:spLocks noGrp="1"/>
          </p:cNvSpPr>
          <p:nvPr>
            <p:ph sz="half" idx="2"/>
          </p:nvPr>
        </p:nvSpPr>
        <p:spPr>
          <a:xfrm>
            <a:off x="734096" y="1390918"/>
            <a:ext cx="11127345" cy="5330557"/>
          </a:xfrm>
        </p:spPr>
        <p:txBody>
          <a:bodyPr>
            <a:normAutofit fontScale="85000" lnSpcReduction="10000"/>
          </a:bodyPr>
          <a:lstStyle/>
          <a:p>
            <a:r>
              <a:rPr lang="en-US" sz="2900" dirty="0"/>
              <a:t>2. The OR Operation </a:t>
            </a:r>
          </a:p>
          <a:p>
            <a:r>
              <a:rPr lang="en-US" sz="2900" dirty="0"/>
              <a:t> This operation is represented by a plus sign. For example, </a:t>
            </a:r>
            <a:r>
              <a:rPr lang="en-US" sz="2900" i="1" dirty="0"/>
              <a:t>x </a:t>
            </a:r>
            <a:r>
              <a:rPr lang="en-US" sz="2900" dirty="0"/>
              <a:t>+ </a:t>
            </a:r>
            <a:r>
              <a:rPr lang="en-US" sz="2900" i="1" dirty="0"/>
              <a:t>y </a:t>
            </a:r>
            <a:r>
              <a:rPr lang="en-US" sz="2900" dirty="0"/>
              <a:t>= </a:t>
            </a:r>
            <a:r>
              <a:rPr lang="en-US" sz="2900" i="1" dirty="0"/>
              <a:t>z </a:t>
            </a:r>
            <a:r>
              <a:rPr lang="en-US" sz="2900" dirty="0"/>
              <a:t>is read “</a:t>
            </a:r>
            <a:r>
              <a:rPr lang="en-US" sz="2900" i="1" dirty="0"/>
              <a:t>x </a:t>
            </a:r>
            <a:r>
              <a:rPr lang="en-US" sz="2900" dirty="0"/>
              <a:t>OR </a:t>
            </a:r>
            <a:r>
              <a:rPr lang="en-US" sz="2900" i="1" dirty="0"/>
              <a:t>y </a:t>
            </a:r>
            <a:r>
              <a:rPr lang="en-US" sz="2900" dirty="0"/>
              <a:t>is equal to </a:t>
            </a:r>
            <a:r>
              <a:rPr lang="en-US" sz="2900" i="1" dirty="0"/>
              <a:t>z</a:t>
            </a:r>
            <a:r>
              <a:rPr lang="en-US" sz="2900" dirty="0"/>
              <a:t>,” meaning that </a:t>
            </a:r>
            <a:r>
              <a:rPr lang="en-US" sz="2900" i="1" dirty="0"/>
              <a:t>z </a:t>
            </a:r>
            <a:r>
              <a:rPr lang="en-US" sz="2900" dirty="0"/>
              <a:t>= 1 if </a:t>
            </a:r>
            <a:r>
              <a:rPr lang="en-US" sz="2900" i="1" dirty="0"/>
              <a:t>x </a:t>
            </a:r>
            <a:r>
              <a:rPr lang="en-US" sz="2900" dirty="0"/>
              <a:t>= 1 or if </a:t>
            </a:r>
            <a:r>
              <a:rPr lang="en-US" sz="2900" i="1" dirty="0"/>
              <a:t>y </a:t>
            </a:r>
            <a:r>
              <a:rPr lang="en-US" sz="2900" dirty="0"/>
              <a:t>= 1 or if both </a:t>
            </a:r>
            <a:r>
              <a:rPr lang="en-US" sz="2900" i="1" dirty="0"/>
              <a:t>x </a:t>
            </a:r>
            <a:r>
              <a:rPr lang="en-US" sz="2900" dirty="0"/>
              <a:t>= 1 and </a:t>
            </a:r>
            <a:r>
              <a:rPr lang="en-US" sz="2900" i="1" dirty="0"/>
              <a:t>y </a:t>
            </a:r>
            <a:r>
              <a:rPr lang="en-US" sz="2900" dirty="0"/>
              <a:t>= 1. If both </a:t>
            </a:r>
            <a:r>
              <a:rPr lang="en-US" sz="2900" i="1" dirty="0"/>
              <a:t>x </a:t>
            </a:r>
            <a:r>
              <a:rPr lang="en-US" sz="2900" dirty="0"/>
              <a:t>= 0 and </a:t>
            </a:r>
            <a:r>
              <a:rPr lang="en-US" sz="2900" i="1" dirty="0"/>
              <a:t>y </a:t>
            </a:r>
            <a:r>
              <a:rPr lang="en-US" sz="2900" dirty="0"/>
              <a:t>= 0, then </a:t>
            </a:r>
            <a:r>
              <a:rPr lang="en-US" sz="2900" i="1" dirty="0"/>
              <a:t>z </a:t>
            </a:r>
            <a:r>
              <a:rPr lang="en-US" sz="2900" dirty="0"/>
              <a:t>= 0.</a:t>
            </a:r>
            <a:br>
              <a:rPr lang="en-US" sz="2900" dirty="0"/>
            </a:br>
            <a:endParaRPr lang="en-US" sz="2900" dirty="0"/>
          </a:p>
          <a:p>
            <a:r>
              <a:rPr lang="en-US" sz="2900" b="1" dirty="0"/>
              <a:t>3. </a:t>
            </a:r>
            <a:r>
              <a:rPr lang="en-US" sz="2900" dirty="0"/>
              <a:t>NOT: </a:t>
            </a:r>
          </a:p>
          <a:p>
            <a:r>
              <a:rPr lang="en-US" sz="2900" dirty="0"/>
              <a:t>This operation is represented by a prime (sometimes by an overbar). For example, </a:t>
            </a:r>
            <a:r>
              <a:rPr lang="en-US" sz="2900" i="1" dirty="0"/>
              <a:t>x</a:t>
            </a:r>
            <a:r>
              <a:rPr lang="en-US" sz="2900" baseline="30000" dirty="0"/>
              <a:t>/</a:t>
            </a:r>
            <a:r>
              <a:rPr lang="en-US" sz="2900" dirty="0"/>
              <a:t> = </a:t>
            </a:r>
            <a:r>
              <a:rPr lang="en-US" sz="2900" i="1" dirty="0"/>
              <a:t>z </a:t>
            </a:r>
            <a:r>
              <a:rPr lang="en-US" sz="2900" dirty="0"/>
              <a:t>(or </a:t>
            </a:r>
            <a:r>
              <a:rPr lang="en-US" sz="2900" i="1" dirty="0"/>
              <a:t>x</a:t>
            </a:r>
            <a:r>
              <a:rPr lang="en-US" sz="2900" i="1" baseline="32000" dirty="0"/>
              <a:t>–</a:t>
            </a:r>
            <a:r>
              <a:rPr lang="en-US" sz="2900" i="1" dirty="0"/>
              <a:t> </a:t>
            </a:r>
            <a:r>
              <a:rPr lang="en-US" sz="2900" dirty="0"/>
              <a:t>= </a:t>
            </a:r>
            <a:r>
              <a:rPr lang="en-US" sz="2900" i="1" dirty="0"/>
              <a:t>z</a:t>
            </a:r>
            <a:r>
              <a:rPr lang="en-US" sz="2900" dirty="0"/>
              <a:t>) is read “not </a:t>
            </a:r>
            <a:r>
              <a:rPr lang="en-US" sz="2900" i="1" dirty="0"/>
              <a:t>x </a:t>
            </a:r>
            <a:r>
              <a:rPr lang="en-US" sz="2900" dirty="0"/>
              <a:t>is equal to </a:t>
            </a:r>
            <a:r>
              <a:rPr lang="en-US" sz="2900" i="1" dirty="0"/>
              <a:t>z</a:t>
            </a:r>
            <a:r>
              <a:rPr lang="en-US" sz="2900" dirty="0"/>
              <a:t>,” meaning that </a:t>
            </a:r>
            <a:r>
              <a:rPr lang="en-US" sz="2900" i="1" dirty="0"/>
              <a:t>z </a:t>
            </a:r>
            <a:r>
              <a:rPr lang="en-US" sz="2900" dirty="0"/>
              <a:t>is what </a:t>
            </a:r>
            <a:r>
              <a:rPr lang="en-US" sz="2900" i="1" dirty="0"/>
              <a:t>x </a:t>
            </a:r>
            <a:r>
              <a:rPr lang="en-US" sz="2900" dirty="0"/>
              <a:t>is not. In other words, if </a:t>
            </a:r>
            <a:r>
              <a:rPr lang="en-US" sz="2900" i="1" dirty="0"/>
              <a:t>x </a:t>
            </a:r>
            <a:r>
              <a:rPr lang="en-US" sz="2900" dirty="0"/>
              <a:t>= 1, then </a:t>
            </a:r>
            <a:r>
              <a:rPr lang="en-US" sz="2900" i="1" dirty="0"/>
              <a:t>z </a:t>
            </a:r>
            <a:r>
              <a:rPr lang="en-US" sz="2900" dirty="0"/>
              <a:t>= 0, but if </a:t>
            </a:r>
            <a:r>
              <a:rPr lang="en-US" sz="2900" i="1" dirty="0"/>
              <a:t>x </a:t>
            </a:r>
            <a:r>
              <a:rPr lang="en-US" sz="2900" dirty="0"/>
              <a:t>= 0, then </a:t>
            </a:r>
            <a:r>
              <a:rPr lang="en-US" sz="2900" i="1" dirty="0"/>
              <a:t>z </a:t>
            </a:r>
            <a:r>
              <a:rPr lang="en-US" sz="2900" dirty="0"/>
              <a:t>= 1. The NOT operation is also referred to as the complement operation, since it changes a 1 to  0 and a 0 to 1.</a:t>
            </a:r>
            <a:br>
              <a:rPr lang="en-US" dirty="0"/>
            </a:b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10</a:t>
            </a:fld>
            <a:endParaRPr lang="en-US"/>
          </a:p>
        </p:txBody>
      </p:sp>
    </p:spTree>
    <p:extLst>
      <p:ext uri="{BB962C8B-B14F-4D97-AF65-F5344CB8AC3E}">
        <p14:creationId xmlns:p14="http://schemas.microsoft.com/office/powerpoint/2010/main" val="176242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4" presetClass="emph" presetSubtype="0" fill="hold" nodeType="clickEffect">
                                  <p:stCondLst>
                                    <p:cond delay="0"/>
                                  </p:stCondLst>
                                  <p:childTnLst>
                                    <p:animClr clrSpc="hsl" dir="cw">
                                      <p:cBhvr override="childStyle">
                                        <p:cTn id="20" dur="500" fill="hold"/>
                                        <p:tgtEl>
                                          <p:spTgt spid="4">
                                            <p:txEl>
                                              <p:pRg st="2" end="2"/>
                                            </p:txEl>
                                          </p:spTgt>
                                        </p:tgtEl>
                                        <p:attrNameLst>
                                          <p:attrName>style.color</p:attrName>
                                        </p:attrNameLst>
                                      </p:cBhvr>
                                      <p:by>
                                        <p:hsl h="0" s="-12549" l="-25098"/>
                                      </p:by>
                                    </p:animClr>
                                    <p:animClr clrSpc="hsl" dir="cw">
                                      <p:cBhvr>
                                        <p:cTn id="21" dur="500" fill="hold"/>
                                        <p:tgtEl>
                                          <p:spTgt spid="4">
                                            <p:txEl>
                                              <p:pRg st="2" end="2"/>
                                            </p:txEl>
                                          </p:spTgt>
                                        </p:tgtEl>
                                        <p:attrNameLst>
                                          <p:attrName>fillcolor</p:attrName>
                                        </p:attrNameLst>
                                      </p:cBhvr>
                                      <p:by>
                                        <p:hsl h="0" s="-12549" l="-25098"/>
                                      </p:by>
                                    </p:animClr>
                                    <p:animClr clrSpc="hsl" dir="cw">
                                      <p:cBhvr>
                                        <p:cTn id="22" dur="500" fill="hold"/>
                                        <p:tgtEl>
                                          <p:spTgt spid="4">
                                            <p:txEl>
                                              <p:pRg st="2" end="2"/>
                                            </p:txEl>
                                          </p:spTgt>
                                        </p:tgtEl>
                                        <p:attrNameLst>
                                          <p:attrName>stroke.color</p:attrName>
                                        </p:attrNameLst>
                                      </p:cBhvr>
                                      <p:by>
                                        <p:hsl h="0" s="-12549" l="-25098"/>
                                      </p:by>
                                    </p:animClr>
                                    <p:set>
                                      <p:cBhvr>
                                        <p:cTn id="23" dur="500" fill="hold"/>
                                        <p:tgtEl>
                                          <p:spTgt spid="4">
                                            <p:txEl>
                                              <p:pRg st="2" end="2"/>
                                            </p:txEl>
                                          </p:spTgt>
                                        </p:tgtEl>
                                        <p:attrNameLst>
                                          <p:attrName>fill.type</p:attrName>
                                        </p:attrNameLst>
                                      </p:cBhvr>
                                      <p:to>
                                        <p:strVal val="solid"/>
                                      </p:to>
                                    </p:set>
                                  </p:childTnLst>
                                </p:cTn>
                              </p:par>
                              <p:par>
                                <p:cTn id="24" presetID="24" presetClass="emph" presetSubtype="0" fill="hold" nodeType="withEffect">
                                  <p:stCondLst>
                                    <p:cond delay="0"/>
                                  </p:stCondLst>
                                  <p:childTnLst>
                                    <p:animClr clrSpc="hsl" dir="cw">
                                      <p:cBhvr override="childStyle">
                                        <p:cTn id="25" dur="500" fill="hold"/>
                                        <p:tgtEl>
                                          <p:spTgt spid="4">
                                            <p:txEl>
                                              <p:pRg st="3" end="3"/>
                                            </p:txEl>
                                          </p:spTgt>
                                        </p:tgtEl>
                                        <p:attrNameLst>
                                          <p:attrName>style.color</p:attrName>
                                        </p:attrNameLst>
                                      </p:cBhvr>
                                      <p:by>
                                        <p:hsl h="0" s="-12549" l="-25098"/>
                                      </p:by>
                                    </p:animClr>
                                    <p:animClr clrSpc="hsl" dir="cw">
                                      <p:cBhvr>
                                        <p:cTn id="26" dur="500" fill="hold"/>
                                        <p:tgtEl>
                                          <p:spTgt spid="4">
                                            <p:txEl>
                                              <p:pRg st="3" end="3"/>
                                            </p:txEl>
                                          </p:spTgt>
                                        </p:tgtEl>
                                        <p:attrNameLst>
                                          <p:attrName>fillcolor</p:attrName>
                                        </p:attrNameLst>
                                      </p:cBhvr>
                                      <p:by>
                                        <p:hsl h="0" s="-12549" l="-25098"/>
                                      </p:by>
                                    </p:animClr>
                                    <p:animClr clrSpc="hsl" dir="cw">
                                      <p:cBhvr>
                                        <p:cTn id="27" dur="500" fill="hold"/>
                                        <p:tgtEl>
                                          <p:spTgt spid="4">
                                            <p:txEl>
                                              <p:pRg st="3" end="3"/>
                                            </p:txEl>
                                          </p:spTgt>
                                        </p:tgtEl>
                                        <p:attrNameLst>
                                          <p:attrName>stroke.color</p:attrName>
                                        </p:attrNameLst>
                                      </p:cBhvr>
                                      <p:by>
                                        <p:hsl h="0" s="-12549" l="-25098"/>
                                      </p:by>
                                    </p:animClr>
                                    <p:set>
                                      <p:cBhvr>
                                        <p:cTn id="28" dur="500" fill="hold"/>
                                        <p:tgtEl>
                                          <p:spTgt spid="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0" y="232759"/>
            <a:ext cx="9906000" cy="1477961"/>
          </a:xfrm>
        </p:spPr>
        <p:txBody>
          <a:bodyPr/>
          <a:lstStyle/>
          <a:p>
            <a:r>
              <a:rPr lang="en-US" dirty="0"/>
              <a:t>Truth Tables of Logical Operations </a:t>
            </a:r>
          </a:p>
        </p:txBody>
      </p:sp>
      <p:sp>
        <p:nvSpPr>
          <p:cNvPr id="7" name="Slide Number Placeholder 6"/>
          <p:cNvSpPr>
            <a:spLocks noGrp="1"/>
          </p:cNvSpPr>
          <p:nvPr>
            <p:ph type="sldNum" sz="quarter" idx="12"/>
          </p:nvPr>
        </p:nvSpPr>
        <p:spPr/>
        <p:txBody>
          <a:bodyPr/>
          <a:lstStyle/>
          <a:p>
            <a:fld id="{0FF54DE5-C571-48E8-A5BC-B369434E2F44}" type="slidenum">
              <a:rPr lang="en-US" smtClean="0"/>
              <a:t>11</a:t>
            </a:fld>
            <a:endParaRPr lang="en-US"/>
          </a:p>
        </p:txBody>
      </p:sp>
      <p:pic>
        <p:nvPicPr>
          <p:cNvPr id="8" name="Picture 7"/>
          <p:cNvPicPr>
            <a:picLocks noChangeAspect="1"/>
          </p:cNvPicPr>
          <p:nvPr/>
        </p:nvPicPr>
        <p:blipFill>
          <a:blip r:embed="rId2">
            <a:duotone>
              <a:prstClr val="black"/>
              <a:schemeClr val="accent5">
                <a:tint val="45000"/>
                <a:satMod val="400000"/>
              </a:schemeClr>
            </a:duotone>
          </a:blip>
          <a:stretch>
            <a:fillRect/>
          </a:stretch>
        </p:blipFill>
        <p:spPr>
          <a:xfrm>
            <a:off x="1017431" y="1442433"/>
            <a:ext cx="10380372" cy="4777167"/>
          </a:xfrm>
          <a:prstGeom prst="rect">
            <a:avLst/>
          </a:prstGeom>
        </p:spPr>
      </p:pic>
    </p:spTree>
    <p:extLst>
      <p:ext uri="{BB962C8B-B14F-4D97-AF65-F5344CB8AC3E}">
        <p14:creationId xmlns:p14="http://schemas.microsoft.com/office/powerpoint/2010/main" val="2178378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Switching Circuits </a:t>
            </a:r>
          </a:p>
        </p:txBody>
      </p:sp>
      <p:sp>
        <p:nvSpPr>
          <p:cNvPr id="4" name="Content Placeholder 3"/>
          <p:cNvSpPr>
            <a:spLocks noGrp="1"/>
          </p:cNvSpPr>
          <p:nvPr>
            <p:ph sz="half" idx="2"/>
          </p:nvPr>
        </p:nvSpPr>
        <p:spPr>
          <a:xfrm>
            <a:off x="1141411" y="1899250"/>
            <a:ext cx="10130267" cy="2717801"/>
          </a:xfrm>
        </p:spPr>
        <p:txBody>
          <a:bodyPr>
            <a:normAutofit fontScale="77500" lnSpcReduction="20000"/>
          </a:bodyPr>
          <a:lstStyle/>
          <a:p>
            <a:r>
              <a:rPr lang="en-US" dirty="0"/>
              <a:t>Electronic digital circuits are sometimes called switching circuits because they behave like a switch. </a:t>
            </a:r>
          </a:p>
          <a:p>
            <a:r>
              <a:rPr lang="en-US" dirty="0"/>
              <a:t>The use of binary variable &amp; the application of binary logic are demonstrated by the simple switching circuits. </a:t>
            </a:r>
          </a:p>
          <a:p>
            <a:r>
              <a:rPr lang="en-US" dirty="0"/>
              <a:t>L = A.B  for the circuit of AND operation  (Series Switches) &amp; </a:t>
            </a:r>
          </a:p>
          <a:p>
            <a:r>
              <a:rPr lang="en-US" dirty="0"/>
              <a:t>L= A+B for the circuit of OR operation (Parallel Switches)</a:t>
            </a:r>
          </a:p>
          <a:p>
            <a:r>
              <a:rPr lang="en-US" dirty="0"/>
              <a:t> </a:t>
            </a:r>
          </a:p>
        </p:txBody>
      </p:sp>
      <p:sp>
        <p:nvSpPr>
          <p:cNvPr id="7" name="Slide Number Placeholder 6"/>
          <p:cNvSpPr>
            <a:spLocks noGrp="1"/>
          </p:cNvSpPr>
          <p:nvPr>
            <p:ph type="sldNum" sz="quarter" idx="12"/>
          </p:nvPr>
        </p:nvSpPr>
        <p:spPr/>
        <p:txBody>
          <a:bodyPr/>
          <a:lstStyle/>
          <a:p>
            <a:fld id="{0FF54DE5-C571-48E8-A5BC-B369434E2F44}" type="slidenum">
              <a:rPr lang="en-US" smtClean="0"/>
              <a:t>12</a:t>
            </a:fld>
            <a:endParaRPr lang="en-US"/>
          </a:p>
        </p:txBody>
      </p:sp>
      <p:cxnSp>
        <p:nvCxnSpPr>
          <p:cNvPr id="10" name="Straight Connector 9"/>
          <p:cNvCxnSpPr/>
          <p:nvPr/>
        </p:nvCxnSpPr>
        <p:spPr>
          <a:xfrm>
            <a:off x="2021983" y="4617051"/>
            <a:ext cx="7469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768958" y="4275786"/>
            <a:ext cx="324118" cy="341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19600" y="4617051"/>
            <a:ext cx="7469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45476" y="4598818"/>
            <a:ext cx="7469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982792" y="4275786"/>
            <a:ext cx="324118" cy="341265"/>
          </a:xfrm>
          <a:prstGeom prst="line">
            <a:avLst/>
          </a:prstGeom>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5150199" y="4244648"/>
            <a:ext cx="734095" cy="373487"/>
          </a:xfrm>
          <a:custGeom>
            <a:avLst/>
            <a:gdLst>
              <a:gd name="connsiteX0" fmla="*/ 0 w 734095"/>
              <a:gd name="connsiteY0" fmla="*/ 373487 h 373487"/>
              <a:gd name="connsiteX1" fmla="*/ 64394 w 734095"/>
              <a:gd name="connsiteY1" fmla="*/ 360609 h 373487"/>
              <a:gd name="connsiteX2" fmla="*/ 154546 w 734095"/>
              <a:gd name="connsiteY2" fmla="*/ 347730 h 373487"/>
              <a:gd name="connsiteX3" fmla="*/ 167425 w 734095"/>
              <a:gd name="connsiteY3" fmla="*/ 309093 h 373487"/>
              <a:gd name="connsiteX4" fmla="*/ 180304 w 734095"/>
              <a:gd name="connsiteY4" fmla="*/ 103031 h 373487"/>
              <a:gd name="connsiteX5" fmla="*/ 193183 w 734095"/>
              <a:gd name="connsiteY5" fmla="*/ 51516 h 373487"/>
              <a:gd name="connsiteX6" fmla="*/ 231819 w 734095"/>
              <a:gd name="connsiteY6" fmla="*/ 12879 h 373487"/>
              <a:gd name="connsiteX7" fmla="*/ 270456 w 734095"/>
              <a:gd name="connsiteY7" fmla="*/ 0 h 373487"/>
              <a:gd name="connsiteX8" fmla="*/ 373487 w 734095"/>
              <a:gd name="connsiteY8" fmla="*/ 12879 h 373487"/>
              <a:gd name="connsiteX9" fmla="*/ 412124 w 734095"/>
              <a:gd name="connsiteY9" fmla="*/ 25758 h 373487"/>
              <a:gd name="connsiteX10" fmla="*/ 437881 w 734095"/>
              <a:gd name="connsiteY10" fmla="*/ 64395 h 373487"/>
              <a:gd name="connsiteX11" fmla="*/ 450760 w 734095"/>
              <a:gd name="connsiteY11" fmla="*/ 103031 h 373487"/>
              <a:gd name="connsiteX12" fmla="*/ 412124 w 734095"/>
              <a:gd name="connsiteY12" fmla="*/ 193183 h 373487"/>
              <a:gd name="connsiteX13" fmla="*/ 360608 w 734095"/>
              <a:gd name="connsiteY13" fmla="*/ 206062 h 373487"/>
              <a:gd name="connsiteX14" fmla="*/ 283335 w 734095"/>
              <a:gd name="connsiteY14" fmla="*/ 193183 h 373487"/>
              <a:gd name="connsiteX15" fmla="*/ 296214 w 734095"/>
              <a:gd name="connsiteY15" fmla="*/ 128789 h 373487"/>
              <a:gd name="connsiteX16" fmla="*/ 386366 w 734095"/>
              <a:gd name="connsiteY16" fmla="*/ 38637 h 373487"/>
              <a:gd name="connsiteX17" fmla="*/ 476518 w 734095"/>
              <a:gd name="connsiteY17" fmla="*/ 0 h 373487"/>
              <a:gd name="connsiteX18" fmla="*/ 540912 w 734095"/>
              <a:gd name="connsiteY18" fmla="*/ 12879 h 373487"/>
              <a:gd name="connsiteX19" fmla="*/ 566670 w 734095"/>
              <a:gd name="connsiteY19" fmla="*/ 103031 h 373487"/>
              <a:gd name="connsiteX20" fmla="*/ 540912 w 734095"/>
              <a:gd name="connsiteY20" fmla="*/ 283335 h 373487"/>
              <a:gd name="connsiteX21" fmla="*/ 553791 w 734095"/>
              <a:gd name="connsiteY21" fmla="*/ 347730 h 373487"/>
              <a:gd name="connsiteX22" fmla="*/ 682580 w 734095"/>
              <a:gd name="connsiteY22" fmla="*/ 334851 h 373487"/>
              <a:gd name="connsiteX23" fmla="*/ 734095 w 734095"/>
              <a:gd name="connsiteY23" fmla="*/ 334851 h 37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34095" h="373487">
                <a:moveTo>
                  <a:pt x="0" y="373487"/>
                </a:moveTo>
                <a:cubicBezTo>
                  <a:pt x="21465" y="369194"/>
                  <a:pt x="42802" y="364208"/>
                  <a:pt x="64394" y="360609"/>
                </a:cubicBezTo>
                <a:cubicBezTo>
                  <a:pt x="94337" y="355619"/>
                  <a:pt x="127395" y="361306"/>
                  <a:pt x="154546" y="347730"/>
                </a:cubicBezTo>
                <a:cubicBezTo>
                  <a:pt x="166688" y="341659"/>
                  <a:pt x="163132" y="321972"/>
                  <a:pt x="167425" y="309093"/>
                </a:cubicBezTo>
                <a:cubicBezTo>
                  <a:pt x="171718" y="240406"/>
                  <a:pt x="173456" y="171511"/>
                  <a:pt x="180304" y="103031"/>
                </a:cubicBezTo>
                <a:cubicBezTo>
                  <a:pt x="182065" y="85419"/>
                  <a:pt x="184401" y="66884"/>
                  <a:pt x="193183" y="51516"/>
                </a:cubicBezTo>
                <a:cubicBezTo>
                  <a:pt x="202219" y="35702"/>
                  <a:pt x="216665" y="22982"/>
                  <a:pt x="231819" y="12879"/>
                </a:cubicBezTo>
                <a:cubicBezTo>
                  <a:pt x="243115" y="5349"/>
                  <a:pt x="257577" y="4293"/>
                  <a:pt x="270456" y="0"/>
                </a:cubicBezTo>
                <a:cubicBezTo>
                  <a:pt x="304800" y="4293"/>
                  <a:pt x="339434" y="6688"/>
                  <a:pt x="373487" y="12879"/>
                </a:cubicBezTo>
                <a:cubicBezTo>
                  <a:pt x="386844" y="15308"/>
                  <a:pt x="401523" y="17277"/>
                  <a:pt x="412124" y="25758"/>
                </a:cubicBezTo>
                <a:cubicBezTo>
                  <a:pt x="424211" y="35427"/>
                  <a:pt x="430959" y="50551"/>
                  <a:pt x="437881" y="64395"/>
                </a:cubicBezTo>
                <a:cubicBezTo>
                  <a:pt x="443952" y="76537"/>
                  <a:pt x="446467" y="90152"/>
                  <a:pt x="450760" y="103031"/>
                </a:cubicBezTo>
                <a:cubicBezTo>
                  <a:pt x="444298" y="128879"/>
                  <a:pt x="438805" y="175396"/>
                  <a:pt x="412124" y="193183"/>
                </a:cubicBezTo>
                <a:cubicBezTo>
                  <a:pt x="397396" y="203001"/>
                  <a:pt x="377780" y="201769"/>
                  <a:pt x="360608" y="206062"/>
                </a:cubicBezTo>
                <a:cubicBezTo>
                  <a:pt x="334850" y="201769"/>
                  <a:pt x="300052" y="213244"/>
                  <a:pt x="283335" y="193183"/>
                </a:cubicBezTo>
                <a:cubicBezTo>
                  <a:pt x="269322" y="176367"/>
                  <a:pt x="287156" y="148717"/>
                  <a:pt x="296214" y="128789"/>
                </a:cubicBezTo>
                <a:cubicBezTo>
                  <a:pt x="333118" y="47601"/>
                  <a:pt x="328071" y="58069"/>
                  <a:pt x="386366" y="38637"/>
                </a:cubicBezTo>
                <a:cubicBezTo>
                  <a:pt x="417913" y="17605"/>
                  <a:pt x="434935" y="0"/>
                  <a:pt x="476518" y="0"/>
                </a:cubicBezTo>
                <a:cubicBezTo>
                  <a:pt x="498408" y="0"/>
                  <a:pt x="519447" y="8586"/>
                  <a:pt x="540912" y="12879"/>
                </a:cubicBezTo>
                <a:cubicBezTo>
                  <a:pt x="546985" y="31098"/>
                  <a:pt x="566670" y="86861"/>
                  <a:pt x="566670" y="103031"/>
                </a:cubicBezTo>
                <a:cubicBezTo>
                  <a:pt x="566670" y="135267"/>
                  <a:pt x="547321" y="244884"/>
                  <a:pt x="540912" y="283335"/>
                </a:cubicBezTo>
                <a:cubicBezTo>
                  <a:pt x="545205" y="304800"/>
                  <a:pt x="533219" y="340249"/>
                  <a:pt x="553791" y="347730"/>
                </a:cubicBezTo>
                <a:cubicBezTo>
                  <a:pt x="594337" y="362474"/>
                  <a:pt x="639546" y="337925"/>
                  <a:pt x="682580" y="334851"/>
                </a:cubicBezTo>
                <a:cubicBezTo>
                  <a:pt x="699708" y="333628"/>
                  <a:pt x="716923" y="334851"/>
                  <a:pt x="734095" y="3348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7" name="Straight Connector 16"/>
          <p:cNvCxnSpPr/>
          <p:nvPr/>
        </p:nvCxnSpPr>
        <p:spPr>
          <a:xfrm>
            <a:off x="5939865" y="4577328"/>
            <a:ext cx="7469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682557" y="4598821"/>
            <a:ext cx="4283" cy="1376976"/>
          </a:xfrm>
          <a:prstGeom prst="line">
            <a:avLst/>
          </a:prstGeom>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1777285" y="5074276"/>
            <a:ext cx="466369" cy="257578"/>
          </a:xfrm>
          <a:custGeom>
            <a:avLst/>
            <a:gdLst>
              <a:gd name="connsiteX0" fmla="*/ 0 w 466369"/>
              <a:gd name="connsiteY0" fmla="*/ 257578 h 257578"/>
              <a:gd name="connsiteX1" fmla="*/ 38636 w 466369"/>
              <a:gd name="connsiteY1" fmla="*/ 115910 h 257578"/>
              <a:gd name="connsiteX2" fmla="*/ 115909 w 466369"/>
              <a:gd name="connsiteY2" fmla="*/ 64394 h 257578"/>
              <a:gd name="connsiteX3" fmla="*/ 206061 w 466369"/>
              <a:gd name="connsiteY3" fmla="*/ 103031 h 257578"/>
              <a:gd name="connsiteX4" fmla="*/ 270456 w 466369"/>
              <a:gd name="connsiteY4" fmla="*/ 167425 h 257578"/>
              <a:gd name="connsiteX5" fmla="*/ 283335 w 466369"/>
              <a:gd name="connsiteY5" fmla="*/ 206062 h 257578"/>
              <a:gd name="connsiteX6" fmla="*/ 386366 w 466369"/>
              <a:gd name="connsiteY6" fmla="*/ 206062 h 257578"/>
              <a:gd name="connsiteX7" fmla="*/ 437881 w 466369"/>
              <a:gd name="connsiteY7" fmla="*/ 141668 h 257578"/>
              <a:gd name="connsiteX8" fmla="*/ 463639 w 466369"/>
              <a:gd name="connsiteY8" fmla="*/ 103031 h 257578"/>
              <a:gd name="connsiteX9" fmla="*/ 463639 w 466369"/>
              <a:gd name="connsiteY9" fmla="*/ 0 h 257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6369" h="257578">
                <a:moveTo>
                  <a:pt x="0" y="257578"/>
                </a:moveTo>
                <a:cubicBezTo>
                  <a:pt x="5981" y="209730"/>
                  <a:pt x="-2377" y="151797"/>
                  <a:pt x="38636" y="115910"/>
                </a:cubicBezTo>
                <a:cubicBezTo>
                  <a:pt x="61933" y="95525"/>
                  <a:pt x="115909" y="64394"/>
                  <a:pt x="115909" y="64394"/>
                </a:cubicBezTo>
                <a:cubicBezTo>
                  <a:pt x="155320" y="74247"/>
                  <a:pt x="176414" y="73383"/>
                  <a:pt x="206061" y="103031"/>
                </a:cubicBezTo>
                <a:cubicBezTo>
                  <a:pt x="291913" y="188884"/>
                  <a:pt x="167433" y="98745"/>
                  <a:pt x="270456" y="167425"/>
                </a:cubicBezTo>
                <a:cubicBezTo>
                  <a:pt x="274749" y="180304"/>
                  <a:pt x="273736" y="196462"/>
                  <a:pt x="283335" y="206062"/>
                </a:cubicBezTo>
                <a:cubicBezTo>
                  <a:pt x="309736" y="232464"/>
                  <a:pt x="361874" y="210960"/>
                  <a:pt x="386366" y="206062"/>
                </a:cubicBezTo>
                <a:cubicBezTo>
                  <a:pt x="451496" y="162641"/>
                  <a:pt x="406777" y="203875"/>
                  <a:pt x="437881" y="141668"/>
                </a:cubicBezTo>
                <a:cubicBezTo>
                  <a:pt x="444803" y="127824"/>
                  <a:pt x="460870" y="118260"/>
                  <a:pt x="463639" y="103031"/>
                </a:cubicBezTo>
                <a:cubicBezTo>
                  <a:pt x="469783" y="69241"/>
                  <a:pt x="463639" y="34344"/>
                  <a:pt x="463639"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Oval 22"/>
          <p:cNvSpPr/>
          <p:nvPr/>
        </p:nvSpPr>
        <p:spPr>
          <a:xfrm>
            <a:off x="1635617" y="4977950"/>
            <a:ext cx="772732" cy="45023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Freeform 23"/>
          <p:cNvSpPr/>
          <p:nvPr/>
        </p:nvSpPr>
        <p:spPr>
          <a:xfrm>
            <a:off x="1764403" y="5074276"/>
            <a:ext cx="479251" cy="272479"/>
          </a:xfrm>
          <a:custGeom>
            <a:avLst/>
            <a:gdLst>
              <a:gd name="connsiteX0" fmla="*/ 0 w 515160"/>
              <a:gd name="connsiteY0" fmla="*/ 193183 h 244699"/>
              <a:gd name="connsiteX1" fmla="*/ 25758 w 515160"/>
              <a:gd name="connsiteY1" fmla="*/ 64395 h 244699"/>
              <a:gd name="connsiteX2" fmla="*/ 51516 w 515160"/>
              <a:gd name="connsiteY2" fmla="*/ 25758 h 244699"/>
              <a:gd name="connsiteX3" fmla="*/ 128789 w 515160"/>
              <a:gd name="connsiteY3" fmla="*/ 0 h 244699"/>
              <a:gd name="connsiteX4" fmla="*/ 167426 w 515160"/>
              <a:gd name="connsiteY4" fmla="*/ 12879 h 244699"/>
              <a:gd name="connsiteX5" fmla="*/ 218941 w 515160"/>
              <a:gd name="connsiteY5" fmla="*/ 128789 h 244699"/>
              <a:gd name="connsiteX6" fmla="*/ 309093 w 515160"/>
              <a:gd name="connsiteY6" fmla="*/ 231820 h 244699"/>
              <a:gd name="connsiteX7" fmla="*/ 347730 w 515160"/>
              <a:gd name="connsiteY7" fmla="*/ 244699 h 244699"/>
              <a:gd name="connsiteX8" fmla="*/ 425003 w 515160"/>
              <a:gd name="connsiteY8" fmla="*/ 231820 h 244699"/>
              <a:gd name="connsiteX9" fmla="*/ 463640 w 515160"/>
              <a:gd name="connsiteY9" fmla="*/ 193183 h 244699"/>
              <a:gd name="connsiteX10" fmla="*/ 489397 w 515160"/>
              <a:gd name="connsiteY10" fmla="*/ 115910 h 244699"/>
              <a:gd name="connsiteX11" fmla="*/ 515155 w 515160"/>
              <a:gd name="connsiteY11" fmla="*/ 0 h 244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160" h="244699">
                <a:moveTo>
                  <a:pt x="0" y="193183"/>
                </a:moveTo>
                <a:cubicBezTo>
                  <a:pt x="4746" y="159958"/>
                  <a:pt x="7775" y="100361"/>
                  <a:pt x="25758" y="64395"/>
                </a:cubicBezTo>
                <a:cubicBezTo>
                  <a:pt x="32680" y="50551"/>
                  <a:pt x="38390" y="33962"/>
                  <a:pt x="51516" y="25758"/>
                </a:cubicBezTo>
                <a:cubicBezTo>
                  <a:pt x="74540" y="11368"/>
                  <a:pt x="128789" y="0"/>
                  <a:pt x="128789" y="0"/>
                </a:cubicBezTo>
                <a:cubicBezTo>
                  <a:pt x="141668" y="4293"/>
                  <a:pt x="156825" y="4398"/>
                  <a:pt x="167426" y="12879"/>
                </a:cubicBezTo>
                <a:cubicBezTo>
                  <a:pt x="204869" y="42834"/>
                  <a:pt x="194208" y="91690"/>
                  <a:pt x="218941" y="128789"/>
                </a:cubicBezTo>
                <a:cubicBezTo>
                  <a:pt x="257576" y="186741"/>
                  <a:pt x="255433" y="204989"/>
                  <a:pt x="309093" y="231820"/>
                </a:cubicBezTo>
                <a:cubicBezTo>
                  <a:pt x="321235" y="237891"/>
                  <a:pt x="334851" y="240406"/>
                  <a:pt x="347730" y="244699"/>
                </a:cubicBezTo>
                <a:cubicBezTo>
                  <a:pt x="373488" y="240406"/>
                  <a:pt x="401141" y="242426"/>
                  <a:pt x="425003" y="231820"/>
                </a:cubicBezTo>
                <a:cubicBezTo>
                  <a:pt x="441647" y="224423"/>
                  <a:pt x="454795" y="209105"/>
                  <a:pt x="463640" y="193183"/>
                </a:cubicBezTo>
                <a:cubicBezTo>
                  <a:pt x="476826" y="169449"/>
                  <a:pt x="482812" y="142250"/>
                  <a:pt x="489397" y="115910"/>
                </a:cubicBezTo>
                <a:cubicBezTo>
                  <a:pt x="516196" y="8714"/>
                  <a:pt x="515155" y="48280"/>
                  <a:pt x="515155"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25" name="Straight Connector 24"/>
          <p:cNvCxnSpPr>
            <a:stCxn id="23" idx="0"/>
          </p:cNvCxnSpPr>
          <p:nvPr/>
        </p:nvCxnSpPr>
        <p:spPr>
          <a:xfrm flipV="1">
            <a:off x="2021983" y="4598819"/>
            <a:ext cx="0" cy="379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2021983" y="5470067"/>
            <a:ext cx="0" cy="505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021983" y="5975797"/>
            <a:ext cx="4664857"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768958" y="4711164"/>
            <a:ext cx="341529" cy="369332"/>
          </a:xfrm>
          <a:prstGeom prst="rect">
            <a:avLst/>
          </a:prstGeom>
          <a:noFill/>
        </p:spPr>
        <p:txBody>
          <a:bodyPr wrap="square" rtlCol="0">
            <a:spAutoFit/>
          </a:bodyPr>
          <a:lstStyle/>
          <a:p>
            <a:r>
              <a:rPr lang="en-US" dirty="0"/>
              <a:t>A</a:t>
            </a:r>
          </a:p>
        </p:txBody>
      </p:sp>
      <p:sp>
        <p:nvSpPr>
          <p:cNvPr id="34" name="TextBox 33"/>
          <p:cNvSpPr txBox="1"/>
          <p:nvPr/>
        </p:nvSpPr>
        <p:spPr>
          <a:xfrm>
            <a:off x="4064332" y="4711164"/>
            <a:ext cx="355268" cy="369332"/>
          </a:xfrm>
          <a:prstGeom prst="rect">
            <a:avLst/>
          </a:prstGeom>
          <a:noFill/>
        </p:spPr>
        <p:txBody>
          <a:bodyPr wrap="square" rtlCol="0">
            <a:spAutoFit/>
          </a:bodyPr>
          <a:lstStyle/>
          <a:p>
            <a:r>
              <a:rPr lang="en-US" dirty="0"/>
              <a:t>B</a:t>
            </a:r>
          </a:p>
        </p:txBody>
      </p:sp>
      <p:sp>
        <p:nvSpPr>
          <p:cNvPr id="35" name="TextBox 34"/>
          <p:cNvSpPr txBox="1"/>
          <p:nvPr/>
        </p:nvSpPr>
        <p:spPr>
          <a:xfrm>
            <a:off x="5373444" y="4772658"/>
            <a:ext cx="355268" cy="369332"/>
          </a:xfrm>
          <a:prstGeom prst="rect">
            <a:avLst/>
          </a:prstGeom>
          <a:noFill/>
        </p:spPr>
        <p:txBody>
          <a:bodyPr wrap="square" rtlCol="0">
            <a:spAutoFit/>
          </a:bodyPr>
          <a:lstStyle/>
          <a:p>
            <a:r>
              <a:rPr lang="en-US" dirty="0"/>
              <a:t>L</a:t>
            </a:r>
          </a:p>
        </p:txBody>
      </p:sp>
      <p:sp>
        <p:nvSpPr>
          <p:cNvPr id="36" name="TextBox 35"/>
          <p:cNvSpPr txBox="1"/>
          <p:nvPr/>
        </p:nvSpPr>
        <p:spPr>
          <a:xfrm>
            <a:off x="2117048" y="5401560"/>
            <a:ext cx="1739139" cy="369332"/>
          </a:xfrm>
          <a:prstGeom prst="rect">
            <a:avLst/>
          </a:prstGeom>
          <a:noFill/>
        </p:spPr>
        <p:txBody>
          <a:bodyPr wrap="square" rtlCol="0">
            <a:spAutoFit/>
          </a:bodyPr>
          <a:lstStyle/>
          <a:p>
            <a:r>
              <a:rPr lang="en-US" dirty="0"/>
              <a:t>Voltage Source </a:t>
            </a:r>
          </a:p>
        </p:txBody>
      </p:sp>
    </p:spTree>
    <p:extLst>
      <p:ext uri="{BB962C8B-B14F-4D97-AF65-F5344CB8AC3E}">
        <p14:creationId xmlns:p14="http://schemas.microsoft.com/office/powerpoint/2010/main" val="544640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1000"/>
                                        <p:tgtEl>
                                          <p:spTgt spid="29"/>
                                        </p:tgtEl>
                                      </p:cBhvr>
                                    </p:animEffect>
                                    <p:anim calcmode="lin" valueType="num">
                                      <p:cBhvr>
                                        <p:cTn id="58" dur="1000" fill="hold"/>
                                        <p:tgtEl>
                                          <p:spTgt spid="29"/>
                                        </p:tgtEl>
                                        <p:attrNameLst>
                                          <p:attrName>ppt_x</p:attrName>
                                        </p:attrNameLst>
                                      </p:cBhvr>
                                      <p:tavLst>
                                        <p:tav tm="0">
                                          <p:val>
                                            <p:strVal val="#ppt_x"/>
                                          </p:val>
                                        </p:tav>
                                        <p:tav tm="100000">
                                          <p:val>
                                            <p:strVal val="#ppt_x"/>
                                          </p:val>
                                        </p:tav>
                                      </p:tavLst>
                                    </p:anim>
                                    <p:anim calcmode="lin" valueType="num">
                                      <p:cBhvr>
                                        <p:cTn id="59" dur="1000" fill="hold"/>
                                        <p:tgtEl>
                                          <p:spTgt spid="29"/>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1000"/>
                                        <p:tgtEl>
                                          <p:spTgt spid="33"/>
                                        </p:tgtEl>
                                      </p:cBhvr>
                                    </p:animEffect>
                                    <p:anim calcmode="lin" valueType="num">
                                      <p:cBhvr>
                                        <p:cTn id="63" dur="1000" fill="hold"/>
                                        <p:tgtEl>
                                          <p:spTgt spid="33"/>
                                        </p:tgtEl>
                                        <p:attrNameLst>
                                          <p:attrName>ppt_x</p:attrName>
                                        </p:attrNameLst>
                                      </p:cBhvr>
                                      <p:tavLst>
                                        <p:tav tm="0">
                                          <p:val>
                                            <p:strVal val="#ppt_x"/>
                                          </p:val>
                                        </p:tav>
                                        <p:tav tm="100000">
                                          <p:val>
                                            <p:strVal val="#ppt_x"/>
                                          </p:val>
                                        </p:tav>
                                      </p:tavLst>
                                    </p:anim>
                                    <p:anim calcmode="lin" valueType="num">
                                      <p:cBhvr>
                                        <p:cTn id="64" dur="1000" fill="hold"/>
                                        <p:tgtEl>
                                          <p:spTgt spid="33"/>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1000"/>
                                        <p:tgtEl>
                                          <p:spTgt spid="34"/>
                                        </p:tgtEl>
                                      </p:cBhvr>
                                    </p:animEffect>
                                    <p:anim calcmode="lin" valueType="num">
                                      <p:cBhvr>
                                        <p:cTn id="68" dur="1000" fill="hold"/>
                                        <p:tgtEl>
                                          <p:spTgt spid="34"/>
                                        </p:tgtEl>
                                        <p:attrNameLst>
                                          <p:attrName>ppt_x</p:attrName>
                                        </p:attrNameLst>
                                      </p:cBhvr>
                                      <p:tavLst>
                                        <p:tav tm="0">
                                          <p:val>
                                            <p:strVal val="#ppt_x"/>
                                          </p:val>
                                        </p:tav>
                                        <p:tav tm="100000">
                                          <p:val>
                                            <p:strVal val="#ppt_x"/>
                                          </p:val>
                                        </p:tav>
                                      </p:tavLst>
                                    </p:anim>
                                    <p:anim calcmode="lin" valueType="num">
                                      <p:cBhvr>
                                        <p:cTn id="69" dur="1000" fill="hold"/>
                                        <p:tgtEl>
                                          <p:spTgt spid="34"/>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fade">
                                      <p:cBhvr>
                                        <p:cTn id="72" dur="1000"/>
                                        <p:tgtEl>
                                          <p:spTgt spid="35"/>
                                        </p:tgtEl>
                                      </p:cBhvr>
                                    </p:animEffect>
                                    <p:anim calcmode="lin" valueType="num">
                                      <p:cBhvr>
                                        <p:cTn id="73" dur="1000" fill="hold"/>
                                        <p:tgtEl>
                                          <p:spTgt spid="35"/>
                                        </p:tgtEl>
                                        <p:attrNameLst>
                                          <p:attrName>ppt_x</p:attrName>
                                        </p:attrNameLst>
                                      </p:cBhvr>
                                      <p:tavLst>
                                        <p:tav tm="0">
                                          <p:val>
                                            <p:strVal val="#ppt_x"/>
                                          </p:val>
                                        </p:tav>
                                        <p:tav tm="100000">
                                          <p:val>
                                            <p:strVal val="#ppt_x"/>
                                          </p:val>
                                        </p:tav>
                                      </p:tavLst>
                                    </p:anim>
                                    <p:anim calcmode="lin" valueType="num">
                                      <p:cBhvr>
                                        <p:cTn id="74" dur="1000" fill="hold"/>
                                        <p:tgtEl>
                                          <p:spTgt spid="35"/>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1" presetClass="entr" presetSubtype="1" fill="hold" grpId="0" nodeType="clickEffect">
                                  <p:stCondLst>
                                    <p:cond delay="0"/>
                                  </p:stCondLst>
                                  <p:childTnLst>
                                    <p:set>
                                      <p:cBhvr>
                                        <p:cTn id="83" dur="1" fill="hold">
                                          <p:stCondLst>
                                            <p:cond delay="0"/>
                                          </p:stCondLst>
                                        </p:cTn>
                                        <p:tgtEl>
                                          <p:spTgt spid="4">
                                            <p:txEl>
                                              <p:pRg st="0" end="0"/>
                                            </p:txEl>
                                          </p:spTgt>
                                        </p:tgtEl>
                                        <p:attrNameLst>
                                          <p:attrName>style.visibility</p:attrName>
                                        </p:attrNameLst>
                                      </p:cBhvr>
                                      <p:to>
                                        <p:strVal val="visible"/>
                                      </p:to>
                                    </p:set>
                                    <p:animEffect transition="in" filter="wheel(1)">
                                      <p:cBhvr>
                                        <p:cTn id="84" dur="2000"/>
                                        <p:tgtEl>
                                          <p:spTgt spid="4">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1" presetClass="entr" presetSubtype="1" fill="hold" grpId="0" nodeType="clickEffect">
                                  <p:stCondLst>
                                    <p:cond delay="0"/>
                                  </p:stCondLst>
                                  <p:childTnLst>
                                    <p:set>
                                      <p:cBhvr>
                                        <p:cTn id="88" dur="1" fill="hold">
                                          <p:stCondLst>
                                            <p:cond delay="0"/>
                                          </p:stCondLst>
                                        </p:cTn>
                                        <p:tgtEl>
                                          <p:spTgt spid="4">
                                            <p:txEl>
                                              <p:pRg st="1" end="1"/>
                                            </p:txEl>
                                          </p:spTgt>
                                        </p:tgtEl>
                                        <p:attrNameLst>
                                          <p:attrName>style.visibility</p:attrName>
                                        </p:attrNameLst>
                                      </p:cBhvr>
                                      <p:to>
                                        <p:strVal val="visible"/>
                                      </p:to>
                                    </p:set>
                                    <p:animEffect transition="in" filter="wheel(1)">
                                      <p:cBhvr>
                                        <p:cTn id="89" dur="2000"/>
                                        <p:tgtEl>
                                          <p:spTgt spid="4">
                                            <p:txEl>
                                              <p:pRg st="1" end="1"/>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1" presetClass="entr" presetSubtype="1" fill="hold" grpId="0" nodeType="clickEffect">
                                  <p:stCondLst>
                                    <p:cond delay="0"/>
                                  </p:stCondLst>
                                  <p:childTnLst>
                                    <p:set>
                                      <p:cBhvr>
                                        <p:cTn id="93" dur="1" fill="hold">
                                          <p:stCondLst>
                                            <p:cond delay="0"/>
                                          </p:stCondLst>
                                        </p:cTn>
                                        <p:tgtEl>
                                          <p:spTgt spid="4">
                                            <p:txEl>
                                              <p:pRg st="2" end="2"/>
                                            </p:txEl>
                                          </p:spTgt>
                                        </p:tgtEl>
                                        <p:attrNameLst>
                                          <p:attrName>style.visibility</p:attrName>
                                        </p:attrNameLst>
                                      </p:cBhvr>
                                      <p:to>
                                        <p:strVal val="visible"/>
                                      </p:to>
                                    </p:set>
                                    <p:animEffect transition="in" filter="wheel(1)">
                                      <p:cBhvr>
                                        <p:cTn id="94" dur="2000"/>
                                        <p:tgtEl>
                                          <p:spTgt spid="4">
                                            <p:txEl>
                                              <p:pRg st="2" end="2"/>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1" presetClass="entr" presetSubtype="1" fill="hold" grpId="0" nodeType="clickEffect">
                                  <p:stCondLst>
                                    <p:cond delay="0"/>
                                  </p:stCondLst>
                                  <p:childTnLst>
                                    <p:set>
                                      <p:cBhvr>
                                        <p:cTn id="98" dur="1" fill="hold">
                                          <p:stCondLst>
                                            <p:cond delay="0"/>
                                          </p:stCondLst>
                                        </p:cTn>
                                        <p:tgtEl>
                                          <p:spTgt spid="4">
                                            <p:txEl>
                                              <p:pRg st="3" end="3"/>
                                            </p:txEl>
                                          </p:spTgt>
                                        </p:tgtEl>
                                        <p:attrNameLst>
                                          <p:attrName>style.visibility</p:attrName>
                                        </p:attrNameLst>
                                      </p:cBhvr>
                                      <p:to>
                                        <p:strVal val="visible"/>
                                      </p:to>
                                    </p:set>
                                    <p:animEffect transition="in" filter="wheel(1)">
                                      <p:cBhvr>
                                        <p:cTn id="99" dur="2000"/>
                                        <p:tgtEl>
                                          <p:spTgt spid="4">
                                            <p:txEl>
                                              <p:pRg st="3" end="3"/>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1" presetClass="entr" presetSubtype="1" fill="hold" grpId="0" nodeType="clickEffect">
                                  <p:stCondLst>
                                    <p:cond delay="0"/>
                                  </p:stCondLst>
                                  <p:childTnLst>
                                    <p:set>
                                      <p:cBhvr>
                                        <p:cTn id="103" dur="1" fill="hold">
                                          <p:stCondLst>
                                            <p:cond delay="0"/>
                                          </p:stCondLst>
                                        </p:cTn>
                                        <p:tgtEl>
                                          <p:spTgt spid="4">
                                            <p:txEl>
                                              <p:pRg st="4" end="4"/>
                                            </p:txEl>
                                          </p:spTgt>
                                        </p:tgtEl>
                                        <p:attrNameLst>
                                          <p:attrName>style.visibility</p:attrName>
                                        </p:attrNameLst>
                                      </p:cBhvr>
                                      <p:to>
                                        <p:strVal val="visible"/>
                                      </p:to>
                                    </p:set>
                                    <p:animEffect transition="in" filter="wheel(1)">
                                      <p:cBhvr>
                                        <p:cTn id="104"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2" grpId="0" animBg="1"/>
      <p:bldP spid="23" grpId="0" animBg="1"/>
      <p:bldP spid="24" grpId="0" animBg="1"/>
      <p:bldP spid="33" grpId="0"/>
      <p:bldP spid="34" grpId="0"/>
      <p:bldP spid="35"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50000"/>
                  </a:schemeClr>
                </a:solidFill>
              </a:rPr>
              <a:t>Logic Gates </a:t>
            </a:r>
          </a:p>
        </p:txBody>
      </p:sp>
      <p:sp>
        <p:nvSpPr>
          <p:cNvPr id="3" name="Text Placeholder 2"/>
          <p:cNvSpPr>
            <a:spLocks noGrp="1"/>
          </p:cNvSpPr>
          <p:nvPr>
            <p:ph type="body" idx="1"/>
          </p:nvPr>
        </p:nvSpPr>
        <p:spPr>
          <a:xfrm>
            <a:off x="1281472" y="1675496"/>
            <a:ext cx="1680670" cy="549138"/>
          </a:xfrm>
        </p:spPr>
        <p:txBody>
          <a:bodyPr/>
          <a:lstStyle/>
          <a:p>
            <a:r>
              <a:rPr lang="en-US" dirty="0"/>
              <a:t>DEFINITION: </a:t>
            </a:r>
          </a:p>
        </p:txBody>
      </p:sp>
      <p:sp>
        <p:nvSpPr>
          <p:cNvPr id="4" name="Content Placeholder 3"/>
          <p:cNvSpPr>
            <a:spLocks noGrp="1"/>
          </p:cNvSpPr>
          <p:nvPr>
            <p:ph sz="half" idx="2"/>
          </p:nvPr>
        </p:nvSpPr>
        <p:spPr>
          <a:xfrm>
            <a:off x="1211442" y="2097088"/>
            <a:ext cx="9765938" cy="4760912"/>
          </a:xfrm>
        </p:spPr>
        <p:txBody>
          <a:bodyPr>
            <a:normAutofit/>
          </a:bodyPr>
          <a:lstStyle/>
          <a:p>
            <a:r>
              <a:rPr lang="en-US" dirty="0">
                <a:solidFill>
                  <a:schemeClr val="accent3">
                    <a:lumMod val="50000"/>
                  </a:schemeClr>
                </a:solidFill>
              </a:rPr>
              <a:t>A logic gate is a an electronics circuit which makes logic decision.</a:t>
            </a:r>
          </a:p>
          <a:p>
            <a:r>
              <a:rPr lang="en-US" dirty="0">
                <a:solidFill>
                  <a:schemeClr val="accent3">
                    <a:lumMod val="50000"/>
                  </a:schemeClr>
                </a:solidFill>
              </a:rPr>
              <a:t>In other words</a:t>
            </a:r>
          </a:p>
          <a:p>
            <a:r>
              <a:rPr lang="en-US" dirty="0"/>
              <a:t>“ A logic gate is an electronic circuit having one or more inputs and only one output which will be either high or low (based on the input status)</a:t>
            </a:r>
          </a:p>
          <a:p>
            <a:r>
              <a:rPr lang="en-US" dirty="0">
                <a:solidFill>
                  <a:schemeClr val="accent3">
                    <a:lumMod val="50000"/>
                  </a:schemeClr>
                </a:solidFill>
              </a:rPr>
              <a:t>Logic gates are electronic circuits that operate on one or more input signals to produce an output signal</a:t>
            </a:r>
          </a:p>
          <a:p>
            <a:r>
              <a:rPr lang="en-US" dirty="0"/>
              <a:t> Logic gates are widely used in digital computers and in different types of system and circuits. </a:t>
            </a:r>
            <a:br>
              <a:rPr lang="en-US" dirty="0"/>
            </a:b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13</a:t>
            </a:fld>
            <a:endParaRPr lang="en-US"/>
          </a:p>
        </p:txBody>
      </p:sp>
    </p:spTree>
    <p:extLst>
      <p:ext uri="{BB962C8B-B14F-4D97-AF65-F5344CB8AC3E}">
        <p14:creationId xmlns:p14="http://schemas.microsoft.com/office/powerpoint/2010/main" val="3555353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mph" presetSubtype="0" fill="hold" nodeType="clickEffect">
                                  <p:stCondLst>
                                    <p:cond delay="0"/>
                                  </p:stCondLst>
                                  <p:childTnLst>
                                    <p:animClr clrSpc="hsl" dir="cw">
                                      <p:cBhvr override="childStyle">
                                        <p:cTn id="16" dur="500" fill="hold"/>
                                        <p:tgtEl>
                                          <p:spTgt spid="4">
                                            <p:txEl>
                                              <p:pRg st="2" end="2"/>
                                            </p:txEl>
                                          </p:spTgt>
                                        </p:tgtEl>
                                        <p:attrNameLst>
                                          <p:attrName>style.color</p:attrName>
                                        </p:attrNameLst>
                                      </p:cBhvr>
                                      <p:by>
                                        <p:hsl h="7200000" s="0" l="0"/>
                                      </p:by>
                                    </p:animClr>
                                    <p:animClr clrSpc="hsl" dir="cw">
                                      <p:cBhvr>
                                        <p:cTn id="17" dur="500" fill="hold"/>
                                        <p:tgtEl>
                                          <p:spTgt spid="4">
                                            <p:txEl>
                                              <p:pRg st="2" end="2"/>
                                            </p:txEl>
                                          </p:spTgt>
                                        </p:tgtEl>
                                        <p:attrNameLst>
                                          <p:attrName>fillcolor</p:attrName>
                                        </p:attrNameLst>
                                      </p:cBhvr>
                                      <p:by>
                                        <p:hsl h="7200000" s="0" l="0"/>
                                      </p:by>
                                    </p:animClr>
                                    <p:animClr clrSpc="hsl" dir="cw">
                                      <p:cBhvr>
                                        <p:cTn id="18" dur="500" fill="hold"/>
                                        <p:tgtEl>
                                          <p:spTgt spid="4">
                                            <p:txEl>
                                              <p:pRg st="2" end="2"/>
                                            </p:txEl>
                                          </p:spTgt>
                                        </p:tgtEl>
                                        <p:attrNameLst>
                                          <p:attrName>stroke.color</p:attrName>
                                        </p:attrNameLst>
                                      </p:cBhvr>
                                      <p:by>
                                        <p:hsl h="7200000" s="0" l="0"/>
                                      </p:by>
                                    </p:animClr>
                                    <p:set>
                                      <p:cBhvr>
                                        <p:cTn id="19" dur="500" fill="hold"/>
                                        <p:tgtEl>
                                          <p:spTgt spid="4">
                                            <p:txEl>
                                              <p:pRg st="2" end="2"/>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1" presetClass="exit" presetSubtype="1" fill="hold" nodeType="clickEffect">
                                  <p:stCondLst>
                                    <p:cond delay="0"/>
                                  </p:stCondLst>
                                  <p:childTnLst>
                                    <p:animEffect transition="out" filter="wheel(1)">
                                      <p:cBhvr>
                                        <p:cTn id="23" dur="2000"/>
                                        <p:tgtEl>
                                          <p:spTgt spid="4">
                                            <p:txEl>
                                              <p:pRg st="3" end="3"/>
                                            </p:txEl>
                                          </p:spTgt>
                                        </p:tgtEl>
                                      </p:cBhvr>
                                    </p:animEffect>
                                    <p:set>
                                      <p:cBhvr>
                                        <p:cTn id="24" dur="1" fill="hold">
                                          <p:stCondLst>
                                            <p:cond delay="1999"/>
                                          </p:stCondLst>
                                        </p:cTn>
                                        <p:tgtEl>
                                          <p:spTgt spid="4">
                                            <p:txEl>
                                              <p:pRg st="3" end="3"/>
                                            </p:txEl>
                                          </p:spTgt>
                                        </p:tgtEl>
                                        <p:attrNameLst>
                                          <p:attrName>style.visibility</p:attrName>
                                        </p:attrNameLst>
                                      </p:cBhvr>
                                      <p:to>
                                        <p:strVal val="hidden"/>
                                      </p:to>
                                    </p:set>
                                  </p:childTnLst>
                                </p:cTn>
                              </p:par>
                              <p:par>
                                <p:cTn id="25" presetID="21" presetClass="exit" presetSubtype="1" fill="hold" nodeType="withEffect">
                                  <p:stCondLst>
                                    <p:cond delay="0"/>
                                  </p:stCondLst>
                                  <p:childTnLst>
                                    <p:animEffect transition="out" filter="wheel(1)">
                                      <p:cBhvr>
                                        <p:cTn id="26" dur="2000"/>
                                        <p:tgtEl>
                                          <p:spTgt spid="4">
                                            <p:txEl>
                                              <p:pRg st="4" end="4"/>
                                            </p:txEl>
                                          </p:spTgt>
                                        </p:tgtEl>
                                      </p:cBhvr>
                                    </p:animEffect>
                                    <p:set>
                                      <p:cBhvr>
                                        <p:cTn id="27" dur="1" fill="hold">
                                          <p:stCondLst>
                                            <p:cond delay="19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360351" y="1738648"/>
            <a:ext cx="6328336" cy="4893971"/>
          </a:xfrm>
        </p:spPr>
        <p:txBody>
          <a:bodyPr>
            <a:normAutofit fontScale="70000" lnSpcReduction="20000"/>
          </a:bodyPr>
          <a:lstStyle/>
          <a:p>
            <a:r>
              <a:rPr lang="en-US" sz="2800" dirty="0"/>
              <a:t>AND</a:t>
            </a:r>
          </a:p>
          <a:p>
            <a:r>
              <a:rPr lang="en-US" sz="2800" dirty="0"/>
              <a:t>OR </a:t>
            </a:r>
          </a:p>
          <a:p>
            <a:r>
              <a:rPr lang="en-US" sz="2800" dirty="0"/>
              <a:t>NOT Or Inverter </a:t>
            </a:r>
          </a:p>
          <a:p>
            <a:r>
              <a:rPr lang="en-US" sz="2800" dirty="0"/>
              <a:t>NAND </a:t>
            </a:r>
          </a:p>
          <a:p>
            <a:r>
              <a:rPr lang="en-US" sz="2800" dirty="0"/>
              <a:t>NOR </a:t>
            </a:r>
          </a:p>
          <a:p>
            <a:r>
              <a:rPr lang="en-US" sz="2800" dirty="0"/>
              <a:t>Exclusive-OR (XOR)</a:t>
            </a:r>
          </a:p>
          <a:p>
            <a:r>
              <a:rPr lang="en-US" sz="2800" dirty="0"/>
              <a:t>Exclusive-NOR  or </a:t>
            </a:r>
          </a:p>
          <a:p>
            <a:r>
              <a:rPr lang="en-US" sz="2800" dirty="0"/>
              <a:t>equivalence</a:t>
            </a:r>
          </a:p>
          <a:p>
            <a:r>
              <a:rPr lang="en-US" sz="2800" dirty="0"/>
              <a:t>Buffer</a:t>
            </a:r>
            <a:br>
              <a:rPr lang="en-US" sz="2800" dirty="0"/>
            </a:br>
            <a:br>
              <a:rPr lang="en-US" dirty="0"/>
            </a:br>
            <a:br>
              <a:rPr lang="en-US" dirty="0"/>
            </a:br>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14</a:t>
            </a:fld>
            <a:endParaRPr lang="en-US"/>
          </a:p>
        </p:txBody>
      </p:sp>
      <p:sp>
        <p:nvSpPr>
          <p:cNvPr id="8" name="Title 7"/>
          <p:cNvSpPr>
            <a:spLocks noGrp="1"/>
          </p:cNvSpPr>
          <p:nvPr>
            <p:ph type="title"/>
          </p:nvPr>
        </p:nvSpPr>
        <p:spPr>
          <a:xfrm>
            <a:off x="1242109" y="150847"/>
            <a:ext cx="9906000" cy="1477961"/>
          </a:xfrm>
        </p:spPr>
        <p:txBody>
          <a:bodyPr/>
          <a:lstStyle/>
          <a:p>
            <a:r>
              <a:rPr lang="en-US" dirty="0">
                <a:solidFill>
                  <a:schemeClr val="accent3">
                    <a:lumMod val="50000"/>
                  </a:schemeClr>
                </a:solidFill>
              </a:rPr>
              <a:t>Types of Gates </a:t>
            </a:r>
          </a:p>
        </p:txBody>
      </p:sp>
      <p:pic>
        <p:nvPicPr>
          <p:cNvPr id="9" name="Picture 8"/>
          <p:cNvPicPr>
            <a:picLocks noChangeAspect="1"/>
          </p:cNvPicPr>
          <p:nvPr/>
        </p:nvPicPr>
        <p:blipFill>
          <a:blip r:embed="rId2">
            <a:duotone>
              <a:prstClr val="black"/>
              <a:schemeClr val="tx2">
                <a:tint val="45000"/>
                <a:satMod val="400000"/>
              </a:schemeClr>
            </a:duotone>
          </a:blip>
          <a:stretch>
            <a:fillRect/>
          </a:stretch>
        </p:blipFill>
        <p:spPr>
          <a:xfrm>
            <a:off x="4239891" y="3703052"/>
            <a:ext cx="4139537" cy="254534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 name="Picture 9"/>
          <p:cNvPicPr>
            <a:picLocks noChangeAspect="1"/>
          </p:cNvPicPr>
          <p:nvPr/>
        </p:nvPicPr>
        <p:blipFill>
          <a:blip r:embed="rId3">
            <a:duotone>
              <a:prstClr val="black"/>
              <a:schemeClr val="accent4">
                <a:tint val="45000"/>
                <a:satMod val="400000"/>
              </a:schemeClr>
            </a:duotone>
          </a:blip>
          <a:stretch>
            <a:fillRect/>
          </a:stretch>
        </p:blipFill>
        <p:spPr>
          <a:xfrm>
            <a:off x="9048535" y="1977749"/>
            <a:ext cx="2711299" cy="2452583"/>
          </a:xfrm>
          <a:prstGeom prst="rect">
            <a:avLst/>
          </a:prstGeom>
        </p:spPr>
      </p:pic>
      <p:pic>
        <p:nvPicPr>
          <p:cNvPr id="11" name="Picture 10"/>
          <p:cNvPicPr>
            <a:picLocks noChangeAspect="1"/>
          </p:cNvPicPr>
          <p:nvPr/>
        </p:nvPicPr>
        <p:blipFill>
          <a:blip r:embed="rId4">
            <a:duotone>
              <a:prstClr val="black"/>
              <a:schemeClr val="accent2">
                <a:tint val="45000"/>
                <a:satMod val="400000"/>
              </a:schemeClr>
            </a:duotone>
          </a:blip>
          <a:stretch>
            <a:fillRect/>
          </a:stretch>
        </p:blipFill>
        <p:spPr>
          <a:xfrm>
            <a:off x="4239891" y="1512822"/>
            <a:ext cx="3641979" cy="1702962"/>
          </a:xfrm>
          <a:prstGeom prst="rect">
            <a:avLst/>
          </a:prstGeom>
        </p:spPr>
      </p:pic>
    </p:spTree>
    <p:extLst>
      <p:ext uri="{BB962C8B-B14F-4D97-AF65-F5344CB8AC3E}">
        <p14:creationId xmlns:p14="http://schemas.microsoft.com/office/powerpoint/2010/main" val="213849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ppt_x"/>
                                          </p:val>
                                        </p:tav>
                                        <p:tav tm="100000">
                                          <p:val>
                                            <p:strVal val="#ppt_x"/>
                                          </p:val>
                                        </p:tav>
                                      </p:tavLst>
                                    </p:anim>
                                    <p:anim calcmode="lin" valueType="num">
                                      <p:cBhvr additive="base">
                                        <p:cTn id="5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barn(inVertical)">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circle(in)">
                                      <p:cBhvr>
                                        <p:cTn id="6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FF54DE5-C571-48E8-A5BC-B369434E2F44}" type="slidenum">
              <a:rPr lang="en-US" smtClean="0"/>
              <a:t>15</a:t>
            </a:fld>
            <a:endParaRPr lang="en-US"/>
          </a:p>
        </p:txBody>
      </p:sp>
      <p:pic>
        <p:nvPicPr>
          <p:cNvPr id="5" name="Picture 4"/>
          <p:cNvPicPr>
            <a:picLocks noChangeAspect="1"/>
          </p:cNvPicPr>
          <p:nvPr/>
        </p:nvPicPr>
        <p:blipFill>
          <a:blip r:embed="rId2">
            <a:duotone>
              <a:prstClr val="black"/>
              <a:schemeClr val="accent6">
                <a:tint val="45000"/>
                <a:satMod val="400000"/>
              </a:schemeClr>
            </a:duotone>
          </a:blip>
          <a:stretch>
            <a:fillRect/>
          </a:stretch>
        </p:blipFill>
        <p:spPr>
          <a:xfrm>
            <a:off x="1906074" y="0"/>
            <a:ext cx="7856112" cy="7274008"/>
          </a:xfrm>
          <a:prstGeom prst="rect">
            <a:avLst/>
          </a:prstGeom>
        </p:spPr>
      </p:pic>
    </p:spTree>
    <p:extLst>
      <p:ext uri="{BB962C8B-B14F-4D97-AF65-F5344CB8AC3E}">
        <p14:creationId xmlns:p14="http://schemas.microsoft.com/office/powerpoint/2010/main" val="1690866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043419"/>
          </a:xfrm>
        </p:spPr>
        <p:txBody>
          <a:bodyPr/>
          <a:lstStyle/>
          <a:p>
            <a:r>
              <a:rPr lang="en-US" dirty="0"/>
              <a:t>AND Gate (BLOCK DIAGRAME &amp; Truth table)</a:t>
            </a:r>
          </a:p>
        </p:txBody>
      </p:sp>
      <p:sp>
        <p:nvSpPr>
          <p:cNvPr id="3" name="Content Placeholder 2"/>
          <p:cNvSpPr>
            <a:spLocks noGrp="1"/>
          </p:cNvSpPr>
          <p:nvPr>
            <p:ph sz="half" idx="2"/>
          </p:nvPr>
        </p:nvSpPr>
        <p:spPr>
          <a:xfrm>
            <a:off x="1104899" y="1662545"/>
            <a:ext cx="10089573" cy="4509655"/>
          </a:xfrm>
        </p:spPr>
        <p:txBody>
          <a:bodyPr/>
          <a:lstStyle/>
          <a:p>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16</a:t>
            </a:fld>
            <a:endParaRPr lang="en-US"/>
          </a:p>
        </p:txBody>
      </p:sp>
      <p:sp>
        <p:nvSpPr>
          <p:cNvPr id="4" name="TextBox 3"/>
          <p:cNvSpPr txBox="1"/>
          <p:nvPr/>
        </p:nvSpPr>
        <p:spPr>
          <a:xfrm>
            <a:off x="994350" y="1586346"/>
            <a:ext cx="6606862" cy="1200329"/>
          </a:xfrm>
          <a:prstGeom prst="rect">
            <a:avLst/>
          </a:prstGeom>
          <a:noFill/>
        </p:spPr>
        <p:txBody>
          <a:bodyPr wrap="square" rtlCol="0">
            <a:spAutoFit/>
          </a:bodyPr>
          <a:lstStyle/>
          <a:p>
            <a:r>
              <a:rPr lang="en-US" dirty="0"/>
              <a:t>Physical realization of logical multiplication (AND) operation.</a:t>
            </a:r>
          </a:p>
          <a:p>
            <a:r>
              <a:rPr lang="en-US" dirty="0"/>
              <a:t> Generates an output signal of 1 only if all input signals are also 1</a:t>
            </a:r>
          </a:p>
          <a:p>
            <a:r>
              <a:rPr lang="en-US" dirty="0"/>
              <a:t>Any input is zero output is zero </a:t>
            </a:r>
            <a:br>
              <a:rPr lang="en-US" dirty="0"/>
            </a:br>
            <a:endParaRPr lang="en-US" dirty="0"/>
          </a:p>
        </p:txBody>
      </p:sp>
      <p:pic>
        <p:nvPicPr>
          <p:cNvPr id="6" name="Picture 5"/>
          <p:cNvPicPr>
            <a:picLocks noChangeAspect="1"/>
          </p:cNvPicPr>
          <p:nvPr/>
        </p:nvPicPr>
        <p:blipFill>
          <a:blip r:embed="rId2">
            <a:duotone>
              <a:prstClr val="black"/>
              <a:schemeClr val="accent5">
                <a:tint val="45000"/>
                <a:satMod val="400000"/>
              </a:schemeClr>
            </a:duotone>
          </a:blip>
          <a:stretch>
            <a:fillRect/>
          </a:stretch>
        </p:blipFill>
        <p:spPr>
          <a:xfrm>
            <a:off x="1141411" y="2862875"/>
            <a:ext cx="5787423" cy="3202962"/>
          </a:xfrm>
          <a:prstGeom prst="rect">
            <a:avLst/>
          </a:prstGeom>
        </p:spPr>
      </p:pic>
      <p:pic>
        <p:nvPicPr>
          <p:cNvPr id="5" name="Picture 4"/>
          <p:cNvPicPr>
            <a:picLocks noChangeAspect="1"/>
          </p:cNvPicPr>
          <p:nvPr/>
        </p:nvPicPr>
        <p:blipFill>
          <a:blip r:embed="rId3">
            <a:duotone>
              <a:prstClr val="black"/>
              <a:schemeClr val="accent4">
                <a:tint val="45000"/>
                <a:satMod val="400000"/>
              </a:schemeClr>
            </a:duotone>
          </a:blip>
          <a:stretch>
            <a:fillRect/>
          </a:stretch>
        </p:blipFill>
        <p:spPr>
          <a:xfrm>
            <a:off x="7520638" y="2227467"/>
            <a:ext cx="3279986" cy="3039253"/>
          </a:xfrm>
          <a:prstGeom prst="rect">
            <a:avLst/>
          </a:prstGeom>
        </p:spPr>
      </p:pic>
      <p:pic>
        <p:nvPicPr>
          <p:cNvPr id="10" name="Picture 9"/>
          <p:cNvPicPr>
            <a:picLocks noChangeAspect="1"/>
          </p:cNvPicPr>
          <p:nvPr/>
        </p:nvPicPr>
        <p:blipFill>
          <a:blip r:embed="rId4">
            <a:duotone>
              <a:schemeClr val="accent1">
                <a:shade val="45000"/>
                <a:satMod val="135000"/>
              </a:schemeClr>
              <a:prstClr val="white"/>
            </a:duotone>
          </a:blip>
          <a:stretch>
            <a:fillRect/>
          </a:stretch>
        </p:blipFill>
        <p:spPr>
          <a:xfrm>
            <a:off x="7657147" y="5401302"/>
            <a:ext cx="3143477" cy="1268437"/>
          </a:xfrm>
          <a:prstGeom prst="rect">
            <a:avLst/>
          </a:prstGeom>
        </p:spPr>
      </p:pic>
    </p:spTree>
    <p:extLst>
      <p:ext uri="{BB962C8B-B14F-4D97-AF65-F5344CB8AC3E}">
        <p14:creationId xmlns:p14="http://schemas.microsoft.com/office/powerpoint/2010/main" val="42173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 Gate (BLOCK DIAGRAME &amp; Truth table)</a:t>
            </a:r>
          </a:p>
        </p:txBody>
      </p:sp>
      <p:sp>
        <p:nvSpPr>
          <p:cNvPr id="3" name="Content Placeholder 2"/>
          <p:cNvSpPr>
            <a:spLocks noGrp="1"/>
          </p:cNvSpPr>
          <p:nvPr>
            <p:ph sz="half" idx="2"/>
          </p:nvPr>
        </p:nvSpPr>
        <p:spPr>
          <a:xfrm>
            <a:off x="1104899" y="1662545"/>
            <a:ext cx="10089573" cy="4509655"/>
          </a:xfrm>
        </p:spPr>
        <p:txBody>
          <a:bodyPr/>
          <a:lstStyle/>
          <a:p>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17</a:t>
            </a:fld>
            <a:endParaRPr lang="en-US"/>
          </a:p>
        </p:txBody>
      </p:sp>
      <p:pic>
        <p:nvPicPr>
          <p:cNvPr id="4" name="Picture 3"/>
          <p:cNvPicPr>
            <a:picLocks noChangeAspect="1"/>
          </p:cNvPicPr>
          <p:nvPr/>
        </p:nvPicPr>
        <p:blipFill>
          <a:blip r:embed="rId2">
            <a:duotone>
              <a:prstClr val="black"/>
              <a:schemeClr val="accent5">
                <a:tint val="45000"/>
                <a:satMod val="400000"/>
              </a:schemeClr>
            </a:duotone>
          </a:blip>
          <a:stretch>
            <a:fillRect/>
          </a:stretch>
        </p:blipFill>
        <p:spPr>
          <a:xfrm>
            <a:off x="6992228" y="5448255"/>
            <a:ext cx="2793817" cy="1235161"/>
          </a:xfrm>
          <a:prstGeom prst="rect">
            <a:avLst/>
          </a:prstGeom>
        </p:spPr>
      </p:pic>
      <p:pic>
        <p:nvPicPr>
          <p:cNvPr id="5" name="Picture 4"/>
          <p:cNvPicPr>
            <a:picLocks noChangeAspect="1"/>
          </p:cNvPicPr>
          <p:nvPr/>
        </p:nvPicPr>
        <p:blipFill>
          <a:blip r:embed="rId3">
            <a:duotone>
              <a:prstClr val="black"/>
              <a:schemeClr val="accent2">
                <a:tint val="45000"/>
                <a:satMod val="400000"/>
              </a:schemeClr>
            </a:duotone>
          </a:blip>
          <a:stretch>
            <a:fillRect/>
          </a:stretch>
        </p:blipFill>
        <p:spPr>
          <a:xfrm>
            <a:off x="6992228" y="2662090"/>
            <a:ext cx="2571696" cy="2340534"/>
          </a:xfrm>
          <a:prstGeom prst="rect">
            <a:avLst/>
          </a:prstGeom>
        </p:spPr>
      </p:pic>
      <p:sp>
        <p:nvSpPr>
          <p:cNvPr id="8" name="TextBox 7"/>
          <p:cNvSpPr txBox="1"/>
          <p:nvPr/>
        </p:nvSpPr>
        <p:spPr>
          <a:xfrm>
            <a:off x="994350" y="1529495"/>
            <a:ext cx="9514811" cy="923330"/>
          </a:xfrm>
          <a:prstGeom prst="rect">
            <a:avLst/>
          </a:prstGeom>
          <a:noFill/>
        </p:spPr>
        <p:txBody>
          <a:bodyPr wrap="square" rtlCol="0">
            <a:spAutoFit/>
          </a:bodyPr>
          <a:lstStyle/>
          <a:p>
            <a:pPr marL="285750" indent="-285750">
              <a:buFont typeface="Arial" panose="020B0604020202020204" pitchFamily="34" charset="0"/>
              <a:buChar char="•"/>
            </a:pPr>
            <a:r>
              <a:rPr lang="en-US" dirty="0"/>
              <a:t>Physical realization of logical addition (OR) operation. </a:t>
            </a:r>
          </a:p>
          <a:p>
            <a:pPr marL="285750" indent="-285750">
              <a:buFont typeface="Arial" panose="020B0604020202020204" pitchFamily="34" charset="0"/>
              <a:buChar char="•"/>
            </a:pPr>
            <a:r>
              <a:rPr lang="en-US" dirty="0"/>
              <a:t>Generates an output signal of 1 if at least one of the input signals is also 1</a:t>
            </a:r>
            <a:br>
              <a:rPr lang="en-US" dirty="0"/>
            </a:br>
            <a:endParaRPr lang="en-US" dirty="0"/>
          </a:p>
        </p:txBody>
      </p:sp>
      <p:pic>
        <p:nvPicPr>
          <p:cNvPr id="6" name="Picture 5"/>
          <p:cNvPicPr>
            <a:picLocks noChangeAspect="1"/>
          </p:cNvPicPr>
          <p:nvPr/>
        </p:nvPicPr>
        <p:blipFill>
          <a:blip r:embed="rId4">
            <a:duotone>
              <a:prstClr val="black"/>
              <a:schemeClr val="tx2">
                <a:tint val="45000"/>
                <a:satMod val="400000"/>
              </a:schemeClr>
            </a:duotone>
          </a:blip>
          <a:stretch>
            <a:fillRect/>
          </a:stretch>
        </p:blipFill>
        <p:spPr>
          <a:xfrm>
            <a:off x="1359777" y="2662090"/>
            <a:ext cx="4734634" cy="3586309"/>
          </a:xfrm>
          <a:prstGeom prst="rect">
            <a:avLst/>
          </a:prstGeom>
        </p:spPr>
      </p:pic>
    </p:spTree>
    <p:extLst>
      <p:ext uri="{BB962C8B-B14F-4D97-AF65-F5344CB8AC3E}">
        <p14:creationId xmlns:p14="http://schemas.microsoft.com/office/powerpoint/2010/main" val="72007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Gate (BLOCK DIAGRAME &amp; Truth table)</a:t>
            </a:r>
          </a:p>
        </p:txBody>
      </p:sp>
      <p:sp>
        <p:nvSpPr>
          <p:cNvPr id="3" name="Content Placeholder 2"/>
          <p:cNvSpPr>
            <a:spLocks noGrp="1"/>
          </p:cNvSpPr>
          <p:nvPr>
            <p:ph sz="half" idx="2"/>
          </p:nvPr>
        </p:nvSpPr>
        <p:spPr>
          <a:xfrm>
            <a:off x="1104899" y="1662545"/>
            <a:ext cx="10089573" cy="4509655"/>
          </a:xfrm>
        </p:spPr>
        <p:txBody>
          <a:bodyPr/>
          <a:lstStyle/>
          <a:p>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18</a:t>
            </a:fld>
            <a:endParaRPr lang="en-US"/>
          </a:p>
        </p:txBody>
      </p:sp>
      <p:sp>
        <p:nvSpPr>
          <p:cNvPr id="5" name="TextBox 4"/>
          <p:cNvSpPr txBox="1"/>
          <p:nvPr/>
        </p:nvSpPr>
        <p:spPr>
          <a:xfrm>
            <a:off x="994350" y="1529495"/>
            <a:ext cx="9514811" cy="1477328"/>
          </a:xfrm>
          <a:prstGeom prst="rect">
            <a:avLst/>
          </a:prstGeom>
          <a:noFill/>
        </p:spPr>
        <p:txBody>
          <a:bodyPr wrap="square" rtlCol="0">
            <a:spAutoFit/>
          </a:bodyPr>
          <a:lstStyle/>
          <a:p>
            <a:pPr marL="285750" indent="-285750">
              <a:buFont typeface="Arial" panose="020B0604020202020204" pitchFamily="34" charset="0"/>
              <a:buChar char="•"/>
            </a:pPr>
            <a:r>
              <a:rPr lang="en-US" dirty="0"/>
              <a:t>Output is always the complement of the input.</a:t>
            </a:r>
          </a:p>
          <a:p>
            <a:pPr marL="285750" indent="-285750">
              <a:buFont typeface="Arial" panose="020B0604020202020204" pitchFamily="34" charset="0"/>
              <a:buChar char="•"/>
            </a:pPr>
            <a:r>
              <a:rPr lang="en-US" dirty="0"/>
              <a:t>Physical realization of complementation operation</a:t>
            </a:r>
            <a:br>
              <a:rPr lang="en-US" dirty="0"/>
            </a:br>
            <a:r>
              <a:rPr lang="en-US" dirty="0"/>
              <a:t>Generates an output signal, which is the reverse of the input signal</a:t>
            </a:r>
          </a:p>
          <a:p>
            <a:pPr marL="285750" indent="-285750">
              <a:buFont typeface="Arial" panose="020B0604020202020204" pitchFamily="34" charset="0"/>
              <a:buChar char="•"/>
            </a:pPr>
            <a:r>
              <a:rPr lang="en-US" dirty="0"/>
              <a:t>When the Input is Low, The output is High &amp; Vice versa. </a:t>
            </a:r>
            <a:br>
              <a:rPr lang="en-US" dirty="0"/>
            </a:br>
            <a:endParaRPr lang="en-US" dirty="0"/>
          </a:p>
        </p:txBody>
      </p:sp>
      <p:pic>
        <p:nvPicPr>
          <p:cNvPr id="6" name="Picture 5"/>
          <p:cNvPicPr>
            <a:picLocks noChangeAspect="1"/>
          </p:cNvPicPr>
          <p:nvPr/>
        </p:nvPicPr>
        <p:blipFill>
          <a:blip r:embed="rId2">
            <a:duotone>
              <a:prstClr val="black"/>
              <a:schemeClr val="accent2">
                <a:tint val="45000"/>
                <a:satMod val="400000"/>
              </a:schemeClr>
            </a:duotone>
          </a:blip>
          <a:stretch>
            <a:fillRect/>
          </a:stretch>
        </p:blipFill>
        <p:spPr>
          <a:xfrm>
            <a:off x="1397741" y="3139873"/>
            <a:ext cx="4431794" cy="3362051"/>
          </a:xfrm>
          <a:prstGeom prst="rect">
            <a:avLst/>
          </a:prstGeom>
        </p:spPr>
      </p:pic>
      <p:pic>
        <p:nvPicPr>
          <p:cNvPr id="8" name="Picture 7"/>
          <p:cNvPicPr>
            <a:picLocks noChangeAspect="1"/>
          </p:cNvPicPr>
          <p:nvPr/>
        </p:nvPicPr>
        <p:blipFill>
          <a:blip r:embed="rId3">
            <a:duotone>
              <a:prstClr val="black"/>
              <a:schemeClr val="accent1">
                <a:tint val="45000"/>
                <a:satMod val="400000"/>
              </a:schemeClr>
            </a:duotone>
          </a:blip>
          <a:stretch>
            <a:fillRect/>
          </a:stretch>
        </p:blipFill>
        <p:spPr>
          <a:xfrm>
            <a:off x="6751612" y="3046102"/>
            <a:ext cx="2721413" cy="2272246"/>
          </a:xfrm>
          <a:prstGeom prst="rect">
            <a:avLst/>
          </a:prstGeom>
        </p:spPr>
      </p:pic>
      <p:pic>
        <p:nvPicPr>
          <p:cNvPr id="9" name="Picture 8"/>
          <p:cNvPicPr>
            <a:picLocks noChangeAspect="1"/>
          </p:cNvPicPr>
          <p:nvPr/>
        </p:nvPicPr>
        <p:blipFill>
          <a:blip r:embed="rId4">
            <a:duotone>
              <a:prstClr val="black"/>
              <a:schemeClr val="tx2">
                <a:tint val="45000"/>
                <a:satMod val="400000"/>
              </a:schemeClr>
            </a:duotone>
          </a:blip>
          <a:stretch>
            <a:fillRect/>
          </a:stretch>
        </p:blipFill>
        <p:spPr>
          <a:xfrm>
            <a:off x="6907329" y="5648072"/>
            <a:ext cx="2545764" cy="1048255"/>
          </a:xfrm>
          <a:prstGeom prst="rect">
            <a:avLst/>
          </a:prstGeom>
        </p:spPr>
      </p:pic>
    </p:spTree>
    <p:extLst>
      <p:ext uri="{BB962C8B-B14F-4D97-AF65-F5344CB8AC3E}">
        <p14:creationId xmlns:p14="http://schemas.microsoft.com/office/powerpoint/2010/main" val="146605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2819" y="800974"/>
            <a:ext cx="8543502" cy="1274068"/>
          </a:xfrm>
        </p:spPr>
        <p:txBody>
          <a:bodyPr/>
          <a:lstStyle/>
          <a:p>
            <a:r>
              <a:rPr lang="en-US" dirty="0"/>
              <a:t>Wave form input and out put signal</a:t>
            </a:r>
          </a:p>
        </p:txBody>
      </p:sp>
      <p:sp>
        <p:nvSpPr>
          <p:cNvPr id="3" name="Content Placeholder 2"/>
          <p:cNvSpPr>
            <a:spLocks noGrp="1"/>
          </p:cNvSpPr>
          <p:nvPr>
            <p:ph sz="half" idx="2"/>
          </p:nvPr>
        </p:nvSpPr>
        <p:spPr>
          <a:xfrm>
            <a:off x="1104899" y="1662545"/>
            <a:ext cx="10089573" cy="4509655"/>
          </a:xfrm>
        </p:spPr>
        <p:txBody>
          <a:bodyPr/>
          <a:lstStyle/>
          <a:p>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19</a:t>
            </a:fld>
            <a:endParaRPr lang="en-US"/>
          </a:p>
        </p:txBody>
      </p:sp>
      <p:pic>
        <p:nvPicPr>
          <p:cNvPr id="4" name="Picture 3"/>
          <p:cNvPicPr>
            <a:picLocks noChangeAspect="1"/>
          </p:cNvPicPr>
          <p:nvPr/>
        </p:nvPicPr>
        <p:blipFill>
          <a:blip r:embed="rId2">
            <a:duotone>
              <a:prstClr val="black"/>
              <a:schemeClr val="accent2">
                <a:tint val="45000"/>
                <a:satMod val="400000"/>
              </a:schemeClr>
            </a:duotone>
          </a:blip>
          <a:stretch>
            <a:fillRect/>
          </a:stretch>
        </p:blipFill>
        <p:spPr>
          <a:xfrm>
            <a:off x="1732819" y="1947106"/>
            <a:ext cx="8421429" cy="4440815"/>
          </a:xfrm>
          <a:prstGeom prst="rect">
            <a:avLst/>
          </a:prstGeom>
        </p:spPr>
      </p:pic>
    </p:spTree>
    <p:extLst>
      <p:ext uri="{BB962C8B-B14F-4D97-AF65-F5344CB8AC3E}">
        <p14:creationId xmlns:p14="http://schemas.microsoft.com/office/powerpoint/2010/main" val="49758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85552" y="596858"/>
            <a:ext cx="9980682" cy="1096962"/>
          </a:xfrm>
        </p:spPr>
        <p:txBody>
          <a:bodyPr>
            <a:normAutofit/>
          </a:bodyPr>
          <a:lstStyle/>
          <a:p>
            <a:r>
              <a:rPr lang="en-US" sz="3600" dirty="0">
                <a:solidFill>
                  <a:srgbClr val="0070C0"/>
                </a:solidFill>
              </a:rPr>
              <a:t>Out Line </a:t>
            </a:r>
          </a:p>
        </p:txBody>
      </p:sp>
      <p:sp>
        <p:nvSpPr>
          <p:cNvPr id="14" name="Content Placeholder 13"/>
          <p:cNvSpPr>
            <a:spLocks noGrp="1"/>
          </p:cNvSpPr>
          <p:nvPr>
            <p:ph idx="1"/>
          </p:nvPr>
        </p:nvSpPr>
        <p:spPr>
          <a:xfrm>
            <a:off x="1141411" y="1909733"/>
            <a:ext cx="9905999" cy="3541714"/>
          </a:xfrm>
        </p:spPr>
        <p:txBody>
          <a:bodyPr>
            <a:normAutofit/>
          </a:bodyPr>
          <a:lstStyle/>
          <a:p>
            <a:r>
              <a:rPr lang="en-US" dirty="0"/>
              <a:t>Lecture 2 remaining Topic (Binary Codes, Binary Logic) </a:t>
            </a:r>
          </a:p>
          <a:p>
            <a:r>
              <a:rPr lang="en-US" dirty="0"/>
              <a:t>Switching Circuits </a:t>
            </a:r>
          </a:p>
          <a:p>
            <a:r>
              <a:rPr lang="en-US" dirty="0"/>
              <a:t>Logic Gates ( AND, OR, NOT, NAND, NOR, XOR,XNOR)</a:t>
            </a:r>
          </a:p>
          <a:p>
            <a:r>
              <a:rPr lang="en-US" dirty="0"/>
              <a:t>Logic Circuits / Combinational logic circuits </a:t>
            </a:r>
          </a:p>
          <a:p>
            <a:r>
              <a:rPr lang="en-US" dirty="0"/>
              <a:t>Introduction to Boolean algebra</a:t>
            </a:r>
          </a:p>
          <a:p>
            <a:r>
              <a:rPr lang="en-US" dirty="0"/>
              <a:t>Question &amp; Answers </a:t>
            </a:r>
          </a:p>
          <a:p>
            <a:endParaRPr lang="en-US" dirty="0"/>
          </a:p>
        </p:txBody>
      </p:sp>
      <p:sp>
        <p:nvSpPr>
          <p:cNvPr id="3" name="Slide Number Placeholder 2"/>
          <p:cNvSpPr>
            <a:spLocks noGrp="1"/>
          </p:cNvSpPr>
          <p:nvPr>
            <p:ph type="sldNum" sz="quarter" idx="12"/>
          </p:nvPr>
        </p:nvSpPr>
        <p:spPr/>
        <p:txBody>
          <a:bodyPr/>
          <a:lstStyle/>
          <a:p>
            <a:fld id="{0FF54DE5-C571-48E8-A5BC-B369434E2F44}" type="slidenum">
              <a:rPr lang="en-US" smtClean="0"/>
              <a:t>2</a:t>
            </a:fld>
            <a:endParaRPr lang="en-US"/>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1000"/>
                                        <p:tgtEl>
                                          <p:spTgt spid="14">
                                            <p:txEl>
                                              <p:pRg st="1" end="1"/>
                                            </p:txEl>
                                          </p:spTgt>
                                        </p:tgtEl>
                                      </p:cBhvr>
                                    </p:animEffect>
                                    <p:anim calcmode="lin" valueType="num">
                                      <p:cBhvr>
                                        <p:cTn id="8"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Effect transition="in" filter="fade">
                                      <p:cBhvr>
                                        <p:cTn id="14" dur="1000"/>
                                        <p:tgtEl>
                                          <p:spTgt spid="14">
                                            <p:txEl>
                                              <p:pRg st="2" end="2"/>
                                            </p:txEl>
                                          </p:spTgt>
                                        </p:tgtEl>
                                      </p:cBhvr>
                                    </p:animEffect>
                                    <p:anim calcmode="lin" valueType="num">
                                      <p:cBhvr>
                                        <p:cTn id="15"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xEl>
                                              <p:pRg st="3" end="3"/>
                                            </p:txEl>
                                          </p:spTgt>
                                        </p:tgtEl>
                                        <p:attrNameLst>
                                          <p:attrName>style.visibility</p:attrName>
                                        </p:attrNameLst>
                                      </p:cBhvr>
                                      <p:to>
                                        <p:strVal val="visible"/>
                                      </p:to>
                                    </p:set>
                                    <p:animEffect transition="in" filter="fade">
                                      <p:cBhvr>
                                        <p:cTn id="21" dur="1000"/>
                                        <p:tgtEl>
                                          <p:spTgt spid="14">
                                            <p:txEl>
                                              <p:pRg st="3" end="3"/>
                                            </p:txEl>
                                          </p:spTgt>
                                        </p:tgtEl>
                                      </p:cBhvr>
                                    </p:animEffect>
                                    <p:anim calcmode="lin" valueType="num">
                                      <p:cBhvr>
                                        <p:cTn id="22"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4">
                                            <p:txEl>
                                              <p:pRg st="4" end="4"/>
                                            </p:txEl>
                                          </p:spTgt>
                                        </p:tgtEl>
                                        <p:attrNameLst>
                                          <p:attrName>style.visibility</p:attrName>
                                        </p:attrNameLst>
                                      </p:cBhvr>
                                      <p:to>
                                        <p:strVal val="visible"/>
                                      </p:to>
                                    </p:set>
                                    <p:animEffect transition="in" filter="fade">
                                      <p:cBhvr>
                                        <p:cTn id="28" dur="1000"/>
                                        <p:tgtEl>
                                          <p:spTgt spid="14">
                                            <p:txEl>
                                              <p:pRg st="4" end="4"/>
                                            </p:txEl>
                                          </p:spTgt>
                                        </p:tgtEl>
                                      </p:cBhvr>
                                    </p:animEffect>
                                    <p:anim calcmode="lin" valueType="num">
                                      <p:cBhvr>
                                        <p:cTn id="29"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4">
                                            <p:txEl>
                                              <p:pRg st="0" end="0"/>
                                            </p:txEl>
                                          </p:spTgt>
                                        </p:tgtEl>
                                        <p:attrNameLst>
                                          <p:attrName>style.visibility</p:attrName>
                                        </p:attrNameLst>
                                      </p:cBhvr>
                                      <p:to>
                                        <p:strVal val="visible"/>
                                      </p:to>
                                    </p:set>
                                    <p:animEffect transition="in" filter="fade">
                                      <p:cBhvr>
                                        <p:cTn id="35" dur="1000"/>
                                        <p:tgtEl>
                                          <p:spTgt spid="14">
                                            <p:txEl>
                                              <p:pRg st="0" end="0"/>
                                            </p:txEl>
                                          </p:spTgt>
                                        </p:tgtEl>
                                      </p:cBhvr>
                                    </p:animEffect>
                                    <p:anim calcmode="lin" valueType="num">
                                      <p:cBhvr>
                                        <p:cTn id="36"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Effect transition="in" filter="fade">
                                      <p:cBhvr>
                                        <p:cTn id="42" dur="1000"/>
                                        <p:tgtEl>
                                          <p:spTgt spid="14">
                                            <p:txEl>
                                              <p:pRg st="5" end="5"/>
                                            </p:txEl>
                                          </p:spTgt>
                                        </p:tgtEl>
                                      </p:cBhvr>
                                    </p:animEffect>
                                    <p:anim calcmode="lin" valueType="num">
                                      <p:cBhvr>
                                        <p:cTn id="43"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5" presetClass="emph" presetSubtype="0" grpId="0" nodeType="clickEffect">
                                  <p:stCondLst>
                                    <p:cond delay="0"/>
                                  </p:stCondLst>
                                  <p:iterate type="lt">
                                    <p:tmAbs val="25"/>
                                  </p:iterate>
                                  <p:childTnLst>
                                    <p:set>
                                      <p:cBhvr override="childStyle">
                                        <p:cTn id="48" dur="indefinite"/>
                                        <p:tgtEl>
                                          <p:spTgt spid="13"/>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043419"/>
          </a:xfrm>
        </p:spPr>
        <p:txBody>
          <a:bodyPr/>
          <a:lstStyle/>
          <a:p>
            <a:r>
              <a:rPr lang="en-US" dirty="0" err="1"/>
              <a:t>Nand</a:t>
            </a:r>
            <a:r>
              <a:rPr lang="en-US" dirty="0"/>
              <a:t> Gate (BLOCK DIAGRAME &amp; Truth table)</a:t>
            </a:r>
          </a:p>
        </p:txBody>
      </p:sp>
      <p:sp>
        <p:nvSpPr>
          <p:cNvPr id="3" name="Content Placeholder 2"/>
          <p:cNvSpPr>
            <a:spLocks noGrp="1"/>
          </p:cNvSpPr>
          <p:nvPr>
            <p:ph sz="half" idx="2"/>
          </p:nvPr>
        </p:nvSpPr>
        <p:spPr>
          <a:xfrm>
            <a:off x="1104899" y="2871989"/>
            <a:ext cx="6042875" cy="2871988"/>
          </a:xfrm>
        </p:spPr>
        <p:txBody>
          <a:bodyPr>
            <a:normAutofit/>
          </a:bodyPr>
          <a:lstStyle/>
          <a:p>
            <a:r>
              <a:rPr lang="en-US" dirty="0"/>
              <a:t>The NAND gate is combination of AND-NOT gate  </a:t>
            </a:r>
          </a:p>
          <a:p>
            <a:r>
              <a:rPr lang="en-US" dirty="0"/>
              <a:t>The NAND gate used as Universal gate:</a:t>
            </a:r>
          </a:p>
          <a:p>
            <a:r>
              <a:rPr lang="en-US" dirty="0"/>
              <a:t>NAND gate can be used in combination to </a:t>
            </a:r>
          </a:p>
          <a:p>
            <a:r>
              <a:rPr lang="en-US" dirty="0"/>
              <a:t>perform the AND, OR and Inverter Operation. </a:t>
            </a:r>
          </a:p>
        </p:txBody>
      </p:sp>
      <p:sp>
        <p:nvSpPr>
          <p:cNvPr id="7" name="Slide Number Placeholder 6"/>
          <p:cNvSpPr>
            <a:spLocks noGrp="1"/>
          </p:cNvSpPr>
          <p:nvPr>
            <p:ph type="sldNum" sz="quarter" idx="12"/>
          </p:nvPr>
        </p:nvSpPr>
        <p:spPr/>
        <p:txBody>
          <a:bodyPr/>
          <a:lstStyle/>
          <a:p>
            <a:fld id="{0FF54DE5-C571-48E8-A5BC-B369434E2F44}" type="slidenum">
              <a:rPr lang="en-US" smtClean="0"/>
              <a:t>20</a:t>
            </a:fld>
            <a:endParaRPr lang="en-US"/>
          </a:p>
        </p:txBody>
      </p:sp>
      <p:pic>
        <p:nvPicPr>
          <p:cNvPr id="4" name="Picture 3"/>
          <p:cNvPicPr>
            <a:picLocks noChangeAspect="1"/>
          </p:cNvPicPr>
          <p:nvPr/>
        </p:nvPicPr>
        <p:blipFill>
          <a:blip r:embed="rId2">
            <a:duotone>
              <a:prstClr val="black"/>
              <a:schemeClr val="accent2">
                <a:tint val="45000"/>
                <a:satMod val="400000"/>
              </a:schemeClr>
            </a:duotone>
          </a:blip>
          <a:stretch>
            <a:fillRect/>
          </a:stretch>
        </p:blipFill>
        <p:spPr>
          <a:xfrm>
            <a:off x="7672187" y="1454113"/>
            <a:ext cx="2759700" cy="2318197"/>
          </a:xfrm>
          <a:prstGeom prst="rect">
            <a:avLst/>
          </a:prstGeom>
        </p:spPr>
      </p:pic>
      <p:sp>
        <p:nvSpPr>
          <p:cNvPr id="5" name="Rectangle 4"/>
          <p:cNvSpPr/>
          <p:nvPr/>
        </p:nvSpPr>
        <p:spPr>
          <a:xfrm>
            <a:off x="1268111" y="1393688"/>
            <a:ext cx="6096000" cy="1754326"/>
          </a:xfrm>
          <a:prstGeom prst="rect">
            <a:avLst/>
          </a:prstGeom>
        </p:spPr>
        <p:txBody>
          <a:bodyPr>
            <a:spAutoFit/>
          </a:bodyPr>
          <a:lstStyle/>
          <a:p>
            <a:pPr marL="285750" indent="-285750">
              <a:buFont typeface="Arial" panose="020B0604020202020204" pitchFamily="34" charset="0"/>
              <a:buChar char="•"/>
            </a:pPr>
            <a:r>
              <a:rPr lang="en-US" dirty="0">
                <a:solidFill>
                  <a:srgbClr val="333333"/>
                </a:solidFill>
              </a:rPr>
              <a:t>Complemented AND gate “ Abbreviation of not-AND”</a:t>
            </a:r>
          </a:p>
          <a:p>
            <a:pPr marL="285750" indent="-285750">
              <a:buFont typeface="Arial" panose="020B0604020202020204" pitchFamily="34" charset="0"/>
              <a:buChar char="•"/>
            </a:pPr>
            <a:r>
              <a:rPr lang="en-US" dirty="0">
                <a:solidFill>
                  <a:srgbClr val="333333"/>
                </a:solidFill>
              </a:rPr>
              <a:t>Generates an output signal of:</a:t>
            </a:r>
          </a:p>
          <a:p>
            <a:pPr marL="285750" indent="-285750">
              <a:buFont typeface="Arial" panose="020B0604020202020204" pitchFamily="34" charset="0"/>
              <a:buChar char="•"/>
            </a:pPr>
            <a:r>
              <a:rPr lang="en-US" dirty="0">
                <a:solidFill>
                  <a:srgbClr val="333333"/>
                </a:solidFill>
              </a:rPr>
              <a:t>1 if any one of the inputs is a 0</a:t>
            </a:r>
          </a:p>
          <a:p>
            <a:pPr marL="285750" indent="-285750">
              <a:buFont typeface="Arial" panose="020B0604020202020204" pitchFamily="34" charset="0"/>
              <a:buChar char="•"/>
            </a:pPr>
            <a:r>
              <a:rPr lang="en-US" dirty="0">
                <a:solidFill>
                  <a:srgbClr val="333333"/>
                </a:solidFill>
              </a:rPr>
              <a:t>0 when all the inputs are 1</a:t>
            </a:r>
          </a:p>
          <a:p>
            <a:r>
              <a:rPr lang="en-US" dirty="0">
                <a:solidFill>
                  <a:srgbClr val="FF3300"/>
                </a:solidFill>
              </a:rPr>
              <a:t>	Any Input is Zero (low), output is One (High)</a:t>
            </a:r>
            <a:br>
              <a:rPr lang="en-US" dirty="0">
                <a:solidFill>
                  <a:srgbClr val="FF3300"/>
                </a:solidFill>
              </a:rPr>
            </a:br>
            <a:endParaRPr lang="en-US" dirty="0"/>
          </a:p>
        </p:txBody>
      </p:sp>
      <p:pic>
        <p:nvPicPr>
          <p:cNvPr id="8" name="Picture 7"/>
          <p:cNvPicPr>
            <a:picLocks noChangeAspect="1"/>
          </p:cNvPicPr>
          <p:nvPr/>
        </p:nvPicPr>
        <p:blipFill>
          <a:blip r:embed="rId3">
            <a:duotone>
              <a:prstClr val="black"/>
              <a:schemeClr val="accent4">
                <a:tint val="45000"/>
                <a:satMod val="400000"/>
              </a:schemeClr>
            </a:duotone>
          </a:blip>
          <a:stretch>
            <a:fillRect/>
          </a:stretch>
        </p:blipFill>
        <p:spPr>
          <a:xfrm>
            <a:off x="1426046" y="5883274"/>
            <a:ext cx="4892678" cy="573143"/>
          </a:xfrm>
          <a:prstGeom prst="rect">
            <a:avLst/>
          </a:prstGeom>
        </p:spPr>
      </p:pic>
      <p:pic>
        <p:nvPicPr>
          <p:cNvPr id="9" name="Picture 8"/>
          <p:cNvPicPr>
            <a:picLocks noChangeAspect="1"/>
          </p:cNvPicPr>
          <p:nvPr/>
        </p:nvPicPr>
        <p:blipFill>
          <a:blip r:embed="rId4"/>
          <a:stretch>
            <a:fillRect/>
          </a:stretch>
        </p:blipFill>
        <p:spPr>
          <a:xfrm>
            <a:off x="7253804" y="4307983"/>
            <a:ext cx="3793606" cy="2340409"/>
          </a:xfrm>
          <a:prstGeom prst="rect">
            <a:avLst/>
          </a:prstGeom>
        </p:spPr>
      </p:pic>
    </p:spTree>
    <p:extLst>
      <p:ext uri="{BB962C8B-B14F-4D97-AF65-F5344CB8AC3E}">
        <p14:creationId xmlns:p14="http://schemas.microsoft.com/office/powerpoint/2010/main" val="282429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in)">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FF54DE5-C571-48E8-A5BC-B369434E2F44}" type="slidenum">
              <a:rPr lang="en-US" smtClean="0"/>
              <a:t>21</a:t>
            </a:fld>
            <a:endParaRPr lang="en-US"/>
          </a:p>
        </p:txBody>
      </p:sp>
      <p:sp>
        <p:nvSpPr>
          <p:cNvPr id="8" name="Rectangle 7"/>
          <p:cNvSpPr/>
          <p:nvPr/>
        </p:nvSpPr>
        <p:spPr>
          <a:xfrm>
            <a:off x="1582304" y="334850"/>
            <a:ext cx="5926079" cy="461665"/>
          </a:xfrm>
          <a:prstGeom prst="rect">
            <a:avLst/>
          </a:prstGeom>
        </p:spPr>
        <p:txBody>
          <a:bodyPr wrap="square">
            <a:spAutoFit/>
          </a:bodyPr>
          <a:lstStyle/>
          <a:p>
            <a:r>
              <a:rPr lang="en-US" sz="2400" dirty="0"/>
              <a:t>NOR Gate (BLOCK DIAGRAME &amp; Truth table)</a:t>
            </a:r>
          </a:p>
        </p:txBody>
      </p:sp>
      <p:sp>
        <p:nvSpPr>
          <p:cNvPr id="9" name="Rectangle 8"/>
          <p:cNvSpPr/>
          <p:nvPr/>
        </p:nvSpPr>
        <p:spPr>
          <a:xfrm>
            <a:off x="1582304" y="951688"/>
            <a:ext cx="6096000" cy="2031325"/>
          </a:xfrm>
          <a:prstGeom prst="rect">
            <a:avLst/>
          </a:prstGeom>
        </p:spPr>
        <p:txBody>
          <a:bodyPr>
            <a:spAutoFit/>
          </a:bodyPr>
          <a:lstStyle/>
          <a:p>
            <a:pPr marL="285750" indent="-285750">
              <a:buFont typeface="Arial" panose="020B0604020202020204" pitchFamily="34" charset="0"/>
              <a:buChar char="•"/>
            </a:pPr>
            <a:r>
              <a:rPr lang="en-US" dirty="0">
                <a:solidFill>
                  <a:srgbClr val="333333"/>
                </a:solidFill>
              </a:rPr>
              <a:t>Complemented OR gate </a:t>
            </a:r>
            <a:br>
              <a:rPr lang="en-US" dirty="0">
                <a:solidFill>
                  <a:srgbClr val="333333"/>
                </a:solidFill>
              </a:rPr>
            </a:br>
            <a:r>
              <a:rPr lang="en-US" dirty="0">
                <a:solidFill>
                  <a:srgbClr val="333333"/>
                </a:solidFill>
              </a:rPr>
              <a:t>Generates an output signal of:</a:t>
            </a:r>
            <a:br>
              <a:rPr lang="en-US" dirty="0">
                <a:solidFill>
                  <a:srgbClr val="333333"/>
                </a:solidFill>
              </a:rPr>
            </a:br>
            <a:r>
              <a:rPr lang="en-US" dirty="0">
                <a:solidFill>
                  <a:srgbClr val="333333"/>
                </a:solidFill>
              </a:rPr>
              <a:t>	1 only when all inputs are 0</a:t>
            </a:r>
            <a:br>
              <a:rPr lang="en-US" dirty="0">
                <a:solidFill>
                  <a:srgbClr val="333333"/>
                </a:solidFill>
              </a:rPr>
            </a:br>
            <a:r>
              <a:rPr lang="en-US" dirty="0">
                <a:solidFill>
                  <a:srgbClr val="333333"/>
                </a:solidFill>
              </a:rPr>
              <a:t>	0 if any one of inputs is a 1</a:t>
            </a:r>
          </a:p>
          <a:p>
            <a:pPr marL="285750" indent="-285750">
              <a:buFont typeface="Arial" panose="020B0604020202020204" pitchFamily="34" charset="0"/>
              <a:buChar char="•"/>
            </a:pPr>
            <a:r>
              <a:rPr lang="en-US" dirty="0">
                <a:solidFill>
                  <a:srgbClr val="333333"/>
                </a:solidFill>
              </a:rPr>
              <a:t>The NOR function is the complement of the OR function &amp; its name is an abbreviation of not-OR.</a:t>
            </a:r>
            <a:br>
              <a:rPr lang="en-US" dirty="0">
                <a:solidFill>
                  <a:srgbClr val="FF3300"/>
                </a:solidFill>
              </a:rPr>
            </a:br>
            <a:endParaRPr lang="en-US" dirty="0"/>
          </a:p>
        </p:txBody>
      </p:sp>
      <p:pic>
        <p:nvPicPr>
          <p:cNvPr id="10" name="Picture 9"/>
          <p:cNvPicPr>
            <a:picLocks noChangeAspect="1"/>
          </p:cNvPicPr>
          <p:nvPr/>
        </p:nvPicPr>
        <p:blipFill>
          <a:blip r:embed="rId2">
            <a:duotone>
              <a:prstClr val="black"/>
              <a:schemeClr val="accent1">
                <a:tint val="45000"/>
                <a:satMod val="400000"/>
              </a:schemeClr>
            </a:duotone>
          </a:blip>
          <a:stretch>
            <a:fillRect/>
          </a:stretch>
        </p:blipFill>
        <p:spPr>
          <a:xfrm>
            <a:off x="1582304" y="2952615"/>
            <a:ext cx="5439238" cy="3297929"/>
          </a:xfrm>
          <a:prstGeom prst="rect">
            <a:avLst/>
          </a:prstGeom>
        </p:spPr>
      </p:pic>
      <p:pic>
        <p:nvPicPr>
          <p:cNvPr id="11" name="Picture 10"/>
          <p:cNvPicPr>
            <a:picLocks noChangeAspect="1"/>
          </p:cNvPicPr>
          <p:nvPr/>
        </p:nvPicPr>
        <p:blipFill>
          <a:blip r:embed="rId3">
            <a:duotone>
              <a:prstClr val="black"/>
              <a:schemeClr val="accent5">
                <a:tint val="45000"/>
                <a:satMod val="400000"/>
              </a:schemeClr>
            </a:duotone>
          </a:blip>
          <a:stretch>
            <a:fillRect/>
          </a:stretch>
        </p:blipFill>
        <p:spPr>
          <a:xfrm>
            <a:off x="8222094" y="2983013"/>
            <a:ext cx="2674816" cy="2900261"/>
          </a:xfrm>
          <a:prstGeom prst="rect">
            <a:avLst/>
          </a:prstGeom>
        </p:spPr>
      </p:pic>
    </p:spTree>
    <p:extLst>
      <p:ext uri="{BB962C8B-B14F-4D97-AF65-F5344CB8AC3E}">
        <p14:creationId xmlns:p14="http://schemas.microsoft.com/office/powerpoint/2010/main" val="1969339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323" y="347730"/>
            <a:ext cx="2374522" cy="1004552"/>
          </a:xfrm>
        </p:spPr>
        <p:txBody>
          <a:bodyPr/>
          <a:lstStyle/>
          <a:p>
            <a:r>
              <a:rPr lang="en-US" dirty="0"/>
              <a:t>Buffer </a:t>
            </a:r>
          </a:p>
        </p:txBody>
      </p:sp>
      <p:sp>
        <p:nvSpPr>
          <p:cNvPr id="7" name="Slide Number Placeholder 6"/>
          <p:cNvSpPr>
            <a:spLocks noGrp="1"/>
          </p:cNvSpPr>
          <p:nvPr>
            <p:ph type="sldNum" sz="quarter" idx="12"/>
          </p:nvPr>
        </p:nvSpPr>
        <p:spPr/>
        <p:txBody>
          <a:bodyPr/>
          <a:lstStyle/>
          <a:p>
            <a:fld id="{0FF54DE5-C571-48E8-A5BC-B369434E2F44}" type="slidenum">
              <a:rPr lang="en-US" smtClean="0"/>
              <a:t>22</a:t>
            </a:fld>
            <a:endParaRPr lang="en-US"/>
          </a:p>
        </p:txBody>
      </p:sp>
      <p:pic>
        <p:nvPicPr>
          <p:cNvPr id="8" name="Picture 7"/>
          <p:cNvPicPr>
            <a:picLocks noChangeAspect="1"/>
          </p:cNvPicPr>
          <p:nvPr/>
        </p:nvPicPr>
        <p:blipFill>
          <a:blip r:embed="rId2">
            <a:duotone>
              <a:prstClr val="black"/>
              <a:schemeClr val="accent6">
                <a:tint val="45000"/>
                <a:satMod val="400000"/>
              </a:schemeClr>
            </a:duotone>
          </a:blip>
          <a:stretch>
            <a:fillRect/>
          </a:stretch>
        </p:blipFill>
        <p:spPr>
          <a:xfrm>
            <a:off x="8841643" y="1300555"/>
            <a:ext cx="1962125" cy="2518548"/>
          </a:xfrm>
          <a:prstGeom prst="rect">
            <a:avLst/>
          </a:prstGeom>
        </p:spPr>
      </p:pic>
      <p:pic>
        <p:nvPicPr>
          <p:cNvPr id="9" name="Picture 8"/>
          <p:cNvPicPr>
            <a:picLocks noChangeAspect="1"/>
          </p:cNvPicPr>
          <p:nvPr/>
        </p:nvPicPr>
        <p:blipFill>
          <a:blip r:embed="rId3">
            <a:duotone>
              <a:prstClr val="black"/>
              <a:schemeClr val="tx2">
                <a:tint val="45000"/>
                <a:satMod val="400000"/>
              </a:schemeClr>
            </a:duotone>
          </a:blip>
          <a:stretch>
            <a:fillRect/>
          </a:stretch>
        </p:blipFill>
        <p:spPr>
          <a:xfrm>
            <a:off x="1231563" y="1300555"/>
            <a:ext cx="6669189" cy="1403798"/>
          </a:xfrm>
          <a:prstGeom prst="rect">
            <a:avLst/>
          </a:prstGeom>
        </p:spPr>
      </p:pic>
      <p:pic>
        <p:nvPicPr>
          <p:cNvPr id="10" name="Picture 9"/>
          <p:cNvPicPr>
            <a:picLocks noChangeAspect="1"/>
          </p:cNvPicPr>
          <p:nvPr/>
        </p:nvPicPr>
        <p:blipFill>
          <a:blip r:embed="rId4">
            <a:duotone>
              <a:prstClr val="black"/>
              <a:schemeClr val="accent2">
                <a:tint val="45000"/>
                <a:satMod val="400000"/>
              </a:schemeClr>
            </a:duotone>
          </a:blip>
          <a:stretch>
            <a:fillRect/>
          </a:stretch>
        </p:blipFill>
        <p:spPr>
          <a:xfrm>
            <a:off x="1231563" y="2993399"/>
            <a:ext cx="7402532" cy="3420280"/>
          </a:xfrm>
          <a:prstGeom prst="rect">
            <a:avLst/>
          </a:prstGeom>
        </p:spPr>
      </p:pic>
    </p:spTree>
    <p:extLst>
      <p:ext uri="{BB962C8B-B14F-4D97-AF65-F5344CB8AC3E}">
        <p14:creationId xmlns:p14="http://schemas.microsoft.com/office/powerpoint/2010/main" val="304253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0" y="194124"/>
            <a:ext cx="9906000" cy="1477961"/>
          </a:xfrm>
        </p:spPr>
        <p:txBody>
          <a:bodyPr/>
          <a:lstStyle/>
          <a:p>
            <a:r>
              <a:rPr lang="en-US" dirty="0"/>
              <a:t>The exclusive-or gate (</a:t>
            </a:r>
            <a:r>
              <a:rPr lang="en-US" dirty="0" err="1"/>
              <a:t>xor</a:t>
            </a:r>
            <a:r>
              <a:rPr lang="en-US" dirty="0"/>
              <a:t>)</a:t>
            </a:r>
          </a:p>
        </p:txBody>
      </p:sp>
      <p:sp>
        <p:nvSpPr>
          <p:cNvPr id="4" name="Content Placeholder 3"/>
          <p:cNvSpPr>
            <a:spLocks noGrp="1"/>
          </p:cNvSpPr>
          <p:nvPr>
            <p:ph sz="half" idx="2"/>
          </p:nvPr>
        </p:nvSpPr>
        <p:spPr>
          <a:xfrm>
            <a:off x="1216019" y="1476417"/>
            <a:ext cx="9731023" cy="2717801"/>
          </a:xfrm>
        </p:spPr>
        <p:txBody>
          <a:bodyPr/>
          <a:lstStyle/>
          <a:p>
            <a:r>
              <a:rPr lang="en-US" dirty="0"/>
              <a:t>Output is high when both inputs are at opposite level  or </a:t>
            </a:r>
          </a:p>
          <a:p>
            <a:r>
              <a:rPr lang="en-US" dirty="0"/>
              <a:t>Output is low when both inputs are at same level.</a:t>
            </a:r>
          </a:p>
          <a:p>
            <a:r>
              <a:rPr lang="en-US" dirty="0"/>
              <a:t>XOR gate sometime called “any but not all gate” </a:t>
            </a:r>
          </a:p>
        </p:txBody>
      </p:sp>
      <p:sp>
        <p:nvSpPr>
          <p:cNvPr id="7" name="Slide Number Placeholder 6"/>
          <p:cNvSpPr>
            <a:spLocks noGrp="1"/>
          </p:cNvSpPr>
          <p:nvPr>
            <p:ph type="sldNum" sz="quarter" idx="12"/>
          </p:nvPr>
        </p:nvSpPr>
        <p:spPr/>
        <p:txBody>
          <a:bodyPr/>
          <a:lstStyle/>
          <a:p>
            <a:fld id="{0FF54DE5-C571-48E8-A5BC-B369434E2F44}" type="slidenum">
              <a:rPr lang="en-US" smtClean="0"/>
              <a:t>23</a:t>
            </a:fld>
            <a:endParaRPr lang="en-US"/>
          </a:p>
        </p:txBody>
      </p:sp>
      <p:pic>
        <p:nvPicPr>
          <p:cNvPr id="8" name="Picture 7"/>
          <p:cNvPicPr>
            <a:picLocks noChangeAspect="1"/>
          </p:cNvPicPr>
          <p:nvPr/>
        </p:nvPicPr>
        <p:blipFill>
          <a:blip r:embed="rId2">
            <a:duotone>
              <a:prstClr val="black"/>
              <a:schemeClr val="accent2">
                <a:tint val="45000"/>
                <a:satMod val="400000"/>
              </a:schemeClr>
            </a:duotone>
          </a:blip>
          <a:stretch>
            <a:fillRect/>
          </a:stretch>
        </p:blipFill>
        <p:spPr>
          <a:xfrm>
            <a:off x="1481873" y="3343927"/>
            <a:ext cx="5337914" cy="1130914"/>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1597784" y="4755463"/>
            <a:ext cx="2909822" cy="1507498"/>
          </a:xfrm>
          <a:prstGeom prst="rect">
            <a:avLst/>
          </a:prstGeom>
        </p:spPr>
      </p:pic>
      <p:pic>
        <p:nvPicPr>
          <p:cNvPr id="10" name="Picture 9"/>
          <p:cNvPicPr>
            <a:picLocks noChangeAspect="1"/>
          </p:cNvPicPr>
          <p:nvPr/>
        </p:nvPicPr>
        <p:blipFill>
          <a:blip r:embed="rId4">
            <a:duotone>
              <a:prstClr val="black"/>
              <a:schemeClr val="accent2">
                <a:tint val="45000"/>
                <a:satMod val="400000"/>
              </a:schemeClr>
            </a:duotone>
          </a:blip>
          <a:stretch>
            <a:fillRect/>
          </a:stretch>
        </p:blipFill>
        <p:spPr>
          <a:xfrm>
            <a:off x="8319075" y="3753255"/>
            <a:ext cx="2383269" cy="2952408"/>
          </a:xfrm>
          <a:prstGeom prst="rect">
            <a:avLst/>
          </a:prstGeom>
        </p:spPr>
      </p:pic>
      <p:pic>
        <p:nvPicPr>
          <p:cNvPr id="11" name="Picture 10"/>
          <p:cNvPicPr>
            <a:picLocks noChangeAspect="1"/>
          </p:cNvPicPr>
          <p:nvPr/>
        </p:nvPicPr>
        <p:blipFill>
          <a:blip r:embed="rId5">
            <a:duotone>
              <a:prstClr val="black"/>
              <a:schemeClr val="accent6">
                <a:tint val="45000"/>
                <a:satMod val="400000"/>
              </a:schemeClr>
            </a:duotone>
          </a:blip>
          <a:stretch>
            <a:fillRect/>
          </a:stretch>
        </p:blipFill>
        <p:spPr>
          <a:xfrm>
            <a:off x="8639882" y="1644386"/>
            <a:ext cx="2021983" cy="1777567"/>
          </a:xfrm>
          <a:prstGeom prst="rect">
            <a:avLst/>
          </a:prstGeom>
        </p:spPr>
      </p:pic>
    </p:spTree>
    <p:extLst>
      <p:ext uri="{BB962C8B-B14F-4D97-AF65-F5344CB8AC3E}">
        <p14:creationId xmlns:p14="http://schemas.microsoft.com/office/powerpoint/2010/main" val="2237733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in)">
                                      <p:cBhvr>
                                        <p:cTn id="3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0" y="194124"/>
            <a:ext cx="9906000" cy="1477961"/>
          </a:xfrm>
        </p:spPr>
        <p:txBody>
          <a:bodyPr/>
          <a:lstStyle/>
          <a:p>
            <a:r>
              <a:rPr lang="en-US" dirty="0"/>
              <a:t>The exclusive-Nor gate (</a:t>
            </a:r>
            <a:r>
              <a:rPr lang="en-US" dirty="0" err="1"/>
              <a:t>xnor</a:t>
            </a:r>
            <a:r>
              <a:rPr lang="en-US" dirty="0"/>
              <a:t>)</a:t>
            </a:r>
          </a:p>
        </p:txBody>
      </p:sp>
      <p:sp>
        <p:nvSpPr>
          <p:cNvPr id="4" name="Content Placeholder 3"/>
          <p:cNvSpPr>
            <a:spLocks noGrp="1"/>
          </p:cNvSpPr>
          <p:nvPr>
            <p:ph sz="half" idx="2"/>
          </p:nvPr>
        </p:nvSpPr>
        <p:spPr>
          <a:xfrm>
            <a:off x="1216019" y="1476417"/>
            <a:ext cx="9731023" cy="2717801"/>
          </a:xfrm>
        </p:spPr>
        <p:txBody>
          <a:bodyPr/>
          <a:lstStyle/>
          <a:p>
            <a:r>
              <a:rPr lang="en-US" dirty="0"/>
              <a:t>Output is high when both inputs are at same level</a:t>
            </a:r>
          </a:p>
          <a:p>
            <a:r>
              <a:rPr lang="en-US" dirty="0"/>
              <a:t> logical complement of the exclusive OR (</a:t>
            </a:r>
            <a:r>
              <a:rPr lang="en-US" dirty="0">
                <a:hlinkClick r:id="rId2" tooltip="XOR gate"/>
              </a:rPr>
              <a:t>XOR</a:t>
            </a:r>
            <a:r>
              <a:rPr lang="en-US" dirty="0"/>
              <a:t>) gate</a:t>
            </a:r>
          </a:p>
        </p:txBody>
      </p:sp>
      <p:sp>
        <p:nvSpPr>
          <p:cNvPr id="7" name="Slide Number Placeholder 6"/>
          <p:cNvSpPr>
            <a:spLocks noGrp="1"/>
          </p:cNvSpPr>
          <p:nvPr>
            <p:ph type="sldNum" sz="quarter" idx="12"/>
          </p:nvPr>
        </p:nvSpPr>
        <p:spPr/>
        <p:txBody>
          <a:bodyPr/>
          <a:lstStyle/>
          <a:p>
            <a:fld id="{0FF54DE5-C571-48E8-A5BC-B369434E2F44}" type="slidenum">
              <a:rPr lang="en-US" smtClean="0"/>
              <a:t>24</a:t>
            </a:fld>
            <a:endParaRPr lang="en-US"/>
          </a:p>
        </p:txBody>
      </p:sp>
      <p:pic>
        <p:nvPicPr>
          <p:cNvPr id="3" name="Picture 2"/>
          <p:cNvPicPr>
            <a:picLocks noChangeAspect="1"/>
          </p:cNvPicPr>
          <p:nvPr/>
        </p:nvPicPr>
        <p:blipFill>
          <a:blip r:embed="rId3"/>
          <a:stretch>
            <a:fillRect/>
          </a:stretch>
        </p:blipFill>
        <p:spPr>
          <a:xfrm>
            <a:off x="1739786" y="4596943"/>
            <a:ext cx="2498266" cy="2175909"/>
          </a:xfrm>
          <a:prstGeom prst="rect">
            <a:avLst/>
          </a:prstGeom>
        </p:spPr>
      </p:pic>
      <p:pic>
        <p:nvPicPr>
          <p:cNvPr id="5" name="Picture 4"/>
          <p:cNvPicPr>
            <a:picLocks noChangeAspect="1"/>
          </p:cNvPicPr>
          <p:nvPr/>
        </p:nvPicPr>
        <p:blipFill>
          <a:blip r:embed="rId4"/>
          <a:stretch>
            <a:fillRect/>
          </a:stretch>
        </p:blipFill>
        <p:spPr>
          <a:xfrm>
            <a:off x="1669835" y="2634479"/>
            <a:ext cx="4772651" cy="1279477"/>
          </a:xfrm>
          <a:prstGeom prst="rect">
            <a:avLst/>
          </a:prstGeom>
        </p:spPr>
      </p:pic>
      <p:pic>
        <p:nvPicPr>
          <p:cNvPr id="12" name="Picture 11"/>
          <p:cNvPicPr>
            <a:picLocks noChangeAspect="1"/>
          </p:cNvPicPr>
          <p:nvPr/>
        </p:nvPicPr>
        <p:blipFill>
          <a:blip r:embed="rId5"/>
          <a:stretch>
            <a:fillRect/>
          </a:stretch>
        </p:blipFill>
        <p:spPr>
          <a:xfrm>
            <a:off x="8410829" y="1473556"/>
            <a:ext cx="2711190" cy="3402795"/>
          </a:xfrm>
          <a:prstGeom prst="rect">
            <a:avLst/>
          </a:prstGeom>
        </p:spPr>
      </p:pic>
    </p:spTree>
    <p:extLst>
      <p:ext uri="{BB962C8B-B14F-4D97-AF65-F5344CB8AC3E}">
        <p14:creationId xmlns:p14="http://schemas.microsoft.com/office/powerpoint/2010/main" val="350187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4190443" cy="957003"/>
          </a:xfrm>
        </p:spPr>
        <p:txBody>
          <a:bodyPr/>
          <a:lstStyle/>
          <a:p>
            <a:r>
              <a:rPr lang="en-US" dirty="0"/>
              <a:t>Logic Operators  </a:t>
            </a:r>
          </a:p>
        </p:txBody>
      </p:sp>
      <p:sp>
        <p:nvSpPr>
          <p:cNvPr id="7" name="Slide Number Placeholder 6"/>
          <p:cNvSpPr>
            <a:spLocks noGrp="1"/>
          </p:cNvSpPr>
          <p:nvPr>
            <p:ph type="sldNum" sz="quarter" idx="12"/>
          </p:nvPr>
        </p:nvSpPr>
        <p:spPr/>
        <p:txBody>
          <a:bodyPr/>
          <a:lstStyle/>
          <a:p>
            <a:fld id="{0FF54DE5-C571-48E8-A5BC-B369434E2F44}" type="slidenum">
              <a:rPr lang="en-US" smtClean="0"/>
              <a:t>25</a:t>
            </a:fld>
            <a:endParaRPr lang="en-US"/>
          </a:p>
        </p:txBody>
      </p:sp>
      <p:pic>
        <p:nvPicPr>
          <p:cNvPr id="5" name="Picture 4"/>
          <p:cNvPicPr>
            <a:picLocks noChangeAspect="1"/>
          </p:cNvPicPr>
          <p:nvPr/>
        </p:nvPicPr>
        <p:blipFill>
          <a:blip r:embed="rId2">
            <a:duotone>
              <a:prstClr val="black"/>
              <a:schemeClr val="accent5">
                <a:tint val="45000"/>
                <a:satMod val="400000"/>
              </a:schemeClr>
            </a:duotone>
          </a:blip>
          <a:stretch>
            <a:fillRect/>
          </a:stretch>
        </p:blipFill>
        <p:spPr>
          <a:xfrm>
            <a:off x="1315960" y="1429555"/>
            <a:ext cx="9425020" cy="5400991"/>
          </a:xfrm>
          <a:prstGeom prst="rect">
            <a:avLst/>
          </a:prstGeom>
        </p:spPr>
      </p:pic>
    </p:spTree>
    <p:extLst>
      <p:ext uri="{BB962C8B-B14F-4D97-AF65-F5344CB8AC3E}">
        <p14:creationId xmlns:p14="http://schemas.microsoft.com/office/powerpoint/2010/main" val="38194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964975"/>
          </a:xfrm>
        </p:spPr>
        <p:txBody>
          <a:bodyPr>
            <a:normAutofit/>
          </a:bodyPr>
          <a:lstStyle/>
          <a:p>
            <a:r>
              <a:rPr lang="en-US" sz="2800" dirty="0"/>
              <a:t>Logic circuits/ combinational logic circuits </a:t>
            </a:r>
          </a:p>
        </p:txBody>
      </p:sp>
      <p:sp>
        <p:nvSpPr>
          <p:cNvPr id="4" name="Content Placeholder 3"/>
          <p:cNvSpPr>
            <a:spLocks noGrp="1"/>
          </p:cNvSpPr>
          <p:nvPr>
            <p:ph sz="half" idx="2"/>
          </p:nvPr>
        </p:nvSpPr>
        <p:spPr>
          <a:xfrm>
            <a:off x="1216020" y="1584101"/>
            <a:ext cx="9831390" cy="4842457"/>
          </a:xfrm>
        </p:spPr>
        <p:txBody>
          <a:bodyPr>
            <a:normAutofit/>
          </a:bodyPr>
          <a:lstStyle/>
          <a:p>
            <a:r>
              <a:rPr lang="en-US" sz="2800" dirty="0"/>
              <a:t>When logic gates are interconnected to form a gating / logic network, it is known as a </a:t>
            </a:r>
            <a:r>
              <a:rPr lang="en-US" sz="2800" i="1" dirty="0"/>
              <a:t>combinational logic circuit.</a:t>
            </a:r>
            <a:r>
              <a:rPr lang="en-US" sz="2800" dirty="0"/>
              <a:t> The Boolean algebra expression for a given logic circuit can be derived by systematically progressing from input</a:t>
            </a:r>
            <a:br>
              <a:rPr lang="en-US" sz="2800" dirty="0"/>
            </a:br>
            <a:r>
              <a:rPr lang="en-US" sz="2800" dirty="0"/>
              <a:t>to output on the gates.</a:t>
            </a:r>
          </a:p>
          <a:p>
            <a:r>
              <a:rPr lang="en-US" sz="2800" dirty="0"/>
              <a:t> The three logic gates (AND, OR, and NOT) are logically</a:t>
            </a:r>
            <a:br>
              <a:rPr lang="en-US" sz="2800" dirty="0"/>
            </a:br>
            <a:r>
              <a:rPr lang="en-US" sz="2800" dirty="0"/>
              <a:t>complete because any Boolean expression can be realized as a logic circuit using only these three gate</a:t>
            </a:r>
            <a:br>
              <a:rPr lang="en-US" dirty="0"/>
            </a:b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26</a:t>
            </a:fld>
            <a:endParaRPr lang="en-US"/>
          </a:p>
        </p:txBody>
      </p:sp>
    </p:spTree>
    <p:extLst>
      <p:ext uri="{BB962C8B-B14F-4D97-AF65-F5344CB8AC3E}">
        <p14:creationId xmlns:p14="http://schemas.microsoft.com/office/powerpoint/2010/main" val="407011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sz="half" idx="2"/>
          </p:nvPr>
        </p:nvSpPr>
        <p:spPr>
          <a:xfrm>
            <a:off x="1645812" y="1134511"/>
            <a:ext cx="10089573" cy="4509655"/>
          </a:xfrm>
        </p:spPr>
        <p:txBody>
          <a:bodyPr/>
          <a:lstStyle/>
          <a:p>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27</a:t>
            </a:fld>
            <a:endParaRPr lang="en-US"/>
          </a:p>
        </p:txBody>
      </p:sp>
      <p:sp>
        <p:nvSpPr>
          <p:cNvPr id="5" name="TextBox 4"/>
          <p:cNvSpPr txBox="1"/>
          <p:nvPr/>
        </p:nvSpPr>
        <p:spPr>
          <a:xfrm>
            <a:off x="1141410" y="1986344"/>
            <a:ext cx="9906000" cy="4801314"/>
          </a:xfrm>
          <a:prstGeom prst="rect">
            <a:avLst/>
          </a:prstGeom>
          <a:noFill/>
        </p:spPr>
        <p:txBody>
          <a:bodyPr wrap="square" rtlCol="0">
            <a:spAutoFit/>
          </a:bodyPr>
          <a:lstStyle/>
          <a:p>
            <a:r>
              <a:rPr lang="en-US" dirty="0"/>
              <a:t>1. Develop the truth table for a 3-input AND gate</a:t>
            </a:r>
          </a:p>
          <a:p>
            <a:r>
              <a:rPr lang="en-US" dirty="0"/>
              <a:t>   And develop output using following inputs for AND gate in wave      form (timing diagram) of input </a:t>
            </a:r>
          </a:p>
          <a:p>
            <a:r>
              <a:rPr lang="en-US" dirty="0"/>
              <a:t>	A= 1 0 1 1 0     and B = 1 1 1 0 0</a:t>
            </a:r>
          </a:p>
          <a:p>
            <a:r>
              <a:rPr lang="en-US" dirty="0"/>
              <a:t> </a:t>
            </a:r>
            <a:endParaRPr lang="en-US" b="1" dirty="0"/>
          </a:p>
          <a:p>
            <a:r>
              <a:rPr lang="en-US" dirty="0"/>
              <a:t>. 2    Designed a simplified portion of an intrusion detection &amp; alarm system using OR gate.</a:t>
            </a:r>
          </a:p>
          <a:p>
            <a:endParaRPr lang="en-US" dirty="0"/>
          </a:p>
          <a:p>
            <a:r>
              <a:rPr lang="en-US" dirty="0"/>
              <a:t> 3.    A wave form is applied to an inverter in figure. Determine the output waveform corresponding to the input and show the timing diagram to the placement of the bubble, what is active output state. </a:t>
            </a:r>
          </a:p>
          <a:p>
            <a:r>
              <a:rPr lang="en-US" dirty="0"/>
              <a:t> 1</a:t>
            </a:r>
          </a:p>
          <a:p>
            <a:endParaRPr lang="en-US" dirty="0"/>
          </a:p>
          <a:p>
            <a:r>
              <a:rPr lang="en-US" dirty="0"/>
              <a:t>0</a:t>
            </a:r>
          </a:p>
          <a:p>
            <a:endParaRPr lang="en-US" dirty="0"/>
          </a:p>
          <a:p>
            <a:pPr marL="342900" indent="-342900">
              <a:buAutoNum type="arabicPeriod" startAt="4"/>
            </a:pPr>
            <a:r>
              <a:rPr lang="en-US" dirty="0"/>
              <a:t>As a part of aircraft’s functional monitoring system, a circuit is required to indicate the status of the landing gear prior to landing. </a:t>
            </a:r>
          </a:p>
          <a:p>
            <a:r>
              <a:rPr lang="en-US" dirty="0"/>
              <a:t>	Implement  a circuit to meet following requirement using NOR and negative AND gate. </a:t>
            </a:r>
          </a:p>
          <a:p>
            <a:endParaRPr lang="en-US" dirty="0"/>
          </a:p>
          <a:p>
            <a:endParaRPr lang="en-US" dirty="0"/>
          </a:p>
        </p:txBody>
      </p:sp>
      <p:pic>
        <p:nvPicPr>
          <p:cNvPr id="4" name="Picture 3"/>
          <p:cNvPicPr>
            <a:picLocks noChangeAspect="1"/>
          </p:cNvPicPr>
          <p:nvPr/>
        </p:nvPicPr>
        <p:blipFill>
          <a:blip r:embed="rId2"/>
          <a:stretch>
            <a:fillRect/>
          </a:stretch>
        </p:blipFill>
        <p:spPr>
          <a:xfrm>
            <a:off x="4528121" y="4722897"/>
            <a:ext cx="2162477" cy="400106"/>
          </a:xfrm>
          <a:prstGeom prst="rect">
            <a:avLst/>
          </a:prstGeom>
        </p:spPr>
      </p:pic>
      <p:cxnSp>
        <p:nvCxnSpPr>
          <p:cNvPr id="8" name="Straight Connector 7"/>
          <p:cNvCxnSpPr/>
          <p:nvPr/>
        </p:nvCxnSpPr>
        <p:spPr>
          <a:xfrm>
            <a:off x="1880315" y="4922950"/>
            <a:ext cx="425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298878" y="4559121"/>
            <a:ext cx="6440" cy="363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05318" y="4559121"/>
            <a:ext cx="425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707258" y="4559121"/>
            <a:ext cx="6440" cy="363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146213" y="4559121"/>
            <a:ext cx="6440" cy="363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07258" y="4922950"/>
            <a:ext cx="425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52653" y="4559121"/>
            <a:ext cx="425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567997" y="4559121"/>
            <a:ext cx="6440" cy="363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74437" y="4922950"/>
            <a:ext cx="42500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5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circle(in)">
                                      <p:cBhvr>
                                        <p:cTn id="21" dur="2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circle(in)">
                                      <p:cBhvr>
                                        <p:cTn id="26" dur="2000"/>
                                        <p:tgtEl>
                                          <p:spTgt spid="5">
                                            <p:txEl>
                                              <p:pRg st="6" end="6"/>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circle(in)">
                                      <p:cBhvr>
                                        <p:cTn id="29" dur="2000"/>
                                        <p:tgtEl>
                                          <p:spTgt spid="5">
                                            <p:txEl>
                                              <p:pRg st="7" end="7"/>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circle(in)">
                                      <p:cBhvr>
                                        <p:cTn id="32" dur="2000"/>
                                        <p:tgtEl>
                                          <p:spTgt spid="5">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 calcmode="lin" valueType="num">
                                      <p:cBhvr additive="base">
                                        <p:cTn id="3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12" end="12"/>
                                            </p:txEl>
                                          </p:spTgt>
                                        </p:tgtEl>
                                        <p:attrNameLst>
                                          <p:attrName>style.visibility</p:attrName>
                                        </p:attrNameLst>
                                      </p:cBhvr>
                                      <p:to>
                                        <p:strVal val="visible"/>
                                      </p:to>
                                    </p:set>
                                    <p:anim calcmode="lin" valueType="num">
                                      <p:cBhvr additive="base">
                                        <p:cTn id="4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Boolean Algebra </a:t>
            </a:r>
          </a:p>
        </p:txBody>
      </p:sp>
      <p:sp>
        <p:nvSpPr>
          <p:cNvPr id="3" name="Content Placeholder 2"/>
          <p:cNvSpPr>
            <a:spLocks noGrp="1"/>
          </p:cNvSpPr>
          <p:nvPr>
            <p:ph sz="half" idx="2"/>
          </p:nvPr>
        </p:nvSpPr>
        <p:spPr>
          <a:xfrm>
            <a:off x="1104899" y="1662545"/>
            <a:ext cx="10089573" cy="4509655"/>
          </a:xfrm>
        </p:spPr>
        <p:txBody>
          <a:bodyPr>
            <a:normAutofit fontScale="92500" lnSpcReduction="20000"/>
          </a:bodyPr>
          <a:lstStyle/>
          <a:p>
            <a:r>
              <a:rPr lang="en-US" dirty="0"/>
              <a:t>An algebra that deals with binary number system</a:t>
            </a:r>
          </a:p>
          <a:p>
            <a:r>
              <a:rPr lang="en-US" dirty="0"/>
              <a:t> George Boole (1815-1864), an English mathematician, developed</a:t>
            </a:r>
            <a:br>
              <a:rPr lang="en-US" dirty="0"/>
            </a:br>
            <a:r>
              <a:rPr lang="en-US" dirty="0"/>
              <a:t>it for:</a:t>
            </a:r>
          </a:p>
          <a:p>
            <a:r>
              <a:rPr lang="en-US" dirty="0"/>
              <a:t>Simplifying representation</a:t>
            </a:r>
          </a:p>
          <a:p>
            <a:r>
              <a:rPr lang="en-US" dirty="0"/>
              <a:t> Manipulation of propositional logic</a:t>
            </a:r>
          </a:p>
          <a:p>
            <a:r>
              <a:rPr lang="en-US" dirty="0"/>
              <a:t> In 1938, Claude E. Shannon proposed using Boolean algebra in</a:t>
            </a:r>
            <a:br>
              <a:rPr lang="en-US" dirty="0"/>
            </a:br>
            <a:r>
              <a:rPr lang="en-US" dirty="0"/>
              <a:t>design of relay switching circuits</a:t>
            </a:r>
          </a:p>
          <a:p>
            <a:r>
              <a:rPr lang="en-US" dirty="0"/>
              <a:t> Provides economical and straightforward approach</a:t>
            </a:r>
          </a:p>
          <a:p>
            <a:r>
              <a:rPr lang="en-US" dirty="0"/>
              <a:t> Used extensively in designing electronic circuits used in computers</a:t>
            </a:r>
            <a:br>
              <a:rPr lang="en-US" dirty="0"/>
            </a:b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28</a:t>
            </a:fld>
            <a:endParaRPr lang="en-US"/>
          </a:p>
        </p:txBody>
      </p:sp>
    </p:spTree>
    <p:extLst>
      <p:ext uri="{BB962C8B-B14F-4D97-AF65-F5344CB8AC3E}">
        <p14:creationId xmlns:p14="http://schemas.microsoft.com/office/powerpoint/2010/main" val="2427376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695459"/>
            <a:ext cx="7088189" cy="890888"/>
          </a:xfrm>
        </p:spPr>
        <p:txBody>
          <a:bodyPr>
            <a:normAutofit fontScale="90000"/>
          </a:bodyPr>
          <a:lstStyle/>
          <a:p>
            <a:r>
              <a:rPr lang="en-US" sz="2700" b="1" dirty="0"/>
              <a:t>Fundamental Concept of Boolean Algebra</a:t>
            </a:r>
            <a:br>
              <a:rPr lang="en-US" dirty="0"/>
            </a:br>
            <a:endParaRPr lang="en-US" dirty="0"/>
          </a:p>
        </p:txBody>
      </p:sp>
      <p:sp>
        <p:nvSpPr>
          <p:cNvPr id="3" name="Content Placeholder 2"/>
          <p:cNvSpPr>
            <a:spLocks noGrp="1"/>
          </p:cNvSpPr>
          <p:nvPr>
            <p:ph sz="half" idx="2"/>
          </p:nvPr>
        </p:nvSpPr>
        <p:spPr>
          <a:xfrm>
            <a:off x="1104899" y="1662545"/>
            <a:ext cx="10089573" cy="4509655"/>
          </a:xfrm>
        </p:spPr>
        <p:txBody>
          <a:bodyPr>
            <a:normAutofit fontScale="77500" lnSpcReduction="20000"/>
          </a:bodyPr>
          <a:lstStyle/>
          <a:p>
            <a:r>
              <a:rPr lang="en-US" dirty="0"/>
              <a:t>Use of Binary Digit </a:t>
            </a:r>
          </a:p>
          <a:p>
            <a:r>
              <a:rPr lang="en-US" dirty="0"/>
              <a:t>Boolean equations can have either of two possible values, 0 and 1</a:t>
            </a:r>
          </a:p>
          <a:p>
            <a:r>
              <a:rPr lang="en-US" dirty="0"/>
              <a:t> Logical Addition</a:t>
            </a:r>
            <a:br>
              <a:rPr lang="en-US" dirty="0"/>
            </a:br>
            <a:r>
              <a:rPr lang="en-US" dirty="0"/>
              <a:t>Symbol ‘</a:t>
            </a:r>
            <a:r>
              <a:rPr lang="en-US" b="1" dirty="0"/>
              <a:t>+</a:t>
            </a:r>
            <a:r>
              <a:rPr lang="en-US" dirty="0"/>
              <a:t>’, also known as ‘</a:t>
            </a:r>
            <a:r>
              <a:rPr lang="en-US" b="1" dirty="0"/>
              <a:t>OR</a:t>
            </a:r>
            <a:r>
              <a:rPr lang="en-US" dirty="0"/>
              <a:t>’ operator, used for</a:t>
            </a:r>
            <a:br>
              <a:rPr lang="en-US" dirty="0"/>
            </a:br>
            <a:r>
              <a:rPr lang="en-US" dirty="0"/>
              <a:t>logical addition. Follows law of binary addition</a:t>
            </a:r>
          </a:p>
          <a:p>
            <a:r>
              <a:rPr lang="en-US" dirty="0"/>
              <a:t>Logical Multiplication</a:t>
            </a:r>
            <a:br>
              <a:rPr lang="en-US" dirty="0"/>
            </a:br>
            <a:r>
              <a:rPr lang="en-US" dirty="0"/>
              <a:t>Symbol ‘</a:t>
            </a:r>
            <a:r>
              <a:rPr lang="en-US" b="1" dirty="0"/>
              <a:t>.</a:t>
            </a:r>
            <a:r>
              <a:rPr lang="en-US" dirty="0"/>
              <a:t>’, also known as ‘</a:t>
            </a:r>
            <a:r>
              <a:rPr lang="en-US" b="1" dirty="0"/>
              <a:t>AND</a:t>
            </a:r>
            <a:r>
              <a:rPr lang="en-US" dirty="0"/>
              <a:t>’ operator, used for</a:t>
            </a:r>
            <a:br>
              <a:rPr lang="en-US" dirty="0"/>
            </a:br>
            <a:r>
              <a:rPr lang="en-US" dirty="0"/>
              <a:t>logical multiplication. Follows law of binary</a:t>
            </a:r>
            <a:br>
              <a:rPr lang="en-US" dirty="0"/>
            </a:br>
            <a:r>
              <a:rPr lang="en-US" dirty="0"/>
              <a:t>multiplication</a:t>
            </a:r>
          </a:p>
          <a:p>
            <a:r>
              <a:rPr lang="en-US"/>
              <a:t>Complementation</a:t>
            </a:r>
            <a:br>
              <a:rPr lang="en-US"/>
            </a:br>
            <a:r>
              <a:rPr lang="en-US"/>
              <a:t>Symbol </a:t>
            </a:r>
            <a:r>
              <a:rPr lang="en-US" dirty="0"/>
              <a:t>‘</a:t>
            </a:r>
            <a:r>
              <a:rPr lang="en-US" b="1" dirty="0"/>
              <a:t>-</a:t>
            </a:r>
            <a:r>
              <a:rPr lang="en-US" dirty="0"/>
              <a:t>’, also known as ‘</a:t>
            </a:r>
            <a:r>
              <a:rPr lang="en-US" b="1" dirty="0"/>
              <a:t>NOT</a:t>
            </a:r>
            <a:r>
              <a:rPr lang="en-US" dirty="0"/>
              <a:t>’ operator, used for</a:t>
            </a:r>
            <a:br>
              <a:rPr lang="en-US" dirty="0"/>
            </a:br>
            <a:r>
              <a:rPr lang="en-US" dirty="0"/>
              <a:t>complementation. Follows law of binary </a:t>
            </a:r>
            <a:r>
              <a:rPr lang="en-US" dirty="0" err="1"/>
              <a:t>complimen</a:t>
            </a:r>
            <a:br>
              <a:rPr lang="en-US" dirty="0"/>
            </a:b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29</a:t>
            </a:fld>
            <a:endParaRPr lang="en-US"/>
          </a:p>
        </p:txBody>
      </p:sp>
    </p:spTree>
    <p:extLst>
      <p:ext uri="{BB962C8B-B14F-4D97-AF65-F5344CB8AC3E}">
        <p14:creationId xmlns:p14="http://schemas.microsoft.com/office/powerpoint/2010/main" val="125628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r>
              <a:rPr lang="en-US" dirty="0"/>
              <a:t>Binary Codes </a:t>
            </a:r>
          </a:p>
        </p:txBody>
      </p:sp>
      <p:sp>
        <p:nvSpPr>
          <p:cNvPr id="3" name="Text Placeholder 2"/>
          <p:cNvSpPr>
            <a:spLocks noGrp="1"/>
          </p:cNvSpPr>
          <p:nvPr>
            <p:ph type="body" idx="1"/>
          </p:nvPr>
        </p:nvSpPr>
        <p:spPr/>
        <p:txBody>
          <a:bodyPr/>
          <a:lstStyle/>
          <a:p>
            <a:br>
              <a:rPr lang="en-US" dirty="0"/>
            </a:br>
            <a:endParaRPr lang="en-US" dirty="0"/>
          </a:p>
        </p:txBody>
      </p:sp>
      <p:sp>
        <p:nvSpPr>
          <p:cNvPr id="4" name="Content Placeholder 3"/>
          <p:cNvSpPr>
            <a:spLocks noGrp="1"/>
          </p:cNvSpPr>
          <p:nvPr>
            <p:ph sz="half" idx="2"/>
          </p:nvPr>
        </p:nvSpPr>
        <p:spPr>
          <a:xfrm>
            <a:off x="1029461" y="1974598"/>
            <a:ext cx="9980682" cy="4031166"/>
          </a:xfrm>
        </p:spPr>
        <p:txBody>
          <a:bodyPr>
            <a:normAutofit fontScale="85000" lnSpcReduction="10000"/>
          </a:bodyPr>
          <a:lstStyle/>
          <a:p>
            <a:pPr marL="0" indent="0">
              <a:buNone/>
            </a:pPr>
            <a:br>
              <a:rPr lang="en-US" dirty="0"/>
            </a:br>
            <a:r>
              <a:rPr lang="en-US" dirty="0"/>
              <a:t>Digital systems use signals that have two distinct values and circuit elements that</a:t>
            </a:r>
            <a:br>
              <a:rPr lang="en-US" dirty="0"/>
            </a:br>
            <a:r>
              <a:rPr lang="en-US" dirty="0"/>
              <a:t>have two stable states</a:t>
            </a:r>
            <a:br>
              <a:rPr lang="en-US" dirty="0"/>
            </a:br>
            <a:endParaRPr lang="en-US" dirty="0"/>
          </a:p>
          <a:p>
            <a:pPr marL="0" indent="0">
              <a:buNone/>
            </a:pPr>
            <a:r>
              <a:rPr lang="en-US" dirty="0"/>
              <a:t>A binary number of </a:t>
            </a:r>
            <a:r>
              <a:rPr lang="en-US" i="1" dirty="0"/>
              <a:t>n </a:t>
            </a:r>
            <a:r>
              <a:rPr lang="en-US" dirty="0"/>
              <a:t>digits, for example, may be represented by </a:t>
            </a:r>
            <a:r>
              <a:rPr lang="en-US" i="1" dirty="0"/>
              <a:t>n </a:t>
            </a:r>
            <a:r>
              <a:rPr lang="en-US" dirty="0"/>
              <a:t>binary circuit elements, each having an output signal equivalent to 0 or 1.</a:t>
            </a:r>
            <a:br>
              <a:rPr lang="en-US" dirty="0"/>
            </a:br>
            <a:endParaRPr lang="en-US" dirty="0"/>
          </a:p>
          <a:p>
            <a:pPr marL="0" indent="0">
              <a:buNone/>
            </a:pPr>
            <a:r>
              <a:rPr lang="en-US" dirty="0"/>
              <a:t>the codes must be in binary because, in today’s technology,</a:t>
            </a:r>
            <a:br>
              <a:rPr lang="en-US" dirty="0"/>
            </a:br>
            <a:r>
              <a:rPr lang="en-US" dirty="0"/>
              <a:t>only circuits that represent and manipulate patterns of 0’s and 1’s can be manufactured economically for use in computers.</a:t>
            </a:r>
            <a:br>
              <a:rPr lang="en-US" dirty="0"/>
            </a:b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3</a:t>
            </a:fld>
            <a:endParaRPr lang="en-US"/>
          </a:p>
        </p:txBody>
      </p:sp>
    </p:spTree>
    <p:extLst>
      <p:ext uri="{BB962C8B-B14F-4D97-AF65-F5344CB8AC3E}">
        <p14:creationId xmlns:p14="http://schemas.microsoft.com/office/powerpoint/2010/main" val="38918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sz="half" idx="2"/>
          </p:nvPr>
        </p:nvSpPr>
        <p:spPr>
          <a:xfrm>
            <a:off x="1104899" y="1662545"/>
            <a:ext cx="10089573" cy="4509655"/>
          </a:xfrm>
        </p:spPr>
        <p:txBody>
          <a:bodyPr/>
          <a:lstStyle/>
          <a:p>
            <a:r>
              <a:rPr lang="en-US" dirty="0"/>
              <a:t>Digital Design by M Morris </a:t>
            </a:r>
            <a:r>
              <a:rPr lang="en-US" dirty="0" err="1"/>
              <a:t>Mnao</a:t>
            </a:r>
            <a:endParaRPr lang="en-US" dirty="0"/>
          </a:p>
          <a:p>
            <a:r>
              <a:rPr lang="en-US" dirty="0"/>
              <a:t>Computer Fundamentals- Pradeep </a:t>
            </a:r>
            <a:r>
              <a:rPr lang="en-US" dirty="0" err="1"/>
              <a:t>K.Sinha</a:t>
            </a:r>
            <a:r>
              <a:rPr lang="en-US" dirty="0"/>
              <a:t> &amp; </a:t>
            </a:r>
            <a:r>
              <a:rPr lang="en-US" dirty="0" err="1"/>
              <a:t>Proti</a:t>
            </a:r>
            <a:r>
              <a:rPr lang="en-US" dirty="0"/>
              <a:t> Shina</a:t>
            </a:r>
          </a:p>
          <a:p>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30</a:t>
            </a:fld>
            <a:endParaRPr lang="en-US"/>
          </a:p>
        </p:txBody>
      </p:sp>
    </p:spTree>
    <p:extLst>
      <p:ext uri="{BB962C8B-B14F-4D97-AF65-F5344CB8AC3E}">
        <p14:creationId xmlns:p14="http://schemas.microsoft.com/office/powerpoint/2010/main" val="428472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F54DE5-C571-48E8-A5BC-B369434E2F44}" type="slidenum">
              <a:rPr lang="en-US" smtClean="0"/>
              <a:t>31</a:t>
            </a:fld>
            <a:endParaRPr lang="en-US"/>
          </a:p>
        </p:txBody>
      </p:sp>
      <p:sp>
        <p:nvSpPr>
          <p:cNvPr id="6" name="Rectangle 6"/>
          <p:cNvSpPr>
            <a:spLocks noChangeArrowheads="1"/>
          </p:cNvSpPr>
          <p:nvPr/>
        </p:nvSpPr>
        <p:spPr bwMode="auto">
          <a:xfrm>
            <a:off x="911717" y="544512"/>
            <a:ext cx="4410075" cy="628650"/>
          </a:xfrm>
          <a:prstGeom prst="rect">
            <a:avLst/>
          </a:prstGeom>
          <a:noFill/>
          <a:ln w="9525">
            <a:noFill/>
            <a:miter lim="800000"/>
            <a:headEnd/>
            <a:tailEnd/>
          </a:ln>
        </p:spPr>
        <p:txBody>
          <a:bodyPr>
            <a:spAutoFit/>
          </a:bodyPr>
          <a:lstStyle/>
          <a:p>
            <a:pPr>
              <a:lnSpc>
                <a:spcPct val="80000"/>
              </a:lnSpc>
              <a:spcBef>
                <a:spcPct val="20000"/>
              </a:spcBef>
              <a:buClr>
                <a:schemeClr val="bg2"/>
              </a:buClr>
              <a:buSzPct val="70000"/>
              <a:buFont typeface="Wingdings" pitchFamily="2" charset="2"/>
              <a:buNone/>
            </a:pPr>
            <a:r>
              <a:rPr lang="sv-SE" sz="4400" b="1" dirty="0"/>
              <a:t>THANK YOU!</a:t>
            </a:r>
            <a:endParaRPr lang="en-US" sz="4400" b="1" dirty="0"/>
          </a:p>
        </p:txBody>
      </p:sp>
      <p:pic>
        <p:nvPicPr>
          <p:cNvPr id="7" name="Picture 7" descr="orca"/>
          <p:cNvPicPr>
            <a:picLocks noChangeAspect="1" noChangeArrowheads="1"/>
          </p:cNvPicPr>
          <p:nvPr/>
        </p:nvPicPr>
        <p:blipFill>
          <a:blip r:embed="rId2" cstate="print"/>
          <a:srcRect/>
          <a:stretch>
            <a:fillRect/>
          </a:stretch>
        </p:blipFill>
        <p:spPr bwMode="auto">
          <a:xfrm>
            <a:off x="811369" y="1674254"/>
            <a:ext cx="5885645" cy="5002696"/>
          </a:xfrm>
          <a:prstGeom prst="rect">
            <a:avLst/>
          </a:prstGeom>
          <a:noFill/>
          <a:ln w="9525">
            <a:noFill/>
            <a:miter lim="800000"/>
            <a:headEnd/>
            <a:tailEnd/>
          </a:ln>
        </p:spPr>
      </p:pic>
      <p:sp>
        <p:nvSpPr>
          <p:cNvPr id="8" name="Title 1"/>
          <p:cNvSpPr txBox="1">
            <a:spLocks/>
          </p:cNvSpPr>
          <p:nvPr/>
        </p:nvSpPr>
        <p:spPr bwMode="auto">
          <a:xfrm>
            <a:off x="5750482" y="1519707"/>
            <a:ext cx="7254696" cy="182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dirty="0">
                <a:latin typeface="Calibri" panose="020F0502020204030204" pitchFamily="34" charset="0"/>
              </a:rPr>
              <a:t>QUESTIONS</a:t>
            </a:r>
          </a:p>
        </p:txBody>
      </p:sp>
      <p:pic>
        <p:nvPicPr>
          <p:cNvPr id="9" name="Content Placeholder 3" descr="25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7020" y="2821080"/>
            <a:ext cx="3348857" cy="385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921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Codes</a:t>
            </a:r>
          </a:p>
        </p:txBody>
      </p:sp>
      <p:sp>
        <p:nvSpPr>
          <p:cNvPr id="4" name="Content Placeholder 3"/>
          <p:cNvSpPr>
            <a:spLocks noGrp="1"/>
          </p:cNvSpPr>
          <p:nvPr>
            <p:ph sz="half" idx="2"/>
          </p:nvPr>
        </p:nvSpPr>
        <p:spPr>
          <a:xfrm>
            <a:off x="1141411" y="2135186"/>
            <a:ext cx="9980682" cy="3748088"/>
          </a:xfrm>
        </p:spPr>
        <p:txBody>
          <a:bodyPr>
            <a:normAutofit fontScale="92500" lnSpcReduction="20000"/>
          </a:bodyPr>
          <a:lstStyle/>
          <a:p>
            <a:r>
              <a:rPr lang="en-US" sz="2400" dirty="0"/>
              <a:t>An </a:t>
            </a:r>
            <a:r>
              <a:rPr lang="en-US" sz="2400" i="1" dirty="0"/>
              <a:t>n</a:t>
            </a:r>
            <a:r>
              <a:rPr lang="en-US" sz="2400" dirty="0"/>
              <a:t>‐bit binary code is a group of </a:t>
            </a:r>
            <a:r>
              <a:rPr lang="en-US" sz="2400" i="1" dirty="0"/>
              <a:t>n </a:t>
            </a:r>
            <a:r>
              <a:rPr lang="en-US" sz="2400" dirty="0"/>
              <a:t>bits that assumes up to 2</a:t>
            </a:r>
            <a:r>
              <a:rPr lang="en-US" sz="2400" i="1" baseline="30000" dirty="0"/>
              <a:t>n </a:t>
            </a:r>
            <a:r>
              <a:rPr lang="en-US" sz="2400" dirty="0"/>
              <a:t>distinct combinations of 1’s and 0’s, with each combination representing one element of the set that is being coded. </a:t>
            </a:r>
            <a:br>
              <a:rPr lang="en-US" dirty="0"/>
            </a:br>
            <a:endParaRPr lang="en-US" dirty="0"/>
          </a:p>
          <a:p>
            <a:r>
              <a:rPr lang="en-US" dirty="0"/>
              <a:t>A set of four elements can be coded with two bits, with each element assigned</a:t>
            </a:r>
            <a:br>
              <a:rPr lang="en-US" dirty="0"/>
            </a:br>
            <a:r>
              <a:rPr lang="en-US" dirty="0"/>
              <a:t>one of the following bit combinations: 00, 01, 10, 11.</a:t>
            </a:r>
            <a:br>
              <a:rPr lang="en-US" dirty="0"/>
            </a:br>
            <a:endParaRPr lang="en-US" dirty="0"/>
          </a:p>
          <a:p>
            <a:r>
              <a:rPr lang="en-US" dirty="0"/>
              <a:t>The bit combination of</a:t>
            </a:r>
            <a:br>
              <a:rPr lang="en-US" dirty="0"/>
            </a:br>
            <a:r>
              <a:rPr lang="en-US" dirty="0"/>
              <a:t>an </a:t>
            </a:r>
            <a:r>
              <a:rPr lang="en-US" i="1" dirty="0"/>
              <a:t>n</a:t>
            </a:r>
            <a:r>
              <a:rPr lang="en-US" dirty="0"/>
              <a:t>‐bit code is determined from the count in binary from 0 to 2</a:t>
            </a:r>
            <a:r>
              <a:rPr lang="en-US" i="1" baseline="30000" dirty="0"/>
              <a:t>n</a:t>
            </a:r>
            <a:r>
              <a:rPr lang="en-US" i="1" dirty="0"/>
              <a:t> </a:t>
            </a:r>
            <a:r>
              <a:rPr lang="en-US" dirty="0"/>
              <a:t>- 1</a:t>
            </a:r>
            <a:br>
              <a:rPr lang="en-US" dirty="0"/>
            </a:b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4</a:t>
            </a:fld>
            <a:endParaRPr lang="en-US"/>
          </a:p>
        </p:txBody>
      </p:sp>
    </p:spTree>
    <p:extLst>
      <p:ext uri="{BB962C8B-B14F-4D97-AF65-F5344CB8AC3E}">
        <p14:creationId xmlns:p14="http://schemas.microsoft.com/office/powerpoint/2010/main" val="217248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Binary-Coded Decimal Code</a:t>
            </a:r>
            <a:br>
              <a:rPr lang="en-US" dirty="0"/>
            </a:br>
            <a:endParaRPr lang="en-US" dirty="0"/>
          </a:p>
        </p:txBody>
      </p:sp>
      <p:sp>
        <p:nvSpPr>
          <p:cNvPr id="4" name="Content Placeholder 3"/>
          <p:cNvSpPr>
            <a:spLocks noGrp="1"/>
          </p:cNvSpPr>
          <p:nvPr>
            <p:ph sz="half" idx="2"/>
          </p:nvPr>
        </p:nvSpPr>
        <p:spPr>
          <a:xfrm>
            <a:off x="1285009" y="1283060"/>
            <a:ext cx="9980682" cy="3748088"/>
          </a:xfrm>
        </p:spPr>
        <p:txBody>
          <a:bodyPr>
            <a:normAutofit/>
          </a:bodyPr>
          <a:lstStyle/>
          <a:p>
            <a:r>
              <a:rPr lang="en-US" sz="2400" i="1" dirty="0"/>
              <a:t>binary‐coded decimal </a:t>
            </a:r>
            <a:r>
              <a:rPr lang="en-US" sz="2400" dirty="0"/>
              <a:t>and is commonly referred to as BCD.</a:t>
            </a:r>
            <a:br>
              <a:rPr lang="en-US" sz="2400" dirty="0"/>
            </a:br>
            <a:br>
              <a:rPr lang="en-US" dirty="0"/>
            </a:br>
            <a:r>
              <a:rPr lang="en-US" dirty="0"/>
              <a:t>A number with </a:t>
            </a:r>
            <a:r>
              <a:rPr lang="en-US" i="1" dirty="0"/>
              <a:t>k </a:t>
            </a:r>
            <a:r>
              <a:rPr lang="en-US" dirty="0"/>
              <a:t>decimal digits will require 4</a:t>
            </a:r>
            <a:r>
              <a:rPr lang="en-US" i="1" dirty="0"/>
              <a:t>k </a:t>
            </a:r>
            <a:r>
              <a:rPr lang="en-US" dirty="0"/>
              <a:t>bits in BCD. Decimal 396 is represented in BCD with 12 bits as 0011 1001 0110, with </a:t>
            </a:r>
            <a:r>
              <a:rPr lang="en-US" b="1" dirty="0"/>
              <a:t>each group of 4 bits representing one decimal digit</a:t>
            </a:r>
            <a:br>
              <a:rPr lang="en-US" dirty="0"/>
            </a:br>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5</a:t>
            </a:fld>
            <a:endParaRPr lang="en-US"/>
          </a:p>
        </p:txBody>
      </p:sp>
      <p:pic>
        <p:nvPicPr>
          <p:cNvPr id="3" name="Picture 2"/>
          <p:cNvPicPr>
            <a:picLocks noChangeAspect="1"/>
          </p:cNvPicPr>
          <p:nvPr/>
        </p:nvPicPr>
        <p:blipFill>
          <a:blip r:embed="rId2">
            <a:duotone>
              <a:prstClr val="black"/>
              <a:schemeClr val="tx2">
                <a:tint val="45000"/>
                <a:satMod val="400000"/>
              </a:schemeClr>
            </a:duotone>
          </a:blip>
          <a:stretch>
            <a:fillRect/>
          </a:stretch>
        </p:blipFill>
        <p:spPr>
          <a:xfrm>
            <a:off x="2883111" y="3722124"/>
            <a:ext cx="5977554" cy="30382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96016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0" y="204397"/>
            <a:ext cx="9906000" cy="1477961"/>
          </a:xfrm>
        </p:spPr>
        <p:txBody>
          <a:bodyPr/>
          <a:lstStyle/>
          <a:p>
            <a:r>
              <a:rPr lang="en-US" dirty="0"/>
              <a:t>Extra Information </a:t>
            </a:r>
          </a:p>
        </p:txBody>
      </p:sp>
      <p:pic>
        <p:nvPicPr>
          <p:cNvPr id="8" name="Content Placeholder 7"/>
          <p:cNvPicPr>
            <a:picLocks noGrp="1" noChangeAspect="1"/>
          </p:cNvPicPr>
          <p:nvPr>
            <p:ph sz="half" idx="2"/>
          </p:nvPr>
        </p:nvPicPr>
        <p:blipFill>
          <a:blip r:embed="rId2">
            <a:duotone>
              <a:prstClr val="black"/>
              <a:schemeClr val="accent5">
                <a:lumMod val="75000"/>
                <a:tint val="45000"/>
                <a:satMod val="400000"/>
              </a:schemeClr>
            </a:duotone>
            <a:extLst>
              <a:ext uri="{28A0092B-C50C-407E-A947-70E740481C1C}">
                <a14:useLocalDpi xmlns:a14="http://schemas.microsoft.com/office/drawing/2010/main" val="0"/>
              </a:ext>
            </a:extLst>
          </a:blip>
          <a:stretch>
            <a:fillRect/>
          </a:stretch>
        </p:blipFill>
        <p:spPr>
          <a:xfrm>
            <a:off x="1906072" y="1970467"/>
            <a:ext cx="10176422" cy="46153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03809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8"/>
                                        </p:tgtEl>
                                        <p:attrNameLst>
                                          <p:attrName>style.color</p:attrName>
                                        </p:attrNameLst>
                                      </p:cBhvr>
                                      <p:by>
                                        <p:hsl h="0" s="12549" l="25098"/>
                                      </p:by>
                                    </p:animClr>
                                    <p:animClr clrSpc="hsl" dir="cw">
                                      <p:cBhvr>
                                        <p:cTn id="7" dur="500" fill="hold"/>
                                        <p:tgtEl>
                                          <p:spTgt spid="8"/>
                                        </p:tgtEl>
                                        <p:attrNameLst>
                                          <p:attrName>fillcolor</p:attrName>
                                        </p:attrNameLst>
                                      </p:cBhvr>
                                      <p:by>
                                        <p:hsl h="0" s="12549" l="25098"/>
                                      </p:by>
                                    </p:animClr>
                                    <p:animClr clrSpc="hsl" dir="cw">
                                      <p:cBhvr>
                                        <p:cTn id="8" dur="500" fill="hold"/>
                                        <p:tgtEl>
                                          <p:spTgt spid="8"/>
                                        </p:tgtEl>
                                        <p:attrNameLst>
                                          <p:attrName>stroke.color</p:attrName>
                                        </p:attrNameLst>
                                      </p:cBhvr>
                                      <p:by>
                                        <p:hsl h="0" s="12549" l="25098"/>
                                      </p:by>
                                    </p:animClr>
                                    <p:set>
                                      <p:cBhvr>
                                        <p:cTn id="9" dur="5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a:t>BINARY STORAGE AND REGISTERS</a:t>
            </a:r>
            <a:br>
              <a:rPr lang="pt-BR" dirty="0"/>
            </a:br>
            <a:endParaRPr lang="en-US" dirty="0"/>
          </a:p>
        </p:txBody>
      </p:sp>
      <p:sp>
        <p:nvSpPr>
          <p:cNvPr id="4" name="Content Placeholder 3"/>
          <p:cNvSpPr>
            <a:spLocks noGrp="1"/>
          </p:cNvSpPr>
          <p:nvPr>
            <p:ph sz="half" idx="2"/>
          </p:nvPr>
        </p:nvSpPr>
        <p:spPr>
          <a:xfrm>
            <a:off x="1104899" y="1615962"/>
            <a:ext cx="5720903" cy="5105513"/>
          </a:xfrm>
        </p:spPr>
        <p:txBody>
          <a:bodyPr>
            <a:normAutofit fontScale="70000" lnSpcReduction="20000"/>
          </a:bodyPr>
          <a:lstStyle/>
          <a:p>
            <a:r>
              <a:rPr lang="en-US" sz="2800" dirty="0"/>
              <a:t>A </a:t>
            </a:r>
            <a:r>
              <a:rPr lang="en-US" sz="2800" i="1" dirty="0"/>
              <a:t>binary cell </a:t>
            </a:r>
            <a:r>
              <a:rPr lang="en-US" sz="2800" dirty="0"/>
              <a:t>is a device that possesses two stable</a:t>
            </a:r>
            <a:br>
              <a:rPr lang="en-US" sz="2800" dirty="0"/>
            </a:br>
            <a:r>
              <a:rPr lang="en-US" sz="2800" dirty="0"/>
              <a:t>states and is capable of storing one bit (0 or 1) of information</a:t>
            </a:r>
          </a:p>
          <a:p>
            <a:r>
              <a:rPr lang="en-US" sz="2800" b="1" dirty="0"/>
              <a:t>Registers</a:t>
            </a:r>
          </a:p>
          <a:p>
            <a:r>
              <a:rPr lang="en-US" sz="2800" dirty="0"/>
              <a:t>A </a:t>
            </a:r>
            <a:r>
              <a:rPr lang="en-US" sz="2800" i="1" dirty="0"/>
              <a:t>register </a:t>
            </a:r>
            <a:r>
              <a:rPr lang="en-US" sz="2800" dirty="0"/>
              <a:t>is a group of binary cells. A register with </a:t>
            </a:r>
            <a:r>
              <a:rPr lang="en-US" sz="2800" i="1" dirty="0"/>
              <a:t>n </a:t>
            </a:r>
            <a:r>
              <a:rPr lang="en-US" sz="2800" dirty="0"/>
              <a:t>cells can store any discrete quantity of information that contains </a:t>
            </a:r>
            <a:r>
              <a:rPr lang="en-US" sz="2800" i="1" dirty="0"/>
              <a:t>n </a:t>
            </a:r>
            <a:r>
              <a:rPr lang="en-US" sz="2800" dirty="0"/>
              <a:t>bits. The state of a register is an </a:t>
            </a:r>
            <a:r>
              <a:rPr lang="en-US" sz="2800" i="1" dirty="0"/>
              <a:t>n</a:t>
            </a:r>
            <a:r>
              <a:rPr lang="en-US" sz="2800" dirty="0"/>
              <a:t>‐tuple of 1’s and 0’s, with each bit designating the state of one cell in the register.</a:t>
            </a:r>
          </a:p>
          <a:p>
            <a:r>
              <a:rPr lang="en-US" sz="2800" dirty="0"/>
              <a:t>Consider, for example,</a:t>
            </a:r>
            <a:br>
              <a:rPr lang="en-US" sz="2800" dirty="0"/>
            </a:br>
            <a:r>
              <a:rPr lang="en-US" sz="2800" dirty="0"/>
              <a:t>a 16‐bit register with the following binary content:  </a:t>
            </a:r>
          </a:p>
          <a:p>
            <a:r>
              <a:rPr lang="en-US" sz="2800" dirty="0"/>
              <a:t>          1100001111001001</a:t>
            </a:r>
          </a:p>
          <a:p>
            <a:r>
              <a:rPr lang="en-US" dirty="0"/>
              <a:t>A register with 16 cells can be in one of 2</a:t>
            </a:r>
            <a:r>
              <a:rPr lang="en-US" baseline="30000" dirty="0"/>
              <a:t>16</a:t>
            </a:r>
            <a:r>
              <a:rPr lang="en-US" dirty="0"/>
              <a:t> possible states</a:t>
            </a:r>
            <a:br>
              <a:rPr lang="en-US" dirty="0"/>
            </a:br>
            <a:endParaRPr lang="en-US" dirty="0"/>
          </a:p>
        </p:txBody>
      </p:sp>
      <p:sp>
        <p:nvSpPr>
          <p:cNvPr id="6" name="Content Placeholder 5"/>
          <p:cNvSpPr>
            <a:spLocks noGrp="1"/>
          </p:cNvSpPr>
          <p:nvPr>
            <p:ph sz="quarter" idx="4"/>
          </p:nvPr>
        </p:nvSpPr>
        <p:spPr>
          <a:xfrm>
            <a:off x="7362680" y="3116687"/>
            <a:ext cx="4717703" cy="3031341"/>
          </a:xfrm>
        </p:spPr>
        <p:txBody>
          <a:bodyPr>
            <a:normAutofit fontScale="70000" lnSpcReduction="20000"/>
          </a:bodyPr>
          <a:lstStyle/>
          <a:p>
            <a:r>
              <a:rPr lang="en-US" dirty="0"/>
              <a:t>Tuple</a:t>
            </a:r>
          </a:p>
          <a:p>
            <a:pPr marL="0" indent="0">
              <a:buNone/>
            </a:pPr>
            <a:r>
              <a:rPr lang="en-US" dirty="0"/>
              <a:t>In mathematics, an </a:t>
            </a:r>
            <a:r>
              <a:rPr lang="en-US" b="1" dirty="0"/>
              <a:t>n</a:t>
            </a:r>
            <a:r>
              <a:rPr lang="en-US" dirty="0"/>
              <a:t>-</a:t>
            </a:r>
            <a:r>
              <a:rPr lang="en-US" b="1" dirty="0"/>
              <a:t>tuple</a:t>
            </a:r>
            <a:r>
              <a:rPr lang="en-US" dirty="0"/>
              <a:t> is a sequence (or ordered list) of </a:t>
            </a:r>
            <a:r>
              <a:rPr lang="en-US" b="1" dirty="0"/>
              <a:t>n</a:t>
            </a:r>
            <a:r>
              <a:rPr lang="en-US" dirty="0"/>
              <a:t> elements, where </a:t>
            </a:r>
            <a:r>
              <a:rPr lang="en-US" b="1" dirty="0"/>
              <a:t>n</a:t>
            </a:r>
            <a:r>
              <a:rPr lang="en-US" dirty="0"/>
              <a:t> is a non-negative integer. There is only one 0-</a:t>
            </a:r>
            <a:r>
              <a:rPr lang="en-US" b="1" dirty="0"/>
              <a:t>tuple</a:t>
            </a:r>
            <a:r>
              <a:rPr lang="en-US" dirty="0"/>
              <a:t>, an empty sequence. An </a:t>
            </a:r>
            <a:r>
              <a:rPr lang="en-US" b="1" dirty="0"/>
              <a:t>n</a:t>
            </a:r>
            <a:r>
              <a:rPr lang="en-US" dirty="0"/>
              <a:t>-</a:t>
            </a:r>
            <a:r>
              <a:rPr lang="en-US" b="1" dirty="0"/>
              <a:t>tuple</a:t>
            </a:r>
            <a:r>
              <a:rPr lang="en-US" dirty="0"/>
              <a:t> is defined inductively using the construction of an ordered pair.</a:t>
            </a:r>
          </a:p>
          <a:p>
            <a:pPr marL="0" indent="0">
              <a:buNone/>
            </a:pPr>
            <a:r>
              <a:rPr lang="en-US" b="1" dirty="0"/>
              <a:t>The device most commonly used for holding</a:t>
            </a:r>
            <a:br>
              <a:rPr lang="en-US" dirty="0"/>
            </a:br>
            <a:r>
              <a:rPr lang="en-US" b="1" dirty="0"/>
              <a:t>data is a register</a:t>
            </a:r>
            <a:br>
              <a:rPr lang="en-US" dirty="0"/>
            </a:b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7</a:t>
            </a:fld>
            <a:endParaRPr lang="en-US" dirty="0"/>
          </a:p>
        </p:txBody>
      </p:sp>
    </p:spTree>
    <p:extLst>
      <p:ext uri="{BB962C8B-B14F-4D97-AF65-F5344CB8AC3E}">
        <p14:creationId xmlns:p14="http://schemas.microsoft.com/office/powerpoint/2010/main" val="397119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4">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4">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4">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p:tgtEl>
                                          <p:spTgt spid="4">
                                            <p:txEl>
                                              <p:pRg st="3" end="3"/>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1" dur="500"/>
                                        <p:tgtEl>
                                          <p:spTgt spid="4">
                                            <p:txEl>
                                              <p:pRg st="4" end="4"/>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7" dur="500"/>
                                        <p:tgtEl>
                                          <p:spTgt spid="4">
                                            <p:txEl>
                                              <p:pRg st="5" end="5"/>
                                            </p:txEl>
                                          </p:spTgt>
                                        </p:tgtEl>
                                        <p:attrNameLst>
                                          <p:attrName>ppt_y</p:attrName>
                                        </p:attrNameLst>
                                      </p:cBhvr>
                                      <p:tavLst>
                                        <p:tav tm="0">
                                          <p:val>
                                            <p:strVal val="ppt_y"/>
                                          </p:val>
                                        </p:tav>
                                        <p:tav tm="100000">
                                          <p:val>
                                            <p:strVal val="1+ppt_h/2"/>
                                          </p:val>
                                        </p:tav>
                                      </p:tavLst>
                                    </p:anim>
                                    <p:set>
                                      <p:cBhvr>
                                        <p:cTn id="38" dur="1" fill="hold">
                                          <p:stCondLst>
                                            <p:cond delay="499"/>
                                          </p:stCondLst>
                                        </p:cTn>
                                        <p:tgtEl>
                                          <p:spTgt spid="4">
                                            <p:txEl>
                                              <p:pRg st="5" end="5"/>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a:t>B I NARY      L O G I C</a:t>
            </a:r>
            <a:br>
              <a:rPr lang="pt-BR" dirty="0"/>
            </a:br>
            <a:endParaRPr lang="en-US" dirty="0"/>
          </a:p>
        </p:txBody>
      </p:sp>
      <p:sp>
        <p:nvSpPr>
          <p:cNvPr id="4" name="Content Placeholder 3"/>
          <p:cNvSpPr>
            <a:spLocks noGrp="1"/>
          </p:cNvSpPr>
          <p:nvPr>
            <p:ph sz="half" idx="2"/>
          </p:nvPr>
        </p:nvSpPr>
        <p:spPr>
          <a:xfrm>
            <a:off x="1014748" y="1378040"/>
            <a:ext cx="10601996" cy="5479960"/>
          </a:xfrm>
        </p:spPr>
        <p:txBody>
          <a:bodyPr>
            <a:normAutofit fontScale="77500" lnSpcReduction="20000"/>
          </a:bodyPr>
          <a:lstStyle/>
          <a:p>
            <a:r>
              <a:rPr lang="en-US" sz="2900" dirty="0"/>
              <a:t>Binary logic deals with variables that take on two discrete values (logical meaning).</a:t>
            </a:r>
          </a:p>
          <a:p>
            <a:r>
              <a:rPr lang="en-US" sz="2900" dirty="0"/>
              <a:t>The two values the variables assume may be called by different names (</a:t>
            </a:r>
            <a:r>
              <a:rPr lang="en-US" sz="2900" i="1" dirty="0"/>
              <a:t>true </a:t>
            </a:r>
            <a:r>
              <a:rPr lang="en-US" sz="2900" dirty="0"/>
              <a:t>and </a:t>
            </a:r>
            <a:r>
              <a:rPr lang="en-US" sz="2900" i="1" dirty="0"/>
              <a:t>false, </a:t>
            </a:r>
          </a:p>
          <a:p>
            <a:pPr marL="0" indent="0">
              <a:buNone/>
            </a:pPr>
            <a:r>
              <a:rPr lang="en-US" sz="2900" i="1" dirty="0"/>
              <a:t>  yes </a:t>
            </a:r>
            <a:r>
              <a:rPr lang="en-US" sz="2900" dirty="0"/>
              <a:t>and </a:t>
            </a:r>
            <a:r>
              <a:rPr lang="en-US" sz="2900" i="1" dirty="0"/>
              <a:t>no but </a:t>
            </a:r>
            <a:r>
              <a:rPr lang="en-US" sz="2900" dirty="0"/>
              <a:t>it is convenient to think in terms of bits and assign the values 1 and 0).</a:t>
            </a:r>
          </a:p>
          <a:p>
            <a:endParaRPr lang="en-US" sz="2900" b="1" dirty="0"/>
          </a:p>
          <a:p>
            <a:r>
              <a:rPr lang="en-US" sz="2900" b="1" dirty="0"/>
              <a:t>Definition of Binary Logic</a:t>
            </a:r>
          </a:p>
          <a:p>
            <a:r>
              <a:rPr lang="en-US" sz="2900" dirty="0"/>
              <a:t>Binary logic consists of binary variables and a set of logical operations. </a:t>
            </a:r>
          </a:p>
          <a:p>
            <a:r>
              <a:rPr lang="en-US" sz="2900" dirty="0"/>
              <a:t>The variables are designated by letters of the alphabet, such as </a:t>
            </a:r>
            <a:r>
              <a:rPr lang="en-US" sz="2900" b="1" i="1" dirty="0"/>
              <a:t>A</a:t>
            </a:r>
            <a:r>
              <a:rPr lang="en-US" sz="2900" b="1" dirty="0"/>
              <a:t>, </a:t>
            </a:r>
            <a:r>
              <a:rPr lang="en-US" sz="2900" b="1" i="1" dirty="0"/>
              <a:t>B</a:t>
            </a:r>
            <a:r>
              <a:rPr lang="en-US" sz="2900" b="1" dirty="0"/>
              <a:t>, </a:t>
            </a:r>
            <a:r>
              <a:rPr lang="en-US" sz="2900" b="1" i="1" dirty="0"/>
              <a:t>C</a:t>
            </a:r>
            <a:r>
              <a:rPr lang="en-US" sz="2900" b="1" dirty="0"/>
              <a:t>, </a:t>
            </a:r>
            <a:r>
              <a:rPr lang="en-US" sz="2900" b="1" i="1" dirty="0"/>
              <a:t>x</a:t>
            </a:r>
            <a:r>
              <a:rPr lang="en-US" sz="2900" b="1" dirty="0"/>
              <a:t>, </a:t>
            </a:r>
            <a:r>
              <a:rPr lang="en-US" sz="2900" b="1" i="1" dirty="0"/>
              <a:t>y</a:t>
            </a:r>
            <a:r>
              <a:rPr lang="en-US" sz="2900" b="1" dirty="0"/>
              <a:t>, </a:t>
            </a:r>
            <a:r>
              <a:rPr lang="en-US" sz="2900" b="1" i="1" dirty="0"/>
              <a:t>z</a:t>
            </a:r>
            <a:r>
              <a:rPr lang="en-US" sz="2900" b="1" dirty="0"/>
              <a:t>, </a:t>
            </a:r>
            <a:r>
              <a:rPr lang="en-US" sz="2900" dirty="0"/>
              <a:t>etc. with each variable having two and only two distinct possible values: 1 and 0.</a:t>
            </a:r>
          </a:p>
          <a:p>
            <a:r>
              <a:rPr lang="en-US" sz="2900" dirty="0"/>
              <a:t>There are three basic logical operations: AND, OR, and NOT. Each operation produces a binary result, denoted by </a:t>
            </a:r>
            <a:r>
              <a:rPr lang="en-US" sz="2900" i="1" dirty="0"/>
              <a:t>z.</a:t>
            </a:r>
          </a:p>
          <a:p>
            <a:r>
              <a:rPr lang="en-US" sz="2900" dirty="0"/>
              <a:t>AND </a:t>
            </a:r>
            <a:r>
              <a:rPr lang="en-US" sz="2900" dirty="0" err="1"/>
              <a:t>and</a:t>
            </a:r>
            <a:r>
              <a:rPr lang="en-US" sz="2900" dirty="0"/>
              <a:t> OR are the same as those used for multiplication and addition.</a:t>
            </a:r>
          </a:p>
          <a:p>
            <a:r>
              <a:rPr lang="en-US" sz="2900" dirty="0"/>
              <a:t>However, </a:t>
            </a:r>
            <a:r>
              <a:rPr lang="en-US" sz="2900" b="1" dirty="0"/>
              <a:t>binary logic should not be confused with binary arithmetic</a:t>
            </a:r>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8</a:t>
            </a:fld>
            <a:endParaRPr lang="en-US"/>
          </a:p>
        </p:txBody>
      </p:sp>
    </p:spTree>
    <p:extLst>
      <p:ext uri="{BB962C8B-B14F-4D97-AF65-F5344CB8AC3E}">
        <p14:creationId xmlns:p14="http://schemas.microsoft.com/office/powerpoint/2010/main" val="99823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 calcmode="lin" valueType="num">
                                      <p:cBhvr additive="base">
                                        <p:cTn id="1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 calcmode="lin" valueType="num">
                                      <p:cBhvr additive="base">
                                        <p:cTn id="2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 calcmode="lin" valueType="num">
                                      <p:cBhvr additive="base">
                                        <p:cTn id="26"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8" presetID="26" presetClass="entr" presetSubtype="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wipe(down)">
                                      <p:cBhvr>
                                        <p:cTn id="30" dur="580">
                                          <p:stCondLst>
                                            <p:cond delay="0"/>
                                          </p:stCondLst>
                                        </p:cTn>
                                        <p:tgtEl>
                                          <p:spTgt spid="4">
                                            <p:txEl>
                                              <p:pRg st="7" end="7"/>
                                            </p:txEl>
                                          </p:spTgt>
                                        </p:tgtEl>
                                      </p:cBhvr>
                                    </p:animEffect>
                                    <p:anim calcmode="lin" valueType="num">
                                      <p:cBhvr>
                                        <p:cTn id="31" dur="1822" tmFilter="0,0; 0.14,0.36; 0.43,0.73; 0.71,0.91; 1.0,1.0">
                                          <p:stCondLst>
                                            <p:cond delay="0"/>
                                          </p:stCondLst>
                                        </p:cTn>
                                        <p:tgtEl>
                                          <p:spTgt spid="4">
                                            <p:txEl>
                                              <p:pRg st="7" end="7"/>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xEl>
                                              <p:pRg st="7" end="7"/>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xEl>
                                              <p:pRg st="7" end="7"/>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xEl>
                                              <p:pRg st="7" end="7"/>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xEl>
                                              <p:pRg st="7" end="7"/>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xEl>
                                              <p:pRg st="7" end="7"/>
                                            </p:txEl>
                                          </p:spTgt>
                                        </p:tgtEl>
                                      </p:cBhvr>
                                      <p:to x="100000" y="60000"/>
                                    </p:animScale>
                                    <p:animScale>
                                      <p:cBhvr>
                                        <p:cTn id="37" dur="166" decel="50000">
                                          <p:stCondLst>
                                            <p:cond delay="676"/>
                                          </p:stCondLst>
                                        </p:cTn>
                                        <p:tgtEl>
                                          <p:spTgt spid="4">
                                            <p:txEl>
                                              <p:pRg st="7" end="7"/>
                                            </p:txEl>
                                          </p:spTgt>
                                        </p:tgtEl>
                                      </p:cBhvr>
                                      <p:to x="100000" y="100000"/>
                                    </p:animScale>
                                    <p:animScale>
                                      <p:cBhvr>
                                        <p:cTn id="38" dur="26">
                                          <p:stCondLst>
                                            <p:cond delay="1312"/>
                                          </p:stCondLst>
                                        </p:cTn>
                                        <p:tgtEl>
                                          <p:spTgt spid="4">
                                            <p:txEl>
                                              <p:pRg st="7" end="7"/>
                                            </p:txEl>
                                          </p:spTgt>
                                        </p:tgtEl>
                                      </p:cBhvr>
                                      <p:to x="100000" y="80000"/>
                                    </p:animScale>
                                    <p:animScale>
                                      <p:cBhvr>
                                        <p:cTn id="39" dur="166" decel="50000">
                                          <p:stCondLst>
                                            <p:cond delay="1338"/>
                                          </p:stCondLst>
                                        </p:cTn>
                                        <p:tgtEl>
                                          <p:spTgt spid="4">
                                            <p:txEl>
                                              <p:pRg st="7" end="7"/>
                                            </p:txEl>
                                          </p:spTgt>
                                        </p:tgtEl>
                                      </p:cBhvr>
                                      <p:to x="100000" y="100000"/>
                                    </p:animScale>
                                    <p:animScale>
                                      <p:cBhvr>
                                        <p:cTn id="40" dur="26">
                                          <p:stCondLst>
                                            <p:cond delay="1642"/>
                                          </p:stCondLst>
                                        </p:cTn>
                                        <p:tgtEl>
                                          <p:spTgt spid="4">
                                            <p:txEl>
                                              <p:pRg st="7" end="7"/>
                                            </p:txEl>
                                          </p:spTgt>
                                        </p:tgtEl>
                                      </p:cBhvr>
                                      <p:to x="100000" y="90000"/>
                                    </p:animScale>
                                    <p:animScale>
                                      <p:cBhvr>
                                        <p:cTn id="41" dur="166" decel="50000">
                                          <p:stCondLst>
                                            <p:cond delay="1668"/>
                                          </p:stCondLst>
                                        </p:cTn>
                                        <p:tgtEl>
                                          <p:spTgt spid="4">
                                            <p:txEl>
                                              <p:pRg st="7" end="7"/>
                                            </p:txEl>
                                          </p:spTgt>
                                        </p:tgtEl>
                                      </p:cBhvr>
                                      <p:to x="100000" y="100000"/>
                                    </p:animScale>
                                    <p:animScale>
                                      <p:cBhvr>
                                        <p:cTn id="42" dur="26">
                                          <p:stCondLst>
                                            <p:cond delay="1808"/>
                                          </p:stCondLst>
                                        </p:cTn>
                                        <p:tgtEl>
                                          <p:spTgt spid="4">
                                            <p:txEl>
                                              <p:pRg st="7" end="7"/>
                                            </p:txEl>
                                          </p:spTgt>
                                        </p:tgtEl>
                                      </p:cBhvr>
                                      <p:to x="100000" y="95000"/>
                                    </p:animScale>
                                    <p:animScale>
                                      <p:cBhvr>
                                        <p:cTn id="43" dur="166" decel="50000">
                                          <p:stCondLst>
                                            <p:cond delay="1834"/>
                                          </p:stCondLst>
                                        </p:cTn>
                                        <p:tgtEl>
                                          <p:spTgt spid="4">
                                            <p:txEl>
                                              <p:pRg st="7" end="7"/>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4">
                                            <p:txEl>
                                              <p:pRg st="8" end="8"/>
                                            </p:txEl>
                                          </p:spTgt>
                                        </p:tgtEl>
                                        <p:attrNameLst>
                                          <p:attrName>style.visibility</p:attrName>
                                        </p:attrNameLst>
                                      </p:cBhvr>
                                      <p:to>
                                        <p:strVal val="visible"/>
                                      </p:to>
                                    </p:set>
                                    <p:animEffect transition="in" filter="wipe(down)">
                                      <p:cBhvr>
                                        <p:cTn id="46" dur="580">
                                          <p:stCondLst>
                                            <p:cond delay="0"/>
                                          </p:stCondLst>
                                        </p:cTn>
                                        <p:tgtEl>
                                          <p:spTgt spid="4">
                                            <p:txEl>
                                              <p:pRg st="8" end="8"/>
                                            </p:txEl>
                                          </p:spTgt>
                                        </p:tgtEl>
                                      </p:cBhvr>
                                    </p:animEffect>
                                    <p:anim calcmode="lin" valueType="num">
                                      <p:cBhvr>
                                        <p:cTn id="47" dur="1822" tmFilter="0,0; 0.14,0.36; 0.43,0.73; 0.71,0.91; 1.0,1.0">
                                          <p:stCondLst>
                                            <p:cond delay="0"/>
                                          </p:stCondLst>
                                        </p:cTn>
                                        <p:tgtEl>
                                          <p:spTgt spid="4">
                                            <p:txEl>
                                              <p:pRg st="8" end="8"/>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4">
                                            <p:txEl>
                                              <p:pRg st="8" end="8"/>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4">
                                            <p:txEl>
                                              <p:pRg st="8" end="8"/>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4">
                                            <p:txEl>
                                              <p:pRg st="8" end="8"/>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4">
                                            <p:txEl>
                                              <p:pRg st="8" end="8"/>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4">
                                            <p:txEl>
                                              <p:pRg st="8" end="8"/>
                                            </p:txEl>
                                          </p:spTgt>
                                        </p:tgtEl>
                                      </p:cBhvr>
                                      <p:to x="100000" y="60000"/>
                                    </p:animScale>
                                    <p:animScale>
                                      <p:cBhvr>
                                        <p:cTn id="53" dur="166" decel="50000">
                                          <p:stCondLst>
                                            <p:cond delay="676"/>
                                          </p:stCondLst>
                                        </p:cTn>
                                        <p:tgtEl>
                                          <p:spTgt spid="4">
                                            <p:txEl>
                                              <p:pRg st="8" end="8"/>
                                            </p:txEl>
                                          </p:spTgt>
                                        </p:tgtEl>
                                      </p:cBhvr>
                                      <p:to x="100000" y="100000"/>
                                    </p:animScale>
                                    <p:animScale>
                                      <p:cBhvr>
                                        <p:cTn id="54" dur="26">
                                          <p:stCondLst>
                                            <p:cond delay="1312"/>
                                          </p:stCondLst>
                                        </p:cTn>
                                        <p:tgtEl>
                                          <p:spTgt spid="4">
                                            <p:txEl>
                                              <p:pRg st="8" end="8"/>
                                            </p:txEl>
                                          </p:spTgt>
                                        </p:tgtEl>
                                      </p:cBhvr>
                                      <p:to x="100000" y="80000"/>
                                    </p:animScale>
                                    <p:animScale>
                                      <p:cBhvr>
                                        <p:cTn id="55" dur="166" decel="50000">
                                          <p:stCondLst>
                                            <p:cond delay="1338"/>
                                          </p:stCondLst>
                                        </p:cTn>
                                        <p:tgtEl>
                                          <p:spTgt spid="4">
                                            <p:txEl>
                                              <p:pRg st="8" end="8"/>
                                            </p:txEl>
                                          </p:spTgt>
                                        </p:tgtEl>
                                      </p:cBhvr>
                                      <p:to x="100000" y="100000"/>
                                    </p:animScale>
                                    <p:animScale>
                                      <p:cBhvr>
                                        <p:cTn id="56" dur="26">
                                          <p:stCondLst>
                                            <p:cond delay="1642"/>
                                          </p:stCondLst>
                                        </p:cTn>
                                        <p:tgtEl>
                                          <p:spTgt spid="4">
                                            <p:txEl>
                                              <p:pRg st="8" end="8"/>
                                            </p:txEl>
                                          </p:spTgt>
                                        </p:tgtEl>
                                      </p:cBhvr>
                                      <p:to x="100000" y="90000"/>
                                    </p:animScale>
                                    <p:animScale>
                                      <p:cBhvr>
                                        <p:cTn id="57" dur="166" decel="50000">
                                          <p:stCondLst>
                                            <p:cond delay="1668"/>
                                          </p:stCondLst>
                                        </p:cTn>
                                        <p:tgtEl>
                                          <p:spTgt spid="4">
                                            <p:txEl>
                                              <p:pRg st="8" end="8"/>
                                            </p:txEl>
                                          </p:spTgt>
                                        </p:tgtEl>
                                      </p:cBhvr>
                                      <p:to x="100000" y="100000"/>
                                    </p:animScale>
                                    <p:animScale>
                                      <p:cBhvr>
                                        <p:cTn id="58" dur="26">
                                          <p:stCondLst>
                                            <p:cond delay="1808"/>
                                          </p:stCondLst>
                                        </p:cTn>
                                        <p:tgtEl>
                                          <p:spTgt spid="4">
                                            <p:txEl>
                                              <p:pRg st="8" end="8"/>
                                            </p:txEl>
                                          </p:spTgt>
                                        </p:tgtEl>
                                      </p:cBhvr>
                                      <p:to x="100000" y="95000"/>
                                    </p:animScale>
                                    <p:animScale>
                                      <p:cBhvr>
                                        <p:cTn id="59" dur="166" decel="50000">
                                          <p:stCondLst>
                                            <p:cond delay="1834"/>
                                          </p:stCondLst>
                                        </p:cTn>
                                        <p:tgtEl>
                                          <p:spTgt spid="4">
                                            <p:txEl>
                                              <p:pRg st="8" end="8"/>
                                            </p:txEl>
                                          </p:spTgt>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4">
                                            <p:txEl>
                                              <p:pRg st="9" end="9"/>
                                            </p:txEl>
                                          </p:spTgt>
                                        </p:tgtEl>
                                        <p:attrNameLst>
                                          <p:attrName>style.visibility</p:attrName>
                                        </p:attrNameLst>
                                      </p:cBhvr>
                                      <p:to>
                                        <p:strVal val="visible"/>
                                      </p:to>
                                    </p:set>
                                    <p:animEffect transition="in" filter="wipe(down)">
                                      <p:cBhvr>
                                        <p:cTn id="62" dur="580">
                                          <p:stCondLst>
                                            <p:cond delay="0"/>
                                          </p:stCondLst>
                                        </p:cTn>
                                        <p:tgtEl>
                                          <p:spTgt spid="4">
                                            <p:txEl>
                                              <p:pRg st="9" end="9"/>
                                            </p:txEl>
                                          </p:spTgt>
                                        </p:tgtEl>
                                      </p:cBhvr>
                                    </p:animEffect>
                                    <p:anim calcmode="lin" valueType="num">
                                      <p:cBhvr>
                                        <p:cTn id="63" dur="1822" tmFilter="0,0; 0.14,0.36; 0.43,0.73; 0.71,0.91; 1.0,1.0">
                                          <p:stCondLst>
                                            <p:cond delay="0"/>
                                          </p:stCondLst>
                                        </p:cTn>
                                        <p:tgtEl>
                                          <p:spTgt spid="4">
                                            <p:txEl>
                                              <p:pRg st="9" end="9"/>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4">
                                            <p:txEl>
                                              <p:pRg st="9" end="9"/>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4">
                                            <p:txEl>
                                              <p:pRg st="9" end="9"/>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4">
                                            <p:txEl>
                                              <p:pRg st="9" end="9"/>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4">
                                            <p:txEl>
                                              <p:pRg st="9" end="9"/>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4">
                                            <p:txEl>
                                              <p:pRg st="9" end="9"/>
                                            </p:txEl>
                                          </p:spTgt>
                                        </p:tgtEl>
                                      </p:cBhvr>
                                      <p:to x="100000" y="60000"/>
                                    </p:animScale>
                                    <p:animScale>
                                      <p:cBhvr>
                                        <p:cTn id="69" dur="166" decel="50000">
                                          <p:stCondLst>
                                            <p:cond delay="676"/>
                                          </p:stCondLst>
                                        </p:cTn>
                                        <p:tgtEl>
                                          <p:spTgt spid="4">
                                            <p:txEl>
                                              <p:pRg st="9" end="9"/>
                                            </p:txEl>
                                          </p:spTgt>
                                        </p:tgtEl>
                                      </p:cBhvr>
                                      <p:to x="100000" y="100000"/>
                                    </p:animScale>
                                    <p:animScale>
                                      <p:cBhvr>
                                        <p:cTn id="70" dur="26">
                                          <p:stCondLst>
                                            <p:cond delay="1312"/>
                                          </p:stCondLst>
                                        </p:cTn>
                                        <p:tgtEl>
                                          <p:spTgt spid="4">
                                            <p:txEl>
                                              <p:pRg st="9" end="9"/>
                                            </p:txEl>
                                          </p:spTgt>
                                        </p:tgtEl>
                                      </p:cBhvr>
                                      <p:to x="100000" y="80000"/>
                                    </p:animScale>
                                    <p:animScale>
                                      <p:cBhvr>
                                        <p:cTn id="71" dur="166" decel="50000">
                                          <p:stCondLst>
                                            <p:cond delay="1338"/>
                                          </p:stCondLst>
                                        </p:cTn>
                                        <p:tgtEl>
                                          <p:spTgt spid="4">
                                            <p:txEl>
                                              <p:pRg st="9" end="9"/>
                                            </p:txEl>
                                          </p:spTgt>
                                        </p:tgtEl>
                                      </p:cBhvr>
                                      <p:to x="100000" y="100000"/>
                                    </p:animScale>
                                    <p:animScale>
                                      <p:cBhvr>
                                        <p:cTn id="72" dur="26">
                                          <p:stCondLst>
                                            <p:cond delay="1642"/>
                                          </p:stCondLst>
                                        </p:cTn>
                                        <p:tgtEl>
                                          <p:spTgt spid="4">
                                            <p:txEl>
                                              <p:pRg st="9" end="9"/>
                                            </p:txEl>
                                          </p:spTgt>
                                        </p:tgtEl>
                                      </p:cBhvr>
                                      <p:to x="100000" y="90000"/>
                                    </p:animScale>
                                    <p:animScale>
                                      <p:cBhvr>
                                        <p:cTn id="73" dur="166" decel="50000">
                                          <p:stCondLst>
                                            <p:cond delay="1668"/>
                                          </p:stCondLst>
                                        </p:cTn>
                                        <p:tgtEl>
                                          <p:spTgt spid="4">
                                            <p:txEl>
                                              <p:pRg st="9" end="9"/>
                                            </p:txEl>
                                          </p:spTgt>
                                        </p:tgtEl>
                                      </p:cBhvr>
                                      <p:to x="100000" y="100000"/>
                                    </p:animScale>
                                    <p:animScale>
                                      <p:cBhvr>
                                        <p:cTn id="74" dur="26">
                                          <p:stCondLst>
                                            <p:cond delay="1808"/>
                                          </p:stCondLst>
                                        </p:cTn>
                                        <p:tgtEl>
                                          <p:spTgt spid="4">
                                            <p:txEl>
                                              <p:pRg st="9" end="9"/>
                                            </p:txEl>
                                          </p:spTgt>
                                        </p:tgtEl>
                                      </p:cBhvr>
                                      <p:to x="100000" y="95000"/>
                                    </p:animScale>
                                    <p:animScale>
                                      <p:cBhvr>
                                        <p:cTn id="75" dur="166" decel="50000">
                                          <p:stCondLst>
                                            <p:cond delay="1834"/>
                                          </p:stCondLst>
                                        </p:cTn>
                                        <p:tgtEl>
                                          <p:spTgt spid="4">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787555"/>
          </a:xfrm>
        </p:spPr>
        <p:txBody>
          <a:bodyPr/>
          <a:lstStyle/>
          <a:p>
            <a:r>
              <a:rPr lang="en-US" dirty="0"/>
              <a:t>The AND operation </a:t>
            </a:r>
          </a:p>
        </p:txBody>
      </p:sp>
      <p:sp>
        <p:nvSpPr>
          <p:cNvPr id="4" name="Content Placeholder 3"/>
          <p:cNvSpPr>
            <a:spLocks noGrp="1"/>
          </p:cNvSpPr>
          <p:nvPr>
            <p:ph sz="half" idx="2"/>
          </p:nvPr>
        </p:nvSpPr>
        <p:spPr>
          <a:xfrm>
            <a:off x="592427" y="1406681"/>
            <a:ext cx="11256135" cy="3748088"/>
          </a:xfrm>
        </p:spPr>
        <p:txBody>
          <a:bodyPr/>
          <a:lstStyle/>
          <a:p>
            <a:pPr lvl="1"/>
            <a:r>
              <a:rPr lang="en-US" b="1" dirty="0"/>
              <a:t>1. </a:t>
            </a:r>
            <a:r>
              <a:rPr lang="en-US" dirty="0"/>
              <a:t>AND</a:t>
            </a:r>
          </a:p>
          <a:p>
            <a:r>
              <a:rPr lang="en-US" dirty="0"/>
              <a:t>This operation is represented by a dot (.)or by the absence of an operator. For example, </a:t>
            </a:r>
            <a:r>
              <a:rPr lang="en-US" i="1" dirty="0"/>
              <a:t>x </a:t>
            </a:r>
            <a:r>
              <a:rPr lang="en-US" dirty="0"/>
              <a:t>. </a:t>
            </a:r>
            <a:r>
              <a:rPr lang="en-US" i="1" dirty="0"/>
              <a:t>y </a:t>
            </a:r>
            <a:r>
              <a:rPr lang="en-US" dirty="0"/>
              <a:t>= </a:t>
            </a:r>
            <a:r>
              <a:rPr lang="en-US" i="1" dirty="0"/>
              <a:t>z  or C </a:t>
            </a:r>
            <a:r>
              <a:rPr lang="en-US" dirty="0"/>
              <a:t>or </a:t>
            </a:r>
            <a:r>
              <a:rPr lang="en-US" i="1" dirty="0" err="1"/>
              <a:t>xy</a:t>
            </a:r>
            <a:r>
              <a:rPr lang="en-US" i="1" dirty="0"/>
              <a:t> </a:t>
            </a:r>
            <a:r>
              <a:rPr lang="en-US" dirty="0"/>
              <a:t>= </a:t>
            </a:r>
            <a:r>
              <a:rPr lang="en-US" i="1" dirty="0"/>
              <a:t>z </a:t>
            </a:r>
            <a:r>
              <a:rPr lang="en-US" dirty="0"/>
              <a:t>is read “</a:t>
            </a:r>
            <a:r>
              <a:rPr lang="en-US" i="1" dirty="0"/>
              <a:t>x </a:t>
            </a:r>
            <a:r>
              <a:rPr lang="en-US" dirty="0"/>
              <a:t>AND </a:t>
            </a:r>
            <a:r>
              <a:rPr lang="en-US" i="1" dirty="0"/>
              <a:t>y </a:t>
            </a:r>
            <a:r>
              <a:rPr lang="en-US" dirty="0"/>
              <a:t>is equal to </a:t>
            </a:r>
            <a:r>
              <a:rPr lang="en-US" i="1" dirty="0"/>
              <a:t>z</a:t>
            </a:r>
            <a:r>
              <a:rPr lang="en-US" dirty="0"/>
              <a:t>.” </a:t>
            </a:r>
          </a:p>
          <a:p>
            <a:r>
              <a:rPr lang="en-US" dirty="0"/>
              <a:t>The logical operation AND is interpreted to mean that </a:t>
            </a:r>
            <a:r>
              <a:rPr lang="en-US" i="1" dirty="0"/>
              <a:t>C </a:t>
            </a:r>
            <a:r>
              <a:rPr lang="en-US" dirty="0"/>
              <a:t>= 1 if and only if </a:t>
            </a:r>
            <a:r>
              <a:rPr lang="en-US" i="1" dirty="0"/>
              <a:t>x </a:t>
            </a:r>
            <a:r>
              <a:rPr lang="en-US" dirty="0"/>
              <a:t>= 1 and </a:t>
            </a:r>
            <a:r>
              <a:rPr lang="en-US" i="1" dirty="0"/>
              <a:t>y </a:t>
            </a:r>
            <a:r>
              <a:rPr lang="en-US" dirty="0"/>
              <a:t>= 1; otherwise </a:t>
            </a:r>
            <a:r>
              <a:rPr lang="en-US" i="1" dirty="0"/>
              <a:t>C</a:t>
            </a:r>
            <a:r>
              <a:rPr lang="en-US" dirty="0"/>
              <a:t>= 0</a:t>
            </a:r>
            <a:br>
              <a:rPr lang="en-US" dirty="0"/>
            </a:br>
            <a:endParaRPr lang="en-US" dirty="0"/>
          </a:p>
          <a:p>
            <a:endParaRPr lang="en-US" dirty="0"/>
          </a:p>
        </p:txBody>
      </p:sp>
      <p:sp>
        <p:nvSpPr>
          <p:cNvPr id="7" name="Slide Number Placeholder 6"/>
          <p:cNvSpPr>
            <a:spLocks noGrp="1"/>
          </p:cNvSpPr>
          <p:nvPr>
            <p:ph type="sldNum" sz="quarter" idx="12"/>
          </p:nvPr>
        </p:nvSpPr>
        <p:spPr/>
        <p:txBody>
          <a:bodyPr/>
          <a:lstStyle/>
          <a:p>
            <a:fld id="{0FF54DE5-C571-48E8-A5BC-B369434E2F44}" type="slidenum">
              <a:rPr lang="en-US" smtClean="0"/>
              <a:t>9</a:t>
            </a:fld>
            <a:endParaRPr lang="en-US"/>
          </a:p>
        </p:txBody>
      </p:sp>
      <p:pic>
        <p:nvPicPr>
          <p:cNvPr id="8" name="Picture 7"/>
          <p:cNvPicPr>
            <a:picLocks noChangeAspect="1"/>
          </p:cNvPicPr>
          <p:nvPr/>
        </p:nvPicPr>
        <p:blipFill>
          <a:blip r:embed="rId2">
            <a:duotone>
              <a:prstClr val="black"/>
              <a:schemeClr val="accent5">
                <a:tint val="45000"/>
                <a:satMod val="400000"/>
              </a:schemeClr>
            </a:duotone>
          </a:blip>
          <a:stretch>
            <a:fillRect/>
          </a:stretch>
        </p:blipFill>
        <p:spPr>
          <a:xfrm>
            <a:off x="3054180" y="3845197"/>
            <a:ext cx="7222141" cy="3012803"/>
          </a:xfrm>
          <a:prstGeom prst="rect">
            <a:avLst/>
          </a:prstGeom>
        </p:spPr>
      </p:pic>
    </p:spTree>
    <p:extLst>
      <p:ext uri="{BB962C8B-B14F-4D97-AF65-F5344CB8AC3E}">
        <p14:creationId xmlns:p14="http://schemas.microsoft.com/office/powerpoint/2010/main" val="116293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4">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4">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4">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TM04033919[[fn=Circuit]]</Template>
  <TotalTime>0</TotalTime>
  <Words>1911</Words>
  <Application>Microsoft Office PowerPoint</Application>
  <PresentationFormat>Widescreen</PresentationFormat>
  <Paragraphs>183</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Euphemia</vt:lpstr>
      <vt:lpstr>Tw Cen MT</vt:lpstr>
      <vt:lpstr>Wingdings</vt:lpstr>
      <vt:lpstr>Circuit</vt:lpstr>
      <vt:lpstr> Lecture 3:  logic gates &amp; Switching Circuits &amp; Boolean Algebra     </vt:lpstr>
      <vt:lpstr>Out Line </vt:lpstr>
      <vt:lpstr> Binary Codes </vt:lpstr>
      <vt:lpstr>Binary Codes</vt:lpstr>
      <vt:lpstr>Binary-Coded Decimal Code </vt:lpstr>
      <vt:lpstr>Extra Information </vt:lpstr>
      <vt:lpstr>BINARY STORAGE AND REGISTERS </vt:lpstr>
      <vt:lpstr>B I NARY      L O G I C </vt:lpstr>
      <vt:lpstr>The AND operation </vt:lpstr>
      <vt:lpstr>The OR &amp; NOT Operation </vt:lpstr>
      <vt:lpstr>Truth Tables of Logical Operations </vt:lpstr>
      <vt:lpstr>Switching Circuits </vt:lpstr>
      <vt:lpstr>Logic Gates </vt:lpstr>
      <vt:lpstr>Types of Gates </vt:lpstr>
      <vt:lpstr>PowerPoint Presentation</vt:lpstr>
      <vt:lpstr>AND Gate (BLOCK DIAGRAME &amp; Truth table)</vt:lpstr>
      <vt:lpstr>or Gate (BLOCK DIAGRAME &amp; Truth table)</vt:lpstr>
      <vt:lpstr>Not Gate (BLOCK DIAGRAME &amp; Truth table)</vt:lpstr>
      <vt:lpstr>Wave form input and out put signal</vt:lpstr>
      <vt:lpstr>Nand Gate (BLOCK DIAGRAME &amp; Truth table)</vt:lpstr>
      <vt:lpstr>PowerPoint Presentation</vt:lpstr>
      <vt:lpstr>Buffer </vt:lpstr>
      <vt:lpstr>The exclusive-or gate (xor)</vt:lpstr>
      <vt:lpstr>The exclusive-Nor gate (xnor)</vt:lpstr>
      <vt:lpstr>Logic Operators  </vt:lpstr>
      <vt:lpstr>Logic circuits/ combinational logic circuits </vt:lpstr>
      <vt:lpstr>Assignment</vt:lpstr>
      <vt:lpstr>Boolean Algebra </vt:lpstr>
      <vt:lpstr>Fundamental Concept of Boolean Algebra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2015-12-07T11:55:15Z</dcterms:created>
  <dcterms:modified xsi:type="dcterms:W3CDTF">2020-10-19T08:22:10Z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