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lvl="0">
      <a:defRPr lang="en-US"/>
    </a:defPPr>
    <a:lvl1pPr marL="0" lvl="0" algn="l" defTabSz="457200" rtl="0" eaLnBrk="1" latinLnBrk="0" hangingPunct="1">
      <a:defRPr sz="1800" kern="1200">
        <a:solidFill>
          <a:schemeClr val="tx1"/>
        </a:solidFill>
        <a:latin typeface="+mn-lt"/>
        <a:ea typeface="+mn-ea"/>
        <a:cs typeface="+mn-cs"/>
      </a:defRPr>
    </a:lvl1pPr>
    <a:lvl2pPr marL="457200" lvl="1" algn="l" defTabSz="457200" rtl="0" eaLnBrk="1" latinLnBrk="0" hangingPunct="1">
      <a:defRPr sz="1800" kern="1200">
        <a:solidFill>
          <a:schemeClr val="tx1"/>
        </a:solidFill>
        <a:latin typeface="+mn-lt"/>
        <a:ea typeface="+mn-ea"/>
        <a:cs typeface="+mn-cs"/>
      </a:defRPr>
    </a:lvl2pPr>
    <a:lvl3pPr marL="914400" lvl="2" algn="l" defTabSz="457200" rtl="0" eaLnBrk="1" latinLnBrk="0" hangingPunct="1">
      <a:defRPr sz="1800" kern="1200">
        <a:solidFill>
          <a:schemeClr val="tx1"/>
        </a:solidFill>
        <a:latin typeface="+mn-lt"/>
        <a:ea typeface="+mn-ea"/>
        <a:cs typeface="+mn-cs"/>
      </a:defRPr>
    </a:lvl3pPr>
    <a:lvl4pPr marL="1371600" lvl="3" algn="l" defTabSz="457200" rtl="0" eaLnBrk="1" latinLnBrk="0" hangingPunct="1">
      <a:defRPr sz="1800" kern="1200">
        <a:solidFill>
          <a:schemeClr val="tx1"/>
        </a:solidFill>
        <a:latin typeface="+mn-lt"/>
        <a:ea typeface="+mn-ea"/>
        <a:cs typeface="+mn-cs"/>
      </a:defRPr>
    </a:lvl4pPr>
    <a:lvl5pPr marL="1828800" lvl="4" algn="l" defTabSz="457200" rtl="0" eaLnBrk="1" latinLnBrk="0" hangingPunct="1">
      <a:defRPr sz="1800" kern="1200">
        <a:solidFill>
          <a:schemeClr val="tx1"/>
        </a:solidFill>
        <a:latin typeface="+mn-lt"/>
        <a:ea typeface="+mn-ea"/>
        <a:cs typeface="+mn-cs"/>
      </a:defRPr>
    </a:lvl5pPr>
    <a:lvl6pPr marL="2286000" lvl="5" algn="l" defTabSz="457200" rtl="0" eaLnBrk="1" latinLnBrk="0" hangingPunct="1">
      <a:defRPr sz="1800" kern="1200">
        <a:solidFill>
          <a:schemeClr val="tx1"/>
        </a:solidFill>
        <a:latin typeface="+mn-lt"/>
        <a:ea typeface="+mn-ea"/>
        <a:cs typeface="+mn-cs"/>
      </a:defRPr>
    </a:lvl6pPr>
    <a:lvl7pPr marL="2743200" lvl="6" algn="l" defTabSz="457200" rtl="0" eaLnBrk="1" latinLnBrk="0" hangingPunct="1">
      <a:defRPr sz="1800" kern="1200">
        <a:solidFill>
          <a:schemeClr val="tx1"/>
        </a:solidFill>
        <a:latin typeface="+mn-lt"/>
        <a:ea typeface="+mn-ea"/>
        <a:cs typeface="+mn-cs"/>
      </a:defRPr>
    </a:lvl7pPr>
    <a:lvl8pPr marL="3200400" lvl="7" algn="l" defTabSz="457200" rtl="0" eaLnBrk="1" latinLnBrk="0" hangingPunct="1">
      <a:defRPr sz="1800" kern="1200">
        <a:solidFill>
          <a:schemeClr val="tx1"/>
        </a:solidFill>
        <a:latin typeface="+mn-lt"/>
        <a:ea typeface="+mn-ea"/>
        <a:cs typeface="+mn-cs"/>
      </a:defRPr>
    </a:lvl8pPr>
    <a:lvl9pPr marL="3657600" lvl="8"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16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8335211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2309662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0652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41583991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359129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39906774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33171316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29167092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20447136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95B9BB-5BD3-4C04-962F-1FF976C790E7}"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13202078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95B9BB-5BD3-4C04-962F-1FF976C790E7}"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41450671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95B9BB-5BD3-4C04-962F-1FF976C790E7}" type="datetimeFigureOut">
              <a:rPr lang="en-US" smtClean="0"/>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7221329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95B9BB-5BD3-4C04-962F-1FF976C790E7}" type="datetimeFigureOut">
              <a:rPr lang="en-US" smtClean="0"/>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16327508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5B9BB-5BD3-4C04-962F-1FF976C790E7}" type="datetimeFigureOut">
              <a:rPr lang="en-US" smtClean="0"/>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3803955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495B9BB-5BD3-4C04-962F-1FF976C790E7}"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15996254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495B9BB-5BD3-4C04-962F-1FF976C790E7}"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9648D-FE32-4E7F-A0FB-14B6E9C24E94}" type="slidenum">
              <a:rPr lang="en-US" smtClean="0"/>
              <a:t>‹#›</a:t>
            </a:fld>
            <a:endParaRPr lang="en-US"/>
          </a:p>
        </p:txBody>
      </p:sp>
    </p:spTree>
    <p:extLst>
      <p:ext uri="{BB962C8B-B14F-4D97-AF65-F5344CB8AC3E}">
        <p14:creationId xmlns:p14="http://schemas.microsoft.com/office/powerpoint/2010/main" val="32534630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95B9BB-5BD3-4C04-962F-1FF976C790E7}" type="datetimeFigureOut">
              <a:rPr lang="en-US" smtClean="0"/>
              <a:t>4/28/2020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7F9648D-FE32-4E7F-A0FB-14B6E9C24E94}" type="slidenum">
              <a:rPr lang="en-US" smtClean="0"/>
              <a:t>‹#›</a:t>
            </a:fld>
            <a:endParaRPr lang="en-US"/>
          </a:p>
        </p:txBody>
      </p:sp>
    </p:spTree>
    <p:extLst>
      <p:ext uri="{BB962C8B-B14F-4D97-AF65-F5344CB8AC3E}">
        <p14:creationId xmlns:p14="http://schemas.microsoft.com/office/powerpoint/2010/main" val="141572080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Changes in DSM 5</a:t>
            </a:r>
            <a:endParaRPr lang="en-US" b="1" dirty="0"/>
          </a:p>
        </p:txBody>
      </p:sp>
      <p:sp>
        <p:nvSpPr>
          <p:cNvPr id="3" name="Subtitle 2"/>
          <p:cNvSpPr>
            <a:spLocks noGrp="1"/>
          </p:cNvSpPr>
          <p:nvPr>
            <p:ph type="subTitle" idx="1"/>
          </p:nvPr>
        </p:nvSpPr>
        <p:spPr/>
        <p:txBody>
          <a:bodyPr>
            <a:normAutofit/>
          </a:bodyPr>
          <a:lstStyle/>
          <a:p>
            <a:endParaRPr lang="en-US" sz="24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Motor </a:t>
            </a:r>
            <a:r>
              <a:rPr lang="en-US" dirty="0"/>
              <a:t>Disorders </a:t>
            </a:r>
          </a:p>
        </p:txBody>
      </p:sp>
      <p:sp>
        <p:nvSpPr>
          <p:cNvPr id="3" name="Content Placeholder 2"/>
          <p:cNvSpPr>
            <a:spLocks noGrp="1"/>
          </p:cNvSpPr>
          <p:nvPr>
            <p:ph idx="1"/>
          </p:nvPr>
        </p:nvSpPr>
        <p:spPr/>
        <p:txBody>
          <a:bodyPr/>
          <a:lstStyle/>
          <a:p>
            <a:r>
              <a:rPr lang="en-US" dirty="0"/>
              <a:t>The following motor disorders are included in the DSM-5 neurodevelopmental disorders chapter: developmental coordination disorder, stereotypic movement disorder, </a:t>
            </a:r>
            <a:r>
              <a:rPr lang="en-US" dirty="0" smtClean="0"/>
              <a:t>persistent </a:t>
            </a:r>
            <a:r>
              <a:rPr lang="en-US" dirty="0"/>
              <a:t>(chronic) motor or vocal tic disorder, provisional tic </a:t>
            </a:r>
            <a:r>
              <a:rPr lang="en-US" dirty="0" smtClean="0"/>
              <a:t>disorder</a:t>
            </a:r>
            <a:r>
              <a:rPr lang="en-US" dirty="0"/>
              <a:t>.</a:t>
            </a:r>
            <a:endParaRPr lang="en-US" dirty="0" smtClean="0"/>
          </a:p>
          <a:p>
            <a:r>
              <a:rPr lang="en-US" dirty="0" smtClean="0"/>
              <a:t>The </a:t>
            </a:r>
            <a:r>
              <a:rPr lang="en-US" dirty="0"/>
              <a:t>tic criteria have been standardized across all of these disorders in this chapter. Stereotypic movement disorder has been more clearly differentiated from body-focused repetitive behavior disorders that are in the DSM-5 obsessive-compulsive disorder chapter.</a:t>
            </a:r>
          </a:p>
          <a:p>
            <a:endParaRPr lang="en-US" dirty="0"/>
          </a:p>
        </p:txBody>
      </p:sp>
    </p:spTree>
    <p:extLst>
      <p:ext uri="{BB962C8B-B14F-4D97-AF65-F5344CB8AC3E}">
        <p14:creationId xmlns:p14="http://schemas.microsoft.com/office/powerpoint/2010/main" val="3741566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Attention Deficit Hyperactivity Disorder</a:t>
            </a:r>
            <a:endParaRPr lang="en-US" b="1" dirty="0"/>
          </a:p>
        </p:txBody>
      </p:sp>
      <p:sp>
        <p:nvSpPr>
          <p:cNvPr id="3" name="Content Placeholder 2"/>
          <p:cNvSpPr>
            <a:spLocks noGrp="1"/>
          </p:cNvSpPr>
          <p:nvPr>
            <p:ph idx="1"/>
          </p:nvPr>
        </p:nvSpPr>
        <p:spPr/>
        <p:txBody>
          <a:bodyPr/>
          <a:lstStyle/>
          <a:p>
            <a:r>
              <a:rPr lang="en-US" dirty="0"/>
              <a:t>The new DSM-5 broadens the ADHD diagnosis, allowing for adult-onset and relaxing the strictness of the criteria to more accurately reflect new research on this disorder. Given that adults have more developed brains and generally greater impulse control, adults can now be diagnosed with ADHD if they have fewer signs and symptoms than children do.</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Schizoaffective Disorder</a:t>
            </a:r>
            <a:endParaRPr lang="en-US" b="1" dirty="0"/>
          </a:p>
        </p:txBody>
      </p:sp>
      <p:sp>
        <p:nvSpPr>
          <p:cNvPr id="3" name="Content Placeholder 2"/>
          <p:cNvSpPr>
            <a:spLocks noGrp="1"/>
          </p:cNvSpPr>
          <p:nvPr>
            <p:ph idx="1"/>
          </p:nvPr>
        </p:nvSpPr>
        <p:spPr>
          <a:xfrm>
            <a:off x="609599" y="1524000"/>
            <a:ext cx="6347714" cy="4517363"/>
          </a:xfrm>
        </p:spPr>
        <p:txBody>
          <a:bodyPr>
            <a:normAutofit/>
          </a:bodyPr>
          <a:lstStyle/>
          <a:p>
            <a:r>
              <a:rPr lang="en-US" b="1" dirty="0" smtClean="0"/>
              <a:t>Schizoaffective Disorder </a:t>
            </a:r>
            <a:r>
              <a:rPr lang="en-US" dirty="0" smtClean="0"/>
              <a:t>The primary change to schizoaffective disorder is the requirement that a major mood episode be present for a majority of the disorder’s total duration after Criterion A has been met. This change was made on both conceptual and psychometric grounds. It makes schizoaffective disorder a longitudinal instead of a cross-sectional diagnosis—more comparable to schizophrenia, bipolar disorder, and major depressive disorder, which are bridged by this condition. The change was also made to improve the reliability, diagnostic stability, and validity of this disorder, while recognizing that the characterization of patients with both psychotic and mood symptoms, either concurrently or at different points in their illness, has been a clinical challenge.</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Schizophrenia subtypes</a:t>
            </a:r>
            <a:endParaRPr lang="en-US" b="1" dirty="0"/>
          </a:p>
        </p:txBody>
      </p:sp>
      <p:sp>
        <p:nvSpPr>
          <p:cNvPr id="3" name="Content Placeholder 2"/>
          <p:cNvSpPr>
            <a:spLocks noGrp="1"/>
          </p:cNvSpPr>
          <p:nvPr>
            <p:ph idx="1"/>
          </p:nvPr>
        </p:nvSpPr>
        <p:spPr/>
        <p:txBody>
          <a:bodyPr>
            <a:normAutofit/>
          </a:bodyPr>
          <a:lstStyle/>
          <a:p>
            <a:r>
              <a:rPr lang="en-US" dirty="0" smtClean="0"/>
              <a:t>Schizophrenia subtypes The DSM-IV subtypes of schizophrenia (i.e., paranoid, disorganized, catatonic, undifferentiated, and residual types) are eliminated due to their limited diagnostic stability, low reliability, and poor validity. These subtypes also have not been shown to exhibit distinctive patterns of treatment response or longitudinal course.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057400"/>
            <a:ext cx="6347713" cy="2438400"/>
          </a:xfrm>
        </p:spPr>
        <p:txBody>
          <a:bodyPr/>
          <a:lstStyle/>
          <a:p>
            <a:r>
              <a:rPr lang="en-US" sz="6000" dirty="0" smtClean="0">
                <a:solidFill>
                  <a:schemeClr val="accent4"/>
                </a:solidFill>
                <a:latin typeface="Algerian" panose="04020705040A02060702" pitchFamily="82" charset="0"/>
              </a:rPr>
              <a:t>Bipolar disorder </a:t>
            </a:r>
            <a:endParaRPr lang="en-US" sz="6000" dirty="0">
              <a:solidFill>
                <a:schemeClr val="accent4"/>
              </a:solidFill>
              <a:latin typeface="Algerian" panose="04020705040A02060702" pitchFamily="82" charset="0"/>
            </a:endParaRPr>
          </a:p>
        </p:txBody>
      </p:sp>
    </p:spTree>
    <p:extLst>
      <p:ext uri="{BB962C8B-B14F-4D97-AF65-F5344CB8AC3E}">
        <p14:creationId xmlns:p14="http://schemas.microsoft.com/office/powerpoint/2010/main" val="27113070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6347713" cy="838200"/>
          </a:xfrm>
        </p:spPr>
        <p:txBody>
          <a:bodyPr/>
          <a:lstStyle/>
          <a:p>
            <a:r>
              <a:rPr lang="en-US" b="1" dirty="0" smtClean="0"/>
              <a:t>Bipolar Disorder</a:t>
            </a:r>
            <a:endParaRPr lang="en-US" b="1" dirty="0"/>
          </a:p>
        </p:txBody>
      </p:sp>
      <p:sp>
        <p:nvSpPr>
          <p:cNvPr id="3" name="Content Placeholder 2"/>
          <p:cNvSpPr>
            <a:spLocks noGrp="1"/>
          </p:cNvSpPr>
          <p:nvPr>
            <p:ph idx="1"/>
          </p:nvPr>
        </p:nvSpPr>
        <p:spPr>
          <a:xfrm>
            <a:off x="609599" y="1524000"/>
            <a:ext cx="6347714" cy="4517363"/>
          </a:xfrm>
        </p:spPr>
        <p:txBody>
          <a:bodyPr>
            <a:normAutofit/>
          </a:bodyPr>
          <a:lstStyle/>
          <a:p>
            <a:r>
              <a:rPr lang="en-US" dirty="0" smtClean="0"/>
              <a:t>To enhance the accuracy of diagnosis and facilitate earlier detection in clinical settings, Criterion A for manic and hypomanic episodes now includes an emphasis on changes in activity and energy as well as mood. </a:t>
            </a:r>
          </a:p>
          <a:p>
            <a:r>
              <a:rPr lang="en-US" dirty="0" smtClean="0"/>
              <a:t>The DSM-IV diagnosis of bipolar I disorder, mixed episode, requiring that the individual simultaneously meet full criteria for both mania and major depressive episode, has been removed. Instead, a new </a:t>
            </a:r>
            <a:r>
              <a:rPr lang="en-US" dirty="0" err="1" smtClean="0"/>
              <a:t>specifier</a:t>
            </a:r>
            <a:r>
              <a:rPr lang="en-US" dirty="0" smtClean="0"/>
              <a:t>, “with mixed features,” has been added that can be applied to episodes of mania or hypomania when depressive features are present, and to episodes of depression in the context of major depressive disorder or bipolar disorder when features of mania/hypomania are present.</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838200"/>
            <a:ext cx="6347714" cy="5203163"/>
          </a:xfrm>
        </p:spPr>
        <p:txBody>
          <a:bodyPr>
            <a:normAutofit/>
          </a:bodyPr>
          <a:lstStyle/>
          <a:p>
            <a:endParaRPr lang="en-US" sz="6000" dirty="0" smtClean="0">
              <a:latin typeface="Arial Rounded MT Bold" panose="020F0704030504030204" pitchFamily="34" charset="0"/>
            </a:endParaRPr>
          </a:p>
          <a:p>
            <a:endParaRPr lang="en-US" sz="6000" dirty="0">
              <a:latin typeface="Arial Rounded MT Bold" panose="020F0704030504030204" pitchFamily="34" charset="0"/>
            </a:endParaRPr>
          </a:p>
          <a:p>
            <a:r>
              <a:rPr lang="en-US" sz="6000" dirty="0" smtClean="0">
                <a:latin typeface="Arial Rounded MT Bold" panose="020F0704030504030204" pitchFamily="34" charset="0"/>
              </a:rPr>
              <a:t>Depressive </a:t>
            </a:r>
            <a:r>
              <a:rPr lang="en-US" sz="6000" dirty="0">
                <a:latin typeface="Arial Rounded MT Bold" panose="020F0704030504030204" pitchFamily="34" charset="0"/>
              </a:rPr>
              <a:t>Disorders</a:t>
            </a:r>
          </a:p>
        </p:txBody>
      </p:sp>
    </p:spTree>
    <p:extLst>
      <p:ext uri="{BB962C8B-B14F-4D97-AF65-F5344CB8AC3E}">
        <p14:creationId xmlns:p14="http://schemas.microsoft.com/office/powerpoint/2010/main" val="22650110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38200"/>
          </a:xfrm>
        </p:spPr>
        <p:txBody>
          <a:bodyPr/>
          <a:lstStyle/>
          <a:p>
            <a:r>
              <a:rPr lang="en-US" b="1" dirty="0" smtClean="0"/>
              <a:t>Depressive Disorders</a:t>
            </a:r>
            <a:endParaRPr lang="en-US" b="1" dirty="0"/>
          </a:p>
        </p:txBody>
      </p:sp>
      <p:sp>
        <p:nvSpPr>
          <p:cNvPr id="3" name="Content Placeholder 2"/>
          <p:cNvSpPr>
            <a:spLocks noGrp="1"/>
          </p:cNvSpPr>
          <p:nvPr>
            <p:ph idx="1"/>
          </p:nvPr>
        </p:nvSpPr>
        <p:spPr>
          <a:xfrm>
            <a:off x="609599" y="1447800"/>
            <a:ext cx="6347714" cy="4593563"/>
          </a:xfrm>
        </p:spPr>
        <p:txBody>
          <a:bodyPr>
            <a:normAutofit lnSpcReduction="10000"/>
          </a:bodyPr>
          <a:lstStyle/>
          <a:p>
            <a:r>
              <a:rPr lang="en-US" dirty="0" smtClean="0"/>
              <a:t>DSM-5 contains several new depressive disorders, including disruptive mood </a:t>
            </a:r>
            <a:r>
              <a:rPr lang="en-US" dirty="0" err="1" smtClean="0"/>
              <a:t>dysregulation</a:t>
            </a:r>
            <a:r>
              <a:rPr lang="en-US" dirty="0" smtClean="0"/>
              <a:t> disorder and premenstrual dysphoric disorder. To address concerns about potential </a:t>
            </a:r>
            <a:r>
              <a:rPr lang="en-US" dirty="0" err="1" smtClean="0"/>
              <a:t>overdiagnosis</a:t>
            </a:r>
            <a:r>
              <a:rPr lang="en-US" dirty="0" smtClean="0"/>
              <a:t> and overtreatment of bipolar disorder in children, a new diagnosis, disruptive mood </a:t>
            </a:r>
            <a:r>
              <a:rPr lang="en-US" dirty="0" err="1" smtClean="0"/>
              <a:t>dysregulation</a:t>
            </a:r>
            <a:r>
              <a:rPr lang="en-US" dirty="0" smtClean="0"/>
              <a:t> disorder, is included for children up to age 18 years who exhibit persistent irritability and frequent episodes of extreme behavioral dyscontrol. Based on strong scientific evidence, premenstrual dysphoric disorder has been moved from DSM-IV Appendix B, “Criteria Sets and Axes Provided for Further Study,” to the main body of DSM-5. Finally, DSM-5 conceptualizes chronic forms of depression in a somewhat modified way. What was referred to as dysthymia in DSM-IV now falls under the category of persistent depressive disorder, which includes both chronic major depressive disorder and the previous dysthymic disorder.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38200"/>
          </a:xfrm>
        </p:spPr>
        <p:txBody>
          <a:bodyPr/>
          <a:lstStyle/>
          <a:p>
            <a:r>
              <a:rPr lang="en-US" dirty="0"/>
              <a:t>Bereavement Exclusion </a:t>
            </a:r>
          </a:p>
        </p:txBody>
      </p:sp>
      <p:sp>
        <p:nvSpPr>
          <p:cNvPr id="3" name="Content Placeholder 2"/>
          <p:cNvSpPr>
            <a:spLocks noGrp="1"/>
          </p:cNvSpPr>
          <p:nvPr>
            <p:ph idx="1"/>
          </p:nvPr>
        </p:nvSpPr>
        <p:spPr>
          <a:xfrm>
            <a:off x="609599" y="1371600"/>
            <a:ext cx="6347714" cy="4669763"/>
          </a:xfrm>
        </p:spPr>
        <p:txBody>
          <a:bodyPr>
            <a:normAutofit/>
          </a:bodyPr>
          <a:lstStyle/>
          <a:p>
            <a:r>
              <a:rPr lang="en-US" sz="2000" dirty="0"/>
              <a:t>In DSM-IV, there was an exclusion criterion for a major depressive episode that was applied to depressive symptoms lasting less than 2 months following the death of a loved one (i.e., the bereavement exclusion). </a:t>
            </a:r>
            <a:endParaRPr lang="en-US" sz="2000" dirty="0" smtClean="0"/>
          </a:p>
          <a:p>
            <a:r>
              <a:rPr lang="en-US" sz="2000" dirty="0"/>
              <a:t> Thus, although most people experiencing the loss of a loved one experience bereavement without developing a major depressive episode, evidence does not support the separation of loss of a loved one from other stressors in terms of its likelihood of precipitating a major depressive </a:t>
            </a:r>
            <a:r>
              <a:rPr lang="en-US" sz="2000" dirty="0" smtClean="0"/>
              <a:t>episode</a:t>
            </a:r>
            <a:endParaRPr lang="en-US" sz="2000" dirty="0"/>
          </a:p>
        </p:txBody>
      </p:sp>
    </p:spTree>
    <p:extLst>
      <p:ext uri="{BB962C8B-B14F-4D97-AF65-F5344CB8AC3E}">
        <p14:creationId xmlns:p14="http://schemas.microsoft.com/office/powerpoint/2010/main" val="12600585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6000" dirty="0" smtClean="0">
                <a:latin typeface="Arial Rounded MT Bold" panose="020F0704030504030204" pitchFamily="34" charset="0"/>
              </a:rPr>
              <a:t>Anxiety </a:t>
            </a:r>
            <a:r>
              <a:rPr lang="en-US" sz="6000" dirty="0">
                <a:latin typeface="Arial Rounded MT Bold" panose="020F0704030504030204" pitchFamily="34" charset="0"/>
              </a:rPr>
              <a:t>Disorders</a:t>
            </a:r>
          </a:p>
        </p:txBody>
      </p:sp>
    </p:spTree>
    <p:extLst>
      <p:ext uri="{BB962C8B-B14F-4D97-AF65-F5344CB8AC3E}">
        <p14:creationId xmlns:p14="http://schemas.microsoft.com/office/powerpoint/2010/main" val="5560254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DSM 5</a:t>
            </a:r>
            <a:endParaRPr lang="en-US" dirty="0"/>
          </a:p>
        </p:txBody>
      </p:sp>
      <p:sp>
        <p:nvSpPr>
          <p:cNvPr id="3" name="Subtitle 2"/>
          <p:cNvSpPr>
            <a:spLocks noGrp="1"/>
          </p:cNvSpPr>
          <p:nvPr>
            <p:ph type="subTitle" idx="1"/>
          </p:nvPr>
        </p:nvSpPr>
        <p:spPr/>
        <p:txBody>
          <a:bodyPr/>
          <a:lstStyle/>
          <a:p>
            <a:r>
              <a:rPr lang="en-US" dirty="0">
                <a:solidFill>
                  <a:schemeClr val="tx1"/>
                </a:solidFill>
              </a:rPr>
              <a:t>The American Psychiatric Association (APA) published the DSM-5 in 2013.</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a:r>
            <a:br>
              <a:rPr lang="en-US" b="1" dirty="0" smtClean="0"/>
            </a:br>
            <a:r>
              <a:rPr lang="en-US" b="1" dirty="0" smtClean="0"/>
              <a:t>Anxiety Disorders</a:t>
            </a:r>
            <a:endParaRPr lang="en-US" b="1" dirty="0"/>
          </a:p>
        </p:txBody>
      </p:sp>
      <p:sp>
        <p:nvSpPr>
          <p:cNvPr id="3" name="Content Placeholder 2"/>
          <p:cNvSpPr>
            <a:spLocks noGrp="1"/>
          </p:cNvSpPr>
          <p:nvPr>
            <p:ph idx="1"/>
          </p:nvPr>
        </p:nvSpPr>
        <p:spPr>
          <a:xfrm>
            <a:off x="609599" y="1930400"/>
            <a:ext cx="6347714" cy="4110963"/>
          </a:xfrm>
        </p:spPr>
        <p:txBody>
          <a:bodyPr>
            <a:normAutofit/>
          </a:bodyPr>
          <a:lstStyle/>
          <a:p>
            <a:r>
              <a:rPr lang="en-US" sz="2000" dirty="0" smtClean="0"/>
              <a:t>The DSM-5 chapter on anxiety disorder no longer includes obsessive-compulsive disorder (which is included with the obsessive-compulsive and related disorders) or posttraumatic stress disorder and acute stress disorder (which is included with the trauma- and stressor-related disorders). However, the sequential order of these chapters in DSM-5 reflects the close relationships among them.</a:t>
            </a:r>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Panic Attack </a:t>
            </a:r>
          </a:p>
        </p:txBody>
      </p:sp>
      <p:sp>
        <p:nvSpPr>
          <p:cNvPr id="3" name="Content Placeholder 2"/>
          <p:cNvSpPr>
            <a:spLocks noGrp="1"/>
          </p:cNvSpPr>
          <p:nvPr>
            <p:ph idx="1"/>
          </p:nvPr>
        </p:nvSpPr>
        <p:spPr>
          <a:xfrm>
            <a:off x="609599" y="1828800"/>
            <a:ext cx="6347714" cy="4212563"/>
          </a:xfrm>
        </p:spPr>
        <p:txBody>
          <a:bodyPr>
            <a:normAutofit/>
          </a:bodyPr>
          <a:lstStyle/>
          <a:p>
            <a:r>
              <a:rPr lang="en-US" sz="2400" b="1" dirty="0"/>
              <a:t>Panic Attack </a:t>
            </a:r>
            <a:r>
              <a:rPr lang="en-US" sz="2400" dirty="0"/>
              <a:t>The essential features of panic attacks remain unchanged, although the complicated DSM-IV terminology for describing different types of panic attacks (i.e., situationally bound/cued, situationally predisposed, and unexpected/</a:t>
            </a:r>
            <a:r>
              <a:rPr lang="en-US" sz="2400" dirty="0" err="1"/>
              <a:t>uncued</a:t>
            </a:r>
            <a:r>
              <a:rPr lang="en-US" sz="2400" dirty="0"/>
              <a:t>) is replaced with the terms unexpected and expected panic attacks. </a:t>
            </a:r>
          </a:p>
        </p:txBody>
      </p:sp>
    </p:spTree>
    <p:extLst>
      <p:ext uri="{BB962C8B-B14F-4D97-AF65-F5344CB8AC3E}">
        <p14:creationId xmlns:p14="http://schemas.microsoft.com/office/powerpoint/2010/main" val="1924063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Separation Anxiety Disorder</a:t>
            </a:r>
            <a:endParaRPr lang="en-US" b="1" dirty="0"/>
          </a:p>
        </p:txBody>
      </p:sp>
      <p:sp>
        <p:nvSpPr>
          <p:cNvPr id="3" name="Content Placeholder 2"/>
          <p:cNvSpPr>
            <a:spLocks noGrp="1"/>
          </p:cNvSpPr>
          <p:nvPr>
            <p:ph idx="1"/>
          </p:nvPr>
        </p:nvSpPr>
        <p:spPr>
          <a:xfrm>
            <a:off x="609599" y="1524000"/>
            <a:ext cx="6347714" cy="4517363"/>
          </a:xfrm>
        </p:spPr>
        <p:txBody>
          <a:bodyPr>
            <a:normAutofit fontScale="92500"/>
          </a:bodyPr>
          <a:lstStyle/>
          <a:p>
            <a:r>
              <a:rPr lang="en-US" dirty="0" smtClean="0"/>
              <a:t>Although in DSM-IV, separation anxiety disorder was classified in the section “Disorders Usually First Diagnosed in Infancy, Childhood, or Adolescence,” it is now classified as an anxiety disorder. The core features remain mostly unchanged, although the wording of the criteria has been modified to more adequately represent the expression of separation anxiety symptoms in adulthood. For example, attachment figures may include the children of adults with separation anxiety disorder, and avoidance behaviors may occur in the workplace as well as at school. Also, in contrast to DSM-IV, the diagnostic criteria no longer specify that age at onset must be before 18 years, because a substantial number of adults report onset of separation anxiety after age 18. Also, a duration criterion—“typically lasting for 6 months or more”—has been added for adults to minimize </a:t>
            </a:r>
            <a:r>
              <a:rPr lang="en-US" dirty="0" err="1" smtClean="0"/>
              <a:t>overdiagnosis</a:t>
            </a:r>
            <a:r>
              <a:rPr lang="en-US" dirty="0" smtClean="0"/>
              <a:t> of transient fears. </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Selective </a:t>
            </a:r>
            <a:r>
              <a:rPr lang="en-US" b="1" dirty="0" err="1" smtClean="0"/>
              <a:t>Mutism</a:t>
            </a:r>
            <a:endParaRPr lang="en-US" b="1" dirty="0"/>
          </a:p>
        </p:txBody>
      </p:sp>
      <p:sp>
        <p:nvSpPr>
          <p:cNvPr id="3" name="Content Placeholder 2"/>
          <p:cNvSpPr>
            <a:spLocks noGrp="1"/>
          </p:cNvSpPr>
          <p:nvPr>
            <p:ph idx="1"/>
          </p:nvPr>
        </p:nvSpPr>
        <p:spPr>
          <a:xfrm>
            <a:off x="609599" y="1524000"/>
            <a:ext cx="6347714" cy="4517363"/>
          </a:xfrm>
        </p:spPr>
        <p:txBody>
          <a:bodyPr>
            <a:normAutofit/>
          </a:bodyPr>
          <a:lstStyle/>
          <a:p>
            <a:r>
              <a:rPr lang="en-US" sz="2400" dirty="0" smtClean="0"/>
              <a:t>In DSM-IV, selective </a:t>
            </a:r>
            <a:r>
              <a:rPr lang="en-US" sz="2400" dirty="0" err="1" smtClean="0"/>
              <a:t>mutism</a:t>
            </a:r>
            <a:r>
              <a:rPr lang="en-US" sz="2400" dirty="0" smtClean="0"/>
              <a:t> was classified in the section “Disorders Usually First Diagnosed in Infancy, Childhood, or Adolescence.” It is now classified as an anxiety disorder, given that a large majority of children with selective </a:t>
            </a:r>
            <a:r>
              <a:rPr lang="en-US" sz="2400" dirty="0" err="1" smtClean="0"/>
              <a:t>mutism</a:t>
            </a:r>
            <a:r>
              <a:rPr lang="en-US" sz="2400" dirty="0" smtClean="0"/>
              <a:t> are anxious. The diagnostic criteria are largely unchanged from DSM-IV. </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95600"/>
            <a:ext cx="6347713" cy="2159000"/>
          </a:xfrm>
        </p:spPr>
        <p:txBody>
          <a:bodyPr>
            <a:noAutofit/>
          </a:bodyPr>
          <a:lstStyle/>
          <a:p>
            <a:r>
              <a:rPr lang="en-US" sz="4400" dirty="0">
                <a:latin typeface="Bauhaus 93" panose="04030905020B02020C02" pitchFamily="82" charset="0"/>
              </a:rPr>
              <a:t>Obsessive-Compulsive and Related Disorders </a:t>
            </a:r>
          </a:p>
        </p:txBody>
      </p:sp>
    </p:spTree>
    <p:extLst>
      <p:ext uri="{BB962C8B-B14F-4D97-AF65-F5344CB8AC3E}">
        <p14:creationId xmlns:p14="http://schemas.microsoft.com/office/powerpoint/2010/main" val="21240010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Obsessive compulsive and related Disorders</a:t>
            </a:r>
            <a:endParaRPr lang="en-US" b="1" dirty="0"/>
          </a:p>
        </p:txBody>
      </p:sp>
      <p:sp>
        <p:nvSpPr>
          <p:cNvPr id="3" name="Content Placeholder 2"/>
          <p:cNvSpPr>
            <a:spLocks noGrp="1"/>
          </p:cNvSpPr>
          <p:nvPr>
            <p:ph idx="1"/>
          </p:nvPr>
        </p:nvSpPr>
        <p:spPr/>
        <p:txBody>
          <a:bodyPr>
            <a:normAutofit lnSpcReduction="10000"/>
          </a:bodyPr>
          <a:lstStyle/>
          <a:p>
            <a:r>
              <a:rPr lang="en-US" dirty="0" smtClean="0"/>
              <a:t>The chapter on obsessive-compulsive and related disorders, which is new in DSM-5, reflects the increasing evidence that these disorders are related to one another in terms of a range of diagnostic validators, as well as the clinical utility of grouping these disorders in the same chapter. New disorders include hoarding disorder, excoriation (skin-picking) disorder, substance-/medication-induced obsessive-compulsive and related disorder, and obsessive-compulsive and related disorder due to another medical condition. The DSM-IV diagnosis of </a:t>
            </a:r>
            <a:r>
              <a:rPr lang="en-US" dirty="0" err="1" smtClean="0"/>
              <a:t>trichotillomania</a:t>
            </a:r>
            <a:r>
              <a:rPr lang="en-US" dirty="0" smtClean="0"/>
              <a:t> is now termed </a:t>
            </a:r>
            <a:r>
              <a:rPr lang="en-US" dirty="0" err="1" smtClean="0"/>
              <a:t>trichotillomania</a:t>
            </a:r>
            <a:r>
              <a:rPr lang="en-US" dirty="0" smtClean="0"/>
              <a:t> (hair-pulling disorder) and has been moved from a DSM-IV classification of impulse-control disorders not elsewhere classified to obsessive-compulsive and related disorders in DSM-5.</a:t>
            </a:r>
          </a:p>
          <a:p>
            <a:endParaRPr lang="en-US" dirty="0"/>
          </a:p>
        </p:txBody>
      </p:sp>
    </p:spTree>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Hoarding Disorder</a:t>
            </a:r>
            <a:endParaRPr lang="en-US" b="1" dirty="0"/>
          </a:p>
        </p:txBody>
      </p:sp>
      <p:sp>
        <p:nvSpPr>
          <p:cNvPr id="3" name="Content Placeholder 2"/>
          <p:cNvSpPr>
            <a:spLocks noGrp="1"/>
          </p:cNvSpPr>
          <p:nvPr>
            <p:ph idx="1"/>
          </p:nvPr>
        </p:nvSpPr>
        <p:spPr/>
        <p:txBody>
          <a:bodyPr>
            <a:normAutofit/>
          </a:bodyPr>
          <a:lstStyle/>
          <a:p>
            <a:r>
              <a:rPr lang="en-US" sz="2400" dirty="0" smtClean="0"/>
              <a:t>Hoarding disorder is a new diagnosis in DSM-5. DSM-IV lists hoarding as one of the possible symptoms of obsessive-compulsive personality disorder and notes that extreme hoarding may occur in obsessive compulsive disorder. </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Bahnschrift" panose="020B0502040204020203" pitchFamily="34" charset="0"/>
              </a:rPr>
              <a:t>Excoriation (Skin-Picking)</a:t>
            </a:r>
            <a:endParaRPr lang="en-US" sz="4000" dirty="0">
              <a:latin typeface="Bahnschrift" panose="020B0502040204020203" pitchFamily="34" charset="0"/>
            </a:endParaRPr>
          </a:p>
        </p:txBody>
      </p:sp>
      <p:sp>
        <p:nvSpPr>
          <p:cNvPr id="3" name="Content Placeholder 2"/>
          <p:cNvSpPr>
            <a:spLocks noGrp="1"/>
          </p:cNvSpPr>
          <p:nvPr>
            <p:ph idx="1"/>
          </p:nvPr>
        </p:nvSpPr>
        <p:spPr>
          <a:xfrm>
            <a:off x="609599" y="1600201"/>
            <a:ext cx="6347714" cy="3200400"/>
          </a:xfrm>
        </p:spPr>
        <p:txBody>
          <a:bodyPr>
            <a:normAutofit/>
          </a:bodyPr>
          <a:lstStyle/>
          <a:p>
            <a:r>
              <a:rPr lang="en-US" sz="2400" dirty="0" smtClean="0"/>
              <a:t> Disorder Excoriation (skin-picking) disorder is newly added to DSM-5, with strong evidence for its diagnostic validity and clinical utility. </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Body </a:t>
            </a:r>
            <a:r>
              <a:rPr lang="en-US" dirty="0"/>
              <a:t>Dysmorphic Disorder</a:t>
            </a:r>
          </a:p>
        </p:txBody>
      </p:sp>
      <p:sp>
        <p:nvSpPr>
          <p:cNvPr id="3" name="Content Placeholder 2"/>
          <p:cNvSpPr>
            <a:spLocks noGrp="1"/>
          </p:cNvSpPr>
          <p:nvPr>
            <p:ph idx="1"/>
          </p:nvPr>
        </p:nvSpPr>
        <p:spPr/>
        <p:txBody>
          <a:bodyPr/>
          <a:lstStyle/>
          <a:p>
            <a:r>
              <a:rPr lang="en-US" b="1" dirty="0">
                <a:effectLst>
                  <a:outerShdw blurRad="38100" dist="38100" dir="2700000" algn="tl">
                    <a:srgbClr val="000000">
                      <a:alpha val="43137"/>
                    </a:srgbClr>
                  </a:outerShdw>
                </a:effectLst>
              </a:rPr>
              <a:t>Body Dysmorphic Disorder </a:t>
            </a:r>
            <a:r>
              <a:rPr lang="en-US" dirty="0"/>
              <a:t>For DSM-5 body dysmorphic disorder, a diagnostic criterion describing repetitive behaviors </a:t>
            </a:r>
            <a:r>
              <a:rPr lang="en-US"/>
              <a:t>or </a:t>
            </a:r>
            <a:r>
              <a:rPr lang="en-US" smtClean="0"/>
              <a:t>mental acts </a:t>
            </a:r>
            <a:r>
              <a:rPr lang="en-US" dirty="0"/>
              <a:t>in response to preoccupations with perceived defects or flaws in physical appearance has been added, consistent with data indicating the prevalence and importance of this symptom</a:t>
            </a:r>
            <a:r>
              <a:rPr lang="en-US" dirty="0" smtClean="0"/>
              <a:t>.</a:t>
            </a:r>
          </a:p>
          <a:p>
            <a:r>
              <a:rPr lang="en-US" dirty="0" smtClean="0"/>
              <a:t>In </a:t>
            </a:r>
            <a:r>
              <a:rPr lang="en-US" dirty="0"/>
              <a:t>DSM-5 this presentation is designated only as body dysmorphic disorder with the absent insight/delusional beliefs specifier.</a:t>
            </a:r>
          </a:p>
          <a:p>
            <a:endParaRPr lang="en-US" dirty="0"/>
          </a:p>
        </p:txBody>
      </p:sp>
    </p:spTree>
    <p:extLst>
      <p:ext uri="{BB962C8B-B14F-4D97-AF65-F5344CB8AC3E}">
        <p14:creationId xmlns:p14="http://schemas.microsoft.com/office/powerpoint/2010/main" val="27835950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686818"/>
            <a:ext cx="6347714" cy="4354545"/>
          </a:xfrm>
        </p:spPr>
        <p:txBody>
          <a:bodyPr>
            <a:normAutofit/>
          </a:bodyPr>
          <a:lstStyle/>
          <a:p>
            <a:r>
              <a:rPr lang="en-US" sz="2000" dirty="0">
                <a:latin typeface="Times New Roman" pitchFamily="18" charset="0"/>
                <a:cs typeface="Times New Roman" pitchFamily="18" charset="0"/>
              </a:rPr>
              <a:t>Most substantial conceptual change in DSM 5 for PTSD was the removal of the disorder from anxiety disorders category. Considerable research has demonstrated that PTSD entails multiple emotions ( e.g., guilt, shame, anger) outside of the fear/ anxiety spectrum.</a:t>
            </a:r>
          </a:p>
          <a:p>
            <a:r>
              <a:rPr lang="en-US" sz="2000" dirty="0">
                <a:latin typeface="Times New Roman" pitchFamily="18" charset="0"/>
                <a:cs typeface="Times New Roman" pitchFamily="18" charset="0"/>
              </a:rPr>
              <a:t>The stressor criterion (Criterion A) is more explicit with regard to how an individual experienced “traumatic” events. as to whether qualifying traumatic events were, A1:experienced directly, A2: witnessed, A3: experienced indirectly and A4 exposure type has been added : repeated or extreme exposure to aversive details of a traumatic event. </a:t>
            </a:r>
          </a:p>
          <a:p>
            <a:endParaRPr lang="en-US" sz="2000" dirty="0"/>
          </a:p>
        </p:txBody>
      </p:sp>
      <p:sp>
        <p:nvSpPr>
          <p:cNvPr id="5" name="Title 4"/>
          <p:cNvSpPr>
            <a:spLocks noGrp="1"/>
          </p:cNvSpPr>
          <p:nvPr>
            <p:ph type="title"/>
          </p:nvPr>
        </p:nvSpPr>
        <p:spPr>
          <a:xfrm>
            <a:off x="609599" y="609600"/>
            <a:ext cx="6742102" cy="1077218"/>
          </a:xfrm>
          <a:prstGeom prst="rect">
            <a:avLst/>
          </a:prstGeom>
        </p:spPr>
        <p:txBody>
          <a:bodyPr wrap="none">
            <a:spAutoFit/>
          </a:bodyPr>
          <a:lstStyle/>
          <a:p>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Trauma </a:t>
            </a:r>
            <a:r>
              <a:rPr lang="en-US" sz="3200" b="1" dirty="0">
                <a:latin typeface="Times New Roman" pitchFamily="18" charset="0"/>
                <a:cs typeface="Times New Roman" pitchFamily="18" charset="0"/>
              </a:rPr>
              <a:t>and Stress related Disorders </a:t>
            </a:r>
            <a:endParaRPr lang="en-US" sz="3200" dirty="0"/>
          </a:p>
        </p:txBody>
      </p:sp>
    </p:spTree>
    <p:extLst>
      <p:ext uri="{BB962C8B-B14F-4D97-AF65-F5344CB8AC3E}">
        <p14:creationId xmlns:p14="http://schemas.microsoft.com/office/powerpoint/2010/main" val="35879616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8153400" cy="1600200"/>
          </a:xfrm>
        </p:spPr>
        <p:txBody>
          <a:bodyPr>
            <a:normAutofit fontScale="90000"/>
          </a:bodyPr>
          <a:lstStyle/>
          <a:p>
            <a:r>
              <a:rPr lang="en-US" b="1" dirty="0" smtClean="0">
                <a:solidFill>
                  <a:schemeClr val="bg2">
                    <a:lumMod val="90000"/>
                  </a:schemeClr>
                </a:solidFill>
              </a:rPr>
              <a:t>List of Changes from DSM 4 to DSM 5</a:t>
            </a:r>
            <a:endParaRPr lang="en-US" b="1" dirty="0">
              <a:solidFill>
                <a:schemeClr val="bg2">
                  <a:lumMod val="90000"/>
                </a:schemeClr>
              </a:solidFill>
            </a:endParaRPr>
          </a:p>
        </p:txBody>
      </p:sp>
      <p:sp>
        <p:nvSpPr>
          <p:cNvPr id="3" name="Subtitle 2"/>
          <p:cNvSpPr>
            <a:spLocks noGrp="1"/>
          </p:cNvSpPr>
          <p:nvPr>
            <p:ph type="subTitle" idx="1"/>
          </p:nvPr>
        </p:nvSpPr>
        <p:spPr>
          <a:xfrm>
            <a:off x="533400" y="1905000"/>
            <a:ext cx="7010400" cy="3200400"/>
          </a:xfrm>
        </p:spPr>
        <p:txBody>
          <a:bodyPr>
            <a:normAutofit/>
          </a:bodyPr>
          <a:lstStyle/>
          <a:p>
            <a:r>
              <a:rPr lang="en-US" dirty="0">
                <a:solidFill>
                  <a:schemeClr val="tx1"/>
                </a:solidFill>
              </a:rPr>
              <a:t>One of the key changes from DSM-IV to DSM-5 is the elimination of the multi-axial system. DSM-IV approached psychiatric assessment and organization of </a:t>
            </a:r>
            <a:r>
              <a:rPr lang="en-US" dirty="0" err="1">
                <a:solidFill>
                  <a:schemeClr val="tx1"/>
                </a:solidFill>
              </a:rPr>
              <a:t>biopsychosocial</a:t>
            </a:r>
            <a:r>
              <a:rPr lang="en-US" dirty="0">
                <a:solidFill>
                  <a:schemeClr val="tx1"/>
                </a:solidFill>
              </a:rPr>
              <a:t> information using a multi-axial formulation (American Psychiatric Association, </a:t>
            </a:r>
            <a:r>
              <a:rPr lang="en-US" dirty="0" smtClean="0">
                <a:solidFill>
                  <a:schemeClr val="tx1"/>
                </a:solidFill>
              </a:rPr>
              <a:t>2013b</a:t>
            </a:r>
          </a:p>
          <a:p>
            <a:r>
              <a:rPr lang="en-US" dirty="0">
                <a:solidFill>
                  <a:schemeClr val="tx1"/>
                </a:solidFill>
              </a:rPr>
              <a:t>Although the impact of removing the overall multi-axial structure in DSM-5 is unknown, there is concern among clinicians that eliminating the structured approach for gathering and organizing clinical assessment data will hinder clinical practice (Frances, 2010). </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6347714" cy="5105400"/>
          </a:xfrm>
        </p:spPr>
        <p:txBody>
          <a:bodyPr>
            <a:normAutofit/>
          </a:bodyPr>
          <a:lstStyle/>
          <a:p>
            <a:r>
              <a:rPr lang="en-US" sz="2000" dirty="0" smtClean="0">
                <a:latin typeface="Times New Roman" pitchFamily="18" charset="0"/>
                <a:cs typeface="Times New Roman" pitchFamily="18" charset="0"/>
              </a:rPr>
              <a:t>Also, the DSM-IV Criterion A2 regarding the subjective reaction to the traumatic event (e.g., “the person’s response involved intense fear, helplessness, or horror”) has been eliminated.</a:t>
            </a:r>
          </a:p>
          <a:p>
            <a:r>
              <a:rPr lang="en-US" sz="2000" dirty="0" smtClean="0">
                <a:latin typeface="Times New Roman" pitchFamily="18" charset="0"/>
                <a:cs typeface="Times New Roman" pitchFamily="18" charset="0"/>
              </a:rPr>
              <a:t>Furthermore, separate criteria have been added for children age 6 years or younger with this disorder</a:t>
            </a:r>
          </a:p>
          <a:p>
            <a:r>
              <a:rPr lang="en-US" sz="2000" dirty="0" smtClean="0">
                <a:latin typeface="Times New Roman" pitchFamily="18" charset="0"/>
                <a:cs typeface="Times New Roman" pitchFamily="18" charset="0"/>
              </a:rPr>
              <a:t> Whereas there were three major symptom clusters in DSM-IV—</a:t>
            </a:r>
            <a:r>
              <a:rPr lang="en-US" sz="2000" dirty="0" err="1" smtClean="0">
                <a:latin typeface="Times New Roman" pitchFamily="18" charset="0"/>
                <a:cs typeface="Times New Roman" pitchFamily="18" charset="0"/>
              </a:rPr>
              <a:t>reexperiencing</a:t>
            </a:r>
            <a:r>
              <a:rPr lang="en-US" sz="2000" dirty="0" smtClean="0">
                <a:latin typeface="Times New Roman" pitchFamily="18" charset="0"/>
                <a:cs typeface="Times New Roman" pitchFamily="18" charset="0"/>
              </a:rPr>
              <a:t>, avoidance/numbing, and arousal—there are now four symptom clusters in DSM-5, because the avoidance/ numbing cluster is divided into two distinct clusters: avoidance and persistent negative alterations in cognitions and mood.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579442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Reactive </a:t>
            </a:r>
            <a:r>
              <a:rPr lang="en-US" b="1" dirty="0">
                <a:latin typeface="Times New Roman" pitchFamily="18" charset="0"/>
                <a:cs typeface="Times New Roman" pitchFamily="18" charset="0"/>
              </a:rPr>
              <a:t>Attachment Disorder</a:t>
            </a:r>
          </a:p>
        </p:txBody>
      </p:sp>
      <p:sp>
        <p:nvSpPr>
          <p:cNvPr id="3" name="Content Placeholder 2"/>
          <p:cNvSpPr>
            <a:spLocks noGrp="1"/>
          </p:cNvSpPr>
          <p:nvPr>
            <p:ph idx="1"/>
          </p:nvPr>
        </p:nvSpPr>
        <p:spPr/>
        <p:txBody>
          <a:bodyPr>
            <a:normAutofit/>
          </a:bodyPr>
          <a:lstStyle/>
          <a:p>
            <a:r>
              <a:rPr lang="en-US" sz="2000" b="1" dirty="0" smtClean="0">
                <a:latin typeface="Times New Roman" pitchFamily="18" charset="0"/>
                <a:cs typeface="Times New Roman" pitchFamily="18" charset="0"/>
              </a:rPr>
              <a:t>Reactive Attachment Disorder</a:t>
            </a:r>
          </a:p>
          <a:p>
            <a:pPr>
              <a:buNone/>
            </a:pPr>
            <a:r>
              <a:rPr lang="en-US" sz="2000" dirty="0" smtClean="0">
                <a:latin typeface="Times New Roman" pitchFamily="18" charset="0"/>
                <a:cs typeface="Times New Roman" pitchFamily="18" charset="0"/>
              </a:rPr>
              <a:t> 	The DSM-IV childhood diagnosis reactive attachment disorder had two subtypes: emotionally withdrawn/inhibited and indiscriminately social/</a:t>
            </a:r>
            <a:r>
              <a:rPr lang="en-US" sz="2000" dirty="0" err="1" smtClean="0">
                <a:latin typeface="Times New Roman" pitchFamily="18" charset="0"/>
                <a:cs typeface="Times New Roman" pitchFamily="18" charset="0"/>
              </a:rPr>
              <a:t>disinhibited</a:t>
            </a:r>
            <a:r>
              <a:rPr lang="en-US" sz="2000" dirty="0" smtClean="0">
                <a:latin typeface="Times New Roman" pitchFamily="18" charset="0"/>
                <a:cs typeface="Times New Roman" pitchFamily="18" charset="0"/>
              </a:rPr>
              <a:t>. In DSM-5, these subtypes are defined as distinct disorders: reactive attachment disorder and </a:t>
            </a:r>
            <a:r>
              <a:rPr lang="en-US" sz="2000" dirty="0" err="1" smtClean="0">
                <a:latin typeface="Times New Roman" pitchFamily="18" charset="0"/>
                <a:cs typeface="Times New Roman" pitchFamily="18" charset="0"/>
              </a:rPr>
              <a:t>disinhibited</a:t>
            </a:r>
            <a:r>
              <a:rPr lang="en-US" sz="2000" dirty="0" smtClean="0">
                <a:latin typeface="Times New Roman" pitchFamily="18" charset="0"/>
                <a:cs typeface="Times New Roman" pitchFamily="18" charset="0"/>
              </a:rPr>
              <a:t> social engagement disorder. Both of these disorders are the result of social neglect or other situations that limit a young child’s opportunity to form selective attachments.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4797879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Google Shape;31;p1"/>
          <p:cNvSpPr txBox="1">
            <a:spLocks noGrp="1"/>
          </p:cNvSpPr>
          <p:nvPr>
            <p:ph type="title"/>
          </p:nvPr>
        </p:nvSpPr>
        <p:spPr>
          <a:xfrm>
            <a:off x="609599" y="609600"/>
            <a:ext cx="6347700" cy="13209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imes New Roman"/>
              <a:buNone/>
            </a:pPr>
            <a:r>
              <a:rPr lang="en-US" b="1">
                <a:latin typeface="Times New Roman"/>
                <a:ea typeface="Times New Roman"/>
                <a:cs typeface="Times New Roman"/>
                <a:sym typeface="Times New Roman"/>
              </a:rPr>
              <a:t>Dissociative Disorders</a:t>
            </a:r>
            <a:endParaRPr b="1">
              <a:latin typeface="Times New Roman"/>
              <a:ea typeface="Times New Roman"/>
              <a:cs typeface="Times New Roman"/>
              <a:sym typeface="Times New Roman"/>
            </a:endParaRPr>
          </a:p>
        </p:txBody>
      </p:sp>
      <p:sp>
        <p:nvSpPr>
          <p:cNvPr id="32" name="Google Shape;32;p1"/>
          <p:cNvSpPr txBox="1">
            <a:spLocks noGrp="1"/>
          </p:cNvSpPr>
          <p:nvPr>
            <p:ph type="body" idx="1"/>
          </p:nvPr>
        </p:nvSpPr>
        <p:spPr>
          <a:xfrm>
            <a:off x="457200" y="1295400"/>
            <a:ext cx="6629400" cy="48288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latin typeface="Times New Roman"/>
                <a:ea typeface="Times New Roman"/>
                <a:cs typeface="Times New Roman"/>
                <a:sym typeface="Times New Roman"/>
              </a:rPr>
              <a:t>Major changes in dissociative disorders in DSM-5 include the following:</a:t>
            </a:r>
            <a:endParaRPr/>
          </a:p>
          <a:p>
            <a:pPr marL="342900" lvl="0" indent="-342900" algn="l" rtl="0">
              <a:spcBef>
                <a:spcPts val="1000"/>
              </a:spcBef>
              <a:spcAft>
                <a:spcPts val="0"/>
              </a:spcAft>
              <a:buSzPts val="1440"/>
              <a:buChar char="►"/>
            </a:pPr>
            <a:r>
              <a:rPr lang="en-US">
                <a:latin typeface="Times New Roman"/>
                <a:ea typeface="Times New Roman"/>
                <a:cs typeface="Times New Roman"/>
                <a:sym typeface="Times New Roman"/>
              </a:rPr>
              <a:t> 1) derealization is included in the name and symptom structure of what previously was called depersonalization disorder and is now called depersonalization/derealization disorder, </a:t>
            </a:r>
            <a:endParaRPr/>
          </a:p>
          <a:p>
            <a:pPr marL="342900" lvl="0" indent="-342900" algn="l" rtl="0">
              <a:spcBef>
                <a:spcPts val="1000"/>
              </a:spcBef>
              <a:spcAft>
                <a:spcPts val="0"/>
              </a:spcAft>
              <a:buSzPts val="1440"/>
              <a:buChar char="►"/>
            </a:pPr>
            <a:r>
              <a:rPr lang="en-US">
                <a:latin typeface="Times New Roman"/>
                <a:ea typeface="Times New Roman"/>
                <a:cs typeface="Times New Roman"/>
                <a:sym typeface="Times New Roman"/>
              </a:rPr>
              <a:t>2) dissociative fugue is now a specifier of dissociative amnesia rather than a separate diagnosis, and </a:t>
            </a:r>
            <a:endParaRPr/>
          </a:p>
          <a:p>
            <a:pPr marL="342900" lvl="0" indent="-342900" algn="l" rtl="0">
              <a:spcBef>
                <a:spcPts val="1000"/>
              </a:spcBef>
              <a:spcAft>
                <a:spcPts val="0"/>
              </a:spcAft>
              <a:buSzPts val="1440"/>
              <a:buChar char="►"/>
            </a:pPr>
            <a:r>
              <a:rPr lang="en-US">
                <a:latin typeface="Times New Roman"/>
                <a:ea typeface="Times New Roman"/>
                <a:cs typeface="Times New Roman"/>
                <a:sym typeface="Times New Roman"/>
              </a:rPr>
              <a:t>3) the criteria for dissociative identity disorder have been changed to indicate that symptoms of disruption of identity may be reported as well as observed, and that gaps in the recall of events may occur for everyday and not just traumatic events.</a:t>
            </a:r>
            <a:endParaRPr>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Somatic symptom and related disorders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In DSM-5, somatoform disorders are now referred to as somatic symptom and related disorders. In DSM-IV, there was significant overlap across the somatoform disorders and a lack of clarity about their boundaries. </a:t>
            </a:r>
          </a:p>
          <a:p>
            <a:r>
              <a:rPr lang="en-US" dirty="0" smtClean="0">
                <a:latin typeface="Times New Roman" pitchFamily="18" charset="0"/>
                <a:cs typeface="Times New Roman" pitchFamily="18" charset="0"/>
              </a:rPr>
              <a:t>Diagnoses of somatization disorder, hypochondriasis, pain disorder, and undifferentiated somatoform disorder have been removed.</a:t>
            </a:r>
          </a:p>
          <a:p>
            <a:r>
              <a:rPr lang="en-US" dirty="0" smtClean="0">
                <a:latin typeface="Times New Roman" pitchFamily="18" charset="0"/>
                <a:cs typeface="Times New Roman" pitchFamily="18" charset="0"/>
              </a:rPr>
              <a:t>Criteria for conversion disorder (functional neurological symptom disorder) are modified in DSM 5.</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571575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Feeding and Eating Disorders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In DSM-5, the feeding and eating disorders include several disorders included in DSM-IV as feeding and eating disorders of infancy or early childhood in the chapter “Disorders Usually First Diagnosed in Infancy, Childhood, or Adolescence.” </a:t>
            </a:r>
          </a:p>
          <a:p>
            <a:r>
              <a:rPr lang="en-US" sz="2000" dirty="0" smtClean="0">
                <a:latin typeface="Times New Roman" pitchFamily="18" charset="0"/>
                <a:cs typeface="Times New Roman" pitchFamily="18" charset="0"/>
              </a:rPr>
              <a:t>DSM-IV feeding disorder of infancy or early childhood has been renamed avoidant/restrictive food intake disorder, and the criteria have been significantly expanded.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0588047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066801"/>
            <a:ext cx="6347714" cy="3962400"/>
          </a:xfrm>
        </p:spPr>
        <p:txBody>
          <a:bodyPr>
            <a:normAutofit/>
          </a:bodyPr>
          <a:lstStyle/>
          <a:p>
            <a:r>
              <a:rPr lang="en-US" sz="2000" b="1" dirty="0" smtClean="0"/>
              <a:t>Pica and Rumination Disorder</a:t>
            </a:r>
          </a:p>
          <a:p>
            <a:r>
              <a:rPr lang="en-US" sz="2000" dirty="0" smtClean="0"/>
              <a:t> The DSM-IV criteria for pica and for rumination disorder have been revised for clarity and to indicate that the diagnoses can be made for individuals of any age.</a:t>
            </a:r>
          </a:p>
          <a:p>
            <a:r>
              <a:rPr lang="en-US" sz="2000" b="1" dirty="0" smtClean="0"/>
              <a:t>Anorexia Nervosa</a:t>
            </a:r>
          </a:p>
          <a:p>
            <a:r>
              <a:rPr lang="en-US" sz="2000" dirty="0" smtClean="0"/>
              <a:t> The core diagnostic criteria for anorexia nervosa are conceptually unchanged from DSM-IV with one exception: the requirement for amenorrhea has been eliminated.</a:t>
            </a:r>
          </a:p>
          <a:p>
            <a:endParaRPr lang="en-US" sz="2000" dirty="0"/>
          </a:p>
        </p:txBody>
      </p:sp>
    </p:spTree>
    <p:extLst>
      <p:ext uri="{BB962C8B-B14F-4D97-AF65-F5344CB8AC3E}">
        <p14:creationId xmlns:p14="http://schemas.microsoft.com/office/powerpoint/2010/main" val="22613192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447801"/>
            <a:ext cx="6347714" cy="3657600"/>
          </a:xfrm>
        </p:spPr>
        <p:txBody>
          <a:bodyPr/>
          <a:lstStyle/>
          <a:p>
            <a:r>
              <a:rPr lang="en-US" b="1" dirty="0" smtClean="0">
                <a:latin typeface="Times New Roman" pitchFamily="18" charset="0"/>
                <a:cs typeface="Times New Roman" pitchFamily="18" charset="0"/>
              </a:rPr>
              <a:t>Bulimia Nervosa </a:t>
            </a:r>
          </a:p>
          <a:p>
            <a:pPr>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only change to the DSM-IV criteria for bulimia nervosa is a reduction in the required minimum average frequency of binge eating and inappropriate compensatory behavior frequency from twice to once weekly</a:t>
            </a:r>
            <a:r>
              <a:rPr lang="en-US" sz="2400" dirty="0" smtClean="0"/>
              <a:t>.</a:t>
            </a:r>
            <a:endParaRPr lang="en-US" sz="2400" dirty="0"/>
          </a:p>
        </p:txBody>
      </p:sp>
    </p:spTree>
    <p:extLst>
      <p:ext uri="{BB962C8B-B14F-4D97-AF65-F5344CB8AC3E}">
        <p14:creationId xmlns:p14="http://schemas.microsoft.com/office/powerpoint/2010/main" val="577444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Elimination Disorders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No significant changes have been made to the elimination disorders diagnostic class from DSM-IV to DSM-5. The disorders in this chapter were previously classified under disorders usually first diagnosed in infancy, childhood, or adolescence in DSM-IV and exist now as an independent classification in DSM-5.</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90229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431800"/>
            <a:ext cx="6347713" cy="1320800"/>
          </a:xfrm>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Sleep Disorders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609599" y="1752600"/>
            <a:ext cx="6347714" cy="4288763"/>
          </a:xfrm>
        </p:spPr>
        <p:txBody>
          <a:bodyPr>
            <a:normAutofit/>
          </a:bodyPr>
          <a:lstStyle/>
          <a:p>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leep disorders related to another mental disorder and sleep disorder related to a general medical condition have been removed from DSM-5.</a:t>
            </a:r>
          </a:p>
          <a:p>
            <a:r>
              <a:rPr lang="en-US" dirty="0" smtClean="0">
                <a:latin typeface="Times New Roman" pitchFamily="18" charset="0"/>
                <a:cs typeface="Times New Roman" pitchFamily="18" charset="0"/>
              </a:rPr>
              <a:t>Consequently, in DSM-5, the diagnosis of primary insomnia has been renamed insomnia disorder to avoid the differentiation of primary and secondary insomnia.</a:t>
            </a:r>
          </a:p>
          <a:p>
            <a:r>
              <a:rPr lang="en-US" b="1" dirty="0" smtClean="0">
                <a:latin typeface="Times New Roman" pitchFamily="18" charset="0"/>
                <a:cs typeface="Times New Roman" pitchFamily="18" charset="0"/>
              </a:rPr>
              <a:t>Rapid Eye Movement Sleep Behavior Disorder and Restless Legs Syndrome  </a:t>
            </a:r>
          </a:p>
          <a:p>
            <a:pPr>
              <a:buNone/>
            </a:pPr>
            <a:r>
              <a:rPr lang="en-US" dirty="0" smtClean="0">
                <a:latin typeface="Times New Roman" pitchFamily="18" charset="0"/>
                <a:cs typeface="Times New Roman" pitchFamily="18" charset="0"/>
              </a:rPr>
              <a:t>	The use of DSM-IV “not otherwise specified” diagnoses has been reduced by designating rapid eye movement sleep behavior disorder and restless legs syndrome as independent disorders.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556871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066801"/>
            <a:ext cx="6347714" cy="4648200"/>
          </a:xfrm>
        </p:spPr>
        <p:txBody>
          <a:bodyPr>
            <a:normAutofit/>
          </a:bodyPr>
          <a:lstStyle/>
          <a:p>
            <a:r>
              <a:rPr lang="en-US" sz="2000" b="1" dirty="0" smtClean="0">
                <a:latin typeface="Times New Roman" pitchFamily="18" charset="0"/>
                <a:cs typeface="Times New Roman" pitchFamily="18" charset="0"/>
              </a:rPr>
              <a:t>Breathing-Related Sleep Disorders In DSM-5, </a:t>
            </a:r>
            <a:r>
              <a:rPr lang="en-US" sz="2000" dirty="0" smtClean="0">
                <a:latin typeface="Times New Roman" pitchFamily="18" charset="0"/>
                <a:cs typeface="Times New Roman" pitchFamily="18" charset="0"/>
              </a:rPr>
              <a:t>breathing-related sleep disorders are divided into three relatively distinct disorders: obstructive sleep apnea </a:t>
            </a:r>
            <a:r>
              <a:rPr lang="en-US" sz="2000" dirty="0" err="1" smtClean="0">
                <a:latin typeface="Times New Roman" pitchFamily="18" charset="0"/>
                <a:cs typeface="Times New Roman" pitchFamily="18" charset="0"/>
              </a:rPr>
              <a:t>hypopnea</a:t>
            </a:r>
            <a:r>
              <a:rPr lang="en-US" sz="2000" dirty="0" smtClean="0">
                <a:latin typeface="Times New Roman" pitchFamily="18" charset="0"/>
                <a:cs typeface="Times New Roman" pitchFamily="18" charset="0"/>
              </a:rPr>
              <a:t>, central sleep apnea, and sleep-related hypoventilation. </a:t>
            </a:r>
          </a:p>
          <a:p>
            <a:r>
              <a:rPr lang="en-US" sz="2000" b="1" dirty="0" smtClean="0">
                <a:latin typeface="Times New Roman" pitchFamily="18" charset="0"/>
                <a:cs typeface="Times New Roman" pitchFamily="18" charset="0"/>
              </a:rPr>
              <a:t>Circadian Rhythm Sleep-Wake Disorders </a:t>
            </a:r>
          </a:p>
          <a:p>
            <a:pPr>
              <a:buNone/>
            </a:pPr>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subtypes of circadian rhythm sleep-wake disorders have been expanded to include advanced sleep phase syndrome, irregular sleep-wake type, and non-24-hour sleep-wake type, whereas the jet lag type has been removed.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1336666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Terminology The phrase “general medical condition” is replaced in DSM-5 with “another medical condition” where relevant across all disorders.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33400"/>
            <a:ext cx="6347713" cy="1320800"/>
          </a:xfrm>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Gender Dysphoria</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Gender </a:t>
            </a:r>
            <a:r>
              <a:rPr lang="en-US" dirty="0" err="1" smtClean="0">
                <a:latin typeface="Times New Roman" pitchFamily="18" charset="0"/>
                <a:cs typeface="Times New Roman" pitchFamily="18" charset="0"/>
              </a:rPr>
              <a:t>dysphoria</a:t>
            </a:r>
            <a:r>
              <a:rPr lang="en-US" dirty="0" smtClean="0">
                <a:latin typeface="Times New Roman" pitchFamily="18" charset="0"/>
                <a:cs typeface="Times New Roman" pitchFamily="18" charset="0"/>
              </a:rPr>
              <a:t> is a new diagnostic class in DSM-5 and reflects a change in conceptualization of the disorder’s defining features by emphasizing the phenomenon of “gender incongruence” rather than cross-gender identification , as was the case in DSM-IV gender identity disorder.</a:t>
            </a:r>
          </a:p>
          <a:p>
            <a:r>
              <a:rPr lang="en-US" dirty="0" smtClean="0">
                <a:latin typeface="Times New Roman" pitchFamily="18" charset="0"/>
                <a:cs typeface="Times New Roman" pitchFamily="18" charset="0"/>
              </a:rPr>
              <a:t>In DSM-IV, the chapter “Sexual and Gender Identity Disorders” included three relatively disparate diagnostic classes: gender identity disorders, sexual dysfunctions, and </a:t>
            </a:r>
            <a:r>
              <a:rPr lang="en-US" dirty="0" err="1" smtClean="0">
                <a:latin typeface="Times New Roman" pitchFamily="18" charset="0"/>
                <a:cs typeface="Times New Roman" pitchFamily="18" charset="0"/>
              </a:rPr>
              <a:t>paraphilias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53618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6553200" cy="1447800"/>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Disruptive, </a:t>
            </a:r>
            <a:r>
              <a:rPr lang="en-US" b="1" dirty="0" err="1" smtClean="0">
                <a:latin typeface="Times New Roman" pitchFamily="18" charset="0"/>
                <a:cs typeface="Times New Roman" pitchFamily="18" charset="0"/>
              </a:rPr>
              <a:t>Impule</a:t>
            </a:r>
            <a:r>
              <a:rPr lang="en-US" b="1" dirty="0" smtClean="0">
                <a:latin typeface="Times New Roman" pitchFamily="18" charset="0"/>
                <a:cs typeface="Times New Roman" pitchFamily="18" charset="0"/>
              </a:rPr>
              <a:t> control, and Conduct Disorder</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2346158"/>
            <a:ext cx="6400800" cy="3200400"/>
          </a:xfrm>
        </p:spPr>
        <p:txBody>
          <a:bodyPr>
            <a:normAutofit/>
          </a:bodyPr>
          <a:lstStyle/>
          <a:p>
            <a:r>
              <a:rPr lang="en-US" dirty="0" smtClean="0">
                <a:latin typeface="Times New Roman" pitchFamily="18" charset="0"/>
                <a:cs typeface="Times New Roman" pitchFamily="18" charset="0"/>
              </a:rPr>
              <a:t>The chapter on disruptive, impulse-control, and conduct disorders is new to DSM-5. It brings together disorders that were previously included in the chapter “Disorders Usually First Diagnosed in Infancy, Childhood, or Adolescence” (i.e., oppositional defiant disorder; conduct disorder; and disruptive behavior disorder not otherwise specified, now categorized as other specified and unspecified disruptive, impulse-control, and conduct disorders). These disorders are all characterized by problems in emotional and behavioral self-control.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306997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066800"/>
            <a:ext cx="6347714" cy="4974563"/>
          </a:xfrm>
        </p:spPr>
        <p:txBody>
          <a:bodyPr>
            <a:normAutofit/>
          </a:bodyPr>
          <a:lstStyle/>
          <a:p>
            <a:r>
              <a:rPr lang="en-US" sz="2000" b="1" dirty="0" smtClean="0">
                <a:latin typeface="Times New Roman" pitchFamily="18" charset="0"/>
                <a:cs typeface="Times New Roman" pitchFamily="18" charset="0"/>
              </a:rPr>
              <a:t>Oppositional Defiant Disorder </a:t>
            </a:r>
          </a:p>
          <a:p>
            <a:pPr>
              <a:buNone/>
            </a:pPr>
            <a:r>
              <a:rPr lang="en-US" sz="2000" dirty="0" smtClean="0">
                <a:latin typeface="Times New Roman" pitchFamily="18" charset="0"/>
                <a:cs typeface="Times New Roman" pitchFamily="18" charset="0"/>
              </a:rPr>
              <a:t>	 Refinements have been made to the criteria for oppositional defiant disorder. E.g. symptoms are now grouped into three types: angry/irritable mood, argumentative/defiant behavior, and vindictiveness. </a:t>
            </a:r>
          </a:p>
          <a:p>
            <a:r>
              <a:rPr lang="en-US" sz="2000" b="1" dirty="0" smtClean="0">
                <a:latin typeface="Times New Roman" pitchFamily="18" charset="0"/>
                <a:cs typeface="Times New Roman" pitchFamily="18" charset="0"/>
              </a:rPr>
              <a:t>Intermittent Explosive Disorder</a:t>
            </a:r>
          </a:p>
          <a:p>
            <a:pPr>
              <a:buNone/>
            </a:pPr>
            <a:r>
              <a:rPr lang="en-US" sz="2000" dirty="0" smtClean="0">
                <a:latin typeface="Times New Roman" pitchFamily="18" charset="0"/>
                <a:cs typeface="Times New Roman" pitchFamily="18" charset="0"/>
              </a:rPr>
              <a:t> 	The primary change in DSM-5 intermittent explosive disorder is the type of aggressive outbursts that should be considered: physical aggression was required in DSM-IV, whereas verbal aggression and nondestructive/</a:t>
            </a:r>
            <a:r>
              <a:rPr lang="en-US" sz="2000" dirty="0" err="1" smtClean="0">
                <a:latin typeface="Times New Roman" pitchFamily="18" charset="0"/>
                <a:cs typeface="Times New Roman" pitchFamily="18" charset="0"/>
              </a:rPr>
              <a:t>noninjurious</a:t>
            </a:r>
            <a:r>
              <a:rPr lang="en-US" sz="2000" dirty="0" smtClean="0">
                <a:latin typeface="Times New Roman" pitchFamily="18" charset="0"/>
                <a:cs typeface="Times New Roman" pitchFamily="18" charset="0"/>
              </a:rPr>
              <a:t> physical aggression also meet criteria in DSM-5</a:t>
            </a:r>
            <a:r>
              <a:rPr lang="en-US" sz="2000" dirty="0" smtClean="0"/>
              <a:t>.</a:t>
            </a:r>
            <a:endParaRPr lang="en-US" sz="2000" dirty="0"/>
          </a:p>
        </p:txBody>
      </p:sp>
    </p:spTree>
    <p:extLst>
      <p:ext uri="{BB962C8B-B14F-4D97-AF65-F5344CB8AC3E}">
        <p14:creationId xmlns:p14="http://schemas.microsoft.com/office/powerpoint/2010/main" val="21991183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Substance related Addictive disorder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92555" y="1930400"/>
            <a:ext cx="6781800" cy="4525963"/>
          </a:xfrm>
        </p:spPr>
        <p:txBody>
          <a:bodyPr>
            <a:normAutofit/>
          </a:bodyPr>
          <a:lstStyle/>
          <a:p>
            <a:r>
              <a:rPr lang="en-US" b="1" dirty="0" smtClean="0">
                <a:latin typeface="Times New Roman" pitchFamily="18" charset="0"/>
                <a:cs typeface="Times New Roman" pitchFamily="18" charset="0"/>
              </a:rPr>
              <a:t>Gambling Disorder </a:t>
            </a:r>
          </a:p>
          <a:p>
            <a:pPr>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 important departure from past diagnostic manuals is that the substance-related disorders chapter has been expanded to include gambling disorder. This change reflects the increasing and consistent evidence that some behaviors, such as gambling, activate the brain reward system with effects similar to those of drugs of abuse and that gambling disorder symptoms resemble substance use disorders to a certain extent.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407530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990600"/>
            <a:ext cx="6347714" cy="5050763"/>
          </a:xfrm>
        </p:spPr>
        <p:txBody>
          <a:bodyPr>
            <a:normAutofit/>
          </a:bodyPr>
          <a:lstStyle/>
          <a:p>
            <a:r>
              <a:rPr lang="en-US" b="1" dirty="0" smtClean="0">
                <a:latin typeface="Times New Roman" pitchFamily="18" charset="0"/>
                <a:cs typeface="Times New Roman" pitchFamily="18" charset="0"/>
              </a:rPr>
              <a:t>Criteria and Terminology</a:t>
            </a:r>
          </a:p>
          <a:p>
            <a:pPr>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DSM-5 does not separate the diagnoses of substance abuse and dependence as in DSM-IV. Rather, criteria are provided for substance use disorder, accompanied by criteria for intoxication, withdrawal, substance/medication-induced disorders, and unspecified substance-induced disorders, where relevant. The DSM-5 substance use disorder criteria are nearly identical to the DSM-IV substance abuse and dependence criteria combined into a single list, with two exceptions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819509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Neurocognitive Disorders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b="1" dirty="0" smtClean="0">
                <a:latin typeface="Times New Roman" pitchFamily="18" charset="0"/>
                <a:cs typeface="Times New Roman" pitchFamily="18" charset="0"/>
              </a:rPr>
              <a:t>Major and Mild Neurocognitive Disorder</a:t>
            </a:r>
          </a:p>
          <a:p>
            <a:pPr>
              <a:buNone/>
            </a:pPr>
            <a:r>
              <a:rPr lang="en-US" sz="2400" dirty="0" smtClean="0">
                <a:latin typeface="Times New Roman" pitchFamily="18" charset="0"/>
                <a:cs typeface="Times New Roman" pitchFamily="18" charset="0"/>
              </a:rPr>
              <a:t>	In the DSM-5, both dementia and the category of memory/learning difficulties called amnestic disorders have been subsumed into a new category, </a:t>
            </a:r>
            <a:r>
              <a:rPr lang="en-US" sz="2400" i="1" dirty="0" smtClean="0">
                <a:latin typeface="Times New Roman" pitchFamily="18" charset="0"/>
                <a:cs typeface="Times New Roman" pitchFamily="18" charset="0"/>
              </a:rPr>
              <a:t>Neurocognitive Disorder</a:t>
            </a:r>
            <a:r>
              <a:rPr lang="en-US" sz="2400" dirty="0" smtClean="0">
                <a:latin typeface="Times New Roman" pitchFamily="18" charset="0"/>
                <a:cs typeface="Times New Roman" pitchFamily="18" charset="0"/>
              </a:rPr>
              <a:t>. The DSM-5 splits this disorder into two broad severities (major and mild) to encourage early detection and treatment of these issues.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5923175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Personality Disorder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The major change with personality disorders is that they are no longer coded on Axis II in the DSM-5.</a:t>
            </a:r>
          </a:p>
          <a:p>
            <a:r>
              <a:rPr lang="en-US" sz="2400" dirty="0" smtClean="0">
                <a:latin typeface="Times New Roman" pitchFamily="18" charset="0"/>
                <a:cs typeface="Times New Roman" pitchFamily="18" charset="0"/>
              </a:rPr>
              <a:t>The criteria for personality disorders in Section II of DSM-5 have not changed from those in DSM-IV. An alternative approach to the diagnosis of personality disorders was developed for DSM-5 for further study and can be found in Section III.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682060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Paraphilic Disorder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b="1" dirty="0" err="1" smtClean="0">
                <a:latin typeface="Times New Roman" pitchFamily="18" charset="0"/>
                <a:cs typeface="Times New Roman" pitchFamily="18" charset="0"/>
              </a:rPr>
              <a:t>Specifiers</a:t>
            </a:r>
            <a:endParaRPr lang="en-US" sz="2400" b="1"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An overarching change from DSM-IV is the addition of the course </a:t>
            </a:r>
            <a:r>
              <a:rPr lang="en-US" sz="2400" dirty="0" err="1" smtClean="0">
                <a:latin typeface="Times New Roman" pitchFamily="18" charset="0"/>
                <a:cs typeface="Times New Roman" pitchFamily="18" charset="0"/>
              </a:rPr>
              <a:t>specifiers</a:t>
            </a:r>
            <a:r>
              <a:rPr lang="en-US" sz="2400" dirty="0" smtClean="0">
                <a:latin typeface="Times New Roman" pitchFamily="18" charset="0"/>
                <a:cs typeface="Times New Roman" pitchFamily="18" charset="0"/>
              </a:rPr>
              <a:t> “in a controlled environment” and “in remission” to the diagnostic criteria sets for all the </a:t>
            </a:r>
            <a:r>
              <a:rPr lang="en-US" sz="2400" dirty="0" err="1" smtClean="0">
                <a:latin typeface="Times New Roman" pitchFamily="18" charset="0"/>
                <a:cs typeface="Times New Roman" pitchFamily="18" charset="0"/>
              </a:rPr>
              <a:t>paraphilic</a:t>
            </a:r>
            <a:r>
              <a:rPr lang="en-US" sz="2400" dirty="0" smtClean="0">
                <a:latin typeface="Times New Roman" pitchFamily="18" charset="0"/>
                <a:cs typeface="Times New Roman" pitchFamily="18" charset="0"/>
              </a:rPr>
              <a:t> disorders. These </a:t>
            </a:r>
            <a:r>
              <a:rPr lang="en-US" sz="2400" dirty="0" err="1" smtClean="0">
                <a:latin typeface="Times New Roman" pitchFamily="18" charset="0"/>
                <a:cs typeface="Times New Roman" pitchFamily="18" charset="0"/>
              </a:rPr>
              <a:t>specifiers</a:t>
            </a:r>
            <a:r>
              <a:rPr lang="en-US" sz="2400" dirty="0" smtClean="0">
                <a:latin typeface="Times New Roman" pitchFamily="18" charset="0"/>
                <a:cs typeface="Times New Roman" pitchFamily="18" charset="0"/>
              </a:rPr>
              <a:t> are added to indicate important changes in an individual’s status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475194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990600"/>
            <a:ext cx="6347714" cy="5050763"/>
          </a:xfrm>
        </p:spPr>
        <p:txBody>
          <a:bodyPr>
            <a:normAutofit/>
          </a:bodyPr>
          <a:lstStyle/>
          <a:p>
            <a:r>
              <a:rPr lang="en-US" sz="2000" dirty="0" smtClean="0">
                <a:latin typeface="Times New Roman" pitchFamily="18" charset="0"/>
                <a:cs typeface="Times New Roman" pitchFamily="18" charset="0"/>
              </a:rPr>
              <a:t>The change for DSM-5 is that individuals who meet both Criterion A and Criterion B would now be diagnosed as having a </a:t>
            </a:r>
            <a:r>
              <a:rPr lang="en-US" sz="2000" dirty="0" err="1" smtClean="0">
                <a:latin typeface="Times New Roman" pitchFamily="18" charset="0"/>
                <a:cs typeface="Times New Roman" pitchFamily="18" charset="0"/>
              </a:rPr>
              <a:t>paraphilic</a:t>
            </a:r>
            <a:r>
              <a:rPr lang="en-US" sz="2000" dirty="0" smtClean="0">
                <a:latin typeface="Times New Roman" pitchFamily="18" charset="0"/>
                <a:cs typeface="Times New Roman" pitchFamily="18" charset="0"/>
              </a:rPr>
              <a:t> disorder. A diagnosis would not be given to individuals whose symptoms meet Criterion A but not Criterion B—that is, to those individuals who have a </a:t>
            </a:r>
            <a:r>
              <a:rPr lang="en-US" sz="2000" dirty="0" err="1" smtClean="0">
                <a:latin typeface="Times New Roman" pitchFamily="18" charset="0"/>
                <a:cs typeface="Times New Roman" pitchFamily="18" charset="0"/>
              </a:rPr>
              <a:t>paraphilia</a:t>
            </a:r>
            <a:r>
              <a:rPr lang="en-US" sz="2000" dirty="0" smtClean="0">
                <a:latin typeface="Times New Roman" pitchFamily="18" charset="0"/>
                <a:cs typeface="Times New Roman" pitchFamily="18" charset="0"/>
              </a:rPr>
              <a:t> but not a </a:t>
            </a:r>
            <a:r>
              <a:rPr lang="en-US" sz="2000" dirty="0" err="1" smtClean="0">
                <a:latin typeface="Times New Roman" pitchFamily="18" charset="0"/>
                <a:cs typeface="Times New Roman" pitchFamily="18" charset="0"/>
              </a:rPr>
              <a:t>paraphilic</a:t>
            </a:r>
            <a:r>
              <a:rPr lang="en-US" sz="2000" dirty="0" smtClean="0">
                <a:latin typeface="Times New Roman" pitchFamily="18" charset="0"/>
                <a:cs typeface="Times New Roman" pitchFamily="18" charset="0"/>
              </a:rPr>
              <a:t> disorder.</a:t>
            </a:r>
          </a:p>
          <a:p>
            <a:r>
              <a:rPr lang="en-US" sz="2000" dirty="0" smtClean="0">
                <a:latin typeface="Times New Roman" pitchFamily="18" charset="0"/>
                <a:cs typeface="Times New Roman" pitchFamily="18" charset="0"/>
              </a:rPr>
              <a:t>There is a distinction between </a:t>
            </a:r>
            <a:r>
              <a:rPr lang="en-US" sz="2000" dirty="0" err="1" smtClean="0">
                <a:latin typeface="Times New Roman" pitchFamily="18" charset="0"/>
                <a:cs typeface="Times New Roman" pitchFamily="18" charset="0"/>
              </a:rPr>
              <a:t>paraphilias</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paraphilic</a:t>
            </a:r>
            <a:r>
              <a:rPr lang="en-US" sz="2000" dirty="0" smtClean="0">
                <a:latin typeface="Times New Roman" pitchFamily="18" charset="0"/>
                <a:cs typeface="Times New Roman" pitchFamily="18" charset="0"/>
              </a:rPr>
              <a:t> disorders. A </a:t>
            </a:r>
            <a:r>
              <a:rPr lang="en-US" sz="2000" dirty="0" err="1" smtClean="0">
                <a:latin typeface="Times New Roman" pitchFamily="18" charset="0"/>
                <a:cs typeface="Times New Roman" pitchFamily="18" charset="0"/>
              </a:rPr>
              <a:t>paraphilic</a:t>
            </a:r>
            <a:r>
              <a:rPr lang="en-US" sz="2000" dirty="0" smtClean="0">
                <a:latin typeface="Times New Roman" pitchFamily="18" charset="0"/>
                <a:cs typeface="Times New Roman" pitchFamily="18" charset="0"/>
              </a:rPr>
              <a:t> disorder is a </a:t>
            </a:r>
            <a:r>
              <a:rPr lang="en-US" sz="2000" dirty="0" err="1" smtClean="0">
                <a:latin typeface="Times New Roman" pitchFamily="18" charset="0"/>
                <a:cs typeface="Times New Roman" pitchFamily="18" charset="0"/>
              </a:rPr>
              <a:t>paraphilia</a:t>
            </a:r>
            <a:r>
              <a:rPr lang="en-US" sz="2000" dirty="0" smtClean="0">
                <a:latin typeface="Times New Roman" pitchFamily="18" charset="0"/>
                <a:cs typeface="Times New Roman" pitchFamily="18" charset="0"/>
              </a:rPr>
              <a:t> that is currently causing distress or impairment to the individual or a </a:t>
            </a:r>
            <a:r>
              <a:rPr lang="en-US" sz="2000" dirty="0" err="1" smtClean="0">
                <a:latin typeface="Times New Roman" pitchFamily="18" charset="0"/>
                <a:cs typeface="Times New Roman" pitchFamily="18" charset="0"/>
              </a:rPr>
              <a:t>paraphilia</a:t>
            </a:r>
            <a:r>
              <a:rPr lang="en-US" sz="2000" dirty="0" smtClean="0">
                <a:latin typeface="Times New Roman" pitchFamily="18" charset="0"/>
                <a:cs typeface="Times New Roman" pitchFamily="18" charset="0"/>
              </a:rPr>
              <a:t> whose satisfaction has entailed personal harm, or risk of harm, to others. </a:t>
            </a:r>
          </a:p>
          <a:p>
            <a:endParaRPr lang="en-US" dirty="0"/>
          </a:p>
        </p:txBody>
      </p:sp>
    </p:spTree>
    <p:extLst>
      <p:ext uri="{BB962C8B-B14F-4D97-AF65-F5344CB8AC3E}">
        <p14:creationId xmlns:p14="http://schemas.microsoft.com/office/powerpoint/2010/main" val="1589048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09599" y="990600"/>
            <a:ext cx="6347714" cy="4495799"/>
          </a:xfrm>
        </p:spPr>
        <p:txBody>
          <a:bodyPr>
            <a:normAutofit/>
          </a:bodyPr>
          <a:lstStyle/>
          <a:p>
            <a:endParaRPr lang="en-US" sz="4000" dirty="0" smtClean="0"/>
          </a:p>
          <a:p>
            <a:endParaRPr lang="en-US" sz="4000" dirty="0"/>
          </a:p>
          <a:p>
            <a:r>
              <a:rPr lang="en-US" sz="4000" dirty="0" smtClean="0">
                <a:latin typeface="Arial Black" panose="020B0A04020102020204" pitchFamily="34" charset="0"/>
              </a:rPr>
              <a:t>Neurodevelopmental </a:t>
            </a:r>
            <a:r>
              <a:rPr lang="en-US" sz="4000" dirty="0">
                <a:latin typeface="Arial Black" panose="020B0A04020102020204" pitchFamily="34" charset="0"/>
              </a:rPr>
              <a:t>Disorder</a:t>
            </a:r>
          </a:p>
        </p:txBody>
      </p:sp>
    </p:spTree>
    <p:extLst>
      <p:ext uri="{BB962C8B-B14F-4D97-AF65-F5344CB8AC3E}">
        <p14:creationId xmlns:p14="http://schemas.microsoft.com/office/powerpoint/2010/main" val="3299185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914400"/>
          </a:xfrm>
        </p:spPr>
        <p:txBody>
          <a:bodyPr>
            <a:normAutofit/>
          </a:bodyPr>
          <a:lstStyle/>
          <a:p>
            <a:r>
              <a:rPr lang="en-US" b="1" dirty="0" smtClean="0"/>
              <a:t>Intellectual Disability</a:t>
            </a:r>
            <a:endParaRPr lang="en-US" b="1" dirty="0"/>
          </a:p>
        </p:txBody>
      </p:sp>
      <p:sp>
        <p:nvSpPr>
          <p:cNvPr id="3" name="Content Placeholder 2"/>
          <p:cNvSpPr>
            <a:spLocks noGrp="1"/>
          </p:cNvSpPr>
          <p:nvPr>
            <p:ph idx="1"/>
          </p:nvPr>
        </p:nvSpPr>
        <p:spPr>
          <a:xfrm>
            <a:off x="609599" y="1524000"/>
            <a:ext cx="6347714" cy="4517363"/>
          </a:xfrm>
        </p:spPr>
        <p:txBody>
          <a:bodyPr>
            <a:normAutofit lnSpcReduction="10000"/>
          </a:bodyPr>
          <a:lstStyle/>
          <a:p>
            <a:r>
              <a:rPr lang="en-US" sz="2400" dirty="0"/>
              <a:t>To reflect common language, the issues previously referred to as “mental retardation” are now classified as “intellectual disability.” This term is already falling out of favor, however, and thus the DSM-5 also uses the term </a:t>
            </a:r>
            <a:r>
              <a:rPr lang="en-US" sz="2400" i="1" dirty="0"/>
              <a:t>Intellectual Development Disorder</a:t>
            </a:r>
            <a:r>
              <a:rPr lang="en-US" sz="2400" dirty="0"/>
              <a:t>, which is the next evolution of the phrase in international medical parlance. The diagnostic criteria for this disorder have also been updated to more strongly focus on adaptive functioning, rather than IQ score.</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 Disorder</a:t>
            </a:r>
            <a:endParaRPr lang="en-US" b="1" dirty="0"/>
          </a:p>
        </p:txBody>
      </p:sp>
      <p:sp>
        <p:nvSpPr>
          <p:cNvPr id="3" name="Content Placeholder 2"/>
          <p:cNvSpPr>
            <a:spLocks noGrp="1"/>
          </p:cNvSpPr>
          <p:nvPr>
            <p:ph idx="1"/>
          </p:nvPr>
        </p:nvSpPr>
        <p:spPr>
          <a:xfrm>
            <a:off x="609599" y="1371600"/>
            <a:ext cx="6347714" cy="4669763"/>
          </a:xfrm>
        </p:spPr>
        <p:txBody>
          <a:bodyPr>
            <a:normAutofit/>
          </a:bodyPr>
          <a:lstStyle/>
          <a:p>
            <a:r>
              <a:rPr lang="en-US" b="1" dirty="0" smtClean="0"/>
              <a:t>Communication Disorders </a:t>
            </a:r>
            <a:r>
              <a:rPr lang="en-US" dirty="0" smtClean="0"/>
              <a:t>The DSM-5 communication disorders include language disorder (which combines DSM-IV expressive and mixed receptive-expressive language disorders), speech sound disorder (a new name for phonological disorder), and childhood-onset fluency disorder (a new name for stuttering). Also included is social (pragmatic) communication disorder, a new condition for persistent difficulties in the social uses of verbal and nonverbal communication. Because social communication deficits are one component of autism spectrum disorder (ASD), it is important to note that social (pragmatic) communication disorder cannot be diagnosed in the presence of restricted repetitive behaviors, interests, and activities (the other component of ASD). </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Autism Spectrum Disorder</a:t>
            </a:r>
            <a:endParaRPr lang="en-US" b="1" dirty="0"/>
          </a:p>
        </p:txBody>
      </p:sp>
      <p:sp>
        <p:nvSpPr>
          <p:cNvPr id="3" name="Content Placeholder 2"/>
          <p:cNvSpPr>
            <a:spLocks noGrp="1"/>
          </p:cNvSpPr>
          <p:nvPr>
            <p:ph idx="1"/>
          </p:nvPr>
        </p:nvSpPr>
        <p:spPr/>
        <p:txBody>
          <a:bodyPr/>
          <a:lstStyle/>
          <a:p>
            <a:r>
              <a:rPr lang="en-US" dirty="0"/>
              <a:t>In the DSM-5, four separately classified issues—that are unfortunately very common—have been unified under the header of </a:t>
            </a:r>
            <a:r>
              <a:rPr lang="en-US" b="1" i="1" dirty="0"/>
              <a:t>autism spectrum disorder</a:t>
            </a:r>
            <a:r>
              <a:rPr lang="en-US" dirty="0"/>
              <a:t>. The previous categories of autism, Asperger’s, childhood disintegrative disorder, and pervasive developmental disorder are no longer in use.</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914400"/>
          </a:xfrm>
        </p:spPr>
        <p:txBody>
          <a:bodyPr/>
          <a:lstStyle/>
          <a:p>
            <a:r>
              <a:rPr lang="en-US" b="1" dirty="0" smtClean="0"/>
              <a:t>Specific Learning Disorder</a:t>
            </a:r>
            <a:endParaRPr lang="en-US" b="1" dirty="0"/>
          </a:p>
        </p:txBody>
      </p:sp>
      <p:sp>
        <p:nvSpPr>
          <p:cNvPr id="3" name="Content Placeholder 2"/>
          <p:cNvSpPr>
            <a:spLocks noGrp="1"/>
          </p:cNvSpPr>
          <p:nvPr>
            <p:ph idx="1"/>
          </p:nvPr>
        </p:nvSpPr>
        <p:spPr>
          <a:xfrm>
            <a:off x="609599" y="1447800"/>
            <a:ext cx="6347714" cy="4593563"/>
          </a:xfrm>
        </p:spPr>
        <p:txBody>
          <a:bodyPr>
            <a:normAutofit/>
          </a:bodyPr>
          <a:lstStyle/>
          <a:p>
            <a:r>
              <a:rPr lang="en-US" sz="2000" b="1" dirty="0" smtClean="0"/>
              <a:t>Specific learning disorder </a:t>
            </a:r>
            <a:r>
              <a:rPr lang="en-US" sz="2000" dirty="0" smtClean="0"/>
              <a:t>combines the DSM-IV diagnoses of reading disorder, mathematics disorder, disorder of written expression, and learning disorder not otherwise specified. Because learning deficits in the areas of reading, written expression, and mathematics commonly occur together, coded </a:t>
            </a:r>
            <a:r>
              <a:rPr lang="en-US" sz="2000" dirty="0" err="1" smtClean="0"/>
              <a:t>specifiers</a:t>
            </a:r>
            <a:r>
              <a:rPr lang="en-US" sz="2000" dirty="0" smtClean="0"/>
              <a:t> for the deficit types in each area are included. The text acknowledges that specific types of reading deficits are described internationally in various ways as dyslexia and specific types of mathematics deficits as dyscalculia.</a:t>
            </a:r>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63</TotalTime>
  <Words>2630</Words>
  <Application>Microsoft Office PowerPoint</Application>
  <PresentationFormat>On-screen Show (4:3)</PresentationFormat>
  <Paragraphs>120</Paragraphs>
  <Slides>48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Algerian</vt:lpstr>
      <vt:lpstr>Arial</vt:lpstr>
      <vt:lpstr>Arial Black</vt:lpstr>
      <vt:lpstr>Arial Rounded MT Bold</vt:lpstr>
      <vt:lpstr>Bahnschrift</vt:lpstr>
      <vt:lpstr>Bauhaus 93</vt:lpstr>
      <vt:lpstr>Times New Roman</vt:lpstr>
      <vt:lpstr>Trebuchet MS</vt:lpstr>
      <vt:lpstr>Wingdings 3</vt:lpstr>
      <vt:lpstr>Facet</vt:lpstr>
      <vt:lpstr>Changes in DSM 5</vt:lpstr>
      <vt:lpstr>DSM 5</vt:lpstr>
      <vt:lpstr>List of Changes from DSM 4 to DSM 5</vt:lpstr>
      <vt:lpstr>PowerPoint Presentation</vt:lpstr>
      <vt:lpstr>PowerPoint Presentation</vt:lpstr>
      <vt:lpstr>Intellectual Disability</vt:lpstr>
      <vt:lpstr>Communication Disorder</vt:lpstr>
      <vt:lpstr> Autism Spectrum Disorder</vt:lpstr>
      <vt:lpstr>Specific Learning Disorder</vt:lpstr>
      <vt:lpstr> Motor Disorders </vt:lpstr>
      <vt:lpstr>Attention Deficit Hyperactivity Disorder</vt:lpstr>
      <vt:lpstr>Schizoaffective Disorder</vt:lpstr>
      <vt:lpstr> Schizophrenia subtypes</vt:lpstr>
      <vt:lpstr>PowerPoint Presentation</vt:lpstr>
      <vt:lpstr>Bipolar Disorder</vt:lpstr>
      <vt:lpstr>PowerPoint Presentation</vt:lpstr>
      <vt:lpstr>Depressive Disorders</vt:lpstr>
      <vt:lpstr>Bereavement Exclusion </vt:lpstr>
      <vt:lpstr>       Anxiety Disorders</vt:lpstr>
      <vt:lpstr> Anxiety Disorders</vt:lpstr>
      <vt:lpstr>Panic Attack </vt:lpstr>
      <vt:lpstr>Separation Anxiety Disorder</vt:lpstr>
      <vt:lpstr>Selective Mutism</vt:lpstr>
      <vt:lpstr>Obsessive-Compulsive and Related Disorders </vt:lpstr>
      <vt:lpstr>Obsessive compulsive and related Disorders</vt:lpstr>
      <vt:lpstr> Hoarding Disorder</vt:lpstr>
      <vt:lpstr>Excoriation (Skin-Picking)</vt:lpstr>
      <vt:lpstr> Body Dysmorphic Disorder</vt:lpstr>
      <vt:lpstr> Trauma and Stress related Disorders </vt:lpstr>
      <vt:lpstr>PowerPoint Presentation</vt:lpstr>
      <vt:lpstr> Reactive Attachment Disorder</vt:lpstr>
      <vt:lpstr>Dissociative Disorders</vt:lpstr>
      <vt:lpstr>Somatic symptom and related disorders</vt:lpstr>
      <vt:lpstr> Feeding and Eating Disorders</vt:lpstr>
      <vt:lpstr>PowerPoint Presentation</vt:lpstr>
      <vt:lpstr>PowerPoint Presentation</vt:lpstr>
      <vt:lpstr> Elimination Disorders</vt:lpstr>
      <vt:lpstr> Sleep Disorders</vt:lpstr>
      <vt:lpstr>PowerPoint Presentation</vt:lpstr>
      <vt:lpstr> Gender Dysphoria</vt:lpstr>
      <vt:lpstr> Disruptive, Impule control, and Conduct Disorder </vt:lpstr>
      <vt:lpstr>PowerPoint Presentation</vt:lpstr>
      <vt:lpstr>Substance related Addictive disorder</vt:lpstr>
      <vt:lpstr>PowerPoint Presentation</vt:lpstr>
      <vt:lpstr> Neurocognitive Disorders</vt:lpstr>
      <vt:lpstr> Personality Disorder</vt:lpstr>
      <vt:lpstr> Paraphilic Disorder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in DSM 5</dc:title>
  <cp:lastModifiedBy>Mohsin</cp:lastModifiedBy>
  <cp:revision>4</cp:revision>
  <dcterms:modified xsi:type="dcterms:W3CDTF">2020-04-28T08:29:30Z</dcterms:modified>
</cp:coreProperties>
</file>