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68" d="100"/>
          <a:sy n="68" d="100"/>
        </p:scale>
        <p:origin x="96" y="210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3/17/2020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3/17/2020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3/17/2020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3/17/2020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3/17/2020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3/17/2020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3/17/2020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3/17/2020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INTEGRAL EQUATION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LAPLACE TRANSFORMATION.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Laplace Transformation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Constant Multiply</a:t>
            </a:r>
          </a:p>
          <a:p>
            <a:pPr marL="0" indent="0">
              <a:buNone/>
            </a:pPr>
            <a:r>
              <a:rPr lang="en-US" dirty="0" smtClean="0"/>
              <a:t>a is a constant,</a:t>
            </a:r>
          </a:p>
          <a:p>
            <a:pPr marL="0" indent="0">
              <a:buNone/>
            </a:pPr>
            <a:r>
              <a:rPr lang="en-US" dirty="0" smtClean="0"/>
              <a:t>For Example:-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Linearity Property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4930622" y="1811993"/>
                <a:ext cx="351974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US" sz="280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𝐿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𝑎𝑓</m:t>
                                  </m:r>
                                  <m:r>
                                    <a:rPr lang="en-US" sz="2800" i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𝑎𝐿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{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0622" y="1811993"/>
                <a:ext cx="3519746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4729712" y="3123115"/>
                <a:ext cx="4134530" cy="9003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{4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}=4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{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}=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712" y="3123115"/>
                <a:ext cx="4134530" cy="9003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942252" y="4399545"/>
                <a:ext cx="657975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US" sz="280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>
                              <a:latin typeface="Cambria Math" panose="02040503050406030204" pitchFamily="18" charset="0"/>
                            </a:rPr>
                            <m:t>ℒ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𝑎𝑓</m:t>
                                  </m:r>
                                  <m:r>
                                    <a:rPr lang="en-US" sz="2800" i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i="0">
                                      <a:latin typeface="Cambria Math" panose="02040503050406030204" pitchFamily="18" charset="0"/>
                                    </a:rPr>
                                    <m:t>)+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𝑏𝑓</m:t>
                                  </m:r>
                                  <m:r>
                                    <a:rPr lang="en-US" sz="2800" i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ℒ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{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)}+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ℒ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{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800" dirty="0" smtClean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252" y="4399545"/>
                <a:ext cx="6579750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4494212" y="5061343"/>
                <a:ext cx="4357988" cy="12081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40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d>
                              <m:dPr>
                                <m:begChr m:val=""/>
                                <m:endChr m:val="}"/>
                                <m:ctrlPr>
                                  <a:rPr lang="en-US" sz="240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ℒ</m:t>
                                </m:r>
                                <m:r>
                                  <a:rPr lang="en-US" sz="2400" i="0">
                                    <a:latin typeface="Cambria Math" panose="02040503050406030204" pitchFamily="18" charset="0"/>
                                  </a:rPr>
                                  <m:t>{4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i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0">
                                    <a:latin typeface="Cambria Math" panose="02040503050406030204" pitchFamily="18" charset="0"/>
                                  </a:rPr>
                                  <m:t>}=4</m:t>
                                </m:r>
                                <m:r>
                                  <a:rPr lang="en-US" sz="2400" i="0">
                                    <a:latin typeface="Cambria Math" panose="02040503050406030204" pitchFamily="18" charset="0"/>
                                  </a:rPr>
                                  <m:t>ℒ</m:t>
                                </m:r>
                                <m:r>
                                  <a:rPr lang="en-US" sz="2400" i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i="0">
                                    <a:latin typeface="Cambria Math" panose="02040503050406030204" pitchFamily="18" charset="0"/>
                                  </a:rPr>
                                  <m:t>}+3</m:t>
                                </m:r>
                                <m:r>
                                  <a:rPr lang="en-US" sz="2400" i="0">
                                    <a:latin typeface="Cambria Math" panose="02040503050406030204" pitchFamily="18" charset="0"/>
                                  </a:rPr>
                                  <m:t>ℒ</m:t>
                                </m:r>
                                <m:r>
                                  <a:rPr lang="en-US" sz="2400" i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</m:mr>
                        <m:mr>
                          <m:e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en-US" sz="2400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en-US" sz="2400" i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den>
                            </m:f>
                          </m:e>
                        </m:mr>
                      </m:m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4212" y="5061343"/>
                <a:ext cx="4357988" cy="120815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LAPLACE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Multiplication by </a:t>
            </a:r>
            <a:r>
              <a:rPr lang="en-US" dirty="0" smtClean="0"/>
              <a:t>x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Example:-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359439"/>
              </p:ext>
            </p:extLst>
          </p:nvPr>
        </p:nvGraphicFramePr>
        <p:xfrm>
          <a:off x="4313136" y="2057400"/>
          <a:ext cx="4343400" cy="257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2145960" imgH="1269720" progId="Equation.DSMT4">
                  <p:embed/>
                </p:oleObj>
              </mc:Choice>
              <mc:Fallback>
                <p:oleObj name="Equation" r:id="rId3" imgW="2145960" imgH="1269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13136" y="2057400"/>
                        <a:ext cx="4343400" cy="2570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471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Derivative of Laplace Transformation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653712"/>
              </p:ext>
            </p:extLst>
          </p:nvPr>
        </p:nvGraphicFramePr>
        <p:xfrm>
          <a:off x="2055812" y="1752600"/>
          <a:ext cx="7679010" cy="2984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3593880" imgH="1396800" progId="Equation.DSMT4">
                  <p:embed/>
                </p:oleObj>
              </mc:Choice>
              <mc:Fallback>
                <p:oleObj name="Equation" r:id="rId3" imgW="359388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5812" y="1752600"/>
                        <a:ext cx="7679010" cy="29847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753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#1.5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the following initial value problem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947560"/>
              </p:ext>
            </p:extLst>
          </p:nvPr>
        </p:nvGraphicFramePr>
        <p:xfrm>
          <a:off x="2589212" y="2286000"/>
          <a:ext cx="2819400" cy="4097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2273040" imgH="3632040" progId="Equation.DSMT4">
                  <p:embed/>
                </p:oleObj>
              </mc:Choice>
              <mc:Fallback>
                <p:oleObj name="Equation" r:id="rId3" imgW="2273040" imgH="3632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9212" y="2286000"/>
                        <a:ext cx="2819400" cy="4097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668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the initial value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203624"/>
              </p:ext>
            </p:extLst>
          </p:nvPr>
        </p:nvGraphicFramePr>
        <p:xfrm>
          <a:off x="2284412" y="1736931"/>
          <a:ext cx="2743200" cy="42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2070000" imgH="3682800" progId="Equation.DSMT4">
                  <p:embed/>
                </p:oleObj>
              </mc:Choice>
              <mc:Fallback>
                <p:oleObj name="Equation" r:id="rId3" imgW="2070000" imgH="3682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4412" y="1736931"/>
                        <a:ext cx="2743200" cy="4298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973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roblems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436" y="1417637"/>
            <a:ext cx="6525536" cy="2038635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412" y="4114800"/>
            <a:ext cx="6373114" cy="164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09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h education presentation with Pi  (widescreen).potx" id="{DF132673-7A8C-4FB7-A35E-0123B6C0D98B}" vid="{CCAAB50D-2EF2-4925-80C2-C83131AE58AC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105</TotalTime>
  <Words>55</Words>
  <Application>Microsoft Office PowerPoint</Application>
  <PresentationFormat>Custom</PresentationFormat>
  <Paragraphs>26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Cambria Math</vt:lpstr>
      <vt:lpstr>Euphemia</vt:lpstr>
      <vt:lpstr>Math 16x9</vt:lpstr>
      <vt:lpstr>MathType 6.0 Equation</vt:lpstr>
      <vt:lpstr>INTEGRAL EQUATION</vt:lpstr>
      <vt:lpstr>Properties of Laplace Transformation</vt:lpstr>
      <vt:lpstr>LAPLACE TRANSFORMATION</vt:lpstr>
      <vt:lpstr>Derivative of Laplace Transformation </vt:lpstr>
      <vt:lpstr>Exercise #1.5</vt:lpstr>
      <vt:lpstr>Solve the initial value problem</vt:lpstr>
      <vt:lpstr>Problems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INTEGRAL EQUATION</dc:title>
  <dc:creator>user</dc:creator>
  <cp:lastModifiedBy>user</cp:lastModifiedBy>
  <cp:revision>7</cp:revision>
  <dcterms:created xsi:type="dcterms:W3CDTF">2020-03-17T08:12:07Z</dcterms:created>
  <dcterms:modified xsi:type="dcterms:W3CDTF">2020-03-17T09:57:18Z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