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289" r:id="rId26"/>
    <p:sldId id="290" r:id="rId27"/>
    <p:sldId id="291" r:id="rId28"/>
    <p:sldId id="292" r:id="rId29"/>
    <p:sldId id="293" r:id="rId30"/>
    <p:sldId id="294" r:id="rId31"/>
    <p:sldId id="295" r:id="rId32"/>
    <p:sldId id="296" r:id="rId33"/>
    <p:sldId id="297" r:id="rId34"/>
    <p:sldId id="298" r:id="rId35"/>
    <p:sldId id="299" r:id="rId36"/>
    <p:sldId id="300" r:id="rId37"/>
    <p:sldId id="301" r:id="rId38"/>
    <p:sldId id="302" r:id="rId39"/>
    <p:sldId id="303" r:id="rId40"/>
    <p:sldId id="304" r:id="rId41"/>
    <p:sldId id="305" r:id="rId42"/>
    <p:sldId id="306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80" d="100"/>
          <a:sy n="80" d="100"/>
        </p:scale>
        <p:origin x="35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8BB14-C1A5-4AE3-A104-D63771D053A0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D254B-3CF6-4E40-B77D-09BB8C3ED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221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8BB14-C1A5-4AE3-A104-D63771D053A0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D254B-3CF6-4E40-B77D-09BB8C3ED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658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8BB14-C1A5-4AE3-A104-D63771D053A0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D254B-3CF6-4E40-B77D-09BB8C3ED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760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8BB14-C1A5-4AE3-A104-D63771D053A0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D254B-3CF6-4E40-B77D-09BB8C3ED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084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8BB14-C1A5-4AE3-A104-D63771D053A0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D254B-3CF6-4E40-B77D-09BB8C3ED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988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8BB14-C1A5-4AE3-A104-D63771D053A0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D254B-3CF6-4E40-B77D-09BB8C3ED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638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8BB14-C1A5-4AE3-A104-D63771D053A0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D254B-3CF6-4E40-B77D-09BB8C3ED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068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8BB14-C1A5-4AE3-A104-D63771D053A0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D254B-3CF6-4E40-B77D-09BB8C3ED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853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8BB14-C1A5-4AE3-A104-D63771D053A0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D254B-3CF6-4E40-B77D-09BB8C3ED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417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8BB14-C1A5-4AE3-A104-D63771D053A0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D254B-3CF6-4E40-B77D-09BB8C3ED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395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8BB14-C1A5-4AE3-A104-D63771D053A0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D254B-3CF6-4E40-B77D-09BB8C3ED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567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78BB14-C1A5-4AE3-A104-D63771D053A0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2D254B-3CF6-4E40-B77D-09BB8C3ED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971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4" descr="Introduction&#10;• Acute flaccid paralysis (AFP) is defined as onset of&#10;paralysis ( &lt;4 weeks ) in a child (age &lt; 15 years) for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76" y="76200"/>
            <a:ext cx="8912225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0238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• Resembelance of the triggering factor to the antigen on&#10;peripheral nerves leads to an overzealous autoimmune&#10;response mo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52400"/>
            <a:ext cx="87630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06041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Clinical Features&#10;• A progressive ascending, symmetrical paralysis coming on&#10;over hours, days to a few weeks is the hallma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76" y="0"/>
            <a:ext cx="88360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1674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• Motor weakness:&#10;– Begins in lower limbs and progressively involves trunk,&#10;upper limbs, diaphragm, respiratory, pharyngea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76" y="0"/>
            <a:ext cx="8988425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09586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• Higher functions:&#10;– Consciousness is normal&#10;• Cranial Nerves:&#10;– 7th nerve bilateral involvement is frequently seen.&#10;• Se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76" y="152400"/>
            <a:ext cx="8912225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77416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Miller Fischer Syndrome&#10;• Adults,children&#10;• Uncommon&#10;• Anti GQ 1 b anitbodies &gt;90%&#10;(Not seen in other forms of&#10;GBS)&#10;• Caus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76" y="152400"/>
            <a:ext cx="8683625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35034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Lab Features&#10;CSF :&#10;• Normal pressure&#10;• Xanthochromic appearance&#10;• Raised CSF protein 1-10 g/l (100-1000mg/dl)&#10;• ALBUMINOCY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76" y="76200"/>
            <a:ext cx="8683625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6720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Nerve conduction velocity studies:&#10;• s/o either axonal or demyelinating neuropathy.&#10;• Axonal neuropathy has worst prognosi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76" y="0"/>
            <a:ext cx="8988425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07403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Asbury criteria for diagnosis of GBS&#10;REQUIRED :&#10;1. Areflexia&#10;2. Include in differential and rule out other causes&#10;3. Durat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76" y="0"/>
            <a:ext cx="8912225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67274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Treatment&#10;• Supportive care : Ventilation, physiotherpary&#10;• IVIG :&#10;– best given within 3-4 days of onset of weakness.&#10;– In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76" y="152400"/>
            <a:ext cx="8836025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83401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• Plasmapharesis&#10;– In cases of rapid progression&#10;– Not much benificial after 3 weeks&#10;– Dose : 200-250 ml/kg/bodyweight of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76" y="0"/>
            <a:ext cx="8759825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50170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AutoShape 2" descr="Anatomical localization and Etiolgical agents in Acute Flaccid Paralysis&#10;Anatomical site Etiology&#10;Anterior Horn Cell Polio...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pic>
        <p:nvPicPr>
          <p:cNvPr id="61443" name="Picture 4" descr="Anatomical localization and Etiolgical agents in Acute Flaccid Paralysis&#10;Anatomical site Etiology&#10;Anterior Horn Cell Polio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76" y="0"/>
            <a:ext cx="8836025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53043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• Plasmapheresis f/b IVIG is not superior to IVIG or PE&#10;alone&#10;• Oral steroids (methyl prednisolone) may delay recovery,&#10;ho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76" y="0"/>
            <a:ext cx="8988425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08576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• Easy fatigue is one of the most common chronic symptom.&#10;• Axonal form of GBS has slower recovery, some requiring upto&#10;ye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76" y="0"/>
            <a:ext cx="8683625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33983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Poliomyelitis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76" y="0"/>
            <a:ext cx="8988425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6219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Etiopathogenesis&#10;• Three antigenically distinct serotypes. Type1, 2 and 3&#10;• Polio virus can remain active for several days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76" y="76200"/>
            <a:ext cx="8836025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94282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• Poliovirus accesses the CNS via peripheral nerves and&#10;primarily infects motor neuron cells in the spinal cord (the&#10;anter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76" y="76200"/>
            <a:ext cx="8836025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75032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HOST FACTORS&#10;Age:&#10;– All age groups; children(6 MONTHS TO 3 YEARS most&#10;susceptible)&#10;– more than 95% reported in infancy and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76" y="152400"/>
            <a:ext cx="8988425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41866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 descr="1. Abortive polio :&#10;– Occurs in 4-8% of infections&#10;– Low grade fever, sore throat&#10;– Vomiting, abdominal pain&#10;– Loss of wei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76" y="152400"/>
            <a:ext cx="8759825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61400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 descr="2. Non Paralytic Polio :&#10;– 1-2% population&#10;– Non specific illness&#10;– Pre paralytic polio&#10;• Back stiffness,&#10;• Muscle tendern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76200"/>
            <a:ext cx="8591550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83680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 descr="3. Paralytic Polio&#10;– 0.5-1% of infections&#10;– Symptoms occur in two phases :&#10;• Minor : similar to abortive polio&#10;• Major : b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76" y="0"/>
            <a:ext cx="8836025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49558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 descr="a) Spinal Paralytic polio&#10; Most common , seen in 80% cases of paralytic polio&#10; Results from lower motor neuron lesion of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76" y="152400"/>
            <a:ext cx="8683625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798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Initial approach to a child with AFP&#10;A child with AFP is a medical emergency. The key steps in&#10;management are as follows:&#10;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76" y="0"/>
            <a:ext cx="8988425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72583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 descr="b) Bulbar Polio&#10; 2% of paralytic polio cases&#10; Due to weakness of motor part of cranial nerve.&#10; 9th and 10th CN involvem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76" y="0"/>
            <a:ext cx="8988425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81361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 descr=" Residual Paralysis&#10; Acute phase of illness subsides by 4 weeks and the&#10;recovery begins in paralysed muscles&#10; The exten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76" y="0"/>
            <a:ext cx="8988425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37979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 descr="Post Polio Syndrome&#10; Clinical deterioration occurs in survivors after several&#10;decades.&#10; H/o recent muscle weakness, poo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989" y="0"/>
            <a:ext cx="8836025" cy="607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15250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 descr="Complications&#10;• Respiratory complications: pneumonia, pulmonary edema&#10;• Cardiovascular complications: myocarditis, cor pul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76" y="0"/>
            <a:ext cx="8759825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89858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 descr="Treatment&#10;• The aim of the treatment is to promote recovery and to&#10;minimize residual paralysis and disability.&#10;• Children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76" y="76200"/>
            <a:ext cx="8759825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17281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 descr="• Pain Relief&#10;– Warm moist fomentation should be given.&#10;– Massage and IM injections should be avoided during the acute pha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76" y="228600"/>
            <a:ext cx="8759825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4943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 descr="Prognosis&#10;• The outcome of inapperent and abortive polio is relatively&#10;good.&#10;• It is bad for older children and those with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76" y="0"/>
            <a:ext cx="8988425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61524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 descr="ACTIVE IMMUNIZATION&#10; Oral (Sabin) Polio Vaccine&#10;• 1961 by Albert Sabin, Live attenuated vaccine.&#10;• Provide both humoral a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4" y="0"/>
            <a:ext cx="8891587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595798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 descr="Risks associated with use of OPV&#10; Vaccine Associated Paralytic Poliomyelitis&#10; Those cases of AFP, which have residual we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76" y="0"/>
            <a:ext cx="8836025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464732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 descr=" Vaccine derived Poliovirus&#10; There is a greater genetic change (1-15%) in the VP1 gene&#10;of the vaccine virus.&#10; It has po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76" y="152400"/>
            <a:ext cx="86836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7449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Onset of Paralysis Etiology&#10;Within hours to few&#10;days&#10;GBS, traumatic neuritis, transverse&#10;myelitis, myasthenia crisis, vira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76" y="0"/>
            <a:ext cx="8988425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865954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 descr="Vaccination Schedule&#10; National Immunization Schedule:&#10;– bOPV at birth,6-10-14 weeks followed by booster at 15-&#10;18month.&#10;–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76" y="76200"/>
            <a:ext cx="8988425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43274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 descr="Polio Eradication &amp; Endgame Strategic Plan 2013-2018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76" y="0"/>
            <a:ext cx="8759825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714562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2" descr="Acute Transverse Myelopathy&#10;• The three main categories in the differential diagnosis of ATM are demyelination,&#10;including&#10;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76" y="76200"/>
            <a:ext cx="8988425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73837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Progression of paralysis Disease&#10;Maximum Deficit at onset Traumatic neuropathy&#10;Hours to few days Poliomyelitis, Japanese B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76" y="152400"/>
            <a:ext cx="8988425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26814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Clinical Feature Disease&#10;Sensory features Neuropathy secondary to neurotropic viruses (Rabies,&#10;varicella zoster)&#10;GBS&#10;Trans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76" y="76200"/>
            <a:ext cx="8988425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16004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Investigations&#10;• Serum Potassium&#10;• MRI Spine with contrast&#10;• NCS, NST and EMG&#10;• CSF Examination&#10;• Serum Creatinine phospho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76" y="0"/>
            <a:ext cx="88360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83102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Introduction&#10;• It is an acute inflammatory demyelinating&#10;polyradiculoneuropathy.&#10;• It is an acute diffuse post-infective d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76" y="0"/>
            <a:ext cx="8988425" cy="716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98038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Antecedent causes&#10; 70% cases –post infectious .&#10; Viral infections : EBV, Measles, Mumps, CMV, HIV , Hep B.&#10; 20-30% case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76" y="76200"/>
            <a:ext cx="8912225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19358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7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Lenovo</cp:lastModifiedBy>
  <cp:revision>2</cp:revision>
  <dcterms:created xsi:type="dcterms:W3CDTF">2020-05-10T12:26:14Z</dcterms:created>
  <dcterms:modified xsi:type="dcterms:W3CDTF">2020-05-10T13:09:01Z</dcterms:modified>
</cp:coreProperties>
</file>