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47856A5-87B3-4932-86E7-681C6D563304}" type="datetimeFigureOut">
              <a:rPr lang="en-US" smtClean="0"/>
              <a:pPr/>
              <a:t>3/4/2020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BB38239-FE39-432C-9B99-6167345372F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7856A5-87B3-4932-86E7-681C6D563304}" type="datetimeFigureOut">
              <a:rPr lang="en-US" smtClean="0"/>
              <a:pPr/>
              <a:t>3/4/2020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7856A5-87B3-4932-86E7-681C6D563304}" type="datetimeFigureOut">
              <a:rPr lang="en-US" smtClean="0"/>
              <a:pPr/>
              <a:t>3/4/2020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7856A5-87B3-4932-86E7-681C6D563304}" type="datetimeFigureOut">
              <a:rPr lang="en-US" smtClean="0"/>
              <a:pPr/>
              <a:t>3/4/2020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7856A5-87B3-4932-86E7-681C6D563304}" type="datetimeFigureOut">
              <a:rPr lang="en-US" smtClean="0"/>
              <a:pPr/>
              <a:t>3/4/2020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38239-FE39-432C-9B99-6167345372F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7856A5-87B3-4932-86E7-681C6D563304}" type="datetimeFigureOut">
              <a:rPr lang="en-US" smtClean="0"/>
              <a:pPr/>
              <a:t>3/4/2020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47856A5-87B3-4932-86E7-681C6D563304}" type="datetimeFigureOut">
              <a:rPr lang="en-US" smtClean="0"/>
              <a:pPr/>
              <a:t>3/4/2020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7856A5-87B3-4932-86E7-681C6D563304}" type="datetimeFigureOut">
              <a:rPr lang="en-US" smtClean="0"/>
              <a:pPr/>
              <a:t>3/4/2020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856A5-87B3-4932-86E7-681C6D563304}" type="datetimeFigureOut">
              <a:rPr lang="en-US" smtClean="0"/>
              <a:pPr/>
              <a:t>3/4/2020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7856A5-87B3-4932-86E7-681C6D563304}" type="datetimeFigureOut">
              <a:rPr lang="en-US" smtClean="0"/>
              <a:pPr/>
              <a:t>3/4/2020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B38239-FE39-432C-9B99-6167345372F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7856A5-87B3-4932-86E7-681C6D563304}" type="datetimeFigureOut">
              <a:rPr lang="en-US" smtClean="0"/>
              <a:pPr/>
              <a:t>3/4/2020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BB38239-FE39-432C-9B99-6167345372F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47856A5-87B3-4932-86E7-681C6D563304}" type="datetimeFigureOut">
              <a:rPr lang="en-US" smtClean="0"/>
              <a:pPr/>
              <a:t>3/4/2020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B38239-FE39-432C-9B99-6167345372F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essayinfo.com/essays/narrative_essay.php"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762000" y="2492375"/>
            <a:ext cx="7391400" cy="1470025"/>
          </a:xfrm>
        </p:spPr>
        <p:txBody>
          <a:bodyPr/>
          <a:lstStyle/>
          <a:p>
            <a:pPr algn="ctr" eaLnBrk="1" fontAlgn="auto" hangingPunct="1">
              <a:spcAft>
                <a:spcPts val="0"/>
              </a:spcAft>
              <a:defRPr/>
            </a:pPr>
            <a:r>
              <a:rPr lang="en-US" altLang="zh-CN" sz="8000" dirty="0" smtClean="0">
                <a:ea typeface="SimSun" pitchFamily="2" charset="-122"/>
              </a:rPr>
              <a:t>Narrative Essay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838200"/>
            <a:ext cx="8229600" cy="1066800"/>
          </a:xfrm>
        </p:spPr>
        <p:txBody>
          <a:bodyPr/>
          <a:lstStyle/>
          <a:p>
            <a:pPr algn="ctr" eaLnBrk="1" hangingPunct="1"/>
            <a:r>
              <a:rPr lang="en-US" altLang="zh-CN" smtClean="0">
                <a:ea typeface="SimSun" pitchFamily="2" charset="-122"/>
              </a:rPr>
              <a:t>Essay Development</a:t>
            </a:r>
            <a:endParaRPr lang="zh-CN" altLang="en-US" smtClean="0">
              <a:ea typeface="SimSun" pitchFamily="2" charset="-122"/>
            </a:endParaRPr>
          </a:p>
        </p:txBody>
      </p:sp>
      <p:sp>
        <p:nvSpPr>
          <p:cNvPr id="14339" name="Content Placeholder 2"/>
          <p:cNvSpPr>
            <a:spLocks noGrp="1"/>
          </p:cNvSpPr>
          <p:nvPr>
            <p:ph idx="1"/>
          </p:nvPr>
        </p:nvSpPr>
        <p:spPr/>
        <p:txBody>
          <a:bodyPr>
            <a:normAutofit/>
          </a:bodyPr>
          <a:lstStyle/>
          <a:p>
            <a:pPr algn="just" eaLnBrk="1" hangingPunct="1">
              <a:lnSpc>
                <a:spcPct val="80000"/>
              </a:lnSpc>
              <a:buFontTx/>
              <a:buNone/>
            </a:pPr>
            <a:r>
              <a:rPr lang="en-US" altLang="zh-CN" b="1" smtClean="0"/>
              <a:t>6) Include the conventions for narratives</a:t>
            </a:r>
          </a:p>
          <a:p>
            <a:pPr algn="just" eaLnBrk="1" hangingPunct="1">
              <a:lnSpc>
                <a:spcPct val="80000"/>
              </a:lnSpc>
              <a:buFontTx/>
              <a:buChar char="-"/>
            </a:pPr>
            <a:r>
              <a:rPr lang="en-US" altLang="zh-CN" smtClean="0"/>
              <a:t>Narratives should include: a plot, including setting and characters; a climax; and an ending. </a:t>
            </a:r>
          </a:p>
          <a:p>
            <a:pPr algn="just" eaLnBrk="1" hangingPunct="1">
              <a:lnSpc>
                <a:spcPct val="80000"/>
              </a:lnSpc>
              <a:buFont typeface="Georgia" pitchFamily="18" charset="0"/>
              <a:buNone/>
            </a:pPr>
            <a:endParaRPr lang="en-US" altLang="zh-CN" smtClean="0"/>
          </a:p>
          <a:p>
            <a:pPr algn="just" eaLnBrk="1" hangingPunct="1">
              <a:lnSpc>
                <a:spcPct val="80000"/>
              </a:lnSpc>
              <a:buFontTx/>
              <a:buNone/>
            </a:pPr>
            <a:endParaRPr lang="en-US" altLang="zh-CN" smtClean="0"/>
          </a:p>
          <a:p>
            <a:pPr algn="just" eaLnBrk="1" hangingPunct="1">
              <a:lnSpc>
                <a:spcPct val="80000"/>
              </a:lnSpc>
              <a:buFontTx/>
              <a:buNone/>
            </a:pPr>
            <a:r>
              <a:rPr lang="en-US" altLang="zh-CN" b="1" smtClean="0"/>
              <a:t>7) Create authentic characters</a:t>
            </a:r>
            <a:r>
              <a:rPr lang="en-US" altLang="zh-CN" smtClean="0"/>
              <a:t>.</a:t>
            </a:r>
          </a:p>
          <a:p>
            <a:pPr algn="just" eaLnBrk="1" hangingPunct="1">
              <a:lnSpc>
                <a:spcPct val="80000"/>
              </a:lnSpc>
              <a:buFontTx/>
              <a:buChar char="-"/>
            </a:pPr>
            <a:r>
              <a:rPr lang="en-US" altLang="zh-CN" smtClean="0"/>
              <a:t>readers should be able to visualize the characters </a:t>
            </a:r>
          </a:p>
          <a:p>
            <a:pPr algn="just" eaLnBrk="1" hangingPunct="1">
              <a:lnSpc>
                <a:spcPct val="80000"/>
              </a:lnSpc>
              <a:buFont typeface="Georgia" pitchFamily="18" charset="0"/>
              <a:buNone/>
            </a:pPr>
            <a:r>
              <a:rPr lang="en-US" altLang="zh-CN" smtClean="0"/>
              <a:t>(appearance, speech, actions)</a:t>
            </a:r>
          </a:p>
          <a:p>
            <a:pPr algn="just" eaLnBrk="1" hangingPunct="1">
              <a:buFont typeface="Georgia" pitchFamily="18" charset="0"/>
              <a:buNone/>
            </a:pPr>
            <a:endParaRPr lang="en-US" altLang="zh-CN"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eaLnBrk="1" hangingPunct="1"/>
            <a:r>
              <a:rPr lang="en-US" smtClean="0">
                <a:ea typeface="ＭＳ Ｐゴシック" pitchFamily="34" charset="-128"/>
              </a:rPr>
              <a:t>Essay Development</a:t>
            </a:r>
          </a:p>
        </p:txBody>
      </p:sp>
      <p:sp>
        <p:nvSpPr>
          <p:cNvPr id="15363" name="Content Placeholder 2"/>
          <p:cNvSpPr>
            <a:spLocks noGrp="1"/>
          </p:cNvSpPr>
          <p:nvPr>
            <p:ph idx="1"/>
          </p:nvPr>
        </p:nvSpPr>
        <p:spPr>
          <a:xfrm>
            <a:off x="457200" y="2249488"/>
            <a:ext cx="8534400" cy="4324350"/>
          </a:xfrm>
        </p:spPr>
        <p:txBody>
          <a:bodyPr>
            <a:normAutofit/>
          </a:bodyPr>
          <a:lstStyle/>
          <a:p>
            <a:pPr eaLnBrk="1" hangingPunct="1">
              <a:lnSpc>
                <a:spcPct val="80000"/>
              </a:lnSpc>
              <a:buFontTx/>
              <a:buNone/>
            </a:pPr>
            <a:r>
              <a:rPr lang="en-US" altLang="zh-CN" b="1" smtClean="0"/>
              <a:t>8) Use sensory details</a:t>
            </a:r>
          </a:p>
          <a:p>
            <a:pPr eaLnBrk="1" hangingPunct="1">
              <a:lnSpc>
                <a:spcPct val="80000"/>
              </a:lnSpc>
              <a:buFontTx/>
              <a:buNone/>
            </a:pPr>
            <a:endParaRPr lang="en-US" altLang="zh-CN" b="1" smtClean="0"/>
          </a:p>
          <a:p>
            <a:pPr algn="just" eaLnBrk="1" hangingPunct="1">
              <a:lnSpc>
                <a:spcPct val="80000"/>
              </a:lnSpc>
              <a:buFontTx/>
              <a:buChar char="-"/>
            </a:pPr>
            <a:r>
              <a:rPr lang="en-US" altLang="zh-CN" smtClean="0"/>
              <a:t>Include enough details for clarity.</a:t>
            </a:r>
          </a:p>
          <a:p>
            <a:pPr eaLnBrk="1" hangingPunct="1">
              <a:lnSpc>
                <a:spcPct val="80000"/>
              </a:lnSpc>
              <a:buFontTx/>
              <a:buNone/>
            </a:pPr>
            <a:endParaRPr lang="en-US" altLang="zh-CN" smtClean="0"/>
          </a:p>
          <a:p>
            <a:pPr algn="just" eaLnBrk="1" hangingPunct="1">
              <a:lnSpc>
                <a:spcPct val="80000"/>
              </a:lnSpc>
              <a:buFontTx/>
              <a:buChar char="-"/>
            </a:pPr>
            <a:r>
              <a:rPr lang="en-US" altLang="zh-CN" smtClean="0"/>
              <a:t>For example, if the setting plays an important role in your story, describe it in concrete, vivid and specific terms so that your readers can imagine the scene easily. </a:t>
            </a:r>
          </a:p>
          <a:p>
            <a:pPr algn="just" eaLnBrk="1" hangingPunct="1">
              <a:lnSpc>
                <a:spcPct val="80000"/>
              </a:lnSpc>
              <a:buFont typeface="Georgia" pitchFamily="18" charset="0"/>
              <a:buNone/>
            </a:pPr>
            <a:endParaRPr lang="en-US" altLang="zh-CN" smtClean="0"/>
          </a:p>
          <a:p>
            <a:pPr algn="just" eaLnBrk="1" hangingPunct="1">
              <a:buFontTx/>
              <a:buChar char="-"/>
            </a:pPr>
            <a:r>
              <a:rPr lang="en-US" smtClean="0">
                <a:ea typeface="ＭＳ Ｐゴシック" pitchFamily="34" charset="-128"/>
              </a:rPr>
              <a:t>Appeal to the readers</a:t>
            </a:r>
            <a:r>
              <a:rPr lang="en-US" altLang="en-US" smtClean="0">
                <a:ea typeface="ＭＳ Ｐゴシック" pitchFamily="34" charset="-128"/>
              </a:rPr>
              <a:t>’</a:t>
            </a:r>
            <a:r>
              <a:rPr lang="en-US" smtClean="0">
                <a:ea typeface="ＭＳ Ｐゴシック" pitchFamily="34" charset="-128"/>
              </a:rPr>
              <a:t> 5 senses when describing the scene or characters in your narrative essay.</a:t>
            </a:r>
          </a:p>
          <a:p>
            <a:pPr algn="just" eaLnBrk="1" hangingPunct="1">
              <a:buFont typeface="Georgia" pitchFamily="18" charset="0"/>
              <a:buNone/>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457200" y="838200"/>
            <a:ext cx="8229600" cy="1066800"/>
          </a:xfrm>
        </p:spPr>
        <p:txBody>
          <a:bodyPr/>
          <a:lstStyle/>
          <a:p>
            <a:pPr algn="ctr" eaLnBrk="1" hangingPunct="1"/>
            <a:r>
              <a:rPr lang="en-US" altLang="zh-CN" smtClean="0">
                <a:ea typeface="SimSun" pitchFamily="2" charset="-122"/>
              </a:rPr>
              <a:t>Essay Development</a:t>
            </a:r>
            <a:endParaRPr lang="zh-CN" altLang="en-US" smtClean="0">
              <a:ea typeface="SimSun" pitchFamily="2" charset="-122"/>
            </a:endParaRPr>
          </a:p>
        </p:txBody>
      </p:sp>
      <p:sp>
        <p:nvSpPr>
          <p:cNvPr id="16387" name="Rectangle 3"/>
          <p:cNvSpPr>
            <a:spLocks noGrp="1"/>
          </p:cNvSpPr>
          <p:nvPr>
            <p:ph idx="1"/>
          </p:nvPr>
        </p:nvSpPr>
        <p:spPr>
          <a:xfrm>
            <a:off x="381000" y="2057400"/>
            <a:ext cx="8229600" cy="4324350"/>
          </a:xfrm>
        </p:spPr>
        <p:txBody>
          <a:bodyPr>
            <a:normAutofit/>
          </a:bodyPr>
          <a:lstStyle/>
          <a:p>
            <a:pPr eaLnBrk="1" hangingPunct="1">
              <a:lnSpc>
                <a:spcPct val="80000"/>
              </a:lnSpc>
              <a:buFontTx/>
              <a:buNone/>
            </a:pPr>
            <a:r>
              <a:rPr lang="en-US" altLang="zh-CN" b="1" smtClean="0"/>
              <a:t>9) Use dialogues realistically.</a:t>
            </a:r>
          </a:p>
          <a:p>
            <a:pPr eaLnBrk="1" hangingPunct="1">
              <a:lnSpc>
                <a:spcPct val="80000"/>
              </a:lnSpc>
              <a:buFontTx/>
              <a:buNone/>
            </a:pPr>
            <a:endParaRPr lang="en-US" altLang="zh-CN" b="1" smtClean="0"/>
          </a:p>
          <a:p>
            <a:pPr algn="just" eaLnBrk="1" hangingPunct="1">
              <a:lnSpc>
                <a:spcPct val="80000"/>
              </a:lnSpc>
              <a:buFontTx/>
              <a:buChar char="-"/>
            </a:pPr>
            <a:r>
              <a:rPr lang="en-US" altLang="zh-CN" smtClean="0"/>
              <a:t>dialogues create emphasis and drama.</a:t>
            </a:r>
          </a:p>
          <a:p>
            <a:pPr algn="just" eaLnBrk="1" hangingPunct="1">
              <a:lnSpc>
                <a:spcPct val="80000"/>
              </a:lnSpc>
              <a:buFontTx/>
              <a:buChar char="-"/>
            </a:pPr>
            <a:endParaRPr lang="en-US" altLang="zh-CN" smtClean="0"/>
          </a:p>
          <a:p>
            <a:pPr algn="just" eaLnBrk="1" hangingPunct="1">
              <a:lnSpc>
                <a:spcPct val="80000"/>
              </a:lnSpc>
              <a:buFontTx/>
              <a:buChar char="-"/>
            </a:pPr>
            <a:r>
              <a:rPr lang="en-US" altLang="zh-CN" smtClean="0"/>
              <a:t>By presenting conversations, writers show rather than tell, often creating emphasis or a more dramatic effect. </a:t>
            </a:r>
          </a:p>
          <a:p>
            <a:pPr algn="just" eaLnBrk="1" hangingPunct="1">
              <a:lnSpc>
                <a:spcPct val="80000"/>
              </a:lnSpc>
              <a:buFontTx/>
              <a:buNone/>
            </a:pPr>
            <a:endParaRPr lang="en-US" altLang="zh-CN" smtClean="0"/>
          </a:p>
          <a:p>
            <a:pPr algn="just" eaLnBrk="1" hangingPunct="1">
              <a:lnSpc>
                <a:spcPct val="80000"/>
              </a:lnSpc>
              <a:buFontTx/>
              <a:buChar char="-"/>
            </a:pPr>
            <a:r>
              <a:rPr lang="en-US" altLang="zh-CN" smtClean="0"/>
              <a:t>creates a feeling of closeness between reader and characters.</a:t>
            </a:r>
          </a:p>
          <a:p>
            <a:pPr eaLnBrk="1" hangingPunct="1">
              <a:lnSpc>
                <a:spcPct val="80000"/>
              </a:lnSpc>
              <a:buFontTx/>
              <a:buChar char="-"/>
            </a:pPr>
            <a:endParaRPr lang="en-US" altLang="zh-CN" smtClean="0"/>
          </a:p>
          <a:p>
            <a:pPr eaLnBrk="1" hangingPunct="1">
              <a:lnSpc>
                <a:spcPct val="80000"/>
              </a:lnSpc>
              <a:buFontTx/>
              <a:buChar char="-"/>
            </a:pPr>
            <a:endParaRPr lang="en-US" altLang="zh-CN" smtClean="0"/>
          </a:p>
          <a:p>
            <a:pPr eaLnBrk="1" hangingPunct="1">
              <a:buFont typeface="Georgia" pitchFamily="18" charset="0"/>
              <a:buNone/>
            </a:pPr>
            <a:endParaRPr lang="zh-CN"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838200"/>
            <a:ext cx="8229600" cy="1066800"/>
          </a:xfrm>
        </p:spPr>
        <p:txBody>
          <a:bodyPr/>
          <a:lstStyle/>
          <a:p>
            <a:pPr algn="ctr" eaLnBrk="1" hangingPunct="1"/>
            <a:r>
              <a:rPr lang="en-US" smtClean="0">
                <a:ea typeface="ＭＳ Ｐゴシック" pitchFamily="34" charset="-128"/>
              </a:rPr>
              <a:t>Essay Development</a:t>
            </a:r>
          </a:p>
        </p:txBody>
      </p:sp>
      <p:sp>
        <p:nvSpPr>
          <p:cNvPr id="17411" name="Content Placeholder 2"/>
          <p:cNvSpPr>
            <a:spLocks noGrp="1"/>
          </p:cNvSpPr>
          <p:nvPr>
            <p:ph idx="1"/>
          </p:nvPr>
        </p:nvSpPr>
        <p:spPr/>
        <p:txBody>
          <a:bodyPr/>
          <a:lstStyle/>
          <a:p>
            <a:pPr marL="107950" indent="0" eaLnBrk="1" hangingPunct="1">
              <a:buFont typeface="Georgia" pitchFamily="18" charset="0"/>
              <a:buNone/>
            </a:pPr>
            <a:r>
              <a:rPr lang="en-US" b="1" smtClean="0">
                <a:ea typeface="ＭＳ Ｐゴシック" pitchFamily="34" charset="-128"/>
              </a:rPr>
              <a:t>10) Use figurative language</a:t>
            </a:r>
          </a:p>
          <a:p>
            <a:pPr marL="107950" indent="0" eaLnBrk="1" hangingPunct="1">
              <a:buFont typeface="Georgia" pitchFamily="18" charset="0"/>
              <a:buNone/>
            </a:pPr>
            <a:endParaRPr lang="en-US" b="1" smtClean="0">
              <a:ea typeface="ＭＳ Ｐゴシック" pitchFamily="34" charset="-128"/>
            </a:endParaRPr>
          </a:p>
          <a:p>
            <a:pPr marL="107950" indent="0" algn="just" eaLnBrk="1" hangingPunct="1">
              <a:buFontTx/>
              <a:buChar char="-"/>
            </a:pPr>
            <a:r>
              <a:rPr lang="en-US" smtClean="0">
                <a:ea typeface="ＭＳ Ｐゴシック" pitchFamily="34" charset="-128"/>
              </a:rPr>
              <a:t>figurative language (simile, metaphors, imagery, personification, hyperbole etc. ) is a common element in narrative writing.</a:t>
            </a:r>
          </a:p>
          <a:p>
            <a:pPr marL="107950" indent="0" algn="just" eaLnBrk="1" hangingPunct="1">
              <a:buFontTx/>
              <a:buChar char="-"/>
            </a:pPr>
            <a:endParaRPr lang="en-US" smtClean="0">
              <a:ea typeface="ＭＳ Ｐゴシック" pitchFamily="34" charset="-128"/>
            </a:endParaRPr>
          </a:p>
          <a:p>
            <a:pPr marL="107950" indent="0" algn="just" eaLnBrk="1" hangingPunct="1">
              <a:buFont typeface="Georgia" pitchFamily="18" charset="0"/>
              <a:buNone/>
            </a:pPr>
            <a:endParaRPr lang="en-US" smtClean="0">
              <a:ea typeface="ＭＳ Ｐゴシック" pitchFamily="34" charset="-128"/>
            </a:endParaRPr>
          </a:p>
          <a:p>
            <a:pPr marL="107950" indent="0" algn="just" eaLnBrk="1" hangingPunct="1">
              <a:buFont typeface="Georgia" pitchFamily="18" charset="0"/>
              <a:buNone/>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 y="457200"/>
            <a:ext cx="8763000" cy="1066800"/>
          </a:xfrm>
        </p:spPr>
        <p:txBody>
          <a:bodyPr/>
          <a:lstStyle/>
          <a:p>
            <a:pPr algn="ctr" eaLnBrk="1" hangingPunct="1"/>
            <a:r>
              <a:rPr lang="en-US" smtClean="0">
                <a:ea typeface="ＭＳ Ｐゴシック" pitchFamily="34" charset="-128"/>
              </a:rPr>
              <a:t>Brainstorming</a:t>
            </a:r>
          </a:p>
        </p:txBody>
      </p:sp>
      <p:sp>
        <p:nvSpPr>
          <p:cNvPr id="18435" name="Content Placeholder 2"/>
          <p:cNvSpPr>
            <a:spLocks noGrp="1"/>
          </p:cNvSpPr>
          <p:nvPr>
            <p:ph idx="1"/>
          </p:nvPr>
        </p:nvSpPr>
        <p:spPr>
          <a:xfrm>
            <a:off x="152400" y="1524000"/>
            <a:ext cx="8855075" cy="5181600"/>
          </a:xfrm>
        </p:spPr>
        <p:txBody>
          <a:bodyPr>
            <a:normAutofit/>
          </a:bodyPr>
          <a:lstStyle/>
          <a:p>
            <a:pPr marL="622300" indent="-514350" algn="just" eaLnBrk="1" hangingPunct="1">
              <a:buFont typeface="Georgia" pitchFamily="18" charset="0"/>
              <a:buAutoNum type="arabicParenR"/>
            </a:pPr>
            <a:endParaRPr lang="en-US" smtClean="0">
              <a:ea typeface="ＭＳ Ｐゴシック" pitchFamily="34" charset="-128"/>
            </a:endParaRPr>
          </a:p>
          <a:p>
            <a:pPr marL="622300" indent="-514350" algn="just" eaLnBrk="1" hangingPunct="1">
              <a:buFont typeface="Georgia" pitchFamily="18" charset="0"/>
              <a:buAutoNum type="arabicParenR"/>
            </a:pPr>
            <a:r>
              <a:rPr lang="en-US" smtClean="0">
                <a:ea typeface="ＭＳ Ｐゴシック" pitchFamily="34" charset="-128"/>
              </a:rPr>
              <a:t>What are the important/ memorable events in my life?</a:t>
            </a:r>
          </a:p>
          <a:p>
            <a:pPr marL="622300" indent="-514350" algn="just" eaLnBrk="1" hangingPunct="1">
              <a:buFont typeface="Georgia" pitchFamily="18" charset="0"/>
              <a:buAutoNum type="arabicParenR"/>
            </a:pPr>
            <a:r>
              <a:rPr lang="en-US" smtClean="0">
                <a:ea typeface="ＭＳ Ｐゴシック" pitchFamily="34" charset="-128"/>
              </a:rPr>
              <a:t>What are the experiences that I would enjoy writing about?</a:t>
            </a:r>
          </a:p>
          <a:p>
            <a:pPr marL="622300" indent="-514350" algn="just" eaLnBrk="1" hangingPunct="1">
              <a:buFont typeface="Georgia" pitchFamily="18" charset="0"/>
              <a:buAutoNum type="arabicParenR"/>
            </a:pPr>
            <a:r>
              <a:rPr lang="en-US" smtClean="0">
                <a:ea typeface="ＭＳ Ｐゴシック" pitchFamily="34" charset="-128"/>
              </a:rPr>
              <a:t>Is there an event in life that other people would enjoy reading about?</a:t>
            </a:r>
          </a:p>
          <a:p>
            <a:pPr marL="622300" indent="-514350" algn="just" eaLnBrk="1" hangingPunct="1">
              <a:buFont typeface="Georgia" pitchFamily="18" charset="0"/>
              <a:buAutoNum type="arabicParenR"/>
            </a:pPr>
            <a:r>
              <a:rPr lang="en-US" smtClean="0">
                <a:ea typeface="ＭＳ Ｐゴシック" pitchFamily="34" charset="-128"/>
              </a:rPr>
              <a:t>How do I feel about a particular event/ experience?</a:t>
            </a:r>
          </a:p>
          <a:p>
            <a:pPr marL="622300" indent="-514350" algn="just" eaLnBrk="1" hangingPunct="1">
              <a:buFont typeface="Georgia" pitchFamily="18" charset="0"/>
              <a:buAutoNum type="arabicParenR"/>
            </a:pPr>
            <a:r>
              <a:rPr lang="en-US" smtClean="0">
                <a:ea typeface="ＭＳ Ｐゴシック" pitchFamily="34" charset="-128"/>
              </a:rPr>
              <a:t>What effect(s) did a particular event/ experience have on me?</a:t>
            </a:r>
          </a:p>
          <a:p>
            <a:pPr marL="622300" indent="-514350" algn="just" eaLnBrk="1" hangingPunct="1">
              <a:buFont typeface="Georgia" pitchFamily="18" charset="0"/>
              <a:buAutoNum type="arabicParenR"/>
            </a:pPr>
            <a:r>
              <a:rPr lang="en-US" smtClean="0">
                <a:ea typeface="ＭＳ Ｐゴシック" pitchFamily="34" charset="-128"/>
              </a:rPr>
              <a:t>Did anything change after a particular event/ experience?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09600"/>
            <a:ext cx="8229600" cy="1066800"/>
          </a:xfrm>
        </p:spPr>
        <p:txBody>
          <a:bodyPr/>
          <a:lstStyle/>
          <a:p>
            <a:pPr algn="ctr" eaLnBrk="1" hangingPunct="1"/>
            <a:r>
              <a:rPr lang="en-US" smtClean="0">
                <a:ea typeface="ＭＳ Ｐゴシック" pitchFamily="34" charset="-128"/>
              </a:rPr>
              <a:t>Drafting</a:t>
            </a:r>
          </a:p>
        </p:txBody>
      </p:sp>
      <p:sp>
        <p:nvSpPr>
          <p:cNvPr id="19459" name="Content Placeholder 2"/>
          <p:cNvSpPr>
            <a:spLocks noGrp="1"/>
          </p:cNvSpPr>
          <p:nvPr>
            <p:ph idx="1"/>
          </p:nvPr>
        </p:nvSpPr>
        <p:spPr>
          <a:xfrm>
            <a:off x="228600" y="1752600"/>
            <a:ext cx="8763000" cy="4821238"/>
          </a:xfrm>
        </p:spPr>
        <p:txBody>
          <a:bodyPr>
            <a:normAutofit/>
          </a:bodyPr>
          <a:lstStyle/>
          <a:p>
            <a:pPr marL="107950" indent="0" eaLnBrk="1" hangingPunct="1">
              <a:buFont typeface="Georgia" pitchFamily="18" charset="0"/>
              <a:buNone/>
            </a:pPr>
            <a:r>
              <a:rPr lang="en-US" smtClean="0">
                <a:ea typeface="ＭＳ Ｐゴシック" pitchFamily="34" charset="-128"/>
              </a:rPr>
              <a:t>Some angles to consider when describing an event or experience:</a:t>
            </a:r>
          </a:p>
          <a:p>
            <a:pPr marL="107950" indent="0" eaLnBrk="1" hangingPunct="1">
              <a:buFont typeface="Georgia" pitchFamily="18" charset="0"/>
              <a:buNone/>
            </a:pPr>
            <a:endParaRPr lang="en-US" smtClean="0">
              <a:ea typeface="ＭＳ Ｐゴシック" pitchFamily="34" charset="-128"/>
            </a:endParaRPr>
          </a:p>
          <a:p>
            <a:pPr marL="107950" indent="0" eaLnBrk="1" hangingPunct="1">
              <a:buFont typeface="Georgia" pitchFamily="18" charset="0"/>
              <a:buNone/>
            </a:pPr>
            <a:r>
              <a:rPr lang="en-US" smtClean="0">
                <a:ea typeface="ＭＳ Ｐゴシック" pitchFamily="34" charset="-128"/>
              </a:rPr>
              <a:t>a) Setting</a:t>
            </a:r>
          </a:p>
          <a:p>
            <a:pPr marL="107950" indent="0" eaLnBrk="1" hangingPunct="1"/>
            <a:r>
              <a:rPr lang="en-US" smtClean="0">
                <a:ea typeface="ＭＳ Ｐゴシック" pitchFamily="34" charset="-128"/>
              </a:rPr>
              <a:t>Where did it occur?</a:t>
            </a:r>
          </a:p>
          <a:p>
            <a:pPr marL="107950" indent="0" eaLnBrk="1" hangingPunct="1"/>
            <a:r>
              <a:rPr lang="en-US" smtClean="0">
                <a:ea typeface="ＭＳ Ｐゴシック" pitchFamily="34" charset="-128"/>
              </a:rPr>
              <a:t>What did it look like?</a:t>
            </a:r>
          </a:p>
          <a:p>
            <a:pPr marL="107950" indent="0" eaLnBrk="1" hangingPunct="1"/>
            <a:r>
              <a:rPr lang="en-US" smtClean="0">
                <a:ea typeface="ＭＳ Ｐゴシック" pitchFamily="34" charset="-128"/>
              </a:rPr>
              <a:t>What was the weather like?</a:t>
            </a:r>
          </a:p>
          <a:p>
            <a:pPr marL="107950" indent="0" eaLnBrk="1" hangingPunct="1"/>
            <a:r>
              <a:rPr lang="en-US" smtClean="0">
                <a:ea typeface="ＭＳ Ｐゴシック" pitchFamily="34" charset="-128"/>
              </a:rPr>
              <a:t>Was there anything out of the ordinary about the setting?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0"/>
            <a:ext cx="8229600" cy="1066800"/>
          </a:xfrm>
        </p:spPr>
        <p:txBody>
          <a:bodyPr/>
          <a:lstStyle/>
          <a:p>
            <a:pPr algn="ctr" eaLnBrk="1" hangingPunct="1"/>
            <a:r>
              <a:rPr lang="en-US" smtClean="0">
                <a:ea typeface="ＭＳ Ｐゴシック" pitchFamily="34" charset="-128"/>
              </a:rPr>
              <a:t>Drafting</a:t>
            </a:r>
          </a:p>
        </p:txBody>
      </p:sp>
      <p:sp>
        <p:nvSpPr>
          <p:cNvPr id="20483" name="Content Placeholder 2"/>
          <p:cNvSpPr>
            <a:spLocks noGrp="1"/>
          </p:cNvSpPr>
          <p:nvPr>
            <p:ph idx="1"/>
          </p:nvPr>
        </p:nvSpPr>
        <p:spPr>
          <a:xfrm>
            <a:off x="457200" y="2133600"/>
            <a:ext cx="8458200" cy="4440238"/>
          </a:xfrm>
        </p:spPr>
        <p:txBody>
          <a:bodyPr>
            <a:normAutofit/>
          </a:bodyPr>
          <a:lstStyle/>
          <a:p>
            <a:pPr marL="107950" indent="0" eaLnBrk="1" hangingPunct="1">
              <a:buFont typeface="Georgia" pitchFamily="18" charset="0"/>
              <a:buNone/>
            </a:pPr>
            <a:r>
              <a:rPr lang="en-US" smtClean="0">
                <a:ea typeface="ＭＳ Ｐゴシック" pitchFamily="34" charset="-128"/>
              </a:rPr>
              <a:t>b) Characters</a:t>
            </a:r>
          </a:p>
          <a:p>
            <a:pPr marL="107950" indent="0" eaLnBrk="1" hangingPunct="1">
              <a:buFont typeface="Georgia" pitchFamily="18" charset="0"/>
              <a:buNone/>
            </a:pPr>
            <a:endParaRPr lang="en-US" smtClean="0">
              <a:ea typeface="ＭＳ Ｐゴシック" pitchFamily="34" charset="-128"/>
            </a:endParaRPr>
          </a:p>
          <a:p>
            <a:pPr marL="107950" indent="0" algn="just" eaLnBrk="1" hangingPunct="1"/>
            <a:r>
              <a:rPr lang="en-US" smtClean="0">
                <a:ea typeface="ＭＳ Ｐゴシック" pitchFamily="34" charset="-128"/>
              </a:rPr>
              <a:t>Who was involved?</a:t>
            </a:r>
          </a:p>
          <a:p>
            <a:pPr marL="107950" indent="0" algn="just" eaLnBrk="1" hangingPunct="1"/>
            <a:r>
              <a:rPr lang="en-US" smtClean="0">
                <a:ea typeface="ＭＳ Ｐゴシック" pitchFamily="34" charset="-128"/>
              </a:rPr>
              <a:t>What are their relationships with you?</a:t>
            </a:r>
          </a:p>
          <a:p>
            <a:pPr marL="107950" indent="0" algn="just" eaLnBrk="1" hangingPunct="1"/>
            <a:r>
              <a:rPr lang="en-US" smtClean="0">
                <a:ea typeface="ＭＳ Ｐゴシック" pitchFamily="34" charset="-128"/>
              </a:rPr>
              <a:t>What do they look like?</a:t>
            </a:r>
          </a:p>
          <a:p>
            <a:pPr marL="107950" indent="0" algn="just" eaLnBrk="1" hangingPunct="1"/>
            <a:r>
              <a:rPr lang="en-US" smtClean="0">
                <a:ea typeface="ＭＳ Ｐゴシック" pitchFamily="34" charset="-128"/>
              </a:rPr>
              <a:t>Do they have any distinct/ special characteristics?</a:t>
            </a:r>
          </a:p>
          <a:p>
            <a:pPr marL="107950" indent="0" algn="just" eaLnBrk="1" hangingPunct="1"/>
            <a:r>
              <a:rPr lang="en-US" smtClean="0">
                <a:ea typeface="ＭＳ Ｐゴシック" pitchFamily="34" charset="-128"/>
              </a:rPr>
              <a:t>Was there any interesting or important dialogue?</a:t>
            </a:r>
          </a:p>
          <a:p>
            <a:pPr marL="107950" indent="0" algn="just"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838200"/>
            <a:ext cx="8229600" cy="1066800"/>
          </a:xfrm>
        </p:spPr>
        <p:txBody>
          <a:bodyPr/>
          <a:lstStyle/>
          <a:p>
            <a:pPr algn="ctr" eaLnBrk="1" hangingPunct="1"/>
            <a:r>
              <a:rPr lang="en-US" smtClean="0">
                <a:ea typeface="ＭＳ Ｐゴシック" pitchFamily="34" charset="-128"/>
              </a:rPr>
              <a:t>Drafting</a:t>
            </a:r>
          </a:p>
        </p:txBody>
      </p:sp>
      <p:sp>
        <p:nvSpPr>
          <p:cNvPr id="21507" name="Content Placeholder 2"/>
          <p:cNvSpPr>
            <a:spLocks noGrp="1"/>
          </p:cNvSpPr>
          <p:nvPr>
            <p:ph idx="1"/>
          </p:nvPr>
        </p:nvSpPr>
        <p:spPr/>
        <p:txBody>
          <a:bodyPr/>
          <a:lstStyle/>
          <a:p>
            <a:pPr marL="107950" indent="0" eaLnBrk="1" hangingPunct="1">
              <a:buFont typeface="Georgia" pitchFamily="18" charset="0"/>
              <a:buNone/>
            </a:pPr>
            <a:r>
              <a:rPr lang="en-US" smtClean="0">
                <a:ea typeface="ＭＳ Ｐゴシック" pitchFamily="34" charset="-128"/>
              </a:rPr>
              <a:t>c) Emotions/ Feelings</a:t>
            </a:r>
          </a:p>
          <a:p>
            <a:pPr marL="107950" indent="0" eaLnBrk="1" hangingPunct="1">
              <a:buFont typeface="Georgia" pitchFamily="18" charset="0"/>
              <a:buNone/>
            </a:pPr>
            <a:endParaRPr lang="en-US" smtClean="0">
              <a:ea typeface="ＭＳ Ｐゴシック" pitchFamily="34" charset="-128"/>
            </a:endParaRPr>
          </a:p>
          <a:p>
            <a:pPr marL="107950" indent="0" algn="just" eaLnBrk="1" hangingPunct="1"/>
            <a:r>
              <a:rPr lang="en-US" smtClean="0">
                <a:ea typeface="ＭＳ Ｐゴシック" pitchFamily="34" charset="-128"/>
              </a:rPr>
              <a:t>What are your/ the characters emotional responses to the event?</a:t>
            </a:r>
          </a:p>
          <a:p>
            <a:pPr marL="107950" indent="0" algn="just" eaLnBrk="1" hangingPunct="1"/>
            <a:r>
              <a:rPr lang="en-US" smtClean="0">
                <a:ea typeface="ＭＳ Ｐゴシック" pitchFamily="34" charset="-128"/>
              </a:rPr>
              <a:t>What are the physical reactions?</a:t>
            </a:r>
          </a:p>
          <a:p>
            <a:pPr marL="107950" indent="0" algn="just" eaLnBrk="1" hangingPunct="1"/>
            <a:r>
              <a:rPr lang="en-US" smtClean="0">
                <a:ea typeface="ＭＳ Ｐゴシック" pitchFamily="34" charset="-128"/>
              </a:rPr>
              <a:t>Describe the changes in your/ the characters</a:t>
            </a:r>
            <a:r>
              <a:rPr lang="en-US" altLang="en-US" smtClean="0">
                <a:ea typeface="ＭＳ Ｐゴシック" pitchFamily="34" charset="-128"/>
              </a:rPr>
              <a:t>’</a:t>
            </a:r>
            <a:r>
              <a:rPr lang="en-US" smtClean="0">
                <a:ea typeface="ＭＳ Ｐゴシック" pitchFamily="34" charset="-128"/>
              </a:rPr>
              <a:t> emotions and feelings.</a:t>
            </a:r>
          </a:p>
          <a:p>
            <a:pPr marL="107950" indent="0" algn="just"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33400"/>
            <a:ext cx="8229600" cy="1066800"/>
          </a:xfrm>
        </p:spPr>
        <p:txBody>
          <a:bodyPr/>
          <a:lstStyle/>
          <a:p>
            <a:pPr algn="ctr" eaLnBrk="1" hangingPunct="1"/>
            <a:r>
              <a:rPr lang="en-US" smtClean="0">
                <a:ea typeface="ＭＳ Ｐゴシック" pitchFamily="34" charset="-128"/>
              </a:rPr>
              <a:t>Organising</a:t>
            </a:r>
          </a:p>
        </p:txBody>
      </p:sp>
      <p:sp>
        <p:nvSpPr>
          <p:cNvPr id="22531" name="Content Placeholder 2"/>
          <p:cNvSpPr>
            <a:spLocks noGrp="1"/>
          </p:cNvSpPr>
          <p:nvPr>
            <p:ph idx="1"/>
          </p:nvPr>
        </p:nvSpPr>
        <p:spPr>
          <a:xfrm>
            <a:off x="228600" y="1752600"/>
            <a:ext cx="8458200" cy="4821238"/>
          </a:xfrm>
        </p:spPr>
        <p:txBody>
          <a:bodyPr>
            <a:normAutofit/>
          </a:bodyPr>
          <a:lstStyle/>
          <a:p>
            <a:pPr algn="just" eaLnBrk="1" hangingPunct="1"/>
            <a:r>
              <a:rPr lang="en-US" smtClean="0">
                <a:ea typeface="ＭＳ Ｐゴシック" pitchFamily="34" charset="-128"/>
              </a:rPr>
              <a:t>Narrative essays should begin with an introductory paragraph, which will set up the background of the event, followed by </a:t>
            </a:r>
            <a:r>
              <a:rPr lang="en-US" b="1" smtClean="0">
                <a:ea typeface="ＭＳ Ｐゴシック" pitchFamily="34" charset="-128"/>
              </a:rPr>
              <a:t>THREE </a:t>
            </a:r>
            <a:r>
              <a:rPr lang="en-US" smtClean="0">
                <a:ea typeface="ＭＳ Ｐゴシック" pitchFamily="34" charset="-128"/>
              </a:rPr>
              <a:t>body paragraphs.</a:t>
            </a:r>
            <a:endParaRPr lang="en-US" b="1" smtClean="0">
              <a:ea typeface="ＭＳ Ｐゴシック" pitchFamily="34" charset="-128"/>
            </a:endParaRPr>
          </a:p>
          <a:p>
            <a:pPr algn="just" eaLnBrk="1" hangingPunct="1">
              <a:buFont typeface="Georgia" pitchFamily="18" charset="0"/>
              <a:buNone/>
            </a:pPr>
            <a:endParaRPr lang="en-US" smtClean="0">
              <a:ea typeface="ＭＳ Ｐゴシック" pitchFamily="34" charset="-128"/>
            </a:endParaRPr>
          </a:p>
          <a:p>
            <a:pPr algn="just" eaLnBrk="1" hangingPunct="1"/>
            <a:r>
              <a:rPr lang="en-US" smtClean="0">
                <a:ea typeface="ＭＳ Ｐゴシック" pitchFamily="34" charset="-128"/>
              </a:rPr>
              <a:t>Focus on describing and explaining </a:t>
            </a:r>
            <a:r>
              <a:rPr lang="en-US" b="1" smtClean="0">
                <a:ea typeface="ＭＳ Ｐゴシック" pitchFamily="34" charset="-128"/>
              </a:rPr>
              <a:t>ONE </a:t>
            </a:r>
            <a:r>
              <a:rPr lang="en-US" smtClean="0">
                <a:ea typeface="ＭＳ Ｐゴシック" pitchFamily="34" charset="-128"/>
              </a:rPr>
              <a:t>point throughout the essay.</a:t>
            </a:r>
          </a:p>
          <a:p>
            <a:pPr algn="just" eaLnBrk="1" hangingPunct="1"/>
            <a:endParaRPr lang="en-US" b="1" smtClean="0">
              <a:ea typeface="ＭＳ Ｐゴシック" pitchFamily="34" charset="-128"/>
            </a:endParaRPr>
          </a:p>
          <a:p>
            <a:pPr algn="just" eaLnBrk="1" hangingPunct="1"/>
            <a:r>
              <a:rPr lang="en-US" smtClean="0">
                <a:ea typeface="ＭＳ Ｐゴシック" pitchFamily="34" charset="-128"/>
              </a:rPr>
              <a:t>End the essay with a strong and memorable concluding paragraph.</a:t>
            </a:r>
          </a:p>
          <a:p>
            <a:pPr algn="just" eaLnBrk="1" hangingPunct="1"/>
            <a:endParaRPr lang="en-US" b="1" smtClean="0">
              <a:ea typeface="ＭＳ Ｐゴシック"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09600"/>
            <a:ext cx="8229600" cy="1066800"/>
          </a:xfrm>
        </p:spPr>
        <p:txBody>
          <a:bodyPr/>
          <a:lstStyle/>
          <a:p>
            <a:pPr algn="ctr" eaLnBrk="1" hangingPunct="1"/>
            <a:r>
              <a:rPr lang="en-US" smtClean="0">
                <a:ea typeface="ＭＳ Ｐゴシック" pitchFamily="34" charset="-128"/>
              </a:rPr>
              <a:t>Conclusion </a:t>
            </a:r>
          </a:p>
        </p:txBody>
      </p:sp>
      <p:sp>
        <p:nvSpPr>
          <p:cNvPr id="23555" name="Content Placeholder 2"/>
          <p:cNvSpPr>
            <a:spLocks noGrp="1"/>
          </p:cNvSpPr>
          <p:nvPr>
            <p:ph idx="1"/>
          </p:nvPr>
        </p:nvSpPr>
        <p:spPr>
          <a:xfrm>
            <a:off x="152400" y="1600200"/>
            <a:ext cx="8839200" cy="4897438"/>
          </a:xfrm>
        </p:spPr>
        <p:txBody>
          <a:bodyPr>
            <a:normAutofit/>
          </a:bodyPr>
          <a:lstStyle/>
          <a:p>
            <a:pPr eaLnBrk="1" hangingPunct="1"/>
            <a:endParaRPr lang="en-US" smtClean="0">
              <a:ea typeface="ＭＳ Ｐゴシック" pitchFamily="34" charset="-128"/>
            </a:endParaRPr>
          </a:p>
          <a:p>
            <a:pPr eaLnBrk="1" hangingPunct="1"/>
            <a:r>
              <a:rPr lang="en-US" smtClean="0">
                <a:ea typeface="ＭＳ Ｐゴシック" pitchFamily="34" charset="-128"/>
              </a:rPr>
              <a:t>The concluding paragraph can have two functions:</a:t>
            </a:r>
          </a:p>
          <a:p>
            <a:pPr eaLnBrk="1" hangingPunct="1">
              <a:buFont typeface="Georgia" pitchFamily="18" charset="0"/>
              <a:buNone/>
            </a:pPr>
            <a:endParaRPr lang="en-US" smtClean="0">
              <a:ea typeface="ＭＳ Ｐゴシック" pitchFamily="34" charset="-128"/>
            </a:endParaRPr>
          </a:p>
          <a:p>
            <a:pPr algn="just" eaLnBrk="1" hangingPunct="1">
              <a:buFont typeface="Georgia" pitchFamily="18" charset="0"/>
              <a:buNone/>
            </a:pPr>
            <a:r>
              <a:rPr lang="en-US" smtClean="0">
                <a:ea typeface="ＭＳ Ｐゴシック" pitchFamily="34" charset="-128"/>
              </a:rPr>
              <a:t>a) It can deliver the moral of the story, or tell the reader what the characters or you learned from the experience.</a:t>
            </a:r>
            <a:br>
              <a:rPr lang="en-US" smtClean="0">
                <a:ea typeface="ＭＳ Ｐゴシック" pitchFamily="34" charset="-128"/>
              </a:rPr>
            </a:br>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b) It can make a prediction or a revelation about future actions that will happen as a result of the events in the story.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609600"/>
            <a:ext cx="8229600" cy="1066800"/>
          </a:xfrm>
        </p:spPr>
        <p:txBody>
          <a:bodyPr/>
          <a:lstStyle/>
          <a:p>
            <a:pPr algn="ctr" eaLnBrk="1" hangingPunct="1"/>
            <a:r>
              <a:rPr lang="en-US" altLang="zh-CN" smtClean="0">
                <a:ea typeface="SimSun" pitchFamily="2" charset="-122"/>
              </a:rPr>
              <a:t>Narrative Writing</a:t>
            </a:r>
          </a:p>
        </p:txBody>
      </p:sp>
      <p:sp>
        <p:nvSpPr>
          <p:cNvPr id="6147" name="Content Placeholder 3"/>
          <p:cNvSpPr>
            <a:spLocks noGrp="1"/>
          </p:cNvSpPr>
          <p:nvPr>
            <p:ph sz="half" idx="1"/>
          </p:nvPr>
        </p:nvSpPr>
        <p:spPr>
          <a:xfrm>
            <a:off x="457200" y="1752600"/>
            <a:ext cx="7010400" cy="4525963"/>
          </a:xfrm>
        </p:spPr>
        <p:txBody>
          <a:bodyPr/>
          <a:lstStyle/>
          <a:p>
            <a:pPr algn="just" eaLnBrk="1" hangingPunct="1"/>
            <a:r>
              <a:rPr lang="en-US" altLang="zh-CN" sz="2800" smtClean="0"/>
              <a:t>When many people hear the word “narrative”, they think of a </a:t>
            </a:r>
            <a:r>
              <a:rPr lang="en-US" altLang="zh-CN" sz="2800" b="1" smtClean="0">
                <a:solidFill>
                  <a:srgbClr val="000000"/>
                </a:solidFill>
              </a:rPr>
              <a:t>made-up story.</a:t>
            </a:r>
            <a:endParaRPr lang="en-US" altLang="zh-CN" sz="2800" smtClean="0">
              <a:solidFill>
                <a:srgbClr val="000000"/>
              </a:solidFill>
            </a:endParaRPr>
          </a:p>
          <a:p>
            <a:pPr algn="just" eaLnBrk="1" hangingPunct="1"/>
            <a:endParaRPr lang="en-US" altLang="zh-CN" sz="2800" smtClean="0">
              <a:solidFill>
                <a:srgbClr val="000000"/>
              </a:solidFill>
            </a:endParaRPr>
          </a:p>
          <a:p>
            <a:pPr algn="just" eaLnBrk="1" hangingPunct="1"/>
            <a:r>
              <a:rPr lang="en-US" altLang="zh-CN" sz="2800" smtClean="0">
                <a:solidFill>
                  <a:srgbClr val="000000"/>
                </a:solidFill>
              </a:rPr>
              <a:t>It can be both </a:t>
            </a:r>
            <a:r>
              <a:rPr lang="en-US" altLang="zh-CN" sz="2800" b="1" smtClean="0">
                <a:solidFill>
                  <a:srgbClr val="000000"/>
                </a:solidFill>
              </a:rPr>
              <a:t>fiction </a:t>
            </a:r>
            <a:r>
              <a:rPr lang="en-US" altLang="zh-CN" sz="2800" smtClean="0">
                <a:solidFill>
                  <a:srgbClr val="000000"/>
                </a:solidFill>
              </a:rPr>
              <a:t>and </a:t>
            </a:r>
            <a:r>
              <a:rPr lang="en-US" altLang="zh-CN" sz="2800" b="1" smtClean="0">
                <a:solidFill>
                  <a:srgbClr val="000000"/>
                </a:solidFill>
              </a:rPr>
              <a:t>nonfiction.</a:t>
            </a:r>
          </a:p>
          <a:p>
            <a:pPr eaLnBrk="1" hangingPunct="1"/>
            <a:endParaRPr lang="en-US" altLang="zh-CN" smtClean="0"/>
          </a:p>
          <a:p>
            <a:pPr eaLnBrk="1" hangingPunct="1"/>
            <a:endParaRPr lang="zh-CN"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57200"/>
            <a:ext cx="8153400" cy="914400"/>
          </a:xfrm>
        </p:spPr>
        <p:txBody>
          <a:bodyPr/>
          <a:lstStyle/>
          <a:p>
            <a:pPr algn="ctr" eaLnBrk="1" hangingPunct="1"/>
            <a:r>
              <a:rPr lang="en-US" altLang="zh-CN" smtClean="0">
                <a:ea typeface="SimSun" pitchFamily="2" charset="-122"/>
              </a:rPr>
              <a:t>Guidelines </a:t>
            </a:r>
          </a:p>
        </p:txBody>
      </p:sp>
      <p:sp>
        <p:nvSpPr>
          <p:cNvPr id="24579" name="Rectangle 3"/>
          <p:cNvSpPr>
            <a:spLocks noGrp="1" noChangeArrowheads="1"/>
          </p:cNvSpPr>
          <p:nvPr>
            <p:ph idx="1"/>
          </p:nvPr>
        </p:nvSpPr>
        <p:spPr>
          <a:xfrm>
            <a:off x="152400" y="1600200"/>
            <a:ext cx="8839200" cy="5105400"/>
          </a:xfrm>
        </p:spPr>
        <p:txBody>
          <a:bodyPr/>
          <a:lstStyle/>
          <a:p>
            <a:pPr algn="just" eaLnBrk="1" hangingPunct="1">
              <a:lnSpc>
                <a:spcPct val="80000"/>
              </a:lnSpc>
            </a:pPr>
            <a:r>
              <a:rPr lang="en-US" altLang="zh-CN" sz="2400" smtClean="0"/>
              <a:t>Involve readers in the story by using concrete details and descriptions </a:t>
            </a:r>
          </a:p>
          <a:p>
            <a:pPr algn="just" eaLnBrk="1" hangingPunct="1">
              <a:lnSpc>
                <a:spcPct val="80000"/>
              </a:lnSpc>
              <a:buFontTx/>
              <a:buChar char="-"/>
            </a:pPr>
            <a:r>
              <a:rPr lang="en-US" altLang="zh-CN" sz="2400" smtClean="0"/>
              <a:t>It is much more interesting to actually recreate an incident for readers than to simply tell about it. </a:t>
            </a:r>
          </a:p>
          <a:p>
            <a:pPr algn="just" eaLnBrk="1" hangingPunct="1">
              <a:lnSpc>
                <a:spcPct val="80000"/>
              </a:lnSpc>
              <a:buFontTx/>
              <a:buChar char="-"/>
            </a:pPr>
            <a:r>
              <a:rPr lang="en-US" altLang="zh-CN" sz="2400" smtClean="0"/>
              <a:t>Although the main component of a narrative is the story, details must be carefully selected to support, explain, and enhance the story. </a:t>
            </a:r>
          </a:p>
          <a:p>
            <a:pPr algn="just" eaLnBrk="1" hangingPunct="1">
              <a:lnSpc>
                <a:spcPct val="80000"/>
              </a:lnSpc>
              <a:buFont typeface="Georgia" pitchFamily="18" charset="0"/>
              <a:buNone/>
            </a:pPr>
            <a:endParaRPr lang="en-US" altLang="zh-CN" sz="2400" smtClean="0"/>
          </a:p>
          <a:p>
            <a:pPr algn="just" eaLnBrk="1" hangingPunct="1">
              <a:lnSpc>
                <a:spcPct val="80000"/>
              </a:lnSpc>
            </a:pPr>
            <a:r>
              <a:rPr lang="en-US" sz="2400" smtClean="0">
                <a:ea typeface="ＭＳ Ｐゴシック" pitchFamily="34" charset="-128"/>
              </a:rPr>
              <a:t>Transitions will help signal the end of action in one paragraph, and provide a link to the action of the next paragraph.  They give your story unity and allow the reader to follow the action easily.</a:t>
            </a:r>
            <a:endParaRPr lang="en-US" altLang="zh-CN" sz="2400" smtClean="0"/>
          </a:p>
          <a:p>
            <a:pPr algn="just" eaLnBrk="1" hangingPunct="1">
              <a:lnSpc>
                <a:spcPct val="80000"/>
              </a:lnSpc>
            </a:pPr>
            <a:endParaRPr lang="en-US" altLang="zh-CN" sz="2400" smtClean="0"/>
          </a:p>
          <a:p>
            <a:pPr algn="just" eaLnBrk="1" hangingPunct="1">
              <a:lnSpc>
                <a:spcPct val="80000"/>
              </a:lnSpc>
            </a:pPr>
            <a:r>
              <a:rPr lang="en-US" altLang="zh-CN" sz="2400" smtClean="0"/>
              <a:t>It’s not necessary to include all the details in your narration – only include important details that moves your story forward.</a:t>
            </a:r>
          </a:p>
          <a:p>
            <a:pPr algn="just" eaLnBrk="1" hangingPunct="1">
              <a:lnSpc>
                <a:spcPct val="80000"/>
              </a:lnSpc>
            </a:pPr>
            <a:endParaRPr lang="en-US" altLang="zh-CN" sz="2400" smtClean="0"/>
          </a:p>
          <a:p>
            <a:pPr algn="just" eaLnBrk="1" hangingPunct="1">
              <a:lnSpc>
                <a:spcPct val="80000"/>
              </a:lnSpc>
            </a:pPr>
            <a:endParaRPr lang="en-US" altLang="zh-CN" sz="2400" smtClean="0"/>
          </a:p>
          <a:p>
            <a:pPr algn="just" eaLnBrk="1" hangingPunct="1">
              <a:lnSpc>
                <a:spcPct val="80000"/>
              </a:lnSpc>
              <a:buFont typeface="Georgia" pitchFamily="18" charset="0"/>
              <a:buNone/>
            </a:pPr>
            <a:endParaRPr lang="en-US" altLang="zh-CN"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685800"/>
            <a:ext cx="8229600" cy="1066800"/>
          </a:xfrm>
        </p:spPr>
        <p:txBody>
          <a:bodyPr/>
          <a:lstStyle/>
          <a:p>
            <a:pPr algn="ctr" eaLnBrk="1" hangingPunct="1"/>
            <a:r>
              <a:rPr lang="en-US" altLang="zh-CN" smtClean="0">
                <a:ea typeface="SimSun" pitchFamily="2" charset="-122"/>
              </a:rPr>
              <a:t>Problems to Avoid </a:t>
            </a:r>
          </a:p>
        </p:txBody>
      </p:sp>
      <p:sp>
        <p:nvSpPr>
          <p:cNvPr id="25603" name="Rectangle 3"/>
          <p:cNvSpPr>
            <a:spLocks noGrp="1" noChangeArrowheads="1"/>
          </p:cNvSpPr>
          <p:nvPr>
            <p:ph idx="1"/>
          </p:nvPr>
        </p:nvSpPr>
        <p:spPr>
          <a:xfrm>
            <a:off x="457200" y="1828800"/>
            <a:ext cx="8229600" cy="4745038"/>
          </a:xfrm>
        </p:spPr>
        <p:txBody>
          <a:bodyPr/>
          <a:lstStyle/>
          <a:p>
            <a:pPr marL="0" indent="0" eaLnBrk="1" hangingPunct="1">
              <a:lnSpc>
                <a:spcPct val="90000"/>
              </a:lnSpc>
              <a:buFont typeface="Georgia" pitchFamily="18" charset="0"/>
              <a:buNone/>
            </a:pPr>
            <a:r>
              <a:rPr lang="en-US" altLang="zh-CN" sz="2400" b="1" smtClean="0"/>
              <a:t>1) Creating hypothetical stories.</a:t>
            </a:r>
          </a:p>
          <a:p>
            <a:pPr marL="0" indent="0" eaLnBrk="1" hangingPunct="1">
              <a:lnSpc>
                <a:spcPct val="90000"/>
              </a:lnSpc>
              <a:buFont typeface="Georgia" pitchFamily="18" charset="0"/>
              <a:buNone/>
            </a:pPr>
            <a:endParaRPr lang="en-US" altLang="zh-CN" sz="2400" smtClean="0"/>
          </a:p>
          <a:p>
            <a:pPr marL="0" indent="0" algn="just" eaLnBrk="1" hangingPunct="1">
              <a:lnSpc>
                <a:spcPct val="90000"/>
              </a:lnSpc>
            </a:pPr>
            <a:r>
              <a:rPr lang="en-US" altLang="zh-CN" sz="2400" smtClean="0"/>
              <a:t>Narratives should be written based on personal experience.</a:t>
            </a:r>
          </a:p>
          <a:p>
            <a:pPr marL="0" indent="0" algn="just" eaLnBrk="1" hangingPunct="1">
              <a:lnSpc>
                <a:spcPct val="90000"/>
              </a:lnSpc>
              <a:buFont typeface="Georgia" pitchFamily="18" charset="0"/>
              <a:buNone/>
            </a:pPr>
            <a:endParaRPr lang="en-US" altLang="zh-CN" sz="2400" smtClean="0"/>
          </a:p>
          <a:p>
            <a:pPr marL="0" indent="0" algn="just" eaLnBrk="1" hangingPunct="1">
              <a:lnSpc>
                <a:spcPct val="90000"/>
              </a:lnSpc>
            </a:pPr>
            <a:r>
              <a:rPr lang="en-US" altLang="zh-CN" sz="2400" smtClean="0"/>
              <a:t>It is difficult to write about something you’ve never seen or done or read about. </a:t>
            </a:r>
          </a:p>
          <a:p>
            <a:pPr marL="0" indent="0" algn="just" eaLnBrk="1" hangingPunct="1">
              <a:lnSpc>
                <a:spcPct val="90000"/>
              </a:lnSpc>
            </a:pPr>
            <a:endParaRPr lang="en-US" altLang="zh-CN" sz="2400" smtClean="0"/>
          </a:p>
          <a:p>
            <a:pPr marL="0" indent="0" algn="just" eaLnBrk="1" hangingPunct="1">
              <a:lnSpc>
                <a:spcPct val="90000"/>
              </a:lnSpc>
            </a:pPr>
            <a:r>
              <a:rPr lang="en-US" altLang="zh-CN" sz="2400" smtClean="0"/>
              <a:t>Example: You probably could not write a realistic account of Christmas in New  York  unless you’d seen one or at least studied the subject in great detail.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457200" y="914400"/>
            <a:ext cx="8229600" cy="1066800"/>
          </a:xfrm>
        </p:spPr>
        <p:txBody>
          <a:bodyPr/>
          <a:lstStyle/>
          <a:p>
            <a:pPr algn="ctr" eaLnBrk="1" hangingPunct="1"/>
            <a:r>
              <a:rPr lang="en-US" altLang="zh-CN" smtClean="0">
                <a:ea typeface="SimSun" pitchFamily="2" charset="-122"/>
              </a:rPr>
              <a:t>Problems to Avoid</a:t>
            </a:r>
            <a:endParaRPr lang="zh-CN" altLang="en-US" smtClean="0">
              <a:ea typeface="SimSun" pitchFamily="2" charset="-122"/>
            </a:endParaRPr>
          </a:p>
        </p:txBody>
      </p:sp>
      <p:sp>
        <p:nvSpPr>
          <p:cNvPr id="26627" name="Rectangle 3"/>
          <p:cNvSpPr>
            <a:spLocks noGrp="1"/>
          </p:cNvSpPr>
          <p:nvPr>
            <p:ph idx="1"/>
          </p:nvPr>
        </p:nvSpPr>
        <p:spPr>
          <a:xfrm>
            <a:off x="457200" y="2249488"/>
            <a:ext cx="8458200" cy="4324350"/>
          </a:xfrm>
        </p:spPr>
        <p:txBody>
          <a:bodyPr/>
          <a:lstStyle/>
          <a:p>
            <a:pPr algn="just" eaLnBrk="1" hangingPunct="1">
              <a:lnSpc>
                <a:spcPct val="90000"/>
              </a:lnSpc>
              <a:buFontTx/>
              <a:buNone/>
            </a:pPr>
            <a:r>
              <a:rPr lang="en-US" altLang="zh-CN" sz="2400" b="1" smtClean="0"/>
              <a:t>2) Selecting events or stories that would be too long or complex</a:t>
            </a:r>
          </a:p>
          <a:p>
            <a:pPr algn="just" eaLnBrk="1" hangingPunct="1">
              <a:lnSpc>
                <a:spcPct val="90000"/>
              </a:lnSpc>
              <a:buFontTx/>
              <a:buNone/>
            </a:pPr>
            <a:endParaRPr lang="en-US" altLang="zh-CN" sz="2400" smtClean="0"/>
          </a:p>
          <a:p>
            <a:pPr algn="just" eaLnBrk="1" hangingPunct="1">
              <a:lnSpc>
                <a:spcPct val="90000"/>
              </a:lnSpc>
            </a:pPr>
            <a:r>
              <a:rPr lang="en-US" altLang="zh-CN" sz="2400" smtClean="0"/>
              <a:t>When you wish to use a narrative to illustrate a thesis statement, do not select an event or series of actions whose retelling will be too long or complex for your assignment.</a:t>
            </a:r>
          </a:p>
          <a:p>
            <a:pPr algn="just" eaLnBrk="1" hangingPunct="1">
              <a:lnSpc>
                <a:spcPct val="90000"/>
              </a:lnSpc>
            </a:pPr>
            <a:endParaRPr lang="en-US" altLang="zh-CN" sz="2400" smtClean="0"/>
          </a:p>
          <a:p>
            <a:pPr algn="just" eaLnBrk="1" hangingPunct="1">
              <a:lnSpc>
                <a:spcPct val="90000"/>
              </a:lnSpc>
            </a:pPr>
            <a:r>
              <a:rPr lang="en-US" altLang="zh-CN" sz="2400" smtClean="0"/>
              <a:t>Select one episode that best explains the thesis statement</a:t>
            </a:r>
          </a:p>
          <a:p>
            <a:pPr algn="just" eaLnBrk="1" hangingPunct="1">
              <a:lnSpc>
                <a:spcPct val="90000"/>
              </a:lnSpc>
            </a:pPr>
            <a:endParaRPr lang="en-US" altLang="zh-CN" sz="2400" smtClean="0"/>
          </a:p>
          <a:p>
            <a:pPr algn="just" eaLnBrk="1" hangingPunct="1">
              <a:lnSpc>
                <a:spcPct val="90000"/>
              </a:lnSpc>
            </a:pPr>
            <a:endParaRPr lang="en-US" altLang="zh-CN" sz="2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457200" y="838200"/>
            <a:ext cx="8229600" cy="1066800"/>
          </a:xfrm>
        </p:spPr>
        <p:txBody>
          <a:bodyPr/>
          <a:lstStyle/>
          <a:p>
            <a:pPr algn="ctr" eaLnBrk="1" hangingPunct="1"/>
            <a:r>
              <a:rPr lang="en-US" altLang="zh-CN" smtClean="0">
                <a:ea typeface="SimSun" pitchFamily="2" charset="-122"/>
              </a:rPr>
              <a:t>Problems to Avoid</a:t>
            </a:r>
            <a:endParaRPr lang="zh-CN" altLang="en-US" smtClean="0">
              <a:ea typeface="SimSun" pitchFamily="2" charset="-122"/>
            </a:endParaRPr>
          </a:p>
        </p:txBody>
      </p:sp>
      <p:sp>
        <p:nvSpPr>
          <p:cNvPr id="27651" name="Rectangle 3"/>
          <p:cNvSpPr>
            <a:spLocks noGrp="1"/>
          </p:cNvSpPr>
          <p:nvPr>
            <p:ph idx="1"/>
          </p:nvPr>
        </p:nvSpPr>
        <p:spPr>
          <a:xfrm>
            <a:off x="304800" y="1905000"/>
            <a:ext cx="8610600" cy="4324350"/>
          </a:xfrm>
        </p:spPr>
        <p:txBody>
          <a:bodyPr/>
          <a:lstStyle/>
          <a:p>
            <a:pPr eaLnBrk="1" hangingPunct="1">
              <a:lnSpc>
                <a:spcPct val="90000"/>
              </a:lnSpc>
              <a:buFontTx/>
              <a:buNone/>
            </a:pPr>
            <a:r>
              <a:rPr lang="en-US" altLang="zh-CN" sz="2400" b="1" smtClean="0"/>
              <a:t>3) Lose focus/ lengthy and unnecessary explanation</a:t>
            </a:r>
          </a:p>
          <a:p>
            <a:pPr eaLnBrk="1" hangingPunct="1">
              <a:lnSpc>
                <a:spcPct val="90000"/>
              </a:lnSpc>
              <a:buFontTx/>
              <a:buNone/>
            </a:pPr>
            <a:endParaRPr lang="en-US" altLang="zh-CN" sz="2400" smtClean="0"/>
          </a:p>
          <a:p>
            <a:pPr algn="just" eaLnBrk="1" hangingPunct="1">
              <a:lnSpc>
                <a:spcPct val="90000"/>
              </a:lnSpc>
            </a:pPr>
            <a:r>
              <a:rPr lang="en-US" altLang="zh-CN" sz="2400" smtClean="0"/>
              <a:t>At some time you’ve probably listened to a storyteller who became stuck on some insignificant details</a:t>
            </a:r>
          </a:p>
          <a:p>
            <a:pPr lvl="1" algn="just" eaLnBrk="1" hangingPunct="1">
              <a:lnSpc>
                <a:spcPct val="90000"/>
              </a:lnSpc>
              <a:buFont typeface="Georgia" pitchFamily="18" charset="0"/>
              <a:buNone/>
            </a:pPr>
            <a:r>
              <a:rPr lang="en-US" altLang="zh-CN" sz="2200" smtClean="0"/>
              <a:t>	</a:t>
            </a:r>
            <a:endParaRPr lang="en-US" altLang="zh-CN" smtClean="0"/>
          </a:p>
          <a:p>
            <a:pPr algn="just" eaLnBrk="1" hangingPunct="1">
              <a:lnSpc>
                <a:spcPct val="90000"/>
              </a:lnSpc>
            </a:pPr>
            <a:r>
              <a:rPr lang="en-US" altLang="zh-CN" sz="2400" smtClean="0"/>
              <a:t>Do not get stuck, lost, or include too many unnecessary details that may complicate the reading pace and general understanding of the story.</a:t>
            </a:r>
          </a:p>
          <a:p>
            <a:pPr eaLnBrk="1" hangingPunct="1"/>
            <a:endParaRPr lang="zh-CN" altLang="en-US" smtClean="0"/>
          </a:p>
          <a:p>
            <a:pPr eaLnBrk="1" hangingPunct="1">
              <a:buFont typeface="Georgia" pitchFamily="18" charset="0"/>
              <a:buNone/>
            </a:pPr>
            <a:endParaRPr lang="zh-CN"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62000"/>
            <a:ext cx="8229600" cy="1066800"/>
          </a:xfrm>
        </p:spPr>
        <p:txBody>
          <a:bodyPr/>
          <a:lstStyle/>
          <a:p>
            <a:pPr algn="ctr" eaLnBrk="1" hangingPunct="1"/>
            <a:r>
              <a:rPr lang="en-US" altLang="zh-CN" smtClean="0">
                <a:ea typeface="SimSun" pitchFamily="2" charset="-122"/>
              </a:rPr>
              <a:t>Problems to Avoid</a:t>
            </a:r>
            <a:endParaRPr lang="en-US" smtClean="0">
              <a:ea typeface="ＭＳ Ｐゴシック" pitchFamily="34" charset="-128"/>
            </a:endParaRPr>
          </a:p>
        </p:txBody>
      </p:sp>
      <p:sp>
        <p:nvSpPr>
          <p:cNvPr id="28675" name="Content Placeholder 2"/>
          <p:cNvSpPr>
            <a:spLocks noGrp="1"/>
          </p:cNvSpPr>
          <p:nvPr>
            <p:ph idx="1"/>
          </p:nvPr>
        </p:nvSpPr>
        <p:spPr>
          <a:xfrm>
            <a:off x="457200" y="1905000"/>
            <a:ext cx="8229600" cy="4324350"/>
          </a:xfrm>
        </p:spPr>
        <p:txBody>
          <a:bodyPr>
            <a:normAutofit/>
          </a:bodyPr>
          <a:lstStyle/>
          <a:p>
            <a:pPr algn="just" eaLnBrk="1" hangingPunct="1"/>
            <a:r>
              <a:rPr lang="en-US" smtClean="0">
                <a:ea typeface="ＭＳ Ｐゴシック" pitchFamily="34" charset="-128"/>
              </a:rPr>
              <a:t>Dismiss all unessential information and focus your attention- and use of detail- on the important events, people, and places. </a:t>
            </a:r>
          </a:p>
          <a:p>
            <a:pPr algn="just" eaLnBrk="1" hangingPunct="1"/>
            <a:endParaRPr lang="en-US" smtClean="0">
              <a:ea typeface="ＭＳ Ｐゴシック" pitchFamily="34" charset="-128"/>
            </a:endParaRPr>
          </a:p>
          <a:p>
            <a:pPr algn="just" eaLnBrk="1" hangingPunct="1"/>
            <a:r>
              <a:rPr lang="en-US" smtClean="0">
                <a:ea typeface="ＭＳ Ｐゴシック" pitchFamily="34" charset="-128"/>
              </a:rPr>
              <a:t>Skip the uneventful periods of time by using phrases such as:</a:t>
            </a:r>
          </a:p>
          <a:p>
            <a:pPr algn="just" eaLnBrk="1" hangingPunct="1">
              <a:buFont typeface="Georgia" pitchFamily="18" charset="0"/>
              <a:buNone/>
            </a:pPr>
            <a:r>
              <a:rPr lang="en-US" smtClean="0">
                <a:ea typeface="ＭＳ Ｐゴシック" pitchFamily="34" charset="-128"/>
              </a:rPr>
              <a:t>	</a:t>
            </a:r>
            <a:r>
              <a:rPr lang="en-US" altLang="en-US" smtClean="0">
                <a:ea typeface="ＭＳ Ｐゴシック" pitchFamily="34" charset="-128"/>
              </a:rPr>
              <a:t>“</a:t>
            </a:r>
            <a:r>
              <a:rPr lang="en-US" smtClean="0">
                <a:ea typeface="ＭＳ Ｐゴシック" pitchFamily="34" charset="-128"/>
              </a:rPr>
              <a:t>A week went by before Mr. Smith called…</a:t>
            </a:r>
            <a:r>
              <a:rPr lang="en-US" altLang="en-US" smtClean="0">
                <a:ea typeface="ＭＳ Ｐゴシック" pitchFamily="34" charset="-128"/>
              </a:rPr>
              <a:t>”</a:t>
            </a:r>
            <a:endParaRPr lang="en-US" smtClean="0">
              <a:ea typeface="ＭＳ Ｐゴシック" pitchFamily="34" charset="-128"/>
            </a:endParaRPr>
          </a:p>
          <a:p>
            <a:pPr algn="just" eaLnBrk="1" hangingPunct="1">
              <a:buFont typeface="Georgia" pitchFamily="18" charset="0"/>
              <a:buNone/>
            </a:pPr>
            <a:r>
              <a:rPr lang="en-US" smtClean="0">
                <a:ea typeface="ＭＳ Ｐゴシック" pitchFamily="34" charset="-128"/>
              </a:rPr>
              <a:t>	</a:t>
            </a:r>
            <a:r>
              <a:rPr lang="en-US" altLang="en-US" smtClean="0">
                <a:ea typeface="ＭＳ Ｐゴシック" pitchFamily="34" charset="-128"/>
              </a:rPr>
              <a:t>“</a:t>
            </a:r>
            <a:r>
              <a:rPr lang="en-US" smtClean="0">
                <a:ea typeface="ＭＳ Ｐゴシック" pitchFamily="34" charset="-128"/>
              </a:rPr>
              <a:t>Later that evening, Tara came over…</a:t>
            </a:r>
            <a:r>
              <a:rPr lang="en-US" altLang="en-US" smtClean="0">
                <a:ea typeface="ＭＳ Ｐゴシック" pitchFamily="34" charset="-128"/>
              </a:rPr>
              <a:t>”</a:t>
            </a:r>
            <a:endParaRPr lang="en-US" smtClean="0">
              <a:ea typeface="ＭＳ Ｐゴシック"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838200"/>
            <a:ext cx="8229600" cy="1066800"/>
          </a:xfrm>
        </p:spPr>
        <p:txBody>
          <a:bodyPr/>
          <a:lstStyle/>
          <a:p>
            <a:pPr algn="ctr" eaLnBrk="1" hangingPunct="1"/>
            <a:r>
              <a:rPr lang="en-US" altLang="zh-CN" smtClean="0">
                <a:ea typeface="SimSun" pitchFamily="2" charset="-122"/>
              </a:rPr>
              <a:t>Problems to Avoid</a:t>
            </a:r>
            <a:endParaRPr lang="en-US" smtClean="0">
              <a:ea typeface="ＭＳ Ｐゴシック" pitchFamily="34" charset="-128"/>
            </a:endParaRPr>
          </a:p>
        </p:txBody>
      </p:sp>
      <p:sp>
        <p:nvSpPr>
          <p:cNvPr id="29699" name="Content Placeholder 2"/>
          <p:cNvSpPr>
            <a:spLocks noGrp="1"/>
          </p:cNvSpPr>
          <p:nvPr>
            <p:ph idx="1"/>
          </p:nvPr>
        </p:nvSpPr>
        <p:spPr/>
        <p:txBody>
          <a:bodyPr/>
          <a:lstStyle/>
          <a:p>
            <a:pPr algn="just" eaLnBrk="1" hangingPunct="1"/>
            <a:r>
              <a:rPr lang="en-US" smtClean="0">
                <a:ea typeface="ＭＳ Ｐゴシック" pitchFamily="34" charset="-128"/>
              </a:rPr>
              <a:t>In short, keep the story moving quickly enough to hold the readers</a:t>
            </a:r>
            <a:r>
              <a:rPr lang="ja-JP" altLang="en-US" smtClean="0">
                <a:ea typeface="ＭＳ Ｐゴシック" pitchFamily="34" charset="-128"/>
              </a:rPr>
              <a:t>’</a:t>
            </a:r>
            <a:r>
              <a:rPr lang="en-US" altLang="ja-JP" smtClean="0">
                <a:ea typeface="ＭＳ Ｐゴシック" pitchFamily="34" charset="-128"/>
              </a:rPr>
              <a:t> attention and interest. </a:t>
            </a:r>
          </a:p>
          <a:p>
            <a:pPr algn="just" eaLnBrk="1" hangingPunct="1"/>
            <a:endParaRPr lang="en-US" smtClean="0">
              <a:ea typeface="ＭＳ Ｐゴシック" pitchFamily="34" charset="-128"/>
            </a:endParaRPr>
          </a:p>
          <a:p>
            <a:pPr algn="just" eaLnBrk="1" hangingPunct="1"/>
            <a:r>
              <a:rPr lang="en-US" smtClean="0">
                <a:ea typeface="ＭＳ Ｐゴシック" pitchFamily="34" charset="-128"/>
              </a:rPr>
              <a:t>Use transitional devices to move the readers from one action to another; do not rely continuously on the </a:t>
            </a:r>
            <a:r>
              <a:rPr lang="ja-JP" altLang="en-US" smtClean="0">
                <a:ea typeface="ＭＳ Ｐゴシック" pitchFamily="34" charset="-128"/>
              </a:rPr>
              <a:t>“</a:t>
            </a:r>
            <a:r>
              <a:rPr lang="en-US" altLang="ja-JP" smtClean="0">
                <a:ea typeface="ＭＳ Ｐゴシック" pitchFamily="34" charset="-128"/>
              </a:rPr>
              <a:t>and then…and then…</a:t>
            </a:r>
            <a:r>
              <a:rPr lang="ja-JP" altLang="en-US" smtClean="0">
                <a:ea typeface="ＭＳ Ｐゴシック" pitchFamily="34" charset="-128"/>
              </a:rPr>
              <a:t>”</a:t>
            </a:r>
            <a:r>
              <a:rPr lang="en-US" altLang="ja-JP" smtClean="0">
                <a:ea typeface="ＭＳ Ｐゴシック" pitchFamily="34" charset="-128"/>
              </a:rPr>
              <a:t> method. </a:t>
            </a:r>
            <a:endParaRPr lang="en-US" smtClean="0">
              <a:ea typeface="ＭＳ Ｐゴシック"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609600"/>
            <a:ext cx="8229600" cy="1066800"/>
          </a:xfrm>
        </p:spPr>
        <p:txBody>
          <a:bodyPr/>
          <a:lstStyle/>
          <a:p>
            <a:pPr algn="ctr" eaLnBrk="1" hangingPunct="1"/>
            <a:r>
              <a:rPr lang="en-US" smtClean="0">
                <a:ea typeface="ＭＳ Ｐゴシック" pitchFamily="34" charset="-128"/>
              </a:rPr>
              <a:t>Example</a:t>
            </a:r>
          </a:p>
        </p:txBody>
      </p:sp>
      <p:sp>
        <p:nvSpPr>
          <p:cNvPr id="30723" name="Content Placeholder 2"/>
          <p:cNvSpPr>
            <a:spLocks noGrp="1"/>
          </p:cNvSpPr>
          <p:nvPr>
            <p:ph idx="1"/>
          </p:nvPr>
        </p:nvSpPr>
        <p:spPr>
          <a:xfrm>
            <a:off x="457200" y="1752600"/>
            <a:ext cx="8458200" cy="4821238"/>
          </a:xfrm>
        </p:spPr>
        <p:txBody>
          <a:bodyPr>
            <a:normAutofit/>
          </a:bodyPr>
          <a:lstStyle/>
          <a:p>
            <a:pPr algn="just" eaLnBrk="1" hangingPunct="1">
              <a:lnSpc>
                <a:spcPct val="90000"/>
              </a:lnSpc>
            </a:pPr>
            <a:r>
              <a:rPr lang="en-US" smtClean="0">
                <a:ea typeface="ＭＳ Ｐゴシック" pitchFamily="34" charset="-128"/>
              </a:rPr>
              <a:t>The introduction would introduce the author, the situation (a visit to KFC), and the thesis:</a:t>
            </a:r>
          </a:p>
          <a:p>
            <a:pPr marL="409575" lvl="1" indent="0" algn="just" eaLnBrk="1" hangingPunct="1">
              <a:lnSpc>
                <a:spcPct val="90000"/>
              </a:lnSpc>
              <a:buFont typeface="Georgia" pitchFamily="18" charset="0"/>
              <a:buNone/>
            </a:pPr>
            <a:endParaRPr lang="en-US" smtClean="0">
              <a:solidFill>
                <a:srgbClr val="FF0000"/>
              </a:solidFill>
              <a:ea typeface="ＭＳ Ｐゴシック" pitchFamily="34" charset="-128"/>
            </a:endParaRPr>
          </a:p>
          <a:p>
            <a:pPr marL="409575" lvl="1" indent="0" algn="just" eaLnBrk="1" hangingPunct="1">
              <a:lnSpc>
                <a:spcPct val="90000"/>
              </a:lnSpc>
              <a:buFont typeface="Georgia" pitchFamily="18" charset="0"/>
              <a:buNone/>
            </a:pPr>
            <a:r>
              <a:rPr lang="en-US" b="1" smtClean="0">
                <a:solidFill>
                  <a:srgbClr val="FF0000"/>
                </a:solidFill>
                <a:ea typeface="ＭＳ Ｐゴシック" pitchFamily="34" charset="-128"/>
              </a:rPr>
              <a:t>I will never eat at KFC again.</a:t>
            </a:r>
          </a:p>
          <a:p>
            <a:pPr marL="409575" lvl="1" indent="0" algn="just" eaLnBrk="1" hangingPunct="1">
              <a:lnSpc>
                <a:spcPct val="90000"/>
              </a:lnSpc>
            </a:pPr>
            <a:endParaRPr lang="en-US" smtClean="0">
              <a:solidFill>
                <a:srgbClr val="FF0000"/>
              </a:solidFill>
              <a:ea typeface="ＭＳ Ｐゴシック" pitchFamily="34" charset="-128"/>
            </a:endParaRPr>
          </a:p>
          <a:p>
            <a:pPr algn="just" eaLnBrk="1" hangingPunct="1">
              <a:lnSpc>
                <a:spcPct val="90000"/>
              </a:lnSpc>
            </a:pPr>
            <a:r>
              <a:rPr lang="en-US" smtClean="0">
                <a:ea typeface="ＭＳ Ｐゴシック" pitchFamily="34" charset="-128"/>
              </a:rPr>
              <a:t>The thesis would be followed by a plan of development, listing the reasons why the author does not want to go to KFC:</a:t>
            </a:r>
          </a:p>
          <a:p>
            <a:pPr marL="409575" lvl="1" indent="0" algn="just" eaLnBrk="1" hangingPunct="1">
              <a:lnSpc>
                <a:spcPct val="90000"/>
              </a:lnSpc>
              <a:buFont typeface="Georgia" pitchFamily="18" charset="0"/>
              <a:buNone/>
            </a:pPr>
            <a:r>
              <a:rPr lang="en-US" b="1" smtClean="0">
                <a:solidFill>
                  <a:srgbClr val="FF0000"/>
                </a:solidFill>
                <a:ea typeface="ＭＳ Ｐゴシック" pitchFamily="34" charset="-128"/>
              </a:rPr>
              <a:t>Too busy</a:t>
            </a:r>
          </a:p>
          <a:p>
            <a:pPr marL="409575" lvl="1" indent="0" algn="just" eaLnBrk="1" hangingPunct="1">
              <a:lnSpc>
                <a:spcPct val="90000"/>
              </a:lnSpc>
              <a:buFont typeface="Georgia" pitchFamily="18" charset="0"/>
              <a:buNone/>
            </a:pPr>
            <a:r>
              <a:rPr lang="en-US" b="1" smtClean="0">
                <a:solidFill>
                  <a:srgbClr val="FF0000"/>
                </a:solidFill>
                <a:ea typeface="ＭＳ Ｐゴシック" pitchFamily="34" charset="-128"/>
              </a:rPr>
              <a:t>Bad service</a:t>
            </a:r>
          </a:p>
          <a:p>
            <a:pPr marL="409575" lvl="1" indent="0" algn="just" eaLnBrk="1" hangingPunct="1">
              <a:lnSpc>
                <a:spcPct val="90000"/>
              </a:lnSpc>
              <a:buFont typeface="Georgia" pitchFamily="18" charset="0"/>
              <a:buNone/>
            </a:pPr>
            <a:r>
              <a:rPr lang="en-US" b="1" smtClean="0">
                <a:solidFill>
                  <a:srgbClr val="FF0000"/>
                </a:solidFill>
                <a:ea typeface="ＭＳ Ｐゴシック" pitchFamily="34" charset="-128"/>
              </a:rPr>
              <a:t>Bad food</a:t>
            </a:r>
          </a:p>
          <a:p>
            <a:pPr eaLnBrk="1" hangingPunct="1"/>
            <a:endParaRPr lang="en-US" smtClean="0">
              <a:ea typeface="ＭＳ Ｐゴシック"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3400" y="762000"/>
            <a:ext cx="8229600" cy="1066800"/>
          </a:xfrm>
        </p:spPr>
        <p:txBody>
          <a:bodyPr/>
          <a:lstStyle/>
          <a:p>
            <a:pPr algn="ctr" eaLnBrk="1" hangingPunct="1"/>
            <a:r>
              <a:rPr lang="en-US" smtClean="0">
                <a:ea typeface="ＭＳ Ｐゴシック" pitchFamily="34" charset="-128"/>
              </a:rPr>
              <a:t>Example</a:t>
            </a:r>
          </a:p>
        </p:txBody>
      </p:sp>
      <p:sp>
        <p:nvSpPr>
          <p:cNvPr id="31747" name="Content Placeholder 2"/>
          <p:cNvSpPr>
            <a:spLocks noGrp="1"/>
          </p:cNvSpPr>
          <p:nvPr>
            <p:ph idx="1"/>
          </p:nvPr>
        </p:nvSpPr>
        <p:spPr>
          <a:xfrm>
            <a:off x="457200" y="1981200"/>
            <a:ext cx="8229600" cy="4592638"/>
          </a:xfrm>
        </p:spPr>
        <p:txBody>
          <a:bodyPr/>
          <a:lstStyle/>
          <a:p>
            <a:pPr algn="just" eaLnBrk="1" hangingPunct="1"/>
            <a:r>
              <a:rPr lang="en-US" smtClean="0">
                <a:ea typeface="ＭＳ Ｐゴシック" pitchFamily="34" charset="-128"/>
              </a:rPr>
              <a:t>Since this is a narrative essay, and narratives are usually organized by time, the three points should be arranged in chronological order, from the beginning of the author</a:t>
            </a:r>
            <a:r>
              <a:rPr lang="en-US" altLang="en-US" smtClean="0">
                <a:ea typeface="ＭＳ Ｐゴシック" pitchFamily="34" charset="-128"/>
              </a:rPr>
              <a:t>’</a:t>
            </a:r>
            <a:r>
              <a:rPr lang="en-US" smtClean="0">
                <a:ea typeface="ＭＳ Ｐゴシック" pitchFamily="34" charset="-128"/>
              </a:rPr>
              <a:t>s visit to the restaurant to the end.</a:t>
            </a:r>
          </a:p>
          <a:p>
            <a:pPr eaLnBrk="1" hangingPunct="1">
              <a:buFont typeface="Georgia" pitchFamily="18" charset="0"/>
              <a:buNone/>
            </a:pPr>
            <a:endParaRPr lang="en-US" smtClean="0">
              <a:ea typeface="ＭＳ Ｐゴシック" pitchFamily="34"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838200"/>
            <a:ext cx="8229600" cy="1066800"/>
          </a:xfrm>
        </p:spPr>
        <p:txBody>
          <a:bodyPr/>
          <a:lstStyle/>
          <a:p>
            <a:pPr algn="ctr" eaLnBrk="1" hangingPunct="1"/>
            <a:r>
              <a:rPr lang="en-US" smtClean="0">
                <a:ea typeface="ＭＳ Ｐゴシック" pitchFamily="34" charset="-128"/>
              </a:rPr>
              <a:t>Example – Body Paragraph 1</a:t>
            </a:r>
          </a:p>
        </p:txBody>
      </p:sp>
      <p:sp>
        <p:nvSpPr>
          <p:cNvPr id="32771" name="Content Placeholder 2"/>
          <p:cNvSpPr>
            <a:spLocks noGrp="1"/>
          </p:cNvSpPr>
          <p:nvPr>
            <p:ph idx="1"/>
          </p:nvPr>
        </p:nvSpPr>
        <p:spPr>
          <a:xfrm>
            <a:off x="457200" y="2057400"/>
            <a:ext cx="8229600" cy="4324350"/>
          </a:xfrm>
        </p:spPr>
        <p:txBody>
          <a:bodyPr/>
          <a:lstStyle/>
          <a:p>
            <a:pPr algn="just" eaLnBrk="1" hangingPunct="1"/>
            <a:r>
              <a:rPr lang="en-US" smtClean="0">
                <a:ea typeface="ＭＳ Ｐゴシック" pitchFamily="34" charset="-128"/>
              </a:rPr>
              <a:t>Too busy: </a:t>
            </a:r>
          </a:p>
          <a:p>
            <a:pPr algn="just" eaLnBrk="1" hangingPunct="1">
              <a:buFont typeface="Georgia" pitchFamily="18" charset="0"/>
              <a:buNone/>
            </a:pPr>
            <a:endParaRPr lang="en-US" smtClean="0">
              <a:ea typeface="ＭＳ Ｐゴシック" pitchFamily="34" charset="-128"/>
            </a:endParaRPr>
          </a:p>
          <a:p>
            <a:pPr algn="just" eaLnBrk="1" hangingPunct="1">
              <a:buFont typeface="Georgia" pitchFamily="18" charset="0"/>
              <a:buNone/>
            </a:pPr>
            <a:r>
              <a:rPr lang="en-US" smtClean="0">
                <a:ea typeface="ＭＳ Ｐゴシック" pitchFamily="34" charset="-128"/>
              </a:rPr>
              <a:t>I would describe going to the restaurant, seeing lines outside the door, having to wait for 45 minutes for a table.  I would try to describe as many interesting or unusual things that happened as I could, in order to make the story more interesting.</a:t>
            </a:r>
          </a:p>
          <a:p>
            <a:pPr algn="just" eaLnBrk="1" hangingPunct="1">
              <a:buFont typeface="Georgia" pitchFamily="18" charset="0"/>
              <a:buNone/>
            </a:pPr>
            <a:endParaRPr lang="en-US" smtClean="0">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0"/>
            <a:ext cx="8229600" cy="1066800"/>
          </a:xfrm>
        </p:spPr>
        <p:txBody>
          <a:bodyPr/>
          <a:lstStyle/>
          <a:p>
            <a:pPr algn="ctr" eaLnBrk="1" hangingPunct="1"/>
            <a:r>
              <a:rPr lang="en-US" dirty="0" smtClean="0">
                <a:ea typeface="ＭＳ Ｐゴシック" pitchFamily="34" charset="-128"/>
              </a:rPr>
              <a:t>Narrative Writing</a:t>
            </a:r>
          </a:p>
        </p:txBody>
      </p:sp>
      <p:sp>
        <p:nvSpPr>
          <p:cNvPr id="7171" name="Content Placeholder 2"/>
          <p:cNvSpPr>
            <a:spLocks noGrp="1"/>
          </p:cNvSpPr>
          <p:nvPr>
            <p:ph idx="1"/>
          </p:nvPr>
        </p:nvSpPr>
        <p:spPr/>
        <p:txBody>
          <a:bodyPr/>
          <a:lstStyle/>
          <a:p>
            <a:pPr algn="just" eaLnBrk="1" hangingPunct="1"/>
            <a:r>
              <a:rPr lang="en-US" dirty="0" smtClean="0">
                <a:ea typeface="ＭＳ Ｐゴシック" pitchFamily="34" charset="-128"/>
              </a:rPr>
              <a:t>Narrative writing is not telling a story. </a:t>
            </a:r>
          </a:p>
          <a:p>
            <a:pPr algn="just" eaLnBrk="1" hangingPunct="1">
              <a:buFont typeface="Georgia" pitchFamily="18" charset="0"/>
              <a:buNone/>
            </a:pPr>
            <a:endParaRPr lang="en-US" dirty="0" smtClean="0">
              <a:ea typeface="ＭＳ Ｐゴシック" pitchFamily="34" charset="-128"/>
            </a:endParaRPr>
          </a:p>
          <a:p>
            <a:pPr algn="just" eaLnBrk="1" hangingPunct="1"/>
            <a:r>
              <a:rPr lang="en-US" dirty="0" smtClean="0">
                <a:ea typeface="ＭＳ Ｐゴシック" pitchFamily="34" charset="-128"/>
              </a:rPr>
              <a:t>The purpose of a narrative essay is to use a story to help explain and illustrate a thesis statement or main idea.</a:t>
            </a:r>
          </a:p>
          <a:p>
            <a:pPr algn="just" eaLnBrk="1" hangingPunct="1"/>
            <a:endParaRPr lang="en-US" dirty="0" smtClean="0">
              <a:ea typeface="ＭＳ Ｐゴシック" pitchFamily="34" charset="-128"/>
            </a:endParaRPr>
          </a:p>
          <a:p>
            <a:pPr algn="just" eaLnBrk="1" hangingPunct="1"/>
            <a:r>
              <a:rPr lang="en-US" dirty="0" smtClean="0">
                <a:ea typeface="ＭＳ Ｐゴシック" pitchFamily="34" charset="-128"/>
              </a:rPr>
              <a:t>Narrative essays present a series of events in order to </a:t>
            </a:r>
            <a:r>
              <a:rPr lang="en-US" sz="2800" b="1" dirty="0" smtClean="0">
                <a:solidFill>
                  <a:srgbClr val="FF0000"/>
                </a:solidFill>
                <a:ea typeface="ＭＳ Ｐゴシック" pitchFamily="34" charset="-128"/>
              </a:rPr>
              <a:t>inform </a:t>
            </a:r>
            <a:r>
              <a:rPr lang="en-US" sz="2800" b="1" dirty="0" smtClean="0">
                <a:ea typeface="ＭＳ Ｐゴシック" pitchFamily="34" charset="-128"/>
              </a:rPr>
              <a:t>or</a:t>
            </a:r>
            <a:r>
              <a:rPr lang="en-US" sz="2800" b="1" dirty="0" smtClean="0">
                <a:solidFill>
                  <a:srgbClr val="FF0000"/>
                </a:solidFill>
                <a:ea typeface="ＭＳ Ｐゴシック" pitchFamily="34" charset="-128"/>
              </a:rPr>
              <a:t> entertain</a:t>
            </a:r>
            <a:r>
              <a:rPr lang="en-US" dirty="0" smtClean="0">
                <a:ea typeface="ＭＳ Ｐゴシック" pitchFamily="34" charset="-128"/>
              </a:rPr>
              <a:t> the audience.</a:t>
            </a: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838200"/>
            <a:ext cx="8229600" cy="1066800"/>
          </a:xfrm>
        </p:spPr>
        <p:txBody>
          <a:bodyPr/>
          <a:lstStyle/>
          <a:p>
            <a:pPr algn="ctr" eaLnBrk="1" hangingPunct="1"/>
            <a:r>
              <a:rPr lang="en-US" smtClean="0">
                <a:ea typeface="ＭＳ Ｐゴシック" pitchFamily="34" charset="-128"/>
              </a:rPr>
              <a:t>Example – Body Paragraph 2</a:t>
            </a:r>
          </a:p>
        </p:txBody>
      </p:sp>
      <p:sp>
        <p:nvSpPr>
          <p:cNvPr id="33795" name="Content Placeholder 2"/>
          <p:cNvSpPr>
            <a:spLocks noGrp="1"/>
          </p:cNvSpPr>
          <p:nvPr>
            <p:ph idx="1"/>
          </p:nvPr>
        </p:nvSpPr>
        <p:spPr>
          <a:xfrm>
            <a:off x="457200" y="2133600"/>
            <a:ext cx="8229600" cy="4324350"/>
          </a:xfrm>
        </p:spPr>
        <p:txBody>
          <a:bodyPr>
            <a:normAutofit/>
          </a:bodyPr>
          <a:lstStyle/>
          <a:p>
            <a:pPr eaLnBrk="1" hangingPunct="1"/>
            <a:r>
              <a:rPr lang="en-US" smtClean="0">
                <a:ea typeface="ＭＳ Ｐゴシック" pitchFamily="34" charset="-128"/>
              </a:rPr>
              <a:t>Bad service:</a:t>
            </a:r>
          </a:p>
          <a:p>
            <a:pPr algn="just" eaLnBrk="1" hangingPunct="1">
              <a:buFont typeface="Georgia" pitchFamily="18" charset="0"/>
              <a:buNone/>
            </a:pPr>
            <a:endParaRPr lang="en-US" smtClean="0">
              <a:ea typeface="ＭＳ Ｐゴシック" pitchFamily="34" charset="-128"/>
            </a:endParaRPr>
          </a:p>
          <a:p>
            <a:pPr algn="just" eaLnBrk="1" hangingPunct="1">
              <a:buFont typeface="Georgia" pitchFamily="18" charset="0"/>
              <a:buNone/>
            </a:pPr>
            <a:r>
              <a:rPr lang="en-US" smtClean="0">
                <a:ea typeface="ＭＳ Ｐゴシック" pitchFamily="34" charset="-128"/>
              </a:rPr>
              <a:t>I would then go on about the waitress spilling drinks on me, mixing up our orders, insulting us, and so on.  This paragraph, like the first, would be centered around a topic sentence, and this topic sentence would connect the point of this paragraph (bad service) to the paper</a:t>
            </a:r>
            <a:r>
              <a:rPr lang="ja-JP" altLang="en-US" smtClean="0">
                <a:latin typeface="Arial" charset="0"/>
                <a:ea typeface="ＭＳ Ｐゴシック" pitchFamily="34" charset="-128"/>
              </a:rPr>
              <a:t>’</a:t>
            </a:r>
            <a:r>
              <a:rPr lang="en-US" altLang="ja-JP" smtClean="0">
                <a:ea typeface="ＭＳ Ｐゴシック" pitchFamily="34" charset="-128"/>
              </a:rPr>
              <a:t>s thesis (I will never go back to this restaurant).</a:t>
            </a:r>
          </a:p>
          <a:p>
            <a:pPr eaLnBrk="1" hangingPunct="1"/>
            <a:endParaRPr lang="en-US" smtClean="0">
              <a:ea typeface="ＭＳ Ｐゴシック" pitchFamily="34"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3400" y="762000"/>
            <a:ext cx="8229600" cy="1066800"/>
          </a:xfrm>
        </p:spPr>
        <p:txBody>
          <a:bodyPr/>
          <a:lstStyle/>
          <a:p>
            <a:pPr algn="ctr" eaLnBrk="1" hangingPunct="1"/>
            <a:r>
              <a:rPr lang="en-US" smtClean="0">
                <a:ea typeface="ＭＳ Ｐゴシック" pitchFamily="34" charset="-128"/>
              </a:rPr>
              <a:t>Example – Body Paragraph 3</a:t>
            </a:r>
          </a:p>
        </p:txBody>
      </p:sp>
      <p:sp>
        <p:nvSpPr>
          <p:cNvPr id="34819" name="Content Placeholder 2"/>
          <p:cNvSpPr>
            <a:spLocks noGrp="1"/>
          </p:cNvSpPr>
          <p:nvPr>
            <p:ph idx="1"/>
          </p:nvPr>
        </p:nvSpPr>
        <p:spPr/>
        <p:txBody>
          <a:bodyPr/>
          <a:lstStyle/>
          <a:p>
            <a:pPr eaLnBrk="1" hangingPunct="1"/>
            <a:r>
              <a:rPr lang="en-US" smtClean="0">
                <a:ea typeface="ＭＳ Ｐゴシック" pitchFamily="34" charset="-128"/>
              </a:rPr>
              <a:t>Bad food: </a:t>
            </a:r>
          </a:p>
          <a:p>
            <a:pPr eaLnBrk="1" hangingPunct="1">
              <a:buFont typeface="Georgia" pitchFamily="18" charset="0"/>
              <a:buNone/>
            </a:pPr>
            <a:endParaRPr lang="en-US" smtClean="0">
              <a:ea typeface="ＭＳ Ｐゴシック" pitchFamily="34" charset="-128"/>
            </a:endParaRPr>
          </a:p>
          <a:p>
            <a:pPr algn="just" eaLnBrk="1" hangingPunct="1">
              <a:buFont typeface="Georgia" pitchFamily="18" charset="0"/>
              <a:buNone/>
            </a:pPr>
            <a:r>
              <a:rPr lang="en-US" smtClean="0">
                <a:ea typeface="ＭＳ Ｐゴシック" pitchFamily="34" charset="-128"/>
              </a:rPr>
              <a:t>I would tell yet another part of the story, this one focusing on the food itself (hair in it, undercooked, disgusting). I would connect the topic sentence for this paragraph with the essay</a:t>
            </a:r>
            <a:r>
              <a:rPr lang="ja-JP" altLang="en-US" smtClean="0">
                <a:latin typeface="Arial" charset="0"/>
                <a:ea typeface="ＭＳ Ｐゴシック" pitchFamily="34" charset="-128"/>
              </a:rPr>
              <a:t>’</a:t>
            </a:r>
            <a:r>
              <a:rPr lang="en-US" altLang="ja-JP" smtClean="0">
                <a:ea typeface="ＭＳ Ｐゴシック" pitchFamily="34" charset="-128"/>
              </a:rPr>
              <a:t>s thesis statement.</a:t>
            </a:r>
          </a:p>
          <a:p>
            <a:pPr algn="just" eaLnBrk="1" hangingPunct="1"/>
            <a:endParaRPr lang="en-US" smtClean="0">
              <a:ea typeface="ＭＳ Ｐゴシック"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762000"/>
            <a:ext cx="8229600" cy="1066800"/>
          </a:xfrm>
        </p:spPr>
        <p:txBody>
          <a:bodyPr>
            <a:normAutofit fontScale="90000"/>
          </a:bodyPr>
          <a:lstStyle/>
          <a:p>
            <a:pPr algn="ctr" eaLnBrk="1" fontAlgn="auto" hangingPunct="1">
              <a:spcAft>
                <a:spcPts val="0"/>
              </a:spcAft>
              <a:defRPr/>
            </a:pPr>
            <a:r>
              <a:rPr lang="en-US" smtClean="0">
                <a:ea typeface="ＭＳ Ｐゴシック" pitchFamily="34" charset="-128"/>
              </a:rPr>
              <a:t>Example – Concluding Paragraph</a:t>
            </a:r>
          </a:p>
        </p:txBody>
      </p:sp>
      <p:sp>
        <p:nvSpPr>
          <p:cNvPr id="35843" name="Content Placeholder 2"/>
          <p:cNvSpPr>
            <a:spLocks noGrp="1"/>
          </p:cNvSpPr>
          <p:nvPr>
            <p:ph idx="1"/>
          </p:nvPr>
        </p:nvSpPr>
        <p:spPr/>
        <p:txBody>
          <a:bodyPr/>
          <a:lstStyle/>
          <a:p>
            <a:pPr algn="just" eaLnBrk="1" hangingPunct="1"/>
            <a:r>
              <a:rPr lang="en-US" smtClean="0">
                <a:ea typeface="ＭＳ Ｐゴシック" pitchFamily="34" charset="-128"/>
              </a:rPr>
              <a:t>I would conclude the essay by concluding my story: leaving the restaurant, convinced that I should never again return.  I would also restate the supporting points I used to make this decision, thereby reinforcing the overall point of my paper.</a:t>
            </a:r>
          </a:p>
          <a:p>
            <a:pPr algn="just" eaLnBrk="1" hangingPunct="1">
              <a:buFont typeface="Georgia" pitchFamily="18" charset="0"/>
              <a:buNone/>
            </a:pPr>
            <a:endParaRPr lang="en-US" smtClean="0">
              <a:ea typeface="ＭＳ Ｐゴシック"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838200"/>
            <a:ext cx="8229600" cy="1066800"/>
          </a:xfrm>
        </p:spPr>
        <p:txBody>
          <a:bodyPr/>
          <a:lstStyle/>
          <a:p>
            <a:pPr algn="ctr" eaLnBrk="1" hangingPunct="1"/>
            <a:r>
              <a:rPr lang="en-US" altLang="zh-CN" smtClean="0">
                <a:ea typeface="SimSun" pitchFamily="2" charset="-122"/>
              </a:rPr>
              <a:t>Example – Narrative Paragraph</a:t>
            </a:r>
          </a:p>
        </p:txBody>
      </p:sp>
      <p:sp>
        <p:nvSpPr>
          <p:cNvPr id="36867" name="Rectangle 3"/>
          <p:cNvSpPr>
            <a:spLocks noGrp="1" noChangeArrowheads="1"/>
          </p:cNvSpPr>
          <p:nvPr>
            <p:ph idx="1"/>
          </p:nvPr>
        </p:nvSpPr>
        <p:spPr/>
        <p:txBody>
          <a:bodyPr/>
          <a:lstStyle/>
          <a:p>
            <a:pPr algn="just" eaLnBrk="1" hangingPunct="1">
              <a:lnSpc>
                <a:spcPct val="80000"/>
              </a:lnSpc>
              <a:buFontTx/>
              <a:buNone/>
            </a:pPr>
            <a:r>
              <a:rPr lang="zh-CN" altLang="en-US" sz="1600" smtClean="0"/>
              <a:t>    </a:t>
            </a:r>
            <a:r>
              <a:rPr lang="zh-CN" altLang="en-US" sz="2000" smtClean="0">
                <a:latin typeface="Times New Roman" pitchFamily="18" charset="0"/>
              </a:rPr>
              <a:t>“</a:t>
            </a:r>
            <a:r>
              <a:rPr lang="en-US" altLang="zh-CN" sz="2000" smtClean="0">
                <a:latin typeface="Times New Roman" pitchFamily="18" charset="0"/>
              </a:rPr>
              <a:t>Although I have grown up to be entirely inept at the art of cooking, as to make even the most wretched chef ridicule my sad baking attempts, my childhood would have indicated otherwise; I was always on the countertop next to my mother’s cooking bowl, adding and mixing ingredients that would doubtlessly create a delicious food. When I was younger, cooking came intrinsically with the holiday season, which made that time of year the prime occasion for me to unite with ounces and ounces of satin dark chocolate, various other messy and gooey ingredients, numerous cooking utensils, and the assistance of my mother to cook what would soon be an edible masterpiece. The most memorable of the holiday works of art were our Chocolate Crinkle Cookies, which my mother and I first made when I was about six and are now made annually.”   </a:t>
            </a:r>
          </a:p>
          <a:p>
            <a:pPr algn="just" eaLnBrk="1" hangingPunct="1">
              <a:lnSpc>
                <a:spcPct val="80000"/>
              </a:lnSpc>
              <a:buFontTx/>
              <a:buNone/>
            </a:pPr>
            <a:endParaRPr lang="en-US" altLang="zh-CN" sz="2000" smtClean="0">
              <a:latin typeface="Times New Roman" pitchFamily="18" charset="0"/>
            </a:endParaRPr>
          </a:p>
          <a:p>
            <a:pPr algn="just" eaLnBrk="1" hangingPunct="1">
              <a:lnSpc>
                <a:spcPct val="80000"/>
              </a:lnSpc>
              <a:buFontTx/>
              <a:buNone/>
            </a:pPr>
            <a:r>
              <a:rPr lang="en-US" altLang="zh-CN" sz="1400" smtClean="0"/>
              <a:t>(Excerpt taken from, http://www.123helpme.com/view.asp?id=26156)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533400"/>
            <a:ext cx="8229600" cy="1066800"/>
          </a:xfrm>
        </p:spPr>
        <p:txBody>
          <a:bodyPr/>
          <a:lstStyle/>
          <a:p>
            <a:pPr algn="ctr" eaLnBrk="1" hangingPunct="1"/>
            <a:r>
              <a:rPr lang="en-US" altLang="zh-CN" smtClean="0">
                <a:ea typeface="SimSun" pitchFamily="2" charset="-122"/>
              </a:rPr>
              <a:t>Acknowledgement </a:t>
            </a:r>
          </a:p>
        </p:txBody>
      </p:sp>
      <p:sp>
        <p:nvSpPr>
          <p:cNvPr id="37891" name="Rectangle 3"/>
          <p:cNvSpPr>
            <a:spLocks noGrp="1" noChangeArrowheads="1"/>
          </p:cNvSpPr>
          <p:nvPr>
            <p:ph idx="1"/>
          </p:nvPr>
        </p:nvSpPr>
        <p:spPr>
          <a:xfrm>
            <a:off x="609600" y="1828800"/>
            <a:ext cx="8305800" cy="4745038"/>
          </a:xfrm>
        </p:spPr>
        <p:txBody>
          <a:bodyPr/>
          <a:lstStyle/>
          <a:p>
            <a:pPr marL="609600" indent="-609600" eaLnBrk="1" hangingPunct="1">
              <a:lnSpc>
                <a:spcPct val="90000"/>
              </a:lnSpc>
              <a:buFontTx/>
              <a:buNone/>
            </a:pPr>
            <a:r>
              <a:rPr lang="en-US" altLang="zh-CN" sz="2400" dirty="0" smtClean="0"/>
              <a:t>The content for this lesson, have been taken (wholly/partly), and adapted from</a:t>
            </a:r>
          </a:p>
          <a:p>
            <a:pPr marL="609600" indent="-609600" eaLnBrk="1" hangingPunct="1">
              <a:lnSpc>
                <a:spcPct val="90000"/>
              </a:lnSpc>
              <a:buFontTx/>
              <a:buNone/>
            </a:pPr>
            <a:endParaRPr lang="en-US" altLang="zh-CN" sz="2400" dirty="0" smtClean="0"/>
          </a:p>
          <a:p>
            <a:pPr marL="609600" indent="-609600" eaLnBrk="1" hangingPunct="1">
              <a:lnSpc>
                <a:spcPct val="90000"/>
              </a:lnSpc>
              <a:buFontTx/>
              <a:buNone/>
            </a:pPr>
            <a:r>
              <a:rPr lang="en-US" altLang="zh-CN" sz="2400" dirty="0" err="1" smtClean="0"/>
              <a:t>Wyrick</a:t>
            </a:r>
            <a:r>
              <a:rPr lang="en-US" altLang="zh-CN" sz="2400" dirty="0" smtClean="0"/>
              <a:t>, J. (2008). </a:t>
            </a:r>
            <a:r>
              <a:rPr lang="en-US" altLang="zh-CN" sz="2400" i="1" dirty="0" smtClean="0"/>
              <a:t>Steps to Writing Well with additional readings. </a:t>
            </a:r>
            <a:r>
              <a:rPr lang="en-US" altLang="zh-CN" sz="2400" dirty="0" smtClean="0"/>
              <a:t>(7th ed.). New York: Thomson, Wadsworth</a:t>
            </a:r>
          </a:p>
          <a:p>
            <a:pPr marL="609600" indent="-609600" eaLnBrk="1" hangingPunct="1">
              <a:lnSpc>
                <a:spcPct val="90000"/>
              </a:lnSpc>
              <a:buFontTx/>
              <a:buNone/>
            </a:pPr>
            <a:endParaRPr lang="en-US" altLang="zh-CN" sz="2400" dirty="0" smtClean="0"/>
          </a:p>
          <a:p>
            <a:pPr marL="609600" indent="-609600" eaLnBrk="1" hangingPunct="1">
              <a:lnSpc>
                <a:spcPct val="90000"/>
              </a:lnSpc>
              <a:buFontTx/>
              <a:buNone/>
            </a:pPr>
            <a:r>
              <a:rPr lang="en-US" altLang="zh-CN" sz="2400" dirty="0" smtClean="0">
                <a:hlinkClick r:id="rId2"/>
              </a:rPr>
              <a:t>http://essayinfo.com/essays/narrative_essay.php</a:t>
            </a:r>
            <a:endParaRPr lang="en-US" altLang="zh-CN" sz="2400" dirty="0" smtClean="0"/>
          </a:p>
          <a:p>
            <a:pPr marL="609600" indent="-609600" eaLnBrk="1" hangingPunct="1">
              <a:lnSpc>
                <a:spcPct val="90000"/>
              </a:lnSpc>
              <a:buFont typeface="Georgia" pitchFamily="18" charset="0"/>
              <a:buNone/>
            </a:pPr>
            <a:endParaRPr lang="en-US" altLang="zh-CN" sz="4800" dirty="0" smtClean="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762000"/>
            <a:ext cx="8229600" cy="1066800"/>
          </a:xfrm>
        </p:spPr>
        <p:txBody>
          <a:bodyPr/>
          <a:lstStyle/>
          <a:p>
            <a:pPr algn="ctr" eaLnBrk="1" hangingPunct="1"/>
            <a:r>
              <a:rPr lang="en-US" smtClean="0">
                <a:ea typeface="ＭＳ Ｐゴシック" pitchFamily="34" charset="-128"/>
              </a:rPr>
              <a:t>Exercise</a:t>
            </a:r>
          </a:p>
        </p:txBody>
      </p:sp>
      <p:sp>
        <p:nvSpPr>
          <p:cNvPr id="38915" name="Content Placeholder 2"/>
          <p:cNvSpPr>
            <a:spLocks noGrp="1"/>
          </p:cNvSpPr>
          <p:nvPr>
            <p:ph idx="1"/>
          </p:nvPr>
        </p:nvSpPr>
        <p:spPr>
          <a:xfrm>
            <a:off x="457200" y="1828800"/>
            <a:ext cx="8229600" cy="4724400"/>
          </a:xfrm>
        </p:spPr>
        <p:txBody>
          <a:bodyPr>
            <a:normAutofit/>
          </a:bodyPr>
          <a:lstStyle/>
          <a:p>
            <a:pPr algn="just" eaLnBrk="1" hangingPunct="1"/>
            <a:r>
              <a:rPr lang="en-US" smtClean="0">
                <a:ea typeface="ＭＳ Ｐゴシック" pitchFamily="34" charset="-128"/>
              </a:rPr>
              <a:t>Use one of the following topics to suggest an essay that is developed by narration. Remember that each essay must have a clear purpose. 	</a:t>
            </a:r>
          </a:p>
          <a:p>
            <a:pPr lvl="1" algn="just" eaLnBrk="1" hangingPunct="1">
              <a:buFont typeface="Wingdings" pitchFamily="2" charset="2"/>
              <a:buChar char="v"/>
            </a:pPr>
            <a:endParaRPr lang="en-US" smtClean="0">
              <a:ea typeface="ＭＳ Ｐゴシック" pitchFamily="34" charset="-128"/>
            </a:endParaRPr>
          </a:p>
          <a:p>
            <a:pPr lvl="1" algn="just" eaLnBrk="1" hangingPunct="1">
              <a:buFont typeface="Wingdings" pitchFamily="2" charset="2"/>
              <a:buChar char="v"/>
            </a:pPr>
            <a:r>
              <a:rPr lang="en-US" smtClean="0">
                <a:ea typeface="ＭＳ Ｐゴシック" pitchFamily="34" charset="-128"/>
              </a:rPr>
              <a:t>An unforgettable childhood experience.</a:t>
            </a:r>
          </a:p>
          <a:p>
            <a:pPr lvl="1" algn="just" eaLnBrk="1" hangingPunct="1">
              <a:buFont typeface="Wingdings" pitchFamily="2" charset="2"/>
              <a:buChar char="v"/>
            </a:pPr>
            <a:r>
              <a:rPr lang="en-US" smtClean="0">
                <a:ea typeface="ＭＳ Ｐゴシック" pitchFamily="34" charset="-128"/>
              </a:rPr>
              <a:t>The day everything went wrong (or right).</a:t>
            </a:r>
          </a:p>
          <a:p>
            <a:pPr lvl="1" algn="just" eaLnBrk="1" hangingPunct="1">
              <a:buFont typeface="Wingdings" pitchFamily="2" charset="2"/>
              <a:buChar char="v"/>
            </a:pPr>
            <a:r>
              <a:rPr lang="en-US" smtClean="0">
                <a:ea typeface="ＭＳ Ｐゴシック" pitchFamily="34" charset="-128"/>
              </a:rPr>
              <a:t>An event that led to an important decision. </a:t>
            </a:r>
          </a:p>
          <a:p>
            <a:pPr lvl="1" algn="just" eaLnBrk="1" hangingPunct="1">
              <a:buFont typeface="Wingdings" pitchFamily="2" charset="2"/>
              <a:buChar char="v"/>
            </a:pPr>
            <a:r>
              <a:rPr lang="en-US" smtClean="0">
                <a:ea typeface="ＭＳ Ｐゴシック" pitchFamily="34" charset="-128"/>
              </a:rPr>
              <a:t>Your worst accident or brush with danger.</a:t>
            </a:r>
          </a:p>
          <a:p>
            <a:pPr lvl="1" algn="just" eaLnBrk="1" hangingPunct="1">
              <a:buFont typeface="Wingdings" pitchFamily="2" charset="2"/>
              <a:buChar char="v"/>
            </a:pPr>
            <a:r>
              <a:rPr lang="en-US" smtClean="0">
                <a:ea typeface="ＭＳ Ｐゴシック" pitchFamily="34" charset="-128"/>
              </a:rPr>
              <a:t>A gain or lost of something or someone important.</a:t>
            </a:r>
          </a:p>
          <a:p>
            <a:pPr lvl="1" algn="just" eaLnBrk="1" hangingPunct="1">
              <a:buFont typeface="Wingdings" pitchFamily="2" charset="2"/>
              <a:buChar char="v"/>
            </a:pPr>
            <a:r>
              <a:rPr lang="en-US" smtClean="0">
                <a:ea typeface="ＭＳ Ｐゴシック" pitchFamily="34" charset="-128"/>
              </a:rPr>
              <a:t>A habit that got you into (or out of) trouble.</a:t>
            </a:r>
          </a:p>
          <a:p>
            <a:pPr algn="just" eaLnBrk="1" hangingPunct="1">
              <a:buFont typeface="Wingdings" pitchFamily="2" charset="2"/>
              <a:buChar char="v"/>
            </a:pPr>
            <a:endParaRPr lang="en-US" smtClean="0">
              <a:ea typeface="ＭＳ Ｐゴシック"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eaLnBrk="1" hangingPunct="1"/>
            <a:r>
              <a:rPr lang="en-US" smtClean="0">
                <a:ea typeface="ＭＳ Ｐゴシック" pitchFamily="34" charset="-128"/>
              </a:rPr>
              <a:t>Narrative Writing</a:t>
            </a:r>
          </a:p>
        </p:txBody>
      </p:sp>
      <p:sp>
        <p:nvSpPr>
          <p:cNvPr id="8195" name="Content Placeholder 2"/>
          <p:cNvSpPr>
            <a:spLocks noGrp="1"/>
          </p:cNvSpPr>
          <p:nvPr>
            <p:ph idx="1"/>
          </p:nvPr>
        </p:nvSpPr>
        <p:spPr/>
        <p:txBody>
          <a:bodyPr/>
          <a:lstStyle/>
          <a:p>
            <a:pPr algn="just" eaLnBrk="1" hangingPunct="1"/>
            <a:endParaRPr lang="en-US" altLang="zh-CN" smtClean="0">
              <a:solidFill>
                <a:srgbClr val="000000"/>
              </a:solidFill>
            </a:endParaRPr>
          </a:p>
          <a:p>
            <a:pPr algn="just" eaLnBrk="1" hangingPunct="1"/>
            <a:r>
              <a:rPr lang="en-US" altLang="zh-CN" smtClean="0">
                <a:solidFill>
                  <a:srgbClr val="000000"/>
                </a:solidFill>
              </a:rPr>
              <a:t>Narrative essays will often incorporate the </a:t>
            </a:r>
            <a:r>
              <a:rPr lang="en-US" altLang="zh-CN" b="1" smtClean="0">
                <a:solidFill>
                  <a:srgbClr val="FF0000"/>
                </a:solidFill>
              </a:rPr>
              <a:t>descriptive</a:t>
            </a:r>
            <a:r>
              <a:rPr lang="en-US" altLang="zh-CN" smtClean="0">
                <a:solidFill>
                  <a:srgbClr val="000000"/>
                </a:solidFill>
              </a:rPr>
              <a:t> mode (describing setting and characters) and the </a:t>
            </a:r>
            <a:r>
              <a:rPr lang="en-US" altLang="zh-CN" b="1" smtClean="0">
                <a:solidFill>
                  <a:srgbClr val="FF0000"/>
                </a:solidFill>
              </a:rPr>
              <a:t>expository</a:t>
            </a:r>
            <a:r>
              <a:rPr lang="en-US" altLang="zh-CN" smtClean="0">
                <a:solidFill>
                  <a:srgbClr val="000000"/>
                </a:solidFill>
              </a:rPr>
              <a:t> mode (explain, state and describe background information and ideas).</a:t>
            </a:r>
          </a:p>
          <a:p>
            <a:pPr algn="just" eaLnBrk="1" hangingPunct="1"/>
            <a:endParaRPr lang="en-US" altLang="zh-CN" smtClean="0">
              <a:solidFill>
                <a:srgbClr val="000000"/>
              </a:solidFill>
            </a:endParaRPr>
          </a:p>
          <a:p>
            <a:pPr algn="just" eaLnBrk="1" hangingPunct="1"/>
            <a:endParaRPr lang="en-US" altLang="zh-CN" smtClean="0">
              <a:solidFill>
                <a:srgbClr val="000000"/>
              </a:solidFill>
            </a:endParaRPr>
          </a:p>
          <a:p>
            <a:pPr algn="just" eaLnBrk="1" hangingPunct="1"/>
            <a:endParaRPr lang="en-US" altLang="zh-CN" smtClean="0">
              <a:solidFill>
                <a:srgbClr val="000000"/>
              </a:solidFill>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1066800"/>
          </a:xfrm>
        </p:spPr>
        <p:txBody>
          <a:bodyPr/>
          <a:lstStyle/>
          <a:p>
            <a:pPr algn="ctr" eaLnBrk="1" hangingPunct="1"/>
            <a:r>
              <a:rPr lang="en-US" altLang="zh-CN" smtClean="0">
                <a:ea typeface="SimSun" pitchFamily="2" charset="-122"/>
              </a:rPr>
              <a:t>Essay Development</a:t>
            </a:r>
          </a:p>
        </p:txBody>
      </p:sp>
      <p:sp>
        <p:nvSpPr>
          <p:cNvPr id="9219" name="Rectangle 3"/>
          <p:cNvSpPr>
            <a:spLocks noGrp="1" noChangeArrowheads="1"/>
          </p:cNvSpPr>
          <p:nvPr>
            <p:ph idx="1"/>
          </p:nvPr>
        </p:nvSpPr>
        <p:spPr>
          <a:xfrm>
            <a:off x="304800" y="1828800"/>
            <a:ext cx="8610600" cy="4552950"/>
          </a:xfrm>
        </p:spPr>
        <p:txBody>
          <a:bodyPr>
            <a:normAutofit/>
          </a:bodyPr>
          <a:lstStyle/>
          <a:p>
            <a:pPr marL="107950" indent="0" eaLnBrk="1" hangingPunct="1">
              <a:lnSpc>
                <a:spcPct val="90000"/>
              </a:lnSpc>
              <a:buFont typeface="Georgia" pitchFamily="18" charset="0"/>
              <a:buNone/>
            </a:pPr>
            <a:r>
              <a:rPr lang="en-US" b="1" smtClean="0">
                <a:ea typeface="ＭＳ Ｐゴシック" pitchFamily="34" charset="-128"/>
              </a:rPr>
              <a:t>1) Know your purpose</a:t>
            </a:r>
          </a:p>
          <a:p>
            <a:pPr marL="107950" indent="0" eaLnBrk="1" hangingPunct="1">
              <a:lnSpc>
                <a:spcPct val="90000"/>
              </a:lnSpc>
              <a:buFont typeface="Georgia" pitchFamily="18" charset="0"/>
              <a:buNone/>
            </a:pPr>
            <a:endParaRPr lang="en-US" sz="2400" smtClean="0">
              <a:ea typeface="ＭＳ Ｐゴシック" pitchFamily="34" charset="-128"/>
            </a:endParaRPr>
          </a:p>
          <a:p>
            <a:pPr marL="107950" indent="0" algn="just" eaLnBrk="1" hangingPunct="1"/>
            <a:r>
              <a:rPr lang="en-GB" smtClean="0">
                <a:solidFill>
                  <a:srgbClr val="000000"/>
                </a:solidFill>
                <a:ea typeface="ＭＳ Ｐゴシック" pitchFamily="34" charset="-128"/>
              </a:rPr>
              <a:t>The purpose of your narrative should be clear to the reader.</a:t>
            </a:r>
            <a:endParaRPr lang="en-US" altLang="ja-JP" smtClean="0">
              <a:solidFill>
                <a:srgbClr val="000000"/>
              </a:solidFill>
              <a:ea typeface="ＭＳ Ｐゴシック" pitchFamily="34" charset="-128"/>
            </a:endParaRPr>
          </a:p>
          <a:p>
            <a:pPr marL="107950" indent="0" algn="just" eaLnBrk="1" hangingPunct="1"/>
            <a:endParaRPr lang="en-US" smtClean="0">
              <a:solidFill>
                <a:srgbClr val="000000"/>
              </a:solidFill>
              <a:ea typeface="ＭＳ Ｐゴシック" pitchFamily="34" charset="-128"/>
            </a:endParaRPr>
          </a:p>
          <a:p>
            <a:pPr marL="107950" indent="0" algn="just" eaLnBrk="1" hangingPunct="1"/>
            <a:r>
              <a:rPr lang="en-US" smtClean="0">
                <a:solidFill>
                  <a:srgbClr val="000000"/>
                </a:solidFill>
                <a:ea typeface="ＭＳ Ｐゴシック" pitchFamily="34" charset="-128"/>
              </a:rPr>
              <a:t>Knowing your purpose will help you select the details, information and language best suited to meet your </a:t>
            </a:r>
            <a:r>
              <a:rPr lang="en-GB" smtClean="0">
                <a:solidFill>
                  <a:srgbClr val="000000"/>
                </a:solidFill>
                <a:ea typeface="ＭＳ Ｐゴシック" pitchFamily="34" charset="-128"/>
              </a:rPr>
              <a:t>readers</a:t>
            </a:r>
            <a:r>
              <a:rPr lang="en-GB" altLang="en-US" smtClean="0">
                <a:solidFill>
                  <a:srgbClr val="000000"/>
                </a:solidFill>
                <a:ea typeface="ＭＳ Ｐゴシック" pitchFamily="34" charset="-128"/>
              </a:rPr>
              <a:t>’</a:t>
            </a:r>
            <a:r>
              <a:rPr lang="en-GB" smtClean="0">
                <a:solidFill>
                  <a:srgbClr val="000000"/>
                </a:solidFill>
                <a:ea typeface="ＭＳ Ｐゴシック" pitchFamily="34" charset="-128"/>
              </a:rPr>
              <a:t> </a:t>
            </a:r>
            <a:r>
              <a:rPr lang="en-US" smtClean="0">
                <a:solidFill>
                  <a:srgbClr val="000000"/>
                </a:solidFill>
                <a:ea typeface="ＭＳ Ｐゴシック" pitchFamily="34" charset="-128"/>
              </a:rPr>
              <a:t>needs. </a:t>
            </a:r>
          </a:p>
          <a:p>
            <a:pPr marL="107950" indent="0" eaLnBrk="1" hangingPunct="1"/>
            <a:endParaRPr lang="en-US" smtClean="0">
              <a:solidFill>
                <a:srgbClr val="000000"/>
              </a:solidFill>
              <a:ea typeface="ＭＳ Ｐゴシック" pitchFamily="34" charset="-128"/>
            </a:endParaRPr>
          </a:p>
          <a:p>
            <a:pPr marL="107950" indent="0" eaLnBrk="1" hangingPunct="1"/>
            <a:r>
              <a:rPr lang="en-US" sz="3200" b="1" smtClean="0">
                <a:solidFill>
                  <a:srgbClr val="FF0000"/>
                </a:solidFill>
                <a:ea typeface="ＭＳ Ｐゴシック" pitchFamily="34" charset="-128"/>
              </a:rPr>
              <a:t>Are you writing to entertain or to inform?</a:t>
            </a:r>
          </a:p>
          <a:p>
            <a:pPr marL="107950" indent="0" eaLnBrk="1" hangingPunct="1"/>
            <a:endParaRPr lang="en-US" sz="2400" smtClean="0">
              <a:solidFill>
                <a:srgbClr val="E75C01"/>
              </a:solidFill>
              <a:ea typeface="ＭＳ Ｐゴシック" pitchFamily="34" charset="-128"/>
            </a:endParaRPr>
          </a:p>
          <a:p>
            <a:pPr marL="107950" indent="0" eaLnBrk="1" hangingPunct="1"/>
            <a:endParaRPr lang="en-US" sz="2400" smtClean="0">
              <a:ea typeface="ＭＳ Ｐゴシック" pitchFamily="34" charset="-128"/>
            </a:endParaRPr>
          </a:p>
          <a:p>
            <a:pPr marL="107950" indent="0" eaLnBrk="1" hangingPunct="1"/>
            <a:endParaRPr lang="en-US" sz="2400" smtClean="0">
              <a:ea typeface="ＭＳ Ｐゴシック" pitchFamily="34" charset="-128"/>
            </a:endParaRPr>
          </a:p>
          <a:p>
            <a:pPr marL="107950" indent="0" eaLnBrk="1" hangingPunct="1">
              <a:lnSpc>
                <a:spcPct val="90000"/>
              </a:lnSpc>
              <a:buFontTx/>
              <a:buNone/>
            </a:pPr>
            <a:endParaRPr lang="en-US"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914400"/>
            <a:ext cx="8229600" cy="1066800"/>
          </a:xfrm>
        </p:spPr>
        <p:txBody>
          <a:bodyPr/>
          <a:lstStyle/>
          <a:p>
            <a:pPr algn="ctr" eaLnBrk="1" hangingPunct="1"/>
            <a:r>
              <a:rPr lang="en-US" altLang="zh-CN" smtClean="0">
                <a:ea typeface="SimSun" pitchFamily="2" charset="-122"/>
              </a:rPr>
              <a:t>Essay Development</a:t>
            </a:r>
          </a:p>
        </p:txBody>
      </p:sp>
      <p:sp>
        <p:nvSpPr>
          <p:cNvPr id="10243" name="Content Placeholder 2"/>
          <p:cNvSpPr>
            <a:spLocks noGrp="1"/>
          </p:cNvSpPr>
          <p:nvPr>
            <p:ph idx="1"/>
          </p:nvPr>
        </p:nvSpPr>
        <p:spPr>
          <a:xfrm>
            <a:off x="381000" y="2057400"/>
            <a:ext cx="8229600" cy="4324350"/>
          </a:xfrm>
        </p:spPr>
        <p:txBody>
          <a:bodyPr/>
          <a:lstStyle/>
          <a:p>
            <a:pPr marL="107950" indent="0" eaLnBrk="1" hangingPunct="1">
              <a:buFont typeface="Georgia" pitchFamily="18" charset="0"/>
              <a:buNone/>
            </a:pPr>
            <a:r>
              <a:rPr lang="en-US" b="1" smtClean="0">
                <a:ea typeface="ＭＳ Ｐゴシック" pitchFamily="34" charset="-128"/>
              </a:rPr>
              <a:t>2) Establish the context</a:t>
            </a:r>
          </a:p>
          <a:p>
            <a:pPr marL="107950" indent="0" eaLnBrk="1" hangingPunct="1">
              <a:buFont typeface="Georgia" pitchFamily="18" charset="0"/>
              <a:buNone/>
            </a:pPr>
            <a:endParaRPr lang="en-US" b="1" smtClean="0">
              <a:ea typeface="ＭＳ Ｐゴシック" pitchFamily="34" charset="-128"/>
            </a:endParaRPr>
          </a:p>
          <a:p>
            <a:pPr marL="107950" indent="0" eaLnBrk="1" hangingPunct="1">
              <a:buFontTx/>
              <a:buChar char="-"/>
            </a:pPr>
            <a:r>
              <a:rPr lang="en-US" smtClean="0">
                <a:ea typeface="ＭＳ Ｐゴシック" pitchFamily="34" charset="-128"/>
              </a:rPr>
              <a:t>Establish the context early in the essay. Follow these basic guidelines:</a:t>
            </a:r>
          </a:p>
          <a:p>
            <a:pPr marL="107950" indent="0" eaLnBrk="1" hangingPunct="1">
              <a:buFont typeface="Georgia" pitchFamily="18" charset="0"/>
              <a:buNone/>
            </a:pPr>
            <a:endParaRPr lang="en-US" smtClean="0">
              <a:ea typeface="ＭＳ Ｐゴシック" pitchFamily="34" charset="-128"/>
            </a:endParaRPr>
          </a:p>
          <a:p>
            <a:pPr marL="107950" indent="0" eaLnBrk="1" hangingPunct="1">
              <a:buFont typeface="Georgia" pitchFamily="18" charset="0"/>
              <a:buNone/>
            </a:pPr>
            <a:r>
              <a:rPr lang="en-US" smtClean="0">
                <a:ea typeface="ＭＳ Ｐゴシック" pitchFamily="34" charset="-128"/>
              </a:rPr>
              <a:t>Who, What, Where, When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838200"/>
            <a:ext cx="8229600" cy="1066800"/>
          </a:xfrm>
        </p:spPr>
        <p:txBody>
          <a:bodyPr/>
          <a:lstStyle/>
          <a:p>
            <a:pPr algn="ctr" eaLnBrk="1" hangingPunct="1"/>
            <a:r>
              <a:rPr lang="en-US" altLang="zh-CN" smtClean="0">
                <a:ea typeface="SimSun" pitchFamily="2" charset="-122"/>
              </a:rPr>
              <a:t>Essay Development </a:t>
            </a:r>
          </a:p>
        </p:txBody>
      </p:sp>
      <p:sp>
        <p:nvSpPr>
          <p:cNvPr id="11267" name="Content Placeholder 2"/>
          <p:cNvSpPr>
            <a:spLocks noGrp="1"/>
          </p:cNvSpPr>
          <p:nvPr>
            <p:ph idx="1"/>
          </p:nvPr>
        </p:nvSpPr>
        <p:spPr/>
        <p:txBody>
          <a:bodyPr>
            <a:normAutofit/>
          </a:bodyPr>
          <a:lstStyle/>
          <a:p>
            <a:pPr eaLnBrk="1" hangingPunct="1">
              <a:lnSpc>
                <a:spcPct val="90000"/>
              </a:lnSpc>
              <a:buFontTx/>
              <a:buNone/>
            </a:pPr>
            <a:r>
              <a:rPr lang="en-US" altLang="zh-CN" b="1" smtClean="0"/>
              <a:t>3) Present a clear thesis statement</a:t>
            </a:r>
          </a:p>
          <a:p>
            <a:pPr eaLnBrk="1" hangingPunct="1">
              <a:lnSpc>
                <a:spcPct val="90000"/>
              </a:lnSpc>
              <a:buFontTx/>
              <a:buNone/>
            </a:pPr>
            <a:endParaRPr lang="en-US" altLang="zh-CN" b="1" smtClean="0"/>
          </a:p>
          <a:p>
            <a:pPr algn="just" eaLnBrk="1" hangingPunct="1">
              <a:lnSpc>
                <a:spcPct val="90000"/>
              </a:lnSpc>
            </a:pPr>
            <a:r>
              <a:rPr lang="en-US" altLang="zh-CN" smtClean="0"/>
              <a:t>To ensure that readers understand their purpose, many writers first state a thesis statement followed by a narrative that supports it. </a:t>
            </a:r>
          </a:p>
          <a:p>
            <a:pPr algn="just" eaLnBrk="1" hangingPunct="1">
              <a:lnSpc>
                <a:spcPct val="90000"/>
              </a:lnSpc>
            </a:pPr>
            <a:endParaRPr lang="en-US" altLang="zh-CN" smtClean="0"/>
          </a:p>
          <a:p>
            <a:pPr algn="just" eaLnBrk="1" hangingPunct="1">
              <a:lnSpc>
                <a:spcPct val="90000"/>
              </a:lnSpc>
            </a:pPr>
            <a:r>
              <a:rPr lang="en-US" altLang="zh-CN" smtClean="0"/>
              <a:t>Sometimes, writers begin with their narrative and use their concluding paragraph to state or sum up the point or “lesson” of their story.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685800"/>
            <a:ext cx="8229600" cy="1066800"/>
          </a:xfrm>
        </p:spPr>
        <p:txBody>
          <a:bodyPr/>
          <a:lstStyle/>
          <a:p>
            <a:pPr algn="ctr" eaLnBrk="1" hangingPunct="1"/>
            <a:r>
              <a:rPr lang="en-US" altLang="zh-CN" smtClean="0">
                <a:ea typeface="SimSun" pitchFamily="2" charset="-122"/>
              </a:rPr>
              <a:t>Essay Development</a:t>
            </a:r>
          </a:p>
        </p:txBody>
      </p:sp>
      <p:sp>
        <p:nvSpPr>
          <p:cNvPr id="12291" name="Content Placeholder 2"/>
          <p:cNvSpPr>
            <a:spLocks noGrp="1"/>
          </p:cNvSpPr>
          <p:nvPr>
            <p:ph idx="1"/>
          </p:nvPr>
        </p:nvSpPr>
        <p:spPr>
          <a:xfrm>
            <a:off x="457200" y="2057400"/>
            <a:ext cx="8229600" cy="4324350"/>
          </a:xfrm>
        </p:spPr>
        <p:txBody>
          <a:bodyPr>
            <a:normAutofit/>
          </a:bodyPr>
          <a:lstStyle/>
          <a:p>
            <a:pPr eaLnBrk="1" hangingPunct="1">
              <a:lnSpc>
                <a:spcPct val="90000"/>
              </a:lnSpc>
              <a:buFontTx/>
              <a:buNone/>
            </a:pPr>
            <a:r>
              <a:rPr lang="en-US" altLang="zh-CN" b="1" smtClean="0"/>
              <a:t>4) Follow a logical time sequence</a:t>
            </a:r>
          </a:p>
          <a:p>
            <a:pPr eaLnBrk="1" hangingPunct="1">
              <a:lnSpc>
                <a:spcPct val="90000"/>
              </a:lnSpc>
              <a:buFontTx/>
              <a:buNone/>
            </a:pPr>
            <a:endParaRPr lang="en-US" altLang="zh-CN" smtClean="0"/>
          </a:p>
          <a:p>
            <a:pPr algn="just" eaLnBrk="1" hangingPunct="1">
              <a:lnSpc>
                <a:spcPct val="90000"/>
              </a:lnSpc>
            </a:pPr>
            <a:r>
              <a:rPr lang="en-US" altLang="zh-CN" smtClean="0"/>
              <a:t>Chronological order.</a:t>
            </a:r>
          </a:p>
          <a:p>
            <a:pPr algn="just" eaLnBrk="1" hangingPunct="1">
              <a:lnSpc>
                <a:spcPct val="90000"/>
              </a:lnSpc>
              <a:buFont typeface="Georgia" pitchFamily="18" charset="0"/>
              <a:buNone/>
            </a:pPr>
            <a:endParaRPr lang="en-US" altLang="zh-CN" smtClean="0"/>
          </a:p>
          <a:p>
            <a:pPr algn="just" eaLnBrk="1" hangingPunct="1">
              <a:lnSpc>
                <a:spcPct val="90000"/>
              </a:lnSpc>
            </a:pPr>
            <a:r>
              <a:rPr lang="en-US" altLang="zh-CN" smtClean="0"/>
              <a:t>Include flashback technique - which takes the readers back in time to reveal an event that occurred before the present scene of the essay.</a:t>
            </a:r>
          </a:p>
          <a:p>
            <a:pPr algn="just" eaLnBrk="1" hangingPunct="1">
              <a:lnSpc>
                <a:spcPct val="90000"/>
              </a:lnSpc>
            </a:pPr>
            <a:endParaRPr lang="en-US" altLang="zh-CN" smtClean="0"/>
          </a:p>
          <a:p>
            <a:pPr algn="just" eaLnBrk="1" hangingPunct="1">
              <a:lnSpc>
                <a:spcPct val="90000"/>
              </a:lnSpc>
            </a:pPr>
            <a:r>
              <a:rPr lang="en-US" altLang="zh-CN" smtClean="0"/>
              <a:t>Use correct tenses/ transitional phrases to signal the shifts in time/events to avoid confusion. </a:t>
            </a:r>
          </a:p>
          <a:p>
            <a:pPr eaLnBrk="1" hangingPunct="1"/>
            <a:endParaRPr lang="en-US" altLang="zh-CN" smtClean="0"/>
          </a:p>
          <a:p>
            <a:pPr eaLnBrk="1" hangingPunct="1"/>
            <a:endParaRPr lang="en-US" altLang="zh-CN"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533400"/>
            <a:ext cx="8229600" cy="1066800"/>
          </a:xfrm>
        </p:spPr>
        <p:txBody>
          <a:bodyPr/>
          <a:lstStyle/>
          <a:p>
            <a:pPr algn="ctr" eaLnBrk="1" hangingPunct="1"/>
            <a:r>
              <a:rPr lang="en-US" altLang="zh-CN" smtClean="0">
                <a:ea typeface="SimSun" pitchFamily="2" charset="-122"/>
              </a:rPr>
              <a:t>Essay Development</a:t>
            </a:r>
          </a:p>
        </p:txBody>
      </p:sp>
      <p:sp>
        <p:nvSpPr>
          <p:cNvPr id="13315" name="Rectangle 3"/>
          <p:cNvSpPr>
            <a:spLocks noGrp="1" noChangeArrowheads="1"/>
          </p:cNvSpPr>
          <p:nvPr>
            <p:ph idx="1"/>
          </p:nvPr>
        </p:nvSpPr>
        <p:spPr>
          <a:xfrm>
            <a:off x="152400" y="1752600"/>
            <a:ext cx="8839200" cy="4953000"/>
          </a:xfrm>
        </p:spPr>
        <p:txBody>
          <a:bodyPr>
            <a:normAutofit/>
          </a:bodyPr>
          <a:lstStyle/>
          <a:p>
            <a:pPr eaLnBrk="1" hangingPunct="1">
              <a:lnSpc>
                <a:spcPct val="80000"/>
              </a:lnSpc>
              <a:buFontTx/>
              <a:buNone/>
            </a:pPr>
            <a:r>
              <a:rPr lang="en-US" altLang="zh-CN" b="1" smtClean="0"/>
              <a:t>5) Write from the first person or third person point of view</a:t>
            </a:r>
          </a:p>
          <a:p>
            <a:pPr eaLnBrk="1" hangingPunct="1">
              <a:lnSpc>
                <a:spcPct val="80000"/>
              </a:lnSpc>
              <a:buFontTx/>
              <a:buNone/>
            </a:pPr>
            <a:endParaRPr lang="en-US" altLang="zh-CN" b="1" smtClean="0"/>
          </a:p>
          <a:p>
            <a:pPr algn="just" eaLnBrk="1" hangingPunct="1">
              <a:spcBef>
                <a:spcPct val="0"/>
              </a:spcBef>
              <a:buFontTx/>
              <a:buChar char="-"/>
            </a:pPr>
            <a:r>
              <a:rPr lang="en-US" altLang="zh-CN" smtClean="0"/>
              <a:t>Most narrative essays are written in the first person (I) but they can also be written in the third person (he, she, it).</a:t>
            </a:r>
          </a:p>
          <a:p>
            <a:pPr algn="just" eaLnBrk="1" hangingPunct="1">
              <a:spcBef>
                <a:spcPct val="0"/>
              </a:spcBef>
              <a:buFontTx/>
              <a:buChar char="-"/>
            </a:pPr>
            <a:r>
              <a:rPr lang="en-US" altLang="zh-CN" smtClean="0"/>
              <a:t>If you were part of the action, writing in the first person provides the best perspective.</a:t>
            </a:r>
          </a:p>
          <a:p>
            <a:pPr algn="just" eaLnBrk="1" hangingPunct="1">
              <a:spcBef>
                <a:spcPct val="0"/>
              </a:spcBef>
              <a:buFontTx/>
              <a:buChar char="-"/>
            </a:pPr>
            <a:r>
              <a:rPr lang="en-US" altLang="zh-CN" smtClean="0"/>
              <a:t>If you are relating an event based on information from other sources, write in the third person.</a:t>
            </a:r>
          </a:p>
          <a:p>
            <a:pPr algn="just" eaLnBrk="1" hangingPunct="1">
              <a:spcBef>
                <a:spcPct val="0"/>
              </a:spcBef>
              <a:buFontTx/>
              <a:buChar char="-"/>
            </a:pPr>
            <a:r>
              <a:rPr lang="en-US" altLang="zh-CN" smtClean="0"/>
              <a:t>Decide on the point of view and be </a:t>
            </a:r>
            <a:r>
              <a:rPr lang="en-US" altLang="zh-CN" b="1" smtClean="0"/>
              <a:t>CONSISTENT.</a:t>
            </a:r>
          </a:p>
          <a:p>
            <a:pPr eaLnBrk="1" hangingPunct="1">
              <a:buFontTx/>
              <a:buNone/>
            </a:pPr>
            <a:endParaRPr lang="en-US" altLang="zh-CN" b="1"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TotalTime>
  <Words>1767</Words>
  <Application>Microsoft Office PowerPoint</Application>
  <PresentationFormat>On-screen Show (4:3)</PresentationFormat>
  <Paragraphs>208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Narrative Essay</vt:lpstr>
      <vt:lpstr>Narrative Writing</vt:lpstr>
      <vt:lpstr>Narrative Writing</vt:lpstr>
      <vt:lpstr>Narrative Writing</vt:lpstr>
      <vt:lpstr>Essay Development</vt:lpstr>
      <vt:lpstr>Essay Development</vt:lpstr>
      <vt:lpstr>Essay Development </vt:lpstr>
      <vt:lpstr>Essay Development</vt:lpstr>
      <vt:lpstr>Essay Development</vt:lpstr>
      <vt:lpstr>Essay Development</vt:lpstr>
      <vt:lpstr>Essay Development</vt:lpstr>
      <vt:lpstr>Essay Development</vt:lpstr>
      <vt:lpstr>Essay Development</vt:lpstr>
      <vt:lpstr>Brainstorming</vt:lpstr>
      <vt:lpstr>Drafting</vt:lpstr>
      <vt:lpstr>Drafting</vt:lpstr>
      <vt:lpstr>Drafting</vt:lpstr>
      <vt:lpstr>Organising</vt:lpstr>
      <vt:lpstr>Conclusion </vt:lpstr>
      <vt:lpstr>Slide 20</vt:lpstr>
      <vt:lpstr>Guidelines </vt:lpstr>
      <vt:lpstr>Problems to Avoid </vt:lpstr>
      <vt:lpstr>Problems to Avoid</vt:lpstr>
      <vt:lpstr>Problems to Avoid</vt:lpstr>
      <vt:lpstr>Problems to Avoid</vt:lpstr>
      <vt:lpstr>Problems to Avoid</vt:lpstr>
      <vt:lpstr>Example</vt:lpstr>
      <vt:lpstr>Example</vt:lpstr>
      <vt:lpstr>Example – Body Paragraph 1</vt:lpstr>
      <vt:lpstr>Example – Body Paragraph 2</vt:lpstr>
      <vt:lpstr>Example – Body Paragraph 3</vt:lpstr>
      <vt:lpstr>Example – Concluding Paragraph</vt:lpstr>
      <vt:lpstr>Example – Narrative Paragraph</vt:lpstr>
      <vt:lpstr>Acknowledgement </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Narrative Essay</dc:title>
  <dc:creator>tanveergul@outlook.com</dc:creator>
  <cp:lastModifiedBy>tanveergul@outlook.com</cp:lastModifiedBy>
  <cp:revision>2</cp:revision>
  <dcterms:created xsi:type="dcterms:W3CDTF">2020-03-03T10:32:42Z</dcterms:created>
  <dcterms:modified xsi:type="dcterms:W3CDTF">2020-03-04T07:29:33Z</dcterms:modified>
</cp:coreProperties>
</file>