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79" r:id="rId5"/>
    <p:sldId id="271" r:id="rId6"/>
    <p:sldId id="272" r:id="rId7"/>
    <p:sldId id="258" r:id="rId8"/>
    <p:sldId id="276" r:id="rId9"/>
    <p:sldId id="273" r:id="rId10"/>
    <p:sldId id="281" r:id="rId11"/>
    <p:sldId id="274" r:id="rId12"/>
    <p:sldId id="261" r:id="rId13"/>
    <p:sldId id="280" r:id="rId14"/>
    <p:sldId id="262" r:id="rId15"/>
    <p:sldId id="265" r:id="rId16"/>
    <p:sldId id="283" r:id="rId17"/>
    <p:sldId id="266" r:id="rId18"/>
    <p:sldId id="267" r:id="rId19"/>
    <p:sldId id="282" r:id="rId20"/>
    <p:sldId id="268" r:id="rId21"/>
    <p:sldId id="270" r:id="rId22"/>
    <p:sldId id="269" r:id="rId23"/>
    <p:sldId id="275"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61CF8B-5047-449D-AA9A-4E699F397B62}" type="datetimeFigureOut">
              <a:rPr lang="en-US" smtClean="0"/>
              <a:t>4/6/2020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4B35DF-D2D0-4D63-BFE3-06F18A1F5F3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61CF8B-5047-449D-AA9A-4E699F397B62}"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B35DF-D2D0-4D63-BFE3-06F18A1F5F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61CF8B-5047-449D-AA9A-4E699F397B62}"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B35DF-D2D0-4D63-BFE3-06F18A1F5F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61CF8B-5047-449D-AA9A-4E699F397B62}"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B35DF-D2D0-4D63-BFE3-06F18A1F5F3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61CF8B-5047-449D-AA9A-4E699F397B62}" type="datetimeFigureOut">
              <a:rPr lang="en-US" smtClean="0"/>
              <a:t>4/6/2020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4B35DF-D2D0-4D63-BFE3-06F18A1F5F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D61CF8B-5047-449D-AA9A-4E699F397B62}"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B35DF-D2D0-4D63-BFE3-06F18A1F5F3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61CF8B-5047-449D-AA9A-4E699F397B62}"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B35DF-D2D0-4D63-BFE3-06F18A1F5F3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61CF8B-5047-449D-AA9A-4E699F397B62}"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B35DF-D2D0-4D63-BFE3-06F18A1F5F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1CF8B-5047-449D-AA9A-4E699F397B62}"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B35DF-D2D0-4D63-BFE3-06F18A1F5F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61CF8B-5047-449D-AA9A-4E699F397B62}"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B35DF-D2D0-4D63-BFE3-06F18A1F5F3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61CF8B-5047-449D-AA9A-4E699F397B62}" type="datetimeFigureOut">
              <a:rPr lang="en-US" smtClean="0"/>
              <a:t>4/6/2020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24B35DF-D2D0-4D63-BFE3-06F18A1F5F3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D61CF8B-5047-449D-AA9A-4E699F397B62}" type="datetimeFigureOut">
              <a:rPr lang="en-US" smtClean="0"/>
              <a:t>4/6/2020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4B35DF-D2D0-4D63-BFE3-06F18A1F5F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oridamuseum.ufl.edu/discover-fish/species-profiles/lutjanus-griseus/" TargetMode="External"/><Relationship Id="rId2" Type="http://schemas.openxmlformats.org/officeDocument/2006/relationships/hyperlink" Target="https://www.floridamuseum.ufl.edu/discover-fish/species-profiles/centropomus-undecimalis/" TargetMode="External"/><Relationship Id="rId1" Type="http://schemas.openxmlformats.org/officeDocument/2006/relationships/slideLayout" Target="../slideLayouts/slideLayout2.xml"/><Relationship Id="rId6" Type="http://schemas.openxmlformats.org/officeDocument/2006/relationships/hyperlink" Target="https://www.floridamuseum.ufl.edu/discover-fish/species-profiles/sciaenops-ocellatus/" TargetMode="External"/><Relationship Id="rId5" Type="http://schemas.openxmlformats.org/officeDocument/2006/relationships/hyperlink" Target="https://www.floridamuseum.ufl.edu/discover-fish/species-profiles/archosargus-probatocephalus/" TargetMode="External"/><Relationship Id="rId4" Type="http://schemas.openxmlformats.org/officeDocument/2006/relationships/hyperlink" Target="https://www.floridamuseum.ufl.edu/discover-fish/species-profiles/megalops-atlanticu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ciencedirect.com/science/article/pii/S138511010700047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ublication/6223233_A_World_Without_Mangrov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ucn.org/content/sea-level-rise-may-be-greatest-threat-mangroves" TargetMode="External"/><Relationship Id="rId2" Type="http://schemas.openxmlformats.org/officeDocument/2006/relationships/hyperlink" Target="http://www.habitat.noaa.gov/coastalbluecarbon.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guardian.com/environment/2016/mar/02/thousands-to-march-protest-coal-plant-threat-bangladeshs-sundarbans-forest" TargetMode="External"/><Relationship Id="rId2" Type="http://schemas.openxmlformats.org/officeDocument/2006/relationships/hyperlink" Target="http://www.greenpeace.org/international/en/news/Blogs/makingwaves/cancun-tajamar-mangroves-destroyed-but-hope-grows/blog/55495/" TargetMode="External"/><Relationship Id="rId1" Type="http://schemas.openxmlformats.org/officeDocument/2006/relationships/slideLayout" Target="../slideLayouts/slideLayout2.xml"/><Relationship Id="rId5" Type="http://schemas.openxmlformats.org/officeDocument/2006/relationships/hyperlink" Target="http://mangroveactionproject.org/shrimp-farming/" TargetMode="External"/><Relationship Id="rId4" Type="http://schemas.openxmlformats.org/officeDocument/2006/relationships/hyperlink" Target="http://www.nytimes.com/2016/06/09/world/asia/vietnam-fish-kill.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angrove.nus.edu.sg/guidebooks/text/1053.htm" TargetMode="External"/><Relationship Id="rId2" Type="http://schemas.openxmlformats.org/officeDocument/2006/relationships/hyperlink" Target="http://mangrove.nus.edu.sg/guidebooks/text/1049.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anda.org/about_wwf/what_we_do/freshwater/news/index.cfm?uNewsID=10965" TargetMode="External"/><Relationship Id="rId2" Type="http://schemas.openxmlformats.org/officeDocument/2006/relationships/hyperlink" Target="https://wwf.panda.org/our_work/oceans/coasts/mangroves/mangrove_ecosyste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anda.org/news_facts/newsroom/index.cfm?uNewsID=1103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f.panda.org/our_work/oceans/coasts/coral_reef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IMPORTANCE OF HALOPHYTES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(MANGROVES)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8902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223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solidFill>
                  <a:schemeClr val="tx1"/>
                </a:solidFill>
                <a:latin typeface="Times New Roman" pitchFamily="18" charset="0"/>
                <a:cs typeface="Times New Roman" pitchFamily="18" charset="0"/>
              </a:rPr>
              <a:t>6. Renewable Resource</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981200"/>
            <a:ext cx="7772400" cy="3733800"/>
          </a:xfrm>
        </p:spPr>
        <p:txBody>
          <a:bodyPr>
            <a:normAutofit/>
          </a:bodyPr>
          <a:lstStyle/>
          <a:p>
            <a:pPr algn="just" fontAlgn="base"/>
            <a:r>
              <a:rPr lang="en-US" dirty="0" smtClean="0">
                <a:latin typeface="Times New Roman" pitchFamily="18" charset="0"/>
                <a:cs typeface="Times New Roman" pitchFamily="18" charset="0"/>
              </a:rPr>
              <a:t>Mangroves </a:t>
            </a:r>
            <a:r>
              <a:rPr lang="en-US" dirty="0">
                <a:latin typeface="Times New Roman" pitchFamily="18" charset="0"/>
                <a:cs typeface="Times New Roman" pitchFamily="18" charset="0"/>
              </a:rPr>
              <a:t>are utilized in many parts of the world as a renewable resource.</a:t>
            </a:r>
          </a:p>
          <a:p>
            <a:pPr algn="just" fontAlgn="base"/>
            <a:r>
              <a:rPr lang="en-US" dirty="0" smtClean="0">
                <a:latin typeface="Times New Roman" pitchFamily="18" charset="0"/>
                <a:cs typeface="Times New Roman" pitchFamily="18" charset="0"/>
              </a:rPr>
              <a:t>People have </a:t>
            </a:r>
            <a:r>
              <a:rPr lang="en-US" dirty="0">
                <a:latin typeface="Times New Roman" pitchFamily="18" charset="0"/>
                <a:cs typeface="Times New Roman" pitchFamily="18" charset="0"/>
              </a:rPr>
              <a:t>utilized mangrove trees as a renewable resource. Harvested for durable, water-resistant wood, mangroves have been used in building houses, boats, pilings, and furniture.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9797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a:bodyPr>
          <a:lstStyle/>
          <a:p>
            <a:pPr algn="ctr"/>
            <a:r>
              <a:rPr lang="en-US" b="1" u="sng" dirty="0" smtClean="0">
                <a:solidFill>
                  <a:schemeClr val="tx1"/>
                </a:solidFill>
                <a:latin typeface="Times New Roman" pitchFamily="18" charset="0"/>
                <a:cs typeface="Times New Roman" pitchFamily="18" charset="0"/>
              </a:rPr>
              <a:t>7. Nursery</a:t>
            </a:r>
            <a:endParaRPr lang="en-US"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219200"/>
            <a:ext cx="7924800" cy="5181600"/>
          </a:xfrm>
        </p:spPr>
        <p:txBody>
          <a:bodyPr>
            <a:normAutofit fontScale="92500"/>
          </a:bodyPr>
          <a:lstStyle/>
          <a:p>
            <a:pPr algn="just" fontAlgn="base"/>
            <a:r>
              <a:rPr lang="en-US" dirty="0" smtClean="0">
                <a:latin typeface="Times New Roman" pitchFamily="18" charset="0"/>
                <a:cs typeface="Times New Roman" pitchFamily="18" charset="0"/>
              </a:rPr>
              <a:t>Mangroves </a:t>
            </a:r>
            <a:r>
              <a:rPr lang="en-US" dirty="0">
                <a:latin typeface="Times New Roman" pitchFamily="18" charset="0"/>
                <a:cs typeface="Times New Roman" pitchFamily="18" charset="0"/>
              </a:rPr>
              <a:t>serve as valuable nursery areas for fish and invertebrates.</a:t>
            </a:r>
          </a:p>
          <a:p>
            <a:pPr algn="just" fontAlgn="base"/>
            <a:r>
              <a:rPr lang="en-US" dirty="0" smtClean="0">
                <a:latin typeface="Times New Roman" pitchFamily="18" charset="0"/>
                <a:cs typeface="Times New Roman" pitchFamily="18" charset="0"/>
              </a:rPr>
              <a:t>Serving </a:t>
            </a:r>
            <a:r>
              <a:rPr lang="en-US" dirty="0">
                <a:latin typeface="Times New Roman" pitchFamily="18" charset="0"/>
                <a:cs typeface="Times New Roman" pitchFamily="18" charset="0"/>
              </a:rPr>
              <a:t>as valuable nursery areas for shrimp, crustaceans, mollusks, and fishes, mangroves are a critical component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commercial and recreational fishing industries</a:t>
            </a:r>
            <a:r>
              <a:rPr lang="en-US" dirty="0" smtClean="0">
                <a:latin typeface="Times New Roman" pitchFamily="18" charset="0"/>
                <a:cs typeface="Times New Roman" pitchFamily="18" charset="0"/>
              </a:rPr>
              <a:t>.</a:t>
            </a:r>
          </a:p>
          <a:p>
            <a:pPr algn="just" fontAlgn="base"/>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habitats provide a rich source of food while also offering refuge from predation.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hlinkClick r:id="rId2" tooltip="Centropomus undecimalis"/>
              </a:rPr>
              <a:t>Snook</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Centropomus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undecimalis</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3" tooltip="Lutjanus griseus"/>
              </a:rPr>
              <a:t>gray snapper</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Lutjanus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griseus</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4" tooltip="Megalops atlanticus"/>
              </a:rPr>
              <a:t>tarpon</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Megalops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atlanticus</a:t>
            </a:r>
            <a:r>
              <a:rPr lang="en-US" dirty="0">
                <a:latin typeface="Times New Roman" pitchFamily="18" charset="0"/>
                <a:cs typeface="Times New Roman" pitchFamily="18" charset="0"/>
              </a:rPr>
              <a:t>), jack (</a:t>
            </a:r>
            <a:r>
              <a:rPr lang="en-US" i="1" dirty="0" err="1">
                <a:latin typeface="Times New Roman" pitchFamily="18" charset="0"/>
                <a:cs typeface="Times New Roman" pitchFamily="18" charset="0"/>
              </a:rPr>
              <a:t>Caranx</a:t>
            </a:r>
            <a:r>
              <a:rPr lang="en-US" i="1" dirty="0">
                <a:latin typeface="Times New Roman" pitchFamily="18" charset="0"/>
                <a:cs typeface="Times New Roman" pitchFamily="18" charset="0"/>
              </a:rPr>
              <a:t> spp.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5" tooltip="Archosargus probatocephalus"/>
              </a:rPr>
              <a:t>sheepshead</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Archosargus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probatocephalus</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6" tooltip="Sciaenops ocellatus"/>
              </a:rPr>
              <a:t>red drum</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Sciaenops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ocellatus</a:t>
            </a:r>
            <a:r>
              <a:rPr lang="en-US" dirty="0">
                <a:latin typeface="Times New Roman" pitchFamily="18" charset="0"/>
                <a:cs typeface="Times New Roman" pitchFamily="18" charset="0"/>
              </a:rPr>
              <a:t>) all feed in the mangroves. </a:t>
            </a:r>
          </a:p>
        </p:txBody>
      </p:sp>
    </p:spTree>
    <p:extLst>
      <p:ext uri="{BB962C8B-B14F-4D97-AF65-F5344CB8AC3E}">
        <p14:creationId xmlns:p14="http://schemas.microsoft.com/office/powerpoint/2010/main" val="172201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9" name="Rounded Rectangle 8"/>
          <p:cNvSpPr/>
          <p:nvPr/>
        </p:nvSpPr>
        <p:spPr>
          <a:xfrm>
            <a:off x="228600" y="304800"/>
            <a:ext cx="32766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762000" y="457200"/>
            <a:ext cx="1371600" cy="369332"/>
          </a:xfrm>
          <a:prstGeom prst="rect">
            <a:avLst/>
          </a:prstGeom>
          <a:noFill/>
        </p:spPr>
        <p:txBody>
          <a:bodyPr wrap="square" rtlCol="0">
            <a:spAutoFit/>
          </a:bodyPr>
          <a:lstStyle/>
          <a:p>
            <a:endParaRPr lang="en-US" dirty="0"/>
          </a:p>
        </p:txBody>
      </p:sp>
      <p:sp>
        <p:nvSpPr>
          <p:cNvPr id="11" name="TextBox 10"/>
          <p:cNvSpPr txBox="1"/>
          <p:nvPr/>
        </p:nvSpPr>
        <p:spPr>
          <a:xfrm>
            <a:off x="304800" y="535632"/>
            <a:ext cx="3048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Mangroves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51754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229600" cy="4525963"/>
          </a:xfrm>
        </p:spPr>
        <p:txBody>
          <a:bodyPr>
            <a:noAutofit/>
          </a:bodyPr>
          <a:lstStyle/>
          <a:p>
            <a:pPr algn="just" fontAlgn="base"/>
            <a:r>
              <a:rPr lang="en-US" sz="2400" dirty="0" smtClean="0">
                <a:latin typeface="Times New Roman" pitchFamily="18" charset="0"/>
                <a:cs typeface="Times New Roman" pitchFamily="18" charset="0"/>
              </a:rPr>
              <a:t>Mangroves </a:t>
            </a:r>
            <a:r>
              <a:rPr lang="en-US" sz="2400" dirty="0">
                <a:latin typeface="Times New Roman" pitchFamily="18" charset="0"/>
                <a:cs typeface="Times New Roman" pitchFamily="18" charset="0"/>
              </a:rPr>
              <a:t>Support Threatened and Endangered </a:t>
            </a:r>
            <a:r>
              <a:rPr lang="en-US" sz="2400" dirty="0" smtClean="0">
                <a:latin typeface="Times New Roman" pitchFamily="18" charset="0"/>
                <a:cs typeface="Times New Roman" pitchFamily="18" charset="0"/>
              </a:rPr>
              <a:t>Species. In </a:t>
            </a:r>
            <a:r>
              <a:rPr lang="en-US" sz="2400" dirty="0">
                <a:latin typeface="Times New Roman" pitchFamily="18" charset="0"/>
                <a:cs typeface="Times New Roman" pitchFamily="18" charset="0"/>
              </a:rPr>
              <a:t>addition to commercially important species, mangroves also support a number of threatened and endangered species.</a:t>
            </a:r>
          </a:p>
          <a:p>
            <a:pPr algn="just" fontAlgn="base"/>
            <a:r>
              <a:rPr lang="en-US" sz="2400" b="1" dirty="0">
                <a:latin typeface="Times New Roman" pitchFamily="18" charset="0"/>
                <a:cs typeface="Times New Roman" pitchFamily="18" charset="0"/>
              </a:rPr>
              <a:t>Threatened</a:t>
            </a:r>
            <a:r>
              <a:rPr lang="en-US" sz="2400" dirty="0">
                <a:latin typeface="Times New Roman" pitchFamily="18" charset="0"/>
                <a:cs typeface="Times New Roman" pitchFamily="18" charset="0"/>
              </a:rPr>
              <a:t> species include:</a:t>
            </a:r>
          </a:p>
          <a:p>
            <a:pPr algn="just" fontAlgn="base">
              <a:buFont typeface="Arial" pitchFamily="34" charset="0"/>
              <a:buChar char="•"/>
            </a:pPr>
            <a:r>
              <a:rPr lang="en-US" sz="2400" dirty="0">
                <a:latin typeface="Times New Roman" pitchFamily="18" charset="0"/>
                <a:cs typeface="Times New Roman" pitchFamily="18" charset="0"/>
              </a:rPr>
              <a:t>American alligator (</a:t>
            </a:r>
            <a:r>
              <a:rPr lang="en-US" sz="2400" i="1" dirty="0">
                <a:latin typeface="Times New Roman" pitchFamily="18" charset="0"/>
                <a:cs typeface="Times New Roman" pitchFamily="18" charset="0"/>
              </a:rPr>
              <a:t>Alligator </a:t>
            </a:r>
            <a:r>
              <a:rPr lang="en-US" sz="2400" i="1" dirty="0" err="1">
                <a:latin typeface="Times New Roman" pitchFamily="18" charset="0"/>
                <a:cs typeface="Times New Roman" pitchFamily="18" charset="0"/>
              </a:rPr>
              <a:t>mississippiensis</a:t>
            </a:r>
            <a:r>
              <a:rPr lang="en-US" sz="2400" dirty="0">
                <a:latin typeface="Times New Roman" pitchFamily="18" charset="0"/>
                <a:cs typeface="Times New Roman" pitchFamily="18" charset="0"/>
              </a:rPr>
              <a:t>). </a:t>
            </a:r>
          </a:p>
          <a:p>
            <a:pPr algn="just" fontAlgn="base">
              <a:buFont typeface="Arial" pitchFamily="34" charset="0"/>
              <a:buChar char="•"/>
            </a:pPr>
            <a:r>
              <a:rPr lang="en-US" sz="2400" dirty="0">
                <a:latin typeface="Times New Roman" pitchFamily="18" charset="0"/>
                <a:cs typeface="Times New Roman" pitchFamily="18" charset="0"/>
              </a:rPr>
              <a:t>Green sea turtle (</a:t>
            </a:r>
            <a:r>
              <a:rPr lang="en-US" sz="2400" i="1" dirty="0" err="1">
                <a:latin typeface="Times New Roman" pitchFamily="18" charset="0"/>
                <a:cs typeface="Times New Roman" pitchFamily="18" charset="0"/>
              </a:rPr>
              <a:t>Chelonia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mydas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fontAlgn="base">
              <a:buFont typeface="Arial" pitchFamily="34" charset="0"/>
              <a:buChar char="•"/>
            </a:pPr>
            <a:r>
              <a:rPr lang="en-US" sz="2400" dirty="0" smtClean="0">
                <a:latin typeface="Times New Roman" pitchFamily="18" charset="0"/>
                <a:cs typeface="Times New Roman" pitchFamily="18" charset="0"/>
              </a:rPr>
              <a:t>Loggerhead </a:t>
            </a:r>
            <a:r>
              <a:rPr lang="en-US" sz="2400" dirty="0">
                <a:latin typeface="Times New Roman" pitchFamily="18" charset="0"/>
                <a:cs typeface="Times New Roman" pitchFamily="18" charset="0"/>
              </a:rPr>
              <a:t>sea turtle (</a:t>
            </a:r>
            <a:r>
              <a:rPr lang="en-US" sz="2400" i="1" dirty="0" err="1">
                <a:latin typeface="Times New Roman" pitchFamily="18" charset="0"/>
                <a:cs typeface="Times New Roman" pitchFamily="18" charset="0"/>
              </a:rPr>
              <a:t>Caretta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caretta</a:t>
            </a:r>
            <a:r>
              <a:rPr lang="en-US" sz="2400" dirty="0">
                <a:latin typeface="Times New Roman" pitchFamily="18" charset="0"/>
                <a:cs typeface="Times New Roman" pitchFamily="18" charset="0"/>
              </a:rPr>
              <a:t>). </a:t>
            </a:r>
          </a:p>
          <a:p>
            <a:pPr algn="just" fontAlgn="base"/>
            <a:r>
              <a:rPr lang="en-US" sz="2400" b="1" dirty="0">
                <a:latin typeface="Times New Roman" pitchFamily="18" charset="0"/>
                <a:cs typeface="Times New Roman" pitchFamily="18" charset="0"/>
              </a:rPr>
              <a:t>Endangered</a:t>
            </a:r>
            <a:r>
              <a:rPr lang="en-US" sz="2400" dirty="0">
                <a:latin typeface="Times New Roman" pitchFamily="18" charset="0"/>
                <a:cs typeface="Times New Roman" pitchFamily="18" charset="0"/>
              </a:rPr>
              <a:t> species include:</a:t>
            </a:r>
          </a:p>
          <a:p>
            <a:pPr algn="just" fontAlgn="base">
              <a:buFont typeface="Arial" pitchFamily="34" charset="0"/>
              <a:buChar char="•"/>
            </a:pPr>
            <a:r>
              <a:rPr lang="en-US" sz="2400" dirty="0">
                <a:latin typeface="Times New Roman" pitchFamily="18" charset="0"/>
                <a:cs typeface="Times New Roman" pitchFamily="18" charset="0"/>
              </a:rPr>
              <a:t>American crocodile (</a:t>
            </a:r>
            <a:r>
              <a:rPr lang="en-US" sz="2400" i="1" dirty="0" err="1">
                <a:latin typeface="Times New Roman" pitchFamily="18" charset="0"/>
                <a:cs typeface="Times New Roman" pitchFamily="18" charset="0"/>
              </a:rPr>
              <a:t>Crocodylus</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acutus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fontAlgn="base">
              <a:buFont typeface="Arial" pitchFamily="34" charset="0"/>
              <a:buChar char="•"/>
            </a:pPr>
            <a:r>
              <a:rPr lang="en-US" sz="2400" dirty="0" smtClean="0">
                <a:latin typeface="Times New Roman" pitchFamily="18" charset="0"/>
                <a:cs typeface="Times New Roman" pitchFamily="18" charset="0"/>
              </a:rPr>
              <a:t>Atlantic </a:t>
            </a:r>
            <a:r>
              <a:rPr lang="en-US" sz="2400" dirty="0">
                <a:latin typeface="Times New Roman" pitchFamily="18" charset="0"/>
                <a:cs typeface="Times New Roman" pitchFamily="18" charset="0"/>
              </a:rPr>
              <a:t>saltmarsh snake (</a:t>
            </a:r>
            <a:r>
              <a:rPr lang="en-US" sz="2400" i="1" dirty="0" err="1">
                <a:latin typeface="Times New Roman" pitchFamily="18" charset="0"/>
                <a:cs typeface="Times New Roman" pitchFamily="18" charset="0"/>
              </a:rPr>
              <a:t>Nerodia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clarkii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taeniata</a:t>
            </a:r>
            <a:r>
              <a:rPr lang="en-US" sz="2400" dirty="0">
                <a:latin typeface="Times New Roman" pitchFamily="18" charset="0"/>
                <a:cs typeface="Times New Roman" pitchFamily="18" charset="0"/>
              </a:rPr>
              <a:t>). </a:t>
            </a:r>
          </a:p>
          <a:p>
            <a:pPr algn="just" fontAlgn="base">
              <a:buFont typeface="Arial" pitchFamily="34" charset="0"/>
              <a:buChar char="•"/>
            </a:pPr>
            <a:r>
              <a:rPr lang="en-US" sz="2400" dirty="0">
                <a:latin typeface="Times New Roman" pitchFamily="18" charset="0"/>
                <a:cs typeface="Times New Roman" pitchFamily="18" charset="0"/>
              </a:rPr>
              <a:t>Southern bald eagle (</a:t>
            </a:r>
            <a:r>
              <a:rPr lang="en-US" sz="2400" i="1" dirty="0" err="1">
                <a:latin typeface="Times New Roman" pitchFamily="18" charset="0"/>
                <a:cs typeface="Times New Roman" pitchFamily="18" charset="0"/>
              </a:rPr>
              <a:t>Haliaeetus</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leucocephalus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 name="TextBox 1"/>
          <p:cNvSpPr txBox="1"/>
          <p:nvPr/>
        </p:nvSpPr>
        <p:spPr>
          <a:xfrm>
            <a:off x="741218" y="555440"/>
            <a:ext cx="7772400" cy="584775"/>
          </a:xfrm>
          <a:prstGeom prst="rect">
            <a:avLst/>
          </a:prstGeom>
          <a:noFill/>
        </p:spPr>
        <p:txBody>
          <a:bodyPr wrap="square" rtlCol="0">
            <a:spAutoFit/>
          </a:bodyPr>
          <a:lstStyle/>
          <a:p>
            <a:pPr algn="ctr"/>
            <a:r>
              <a:rPr lang="en-US" sz="3200" b="1" u="sng" dirty="0" smtClean="0">
                <a:latin typeface="Times New Roman" pitchFamily="18" charset="0"/>
                <a:cs typeface="Times New Roman" pitchFamily="18" charset="0"/>
              </a:rPr>
              <a:t>8. Threatened </a:t>
            </a:r>
            <a:r>
              <a:rPr lang="en-US" sz="3200" b="1" u="sng" dirty="0">
                <a:latin typeface="Times New Roman" pitchFamily="18" charset="0"/>
                <a:cs typeface="Times New Roman" pitchFamily="18" charset="0"/>
              </a:rPr>
              <a:t>and Endangered </a:t>
            </a:r>
            <a:r>
              <a:rPr lang="en-US" sz="3200" b="1" u="sng" dirty="0" smtClean="0">
                <a:latin typeface="Times New Roman" pitchFamily="18" charset="0"/>
                <a:cs typeface="Times New Roman" pitchFamily="18" charset="0"/>
              </a:rPr>
              <a:t>Species</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41791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ctr"/>
            <a:r>
              <a:rPr lang="en-US" b="1" u="sng" dirty="0" smtClean="0">
                <a:solidFill>
                  <a:schemeClr val="tx1"/>
                </a:solidFill>
                <a:latin typeface="Times New Roman" pitchFamily="18" charset="0"/>
                <a:cs typeface="Times New Roman" pitchFamily="18" charset="0"/>
              </a:rPr>
              <a:t>9. Biodiversity Hotspots</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Home </a:t>
            </a:r>
            <a:r>
              <a:rPr lang="en-US" dirty="0">
                <a:latin typeface="Times New Roman" pitchFamily="18" charset="0"/>
                <a:cs typeface="Times New Roman" pitchFamily="18" charset="0"/>
              </a:rPr>
              <a:t>to an incredible array of species, mangroves are biodiversity hotspots. </a:t>
            </a: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provide nesting and breeding habitat for fish and shellfish, migratory birds, and sea turtles.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estimated </a:t>
            </a:r>
            <a:r>
              <a:rPr lang="en-US" dirty="0">
                <a:latin typeface="Times New Roman" pitchFamily="18" charset="0"/>
                <a:cs typeface="Times New Roman" pitchFamily="18" charset="0"/>
                <a:hlinkClick r:id="rId2"/>
              </a:rPr>
              <a:t>80% of the global fish catch</a:t>
            </a:r>
            <a:r>
              <a:rPr lang="en-US" dirty="0">
                <a:latin typeface="Times New Roman" pitchFamily="18" charset="0"/>
                <a:cs typeface="Times New Roman" pitchFamily="18" charset="0"/>
              </a:rPr>
              <a:t> relies on mangrove forests either directly or indirectly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924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1588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10. Livelihoods</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838200" y="2133600"/>
            <a:ext cx="7772400" cy="2590800"/>
          </a:xfrm>
        </p:spPr>
        <p:txBody>
          <a:bodyPr>
            <a:normAutofit/>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rural communities we work with are fishers and farmers who depend on their natural environment to provide for their families.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Healthy </a:t>
            </a:r>
            <a:r>
              <a:rPr lang="en-US" dirty="0">
                <a:latin typeface="Times New Roman" pitchFamily="18" charset="0"/>
                <a:cs typeface="Times New Roman" pitchFamily="18" charset="0"/>
              </a:rPr>
              <a:t>mangrove ecosystems mean healthy fisheries from which to fish, and healthy land on which to farm. </a:t>
            </a:r>
          </a:p>
        </p:txBody>
      </p:sp>
    </p:spTree>
    <p:extLst>
      <p:ext uri="{BB962C8B-B14F-4D97-AF65-F5344CB8AC3E}">
        <p14:creationId xmlns:p14="http://schemas.microsoft.com/office/powerpoint/2010/main" val="307595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11. Water Quality </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752600"/>
            <a:ext cx="7772400" cy="4572000"/>
          </a:xfrm>
        </p:spPr>
        <p:txBody>
          <a:bodyPr/>
          <a:lstStyle/>
          <a:p>
            <a:pPr algn="just"/>
            <a:r>
              <a:rPr lang="en-US" dirty="0" smtClean="0">
                <a:latin typeface="Times New Roman" pitchFamily="18" charset="0"/>
                <a:cs typeface="Times New Roman" pitchFamily="18" charset="0"/>
              </a:rPr>
              <a:t>Mangroves </a:t>
            </a:r>
            <a:r>
              <a:rPr lang="en-US" dirty="0">
                <a:latin typeface="Times New Roman" pitchFamily="18" charset="0"/>
                <a:cs typeface="Times New Roman" pitchFamily="18" charset="0"/>
              </a:rPr>
              <a:t>are essential to </a:t>
            </a:r>
            <a:r>
              <a:rPr lang="en-US" dirty="0">
                <a:latin typeface="Times New Roman" pitchFamily="18" charset="0"/>
                <a:cs typeface="Times New Roman" pitchFamily="18" charset="0"/>
                <a:hlinkClick r:id="rId2"/>
              </a:rPr>
              <a:t>maintaining water quality</a:t>
            </a:r>
            <a:r>
              <a:rPr lang="en-US" dirty="0">
                <a:latin typeface="Times New Roman" pitchFamily="18" charset="0"/>
                <a:cs typeface="Times New Roman" pitchFamily="18" charset="0"/>
              </a:rPr>
              <a:t>. With their dense network of roots and surrounding vegetation, they filter and trap sediments, heavy metals, and other pollutants.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ability to retain sediments flowing from upstream prevents contamination of downstream waterways and protects sensitive habitat like coral reefs and </a:t>
            </a:r>
            <a:r>
              <a:rPr lang="en-US" dirty="0" err="1">
                <a:latin typeface="Times New Roman" pitchFamily="18" charset="0"/>
                <a:cs typeface="Times New Roman" pitchFamily="18" charset="0"/>
              </a:rPr>
              <a:t>seagrass</a:t>
            </a:r>
            <a:r>
              <a:rPr lang="en-US" dirty="0">
                <a:latin typeface="Times New Roman" pitchFamily="18" charset="0"/>
                <a:cs typeface="Times New Roman" pitchFamily="18" charset="0"/>
              </a:rPr>
              <a:t> beds below</a:t>
            </a:r>
          </a:p>
        </p:txBody>
      </p:sp>
    </p:spTree>
    <p:extLst>
      <p:ext uri="{BB962C8B-B14F-4D97-AF65-F5344CB8AC3E}">
        <p14:creationId xmlns:p14="http://schemas.microsoft.com/office/powerpoint/2010/main" val="286154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5160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20782"/>
            <a:ext cx="9157855" cy="6878782"/>
          </a:xfrm>
        </p:spPr>
      </p:pic>
    </p:spTree>
    <p:extLst>
      <p:ext uri="{BB962C8B-B14F-4D97-AF65-F5344CB8AC3E}">
        <p14:creationId xmlns:p14="http://schemas.microsoft.com/office/powerpoint/2010/main" val="251832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12. Carbon </a:t>
            </a:r>
            <a:r>
              <a:rPr lang="en-US" b="1" u="sng" dirty="0">
                <a:solidFill>
                  <a:schemeClr val="tx1"/>
                </a:solidFill>
                <a:latin typeface="Times New Roman" pitchFamily="18" charset="0"/>
                <a:cs typeface="Times New Roman" pitchFamily="18" charset="0"/>
              </a:rPr>
              <a:t>storage</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dirty="0" smtClean="0">
                <a:latin typeface="Times New Roman" pitchFamily="18" charset="0"/>
                <a:cs typeface="Times New Roman" pitchFamily="18" charset="0"/>
              </a:rPr>
              <a:t>Mangroves </a:t>
            </a:r>
            <a:r>
              <a:rPr lang="en-US" dirty="0">
                <a:latin typeface="Times New Roman" pitchFamily="18" charset="0"/>
                <a:cs typeface="Times New Roman" pitchFamily="18" charset="0"/>
              </a:rPr>
              <a:t>“</a:t>
            </a:r>
            <a:r>
              <a:rPr lang="en-US" dirty="0">
                <a:latin typeface="Times New Roman" pitchFamily="18" charset="0"/>
                <a:cs typeface="Times New Roman" pitchFamily="18" charset="0"/>
                <a:hlinkClick r:id="rId2"/>
              </a:rPr>
              <a:t>sequester carbon at a rate two to four times greater</a:t>
            </a:r>
            <a:r>
              <a:rPr lang="en-US" dirty="0">
                <a:latin typeface="Times New Roman" pitchFamily="18" charset="0"/>
                <a:cs typeface="Times New Roman" pitchFamily="18" charset="0"/>
              </a:rPr>
              <a:t> than mature tropical forests and store three to five times more carbon per equivalent area than tropical forests” like the Amazon rainforest.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means that conserving and restoring mangroves is essential to fighting climate change, the warming of the global climate fueled by increased carbon emissions, that is already having disastrous effects on communities worldwide.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At </a:t>
            </a:r>
            <a:r>
              <a:rPr lang="en-US" dirty="0">
                <a:latin typeface="Times New Roman" pitchFamily="18" charset="0"/>
                <a:cs typeface="Times New Roman" pitchFamily="18" charset="0"/>
              </a:rPr>
              <a:t>the same time, mangroves are vulnerable to climate change as </a:t>
            </a:r>
            <a:r>
              <a:rPr lang="en-US" dirty="0">
                <a:latin typeface="Times New Roman" pitchFamily="18" charset="0"/>
                <a:cs typeface="Times New Roman" pitchFamily="18" charset="0"/>
                <a:hlinkClick r:id="rId3"/>
              </a:rPr>
              <a:t>sea level rise pushes ecosystems inland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73948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78699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normAutofit/>
          </a:bodyPr>
          <a:lstStyle/>
          <a:p>
            <a:pPr algn="ctr"/>
            <a:r>
              <a:rPr lang="en-US" b="1" u="sng" dirty="0" smtClean="0">
                <a:solidFill>
                  <a:schemeClr val="tx1"/>
                </a:solidFill>
                <a:latin typeface="Times New Roman" pitchFamily="18" charset="0"/>
                <a:cs typeface="Times New Roman" pitchFamily="18" charset="0"/>
              </a:rPr>
              <a:t>13. Sustainable Development</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Intact </a:t>
            </a:r>
            <a:r>
              <a:rPr lang="en-US" dirty="0">
                <a:latin typeface="Times New Roman" pitchFamily="18" charset="0"/>
                <a:cs typeface="Times New Roman" pitchFamily="18" charset="0"/>
              </a:rPr>
              <a:t>and healthy mangrove forests </a:t>
            </a:r>
            <a:r>
              <a:rPr lang="en-US" dirty="0" smtClean="0">
                <a:latin typeface="Times New Roman" pitchFamily="18" charset="0"/>
                <a:cs typeface="Times New Roman" pitchFamily="18" charset="0"/>
              </a:rPr>
              <a:t>have </a:t>
            </a:r>
            <a:r>
              <a:rPr lang="en-US" dirty="0">
                <a:latin typeface="Times New Roman" pitchFamily="18" charset="0"/>
                <a:cs typeface="Times New Roman" pitchFamily="18" charset="0"/>
              </a:rPr>
              <a:t>an untapped potential for sustainable revenue-generating initiatives including ecotourism, sport fishing, and other recreational activities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Whereas </a:t>
            </a:r>
            <a:r>
              <a:rPr lang="en-US" dirty="0">
                <a:latin typeface="Times New Roman" pitchFamily="18" charset="0"/>
                <a:cs typeface="Times New Roman" pitchFamily="18" charset="0"/>
              </a:rPr>
              <a:t>unregulated development threatens mangroves – like </a:t>
            </a:r>
            <a:r>
              <a:rPr lang="en-US" dirty="0">
                <a:latin typeface="Times New Roman" pitchFamily="18" charset="0"/>
                <a:cs typeface="Times New Roman" pitchFamily="18" charset="0"/>
                <a:hlinkClick r:id="rId2"/>
              </a:rPr>
              <a:t>mega tourism projects</a:t>
            </a:r>
            <a:r>
              <a:rPr lang="en-US" dirty="0">
                <a:latin typeface="Times New Roman" pitchFamily="18" charset="0"/>
                <a:cs typeface="Times New Roman" pitchFamily="18" charset="0"/>
              </a:rPr>
              <a:t> in Mexico, polluting industries in </a:t>
            </a:r>
            <a:r>
              <a:rPr lang="en-US" dirty="0">
                <a:latin typeface="Times New Roman" pitchFamily="18" charset="0"/>
                <a:cs typeface="Times New Roman" pitchFamily="18" charset="0"/>
                <a:hlinkClick r:id="rId3"/>
              </a:rPr>
              <a:t>India</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4"/>
              </a:rPr>
              <a:t>Vietnam</a:t>
            </a:r>
            <a:r>
              <a:rPr lang="en-US" dirty="0">
                <a:latin typeface="Times New Roman" pitchFamily="18" charset="0"/>
                <a:cs typeface="Times New Roman" pitchFamily="18" charset="0"/>
              </a:rPr>
              <a:t>, or large-scale </a:t>
            </a:r>
            <a:r>
              <a:rPr lang="en-US" dirty="0">
                <a:latin typeface="Times New Roman" pitchFamily="18" charset="0"/>
                <a:cs typeface="Times New Roman" pitchFamily="18" charset="0"/>
                <a:hlinkClick r:id="rId5"/>
              </a:rPr>
              <a:t>shrimp aquaculture</a:t>
            </a:r>
            <a:r>
              <a:rPr lang="en-US" dirty="0">
                <a:latin typeface="Times New Roman" pitchFamily="18" charset="0"/>
                <a:cs typeface="Times New Roman" pitchFamily="18" charset="0"/>
              </a:rPr>
              <a:t> in many parts of the world – locally-led community development can offer economic growth without compromising coastal ecosystems.</a:t>
            </a:r>
          </a:p>
        </p:txBody>
      </p:sp>
    </p:spTree>
    <p:extLst>
      <p:ext uri="{BB962C8B-B14F-4D97-AF65-F5344CB8AC3E}">
        <p14:creationId xmlns:p14="http://schemas.microsoft.com/office/powerpoint/2010/main" val="293424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14. Use in food Industry</a:t>
            </a:r>
            <a:endParaRPr lang="en-US"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Leaves </a:t>
            </a:r>
            <a:r>
              <a:rPr lang="en-US" dirty="0">
                <a:latin typeface="Times New Roman" pitchFamily="18" charset="0"/>
                <a:cs typeface="Times New Roman" pitchFamily="18" charset="0"/>
              </a:rPr>
              <a:t>have been used in tea, medicine, livestock feed, and as a substitute for tobacco for smoking</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 Florida, beekeepers have set up their hives close to mangroves in order to use the nectar in honey production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viviparous seedlings of</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hlinkClick r:id="rId2"/>
              </a:rPr>
              <a:t>Avicennia</a:t>
            </a:r>
            <a:r>
              <a:rPr lang="en-US" dirty="0">
                <a:latin typeface="Times New Roman" pitchFamily="18" charset="0"/>
                <a:cs typeface="Times New Roman" pitchFamily="18" charset="0"/>
              </a:rPr>
              <a:t> and </a:t>
            </a:r>
            <a:r>
              <a:rPr lang="en-US" i="1" dirty="0" err="1">
                <a:latin typeface="Times New Roman" pitchFamily="18" charset="0"/>
                <a:cs typeface="Times New Roman" pitchFamily="18" charset="0"/>
                <a:hlinkClick r:id="rId3"/>
              </a:rPr>
              <a:t>Bruguiera</a:t>
            </a:r>
            <a:r>
              <a:rPr lang="en-US" dirty="0">
                <a:latin typeface="Times New Roman" pitchFamily="18" charset="0"/>
                <a:cs typeface="Times New Roman" pitchFamily="18" charset="0"/>
              </a:rPr>
              <a:t> species are also boiled and eaten, presumably in times of famine.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Many </a:t>
            </a:r>
            <a:r>
              <a:rPr lang="en-US" dirty="0">
                <a:latin typeface="Times New Roman" pitchFamily="18" charset="0"/>
                <a:cs typeface="Times New Roman" pitchFamily="18" charset="0"/>
              </a:rPr>
              <a:t>mangrove species are exploited for their medicinal usage.</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5488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2058" tIns="41029" rIns="82058"/>
          <a:lstStyle/>
          <a:p>
            <a:endParaRPr lang="en-US"/>
          </a:p>
        </p:txBody>
      </p:sp>
      <p:pic>
        <p:nvPicPr>
          <p:cNvPr id="1026" name="Picture 2" descr="C:\Users\hp\Desktop\Hockey\Thank-you-word-clou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21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1. Productive Ecosystem</a:t>
            </a:r>
            <a:endParaRPr lang="en-US" b="1"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676400"/>
            <a:ext cx="8305800" cy="4572000"/>
          </a:xfrm>
        </p:spPr>
        <p:txBody>
          <a:bodyPr>
            <a:normAutofit/>
          </a:bodyPr>
          <a:lstStyle/>
          <a:p>
            <a:pPr algn="just" fontAlgn="t"/>
            <a:r>
              <a:rPr lang="en-US" dirty="0">
                <a:latin typeface="Times New Roman" pitchFamily="18" charset="0"/>
                <a:cs typeface="Times New Roman" pitchFamily="18" charset="0"/>
              </a:rPr>
              <a:t>M</a:t>
            </a:r>
            <a:r>
              <a:rPr lang="en-US" dirty="0" smtClean="0">
                <a:effectLst/>
                <a:latin typeface="Times New Roman" pitchFamily="18" charset="0"/>
                <a:cs typeface="Times New Roman" pitchFamily="18" charset="0"/>
              </a:rPr>
              <a:t>angrove forests are </a:t>
            </a:r>
            <a:r>
              <a:rPr lang="en-US" dirty="0">
                <a:latin typeface="Times New Roman" pitchFamily="18" charset="0"/>
                <a:cs typeface="Times New Roman" pitchFamily="18" charset="0"/>
                <a:hlinkClick r:id="rId2"/>
              </a:rPr>
              <a:t>extremely productive ecosystems</a:t>
            </a:r>
            <a:r>
              <a:rPr lang="en-US" dirty="0" smtClean="0">
                <a:effectLst/>
                <a:latin typeface="Times New Roman" pitchFamily="18" charset="0"/>
                <a:cs typeface="Times New Roman" pitchFamily="18" charset="0"/>
              </a:rPr>
              <a:t> that provide numerous good and services both to the marine environment and people.</a:t>
            </a:r>
          </a:p>
          <a:p>
            <a:pPr algn="just" fontAlgn="t"/>
            <a:r>
              <a:rPr lang="en-US" dirty="0" smtClean="0">
                <a:effectLst/>
                <a:latin typeface="Times New Roman" pitchFamily="18" charset="0"/>
                <a:cs typeface="Times New Roman" pitchFamily="18" charset="0"/>
              </a:rPr>
              <a:t>According to a </a:t>
            </a:r>
            <a:r>
              <a:rPr lang="en-US" dirty="0">
                <a:latin typeface="Times New Roman" pitchFamily="18" charset="0"/>
                <a:cs typeface="Times New Roman" pitchFamily="18" charset="0"/>
                <a:hlinkClick r:id="rId3"/>
              </a:rPr>
              <a:t>recent report</a:t>
            </a:r>
            <a:r>
              <a:rPr lang="en-US" dirty="0" smtClean="0">
                <a:effectLst/>
                <a:latin typeface="Times New Roman" pitchFamily="18" charset="0"/>
                <a:cs typeface="Times New Roman" pitchFamily="18" charset="0"/>
              </a:rPr>
              <a:t>, these goods and services are conservatively estimated to be worth US$186 million each year.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0288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ounded Rectangle 4"/>
          <p:cNvSpPr/>
          <p:nvPr/>
        </p:nvSpPr>
        <p:spPr>
          <a:xfrm>
            <a:off x="1828800" y="5867400"/>
            <a:ext cx="50292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26670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88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lstStyle/>
          <a:p>
            <a:pPr algn="ctr"/>
            <a:r>
              <a:rPr lang="en-US" b="1" u="sng" dirty="0" smtClean="0">
                <a:solidFill>
                  <a:schemeClr val="tx1"/>
                </a:solidFill>
                <a:latin typeface="Times New Roman" pitchFamily="18" charset="0"/>
                <a:cs typeface="Times New Roman" pitchFamily="18" charset="0"/>
              </a:rPr>
              <a:t>2. Fisheries</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latin typeface="Times New Roman" pitchFamily="18" charset="0"/>
                <a:cs typeface="Times New Roman" pitchFamily="18" charset="0"/>
              </a:rPr>
              <a:t>Mangrove </a:t>
            </a:r>
            <a:r>
              <a:rPr lang="en-US" dirty="0">
                <a:latin typeface="Times New Roman" pitchFamily="18" charset="0"/>
                <a:cs typeface="Times New Roman" pitchFamily="18" charset="0"/>
              </a:rPr>
              <a:t>forests are home to a large variety of fish, crab, shrimp, and mollusk species.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fisheries form an essential source of food for thousands of coastal communities around the world.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forests also serve as nurseries for many fish species, including coral reef fish.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2"/>
              </a:rPr>
              <a:t>study</a:t>
            </a:r>
            <a:r>
              <a:rPr lang="en-US" dirty="0">
                <a:latin typeface="Times New Roman" pitchFamily="18" charset="0"/>
                <a:cs typeface="Times New Roman" pitchFamily="18" charset="0"/>
              </a:rPr>
              <a:t> on the Mesoamerican reef, for example, showed that there are as many as 25 times more fish of some species on reefs close to mangrove areas than in areas where mangroves have been cut down. This makes mangrove forests vitally important to coral reef and commercial fisheries as well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0575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tx1"/>
                </a:solidFill>
                <a:latin typeface="Times New Roman" pitchFamily="18" charset="0"/>
                <a:cs typeface="Times New Roman" pitchFamily="18" charset="0"/>
              </a:rPr>
              <a:t>3. Timber </a:t>
            </a:r>
            <a:r>
              <a:rPr lang="en-US" b="1" u="sng" dirty="0">
                <a:solidFill>
                  <a:schemeClr val="tx1"/>
                </a:solidFill>
                <a:latin typeface="Times New Roman" pitchFamily="18" charset="0"/>
                <a:cs typeface="Times New Roman" pitchFamily="18" charset="0"/>
              </a:rPr>
              <a:t>and </a:t>
            </a:r>
            <a:r>
              <a:rPr lang="en-US" b="1" u="sng" dirty="0" smtClean="0">
                <a:solidFill>
                  <a:schemeClr val="tx1"/>
                </a:solidFill>
                <a:latin typeface="Times New Roman" pitchFamily="18" charset="0"/>
                <a:cs typeface="Times New Roman" pitchFamily="18" charset="0"/>
              </a:rPr>
              <a:t>Plant </a:t>
            </a:r>
            <a:r>
              <a:rPr lang="en-US" b="1" u="sng" dirty="0">
                <a:solidFill>
                  <a:schemeClr val="tx1"/>
                </a:solidFill>
                <a:latin typeface="Times New Roman" pitchFamily="18" charset="0"/>
                <a:cs typeface="Times New Roman" pitchFamily="18" charset="0"/>
              </a:rPr>
              <a:t>P</a:t>
            </a:r>
            <a:r>
              <a:rPr lang="en-US" b="1" u="sng" dirty="0" smtClean="0">
                <a:solidFill>
                  <a:schemeClr val="tx1"/>
                </a:solidFill>
                <a:latin typeface="Times New Roman" pitchFamily="18" charset="0"/>
                <a:cs typeface="Times New Roman" pitchFamily="18" charset="0"/>
              </a:rPr>
              <a:t>roducts</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latin typeface="Times New Roman" pitchFamily="18" charset="0"/>
                <a:cs typeface="Times New Roman" pitchFamily="18" charset="0"/>
              </a:rPr>
              <a:t>Mangrove </a:t>
            </a:r>
            <a:r>
              <a:rPr lang="en-US" dirty="0">
                <a:latin typeface="Times New Roman" pitchFamily="18" charset="0"/>
                <a:cs typeface="Times New Roman" pitchFamily="18" charset="0"/>
              </a:rPr>
              <a:t>wood is resistant to rot and insects, making it extremely valuable.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Many </a:t>
            </a:r>
            <a:r>
              <a:rPr lang="en-US" dirty="0">
                <a:latin typeface="Times New Roman" pitchFamily="18" charset="0"/>
                <a:cs typeface="Times New Roman" pitchFamily="18" charset="0"/>
              </a:rPr>
              <a:t>coastal and indigenous communities rely on this wood for construction material as well as for fuel.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communities also collect medicinal plants from mangrove ecosystems and use mangrove leaves as animal fodder.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Recently</a:t>
            </a:r>
            <a:r>
              <a:rPr lang="en-US" dirty="0">
                <a:latin typeface="Times New Roman" pitchFamily="18" charset="0"/>
                <a:cs typeface="Times New Roman" pitchFamily="18" charset="0"/>
              </a:rPr>
              <a:t>, the forests have also been commercially harvested for pulp, wood chip, and charcoal production</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The wood of the black mangrove and buttonwood trees has also been utilized in the production of charcoal.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Tannins </a:t>
            </a:r>
            <a:r>
              <a:rPr lang="en-US" dirty="0">
                <a:latin typeface="Times New Roman" pitchFamily="18" charset="0"/>
                <a:cs typeface="Times New Roman" pitchFamily="18" charset="0"/>
              </a:rPr>
              <a:t>and other dyes are extracted from mangrove bark.</a:t>
            </a:r>
          </a:p>
        </p:txBody>
      </p:sp>
    </p:spTree>
    <p:extLst>
      <p:ext uri="{BB962C8B-B14F-4D97-AF65-F5344CB8AC3E}">
        <p14:creationId xmlns:p14="http://schemas.microsoft.com/office/powerpoint/2010/main" val="23500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884238"/>
          </a:xfrm>
        </p:spPr>
        <p:txBody>
          <a:bodyPr/>
          <a:lstStyle/>
          <a:p>
            <a:pPr algn="ctr"/>
            <a:r>
              <a:rPr lang="en-US" b="1" u="sng" dirty="0" smtClean="0">
                <a:solidFill>
                  <a:schemeClr val="tx1"/>
                </a:solidFill>
                <a:latin typeface="Times New Roman" pitchFamily="18" charset="0"/>
                <a:cs typeface="Times New Roman" pitchFamily="18" charset="0"/>
              </a:rPr>
              <a:t>4. Coastal </a:t>
            </a:r>
            <a:r>
              <a:rPr lang="en-US" b="1" u="sng" dirty="0">
                <a:solidFill>
                  <a:schemeClr val="tx1"/>
                </a:solidFill>
                <a:latin typeface="Times New Roman" pitchFamily="18" charset="0"/>
                <a:cs typeface="Times New Roman" pitchFamily="18" charset="0"/>
              </a:rPr>
              <a:t>protection</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fontAlgn="t"/>
            <a:r>
              <a:rPr lang="en-US" dirty="0" smtClean="0">
                <a:effectLst/>
                <a:latin typeface="Times New Roman" pitchFamily="18" charset="0"/>
                <a:cs typeface="Times New Roman" pitchFamily="18" charset="0"/>
              </a:rPr>
              <a:t>The dense root systems of mangrove forests trap sediments flowing down rivers and off the land. </a:t>
            </a:r>
          </a:p>
          <a:p>
            <a:pPr algn="just" fontAlgn="t"/>
            <a:r>
              <a:rPr lang="en-US" dirty="0" smtClean="0">
                <a:effectLst/>
                <a:latin typeface="Times New Roman" pitchFamily="18" charset="0"/>
                <a:cs typeface="Times New Roman" pitchFamily="18" charset="0"/>
              </a:rPr>
              <a:t>This helps stabilizes the coastline and prevents erosion from waves and storms. </a:t>
            </a:r>
          </a:p>
          <a:p>
            <a:pPr algn="just" fontAlgn="t"/>
            <a:r>
              <a:rPr lang="en-US" dirty="0" smtClean="0">
                <a:effectLst/>
                <a:latin typeface="Times New Roman" pitchFamily="18" charset="0"/>
                <a:cs typeface="Times New Roman" pitchFamily="18" charset="0"/>
              </a:rPr>
              <a:t>In areas where mangroves have been cleared, coastal damage from hurricanes and typhoons is much more severe. </a:t>
            </a:r>
          </a:p>
          <a:p>
            <a:pPr algn="just" fontAlgn="t"/>
            <a:r>
              <a:rPr lang="en-US" dirty="0" smtClean="0">
                <a:effectLst/>
                <a:latin typeface="Times New Roman" pitchFamily="18" charset="0"/>
                <a:cs typeface="Times New Roman" pitchFamily="18" charset="0"/>
              </a:rPr>
              <a:t>By filtering out sediments, the forests also protect </a:t>
            </a:r>
            <a:r>
              <a:rPr lang="en-US" dirty="0" smtClean="0">
                <a:latin typeface="Times New Roman" pitchFamily="18" charset="0"/>
                <a:cs typeface="Times New Roman" pitchFamily="18" charset="0"/>
                <a:hlinkClick r:id="rId2"/>
              </a:rPr>
              <a:t>coral reefs</a:t>
            </a:r>
            <a:r>
              <a:rPr lang="en-US" dirty="0" smtClean="0">
                <a:effectLst/>
                <a:latin typeface="Times New Roman" pitchFamily="18" charset="0"/>
                <a:cs typeface="Times New Roman" pitchFamily="18" charset="0"/>
              </a:rPr>
              <a:t> and </a:t>
            </a:r>
            <a:r>
              <a:rPr lang="en-US" dirty="0" err="1" smtClean="0">
                <a:effectLst/>
                <a:latin typeface="Times New Roman" pitchFamily="18" charset="0"/>
                <a:cs typeface="Times New Roman" pitchFamily="18" charset="0"/>
              </a:rPr>
              <a:t>seagrass</a:t>
            </a:r>
            <a:r>
              <a:rPr lang="en-US" dirty="0" smtClean="0">
                <a:effectLst/>
                <a:latin typeface="Times New Roman" pitchFamily="18" charset="0"/>
                <a:cs typeface="Times New Roman" pitchFamily="18" charset="0"/>
              </a:rPr>
              <a:t> meadows from being smothered in sediment.</a:t>
            </a:r>
          </a:p>
        </p:txBody>
      </p:sp>
    </p:spTree>
    <p:extLst>
      <p:ext uri="{BB962C8B-B14F-4D97-AF65-F5344CB8AC3E}">
        <p14:creationId xmlns:p14="http://schemas.microsoft.com/office/powerpoint/2010/main" val="142953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076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709"/>
            <a:ext cx="7772400" cy="1143000"/>
          </a:xfrm>
        </p:spPr>
        <p:txBody>
          <a:bodyPr/>
          <a:lstStyle/>
          <a:p>
            <a:pPr algn="ctr"/>
            <a:r>
              <a:rPr lang="en-US" b="1" u="sng" dirty="0" smtClean="0">
                <a:solidFill>
                  <a:schemeClr val="tx1"/>
                </a:solidFill>
                <a:latin typeface="Times New Roman" pitchFamily="18" charset="0"/>
                <a:cs typeface="Times New Roman" pitchFamily="18" charset="0"/>
              </a:rPr>
              <a:t>5. Tourism</a:t>
            </a:r>
            <a:endParaRPr lang="en-US" u="sng"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dirty="0" smtClean="0">
                <a:latin typeface="Times New Roman" pitchFamily="18" charset="0"/>
                <a:cs typeface="Times New Roman" pitchFamily="18" charset="0"/>
              </a:rPr>
              <a:t>Given </a:t>
            </a:r>
            <a:r>
              <a:rPr lang="en-US" dirty="0">
                <a:latin typeface="Times New Roman" pitchFamily="18" charset="0"/>
                <a:cs typeface="Times New Roman" pitchFamily="18" charset="0"/>
              </a:rPr>
              <a:t>the diversity of life inhabiting mangrove systems, and their proximity in many cases to other tourist attractions such as coral reefs and sandy beaches, it is perhaps surprising that only a few countries have started to tap into the tourism potential of their mangrove forests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Great </a:t>
            </a:r>
            <a:r>
              <a:rPr lang="en-US" dirty="0">
                <a:latin typeface="Times New Roman" pitchFamily="18" charset="0"/>
                <a:cs typeface="Times New Roman" pitchFamily="18" charset="0"/>
              </a:rPr>
              <a:t>potential exists elsewhere for revenue generation in this manner, which values the mangroves intact and as they stand.</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30359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TotalTime>
  <Words>619</Words>
  <Application>Microsoft Office PowerPoint</Application>
  <PresentationFormat>On-screen Show (4:3)</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IMPORTANCE OF HALOPHYTES  (MANGROVES)</vt:lpstr>
      <vt:lpstr>PowerPoint Presentation</vt:lpstr>
      <vt:lpstr>1. Productive Ecosystem</vt:lpstr>
      <vt:lpstr>PowerPoint Presentation</vt:lpstr>
      <vt:lpstr>2. Fisheries</vt:lpstr>
      <vt:lpstr>3. Timber and Plant Products</vt:lpstr>
      <vt:lpstr>4. Coastal protection</vt:lpstr>
      <vt:lpstr>PowerPoint Presentation</vt:lpstr>
      <vt:lpstr>5. Tourism</vt:lpstr>
      <vt:lpstr>PowerPoint Presentation</vt:lpstr>
      <vt:lpstr>6. Renewable Resource</vt:lpstr>
      <vt:lpstr>7. Nursery</vt:lpstr>
      <vt:lpstr>PowerPoint Presentation</vt:lpstr>
      <vt:lpstr>PowerPoint Presentation</vt:lpstr>
      <vt:lpstr>9. Biodiversity Hotspots</vt:lpstr>
      <vt:lpstr>PowerPoint Presentation</vt:lpstr>
      <vt:lpstr>10. Livelihoods</vt:lpstr>
      <vt:lpstr>11. Water Quality </vt:lpstr>
      <vt:lpstr>PowerPoint Presentation</vt:lpstr>
      <vt:lpstr>12. Carbon storage</vt:lpstr>
      <vt:lpstr>PowerPoint Presentation</vt:lpstr>
      <vt:lpstr>13. Sustainable Development</vt:lpstr>
      <vt:lpstr>14. Use in food Industry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29</cp:revision>
  <dcterms:created xsi:type="dcterms:W3CDTF">2020-03-12T05:09:14Z</dcterms:created>
  <dcterms:modified xsi:type="dcterms:W3CDTF">2020-04-06T07:43:17Z</dcterms:modified>
</cp:coreProperties>
</file>