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8" r:id="rId5"/>
    <p:sldId id="269" r:id="rId6"/>
    <p:sldId id="270" r:id="rId7"/>
    <p:sldId id="265" r:id="rId8"/>
    <p:sldId id="271" r:id="rId9"/>
    <p:sldId id="272" r:id="rId10"/>
    <p:sldId id="273" r:id="rId11"/>
    <p:sldId id="274" r:id="rId12"/>
    <p:sldId id="262" r:id="rId13"/>
    <p:sldId id="260" r:id="rId14"/>
    <p:sldId id="261" r:id="rId15"/>
    <p:sldId id="258" r:id="rId16"/>
    <p:sldId id="25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F387-20CD-4220-9B1C-B5E4ADDC651C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C4C0-B5BD-4CA4-A894-0B69EF6C6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9A8-BB35-4356-A20D-22B00FC91770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7DBC-26E4-45F9-BDA8-770FDA0FA28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F990-AC9E-4DBA-8577-07E442971515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A51D-4ED2-4562-8254-D2C68DAF4E7D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F19-7587-4D4C-A782-EF4B79432379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0ED4-7D75-43E6-8015-89FF2B928E79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A763-B74E-4D8E-8BD9-748EFEC83748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C519-EFDD-40EE-A11D-573F6576CEE3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046D-C2AE-428D-B11D-D7E0DE8C233E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F81D-BCBF-477E-9CD6-AAB0A05F9946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09B-82F2-48BC-AE8F-998B78CD411C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F877-D282-42D6-80DA-B655A977D40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B6BD-0F55-4BCF-A827-DC7047B23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 </a:t>
            </a:r>
            <a:r>
              <a:rPr lang="en-US" dirty="0" err="1" smtClean="0"/>
              <a:t>sclerites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Post </a:t>
            </a:r>
            <a:r>
              <a:rPr lang="en-US" b="1" dirty="0" err="1" smtClean="0"/>
              <a:t>Occiput</a:t>
            </a:r>
            <a:r>
              <a:rPr lang="en-US" b="1" dirty="0" smtClean="0"/>
              <a:t> (</a:t>
            </a:r>
            <a:r>
              <a:rPr lang="en-US" b="1" dirty="0" err="1" smtClean="0"/>
              <a:t>Poc</a:t>
            </a:r>
            <a:r>
              <a:rPr lang="en-US" b="1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Narrow posterior ring/rim next to </a:t>
            </a:r>
            <a:r>
              <a:rPr lang="en-US" b="1" dirty="0" smtClean="0"/>
              <a:t>occipital arch.</a:t>
            </a:r>
            <a:endParaRPr lang="en-US" dirty="0" smtClean="0"/>
          </a:p>
          <a:p>
            <a:pPr lvl="1"/>
            <a:r>
              <a:rPr lang="en-US" dirty="0" smtClean="0"/>
              <a:t>Neck membrane/cervical membrane (</a:t>
            </a:r>
            <a:r>
              <a:rPr lang="en-US" dirty="0" err="1" smtClean="0"/>
              <a:t>Cvx</a:t>
            </a:r>
            <a:r>
              <a:rPr lang="en-US" dirty="0" smtClean="0"/>
              <a:t>) is attached with it</a:t>
            </a:r>
          </a:p>
          <a:p>
            <a:pPr lvl="1"/>
            <a:r>
              <a:rPr lang="en-US" dirty="0" smtClean="0"/>
              <a:t>Posterior lateral margin has a process called </a:t>
            </a:r>
            <a:r>
              <a:rPr lang="en-US" b="1" dirty="0" smtClean="0"/>
              <a:t>occipital </a:t>
            </a:r>
            <a:r>
              <a:rPr lang="en-US" b="1" dirty="0" err="1" smtClean="0"/>
              <a:t>condyl</a:t>
            </a:r>
            <a:r>
              <a:rPr lang="en-US" b="1" dirty="0" smtClean="0"/>
              <a:t> (</a:t>
            </a:r>
            <a:r>
              <a:rPr lang="en-US" b="1" dirty="0" err="1" smtClean="0"/>
              <a:t>Occ</a:t>
            </a:r>
            <a:r>
              <a:rPr lang="en-US" b="1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4445" t="49517" b="10201"/>
          <a:stretch>
            <a:fillRect/>
          </a:stretch>
        </p:blipFill>
        <p:spPr bwMode="auto">
          <a:xfrm rot="16200000">
            <a:off x="5322791" y="1230409"/>
            <a:ext cx="3451417" cy="4191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 err="1" smtClean="0"/>
              <a:t>Subgenal</a:t>
            </a:r>
            <a:r>
              <a:rPr lang="en-US" b="1" dirty="0" smtClean="0"/>
              <a:t> Area/ </a:t>
            </a:r>
            <a:r>
              <a:rPr lang="en-US" b="1" dirty="0" err="1" smtClean="0"/>
              <a:t>Subgena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Sclerite</a:t>
            </a:r>
            <a:r>
              <a:rPr lang="en-US" dirty="0" smtClean="0"/>
              <a:t> below </a:t>
            </a:r>
            <a:r>
              <a:rPr lang="en-US" dirty="0" err="1" smtClean="0"/>
              <a:t>gena</a:t>
            </a:r>
            <a:endParaRPr lang="en-US" dirty="0" smtClean="0"/>
          </a:p>
          <a:p>
            <a:pPr lvl="1"/>
            <a:r>
              <a:rPr lang="en-US" dirty="0" smtClean="0"/>
              <a:t>Part of </a:t>
            </a:r>
            <a:r>
              <a:rPr lang="en-US" dirty="0" err="1" smtClean="0"/>
              <a:t>subgena</a:t>
            </a:r>
            <a:r>
              <a:rPr lang="en-US" dirty="0" smtClean="0"/>
              <a:t> above mandibles is distinguished as </a:t>
            </a:r>
            <a:r>
              <a:rPr lang="en-US" b="1" dirty="0" err="1" smtClean="0"/>
              <a:t>Pleuostoma</a:t>
            </a:r>
            <a:r>
              <a:rPr lang="en-US" dirty="0" smtClean="0"/>
              <a:t> (</a:t>
            </a:r>
            <a:r>
              <a:rPr lang="en-US" dirty="0" err="1" smtClean="0"/>
              <a:t>Plst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part of </a:t>
            </a:r>
            <a:r>
              <a:rPr lang="en-US" dirty="0" err="1" smtClean="0"/>
              <a:t>subgena</a:t>
            </a:r>
            <a:r>
              <a:rPr lang="en-US" dirty="0" smtClean="0"/>
              <a:t> behind the mandibles is known as </a:t>
            </a:r>
            <a:r>
              <a:rPr lang="en-US" b="1" dirty="0" err="1" smtClean="0"/>
              <a:t>Hypopostoma</a:t>
            </a:r>
            <a:r>
              <a:rPr lang="en-US" dirty="0" smtClean="0"/>
              <a:t> (</a:t>
            </a:r>
            <a:r>
              <a:rPr lang="en-US" dirty="0" err="1" smtClean="0"/>
              <a:t>Hst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4445" t="49517" b="10201"/>
          <a:stretch>
            <a:fillRect/>
          </a:stretch>
        </p:blipFill>
        <p:spPr bwMode="auto">
          <a:xfrm rot="16200000">
            <a:off x="5704198" y="-119483"/>
            <a:ext cx="3012146" cy="3657600"/>
          </a:xfrm>
          <a:prstGeom prst="rect">
            <a:avLst/>
          </a:prstGeom>
          <a:noFill/>
        </p:spPr>
      </p:pic>
      <p:pic>
        <p:nvPicPr>
          <p:cNvPr id="6" name="Picture 2" descr="D:\Asam\UOS\Dropbox\Courses\Ent 501\Fig 57.JPG"/>
          <p:cNvPicPr>
            <a:picLocks noChangeAspect="1" noChangeArrowheads="1"/>
          </p:cNvPicPr>
          <p:nvPr/>
        </p:nvPicPr>
        <p:blipFill>
          <a:blip r:embed="rId3" cstate="print"/>
          <a:srcRect l="18749" t="45938" r="35417" b="14687"/>
          <a:stretch>
            <a:fillRect/>
          </a:stretch>
        </p:blipFill>
        <p:spPr bwMode="auto">
          <a:xfrm rot="5400000">
            <a:off x="5533871" y="3074230"/>
            <a:ext cx="3352800" cy="365760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Cs  = coronal suture</a:t>
            </a:r>
          </a:p>
          <a:p>
            <a:r>
              <a:rPr lang="en-US" sz="1800" dirty="0" err="1" smtClean="0"/>
              <a:t>Ocs</a:t>
            </a:r>
            <a:r>
              <a:rPr lang="en-US" sz="1800" dirty="0" smtClean="0"/>
              <a:t> = occipital suture</a:t>
            </a:r>
          </a:p>
          <a:p>
            <a:r>
              <a:rPr lang="en-US" sz="1800" dirty="0" smtClean="0"/>
              <a:t>Pos= </a:t>
            </a:r>
            <a:r>
              <a:rPr lang="en-US" sz="1800" dirty="0" err="1" smtClean="0"/>
              <a:t>postoccipital</a:t>
            </a:r>
            <a:r>
              <a:rPr lang="en-US" sz="1800" dirty="0" smtClean="0"/>
              <a:t> suture</a:t>
            </a:r>
          </a:p>
          <a:p>
            <a:r>
              <a:rPr lang="en-US" sz="1800" dirty="0" err="1" smtClean="0"/>
              <a:t>Sgs</a:t>
            </a:r>
            <a:r>
              <a:rPr lang="en-US" sz="1800" dirty="0" smtClean="0"/>
              <a:t>=</a:t>
            </a:r>
            <a:r>
              <a:rPr lang="en-US" sz="1800" dirty="0" err="1" smtClean="0"/>
              <a:t>subgenal</a:t>
            </a:r>
            <a:r>
              <a:rPr lang="en-US" sz="1800" dirty="0" smtClean="0"/>
              <a:t> suture</a:t>
            </a:r>
            <a:endParaRPr lang="en-US" sz="1800" dirty="0"/>
          </a:p>
        </p:txBody>
      </p:sp>
      <p:pic>
        <p:nvPicPr>
          <p:cNvPr id="4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b="1907"/>
          <a:stretch>
            <a:fillRect/>
          </a:stretch>
        </p:blipFill>
        <p:spPr bwMode="auto">
          <a:xfrm rot="16200000">
            <a:off x="93556" y="684101"/>
            <a:ext cx="6000750" cy="630894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7620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71600" y="533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09800" y="28194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94310" y="3490992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67000" y="18288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1600200"/>
            <a:ext cx="3048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0200" y="9144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24400" y="6858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 57</a:t>
            </a:r>
          </a:p>
          <a:p>
            <a:r>
              <a:rPr lang="en-US" sz="2000" dirty="0" err="1" smtClean="0"/>
              <a:t>ps</a:t>
            </a:r>
            <a:r>
              <a:rPr lang="en-US" sz="2000" dirty="0" smtClean="0"/>
              <a:t>=</a:t>
            </a:r>
            <a:r>
              <a:rPr lang="en-US" sz="2000" dirty="0" err="1" smtClean="0"/>
              <a:t>pleurostomal</a:t>
            </a:r>
            <a:r>
              <a:rPr lang="en-US" sz="2000" dirty="0" smtClean="0"/>
              <a:t> suture</a:t>
            </a:r>
          </a:p>
          <a:p>
            <a:r>
              <a:rPr lang="en-US" sz="2000" dirty="0" err="1" smtClean="0"/>
              <a:t>hs</a:t>
            </a:r>
            <a:r>
              <a:rPr lang="en-US" sz="2000" dirty="0" smtClean="0"/>
              <a:t>=</a:t>
            </a:r>
            <a:r>
              <a:rPr lang="en-US" sz="2000" dirty="0" err="1" smtClean="0"/>
              <a:t>hypostomal</a:t>
            </a:r>
            <a:r>
              <a:rPr lang="en-US" sz="2000" dirty="0" smtClean="0"/>
              <a:t> suture</a:t>
            </a:r>
            <a:endParaRPr lang="en-US" sz="2000" dirty="0"/>
          </a:p>
        </p:txBody>
      </p:sp>
      <p:pic>
        <p:nvPicPr>
          <p:cNvPr id="2050" name="Picture 2" descr="D:\Asam\UOS\Dropbox\Courses\Ent 501\Fig 57.JPG"/>
          <p:cNvPicPr>
            <a:picLocks noChangeAspect="1" noChangeArrowheads="1"/>
          </p:cNvPicPr>
          <p:nvPr/>
        </p:nvPicPr>
        <p:blipFill>
          <a:blip r:embed="rId2" cstate="print"/>
          <a:srcRect l="18749" r="12500" b="1562"/>
          <a:stretch>
            <a:fillRect/>
          </a:stretch>
        </p:blipFill>
        <p:spPr bwMode="auto">
          <a:xfrm rot="5400000">
            <a:off x="2057399" y="-2057399"/>
            <a:ext cx="5029201" cy="914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86868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 58</a:t>
            </a:r>
          </a:p>
          <a:p>
            <a:r>
              <a:rPr lang="en-US" sz="2000" dirty="0" err="1" smtClean="0"/>
              <a:t>sgs</a:t>
            </a:r>
            <a:r>
              <a:rPr lang="en-US" sz="2000" dirty="0" smtClean="0"/>
              <a:t>=</a:t>
            </a:r>
            <a:r>
              <a:rPr lang="en-US" sz="2000" dirty="0" err="1" smtClean="0"/>
              <a:t>subgenal</a:t>
            </a:r>
            <a:r>
              <a:rPr lang="en-US" sz="2000" dirty="0" smtClean="0"/>
              <a:t> suture</a:t>
            </a:r>
            <a:endParaRPr lang="en-US" sz="2000" dirty="0"/>
          </a:p>
        </p:txBody>
      </p:sp>
      <p:pic>
        <p:nvPicPr>
          <p:cNvPr id="3074" name="Picture 2" descr="D:\Asam\UOS\Dropbox\Courses\Ent 501\Fig 58.JPG"/>
          <p:cNvPicPr>
            <a:picLocks noChangeAspect="1" noChangeArrowheads="1"/>
          </p:cNvPicPr>
          <p:nvPr/>
        </p:nvPicPr>
        <p:blipFill>
          <a:blip r:embed="rId2" cstate="print"/>
          <a:srcRect l="18667"/>
          <a:stretch>
            <a:fillRect/>
          </a:stretch>
        </p:blipFill>
        <p:spPr bwMode="auto">
          <a:xfrm rot="5400000">
            <a:off x="2400301" y="-1485900"/>
            <a:ext cx="4648200" cy="76200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1935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 59 A (Crickets) </a:t>
            </a:r>
          </a:p>
          <a:p>
            <a:r>
              <a:rPr lang="en-US" sz="2000" dirty="0" smtClean="0"/>
              <a:t>Fs (frontal suture: incomplete)</a:t>
            </a:r>
          </a:p>
          <a:p>
            <a:endParaRPr lang="en-US" sz="2000" dirty="0"/>
          </a:p>
        </p:txBody>
      </p:sp>
      <p:pic>
        <p:nvPicPr>
          <p:cNvPr id="1026" name="Picture 2" descr="D:\Asam\UOS\Dropbox\Courses\Ent 501\fig 59.JPG"/>
          <p:cNvPicPr>
            <a:picLocks noChangeAspect="1" noChangeArrowheads="1"/>
          </p:cNvPicPr>
          <p:nvPr/>
        </p:nvPicPr>
        <p:blipFill>
          <a:blip r:embed="rId2" cstate="print"/>
          <a:srcRect l="24479" r="18229"/>
          <a:stretch>
            <a:fillRect/>
          </a:stretch>
        </p:blipFill>
        <p:spPr bwMode="auto">
          <a:xfrm rot="5400000">
            <a:off x="2495550" y="-2038350"/>
            <a:ext cx="4191000" cy="82677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667000" y="533400"/>
            <a:ext cx="3810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03273"/>
            <a:ext cx="1600200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32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4276725" cy="55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Sclerites</a:t>
            </a:r>
            <a:r>
              <a:rPr lang="en-US" dirty="0" smtClean="0"/>
              <a:t> of head</a:t>
            </a:r>
            <a:endParaRPr lang="en-US" dirty="0"/>
          </a:p>
        </p:txBody>
      </p:sp>
      <p:pic>
        <p:nvPicPr>
          <p:cNvPr id="1026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b="1907"/>
          <a:stretch>
            <a:fillRect/>
          </a:stretch>
        </p:blipFill>
        <p:spPr bwMode="auto">
          <a:xfrm rot="16200000">
            <a:off x="93556" y="684101"/>
            <a:ext cx="6000750" cy="63089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18288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O:	 </a:t>
            </a:r>
            <a:r>
              <a:rPr lang="en-US" b="1" dirty="0" err="1" smtClean="0"/>
              <a:t>occelus</a:t>
            </a:r>
            <a:endParaRPr lang="en-US" b="1" dirty="0" smtClean="0"/>
          </a:p>
          <a:p>
            <a:r>
              <a:rPr lang="en-US" b="1" dirty="0" smtClean="0"/>
              <a:t>as:	</a:t>
            </a:r>
            <a:r>
              <a:rPr lang="en-US" b="1" dirty="0" err="1" smtClean="0"/>
              <a:t>antenal</a:t>
            </a:r>
            <a:r>
              <a:rPr lang="en-US" b="1" dirty="0" smtClean="0"/>
              <a:t> </a:t>
            </a:r>
            <a:r>
              <a:rPr lang="en-US" b="1" dirty="0" err="1" smtClean="0"/>
              <a:t>sclerite</a:t>
            </a:r>
            <a:endParaRPr lang="en-US" b="1" dirty="0" smtClean="0"/>
          </a:p>
          <a:p>
            <a:r>
              <a:rPr lang="en-US" b="1" dirty="0" err="1" smtClean="0"/>
              <a:t>Ge</a:t>
            </a:r>
            <a:r>
              <a:rPr lang="en-US" b="1" dirty="0" smtClean="0"/>
              <a:t>:	</a:t>
            </a:r>
            <a:r>
              <a:rPr lang="en-US" b="1" dirty="0" err="1" smtClean="0"/>
              <a:t>gena</a:t>
            </a:r>
            <a:endParaRPr lang="en-US" b="1" dirty="0" smtClean="0"/>
          </a:p>
          <a:p>
            <a:r>
              <a:rPr lang="en-US" b="1" dirty="0" smtClean="0"/>
              <a:t>Fr:	</a:t>
            </a:r>
            <a:r>
              <a:rPr lang="en-US" b="1" dirty="0" err="1" smtClean="0"/>
              <a:t>fron</a:t>
            </a:r>
            <a:endParaRPr lang="en-US" b="1" dirty="0" smtClean="0"/>
          </a:p>
          <a:p>
            <a:r>
              <a:rPr lang="en-US" b="1" dirty="0" err="1" smtClean="0"/>
              <a:t>Clp</a:t>
            </a:r>
            <a:r>
              <a:rPr lang="en-US" b="1" dirty="0" smtClean="0"/>
              <a:t>:	clypeus</a:t>
            </a:r>
          </a:p>
          <a:p>
            <a:r>
              <a:rPr lang="en-US" b="1" dirty="0" smtClean="0"/>
              <a:t>Lm:	 labrum</a:t>
            </a:r>
          </a:p>
          <a:p>
            <a:r>
              <a:rPr lang="en-US" b="1" dirty="0" err="1" smtClean="0"/>
              <a:t>occ</a:t>
            </a:r>
            <a:r>
              <a:rPr lang="en-US" b="1" dirty="0" smtClean="0"/>
              <a:t>:	occipital </a:t>
            </a:r>
            <a:r>
              <a:rPr lang="en-US" b="1" dirty="0" err="1" smtClean="0"/>
              <a:t>condyle</a:t>
            </a:r>
            <a:endParaRPr lang="en-US" b="1" dirty="0" smtClean="0"/>
          </a:p>
          <a:p>
            <a:r>
              <a:rPr lang="en-US" b="1" dirty="0" err="1" smtClean="0"/>
              <a:t>oc</a:t>
            </a:r>
            <a:r>
              <a:rPr lang="en-US" b="1" dirty="0" smtClean="0"/>
              <a:t>:	occipital arch</a:t>
            </a:r>
          </a:p>
          <a:p>
            <a:r>
              <a:rPr lang="en-US" b="1" dirty="0" err="1" smtClean="0"/>
              <a:t>Pge</a:t>
            </a:r>
            <a:r>
              <a:rPr lang="en-US" b="1" dirty="0" smtClean="0"/>
              <a:t>:	</a:t>
            </a:r>
            <a:r>
              <a:rPr lang="en-US" b="1" dirty="0" err="1" smtClean="0"/>
              <a:t>postgena</a:t>
            </a:r>
            <a:endParaRPr lang="en-US" b="1" dirty="0" smtClean="0"/>
          </a:p>
          <a:p>
            <a:r>
              <a:rPr lang="en-US" b="1" dirty="0" err="1" smtClean="0"/>
              <a:t>Vx</a:t>
            </a:r>
            <a:r>
              <a:rPr lang="en-US" b="1" dirty="0" smtClean="0"/>
              <a:t>:	vertex</a:t>
            </a:r>
          </a:p>
          <a:p>
            <a:r>
              <a:rPr lang="en-US" b="1" dirty="0" smtClean="0"/>
              <a:t>at: 	anterior </a:t>
            </a:r>
            <a:r>
              <a:rPr lang="en-US" b="1" dirty="0" err="1" smtClean="0"/>
              <a:t>tentorial</a:t>
            </a:r>
            <a:r>
              <a:rPr lang="en-US" b="1" dirty="0" smtClean="0"/>
              <a:t> pit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1-Fron (Fr) </a:t>
            </a:r>
          </a:p>
          <a:p>
            <a:pPr lvl="1"/>
            <a:r>
              <a:rPr lang="en-US" dirty="0" smtClean="0"/>
              <a:t>It is the unpaired, upper facial part of head.</a:t>
            </a:r>
          </a:p>
          <a:p>
            <a:pPr lvl="1"/>
            <a:r>
              <a:rPr lang="en-US" dirty="0" smtClean="0"/>
              <a:t>It is the part of head which bears </a:t>
            </a:r>
            <a:r>
              <a:rPr lang="en-US" b="1" dirty="0" smtClean="0"/>
              <a:t>median </a:t>
            </a:r>
            <a:r>
              <a:rPr lang="en-US" b="1" dirty="0" err="1" smtClean="0"/>
              <a:t>ocellus</a:t>
            </a:r>
            <a:r>
              <a:rPr lang="en-US" dirty="0" smtClean="0"/>
              <a:t> .</a:t>
            </a:r>
          </a:p>
          <a:p>
            <a:pPr lvl="1"/>
            <a:r>
              <a:rPr lang="en-US" dirty="0" smtClean="0"/>
              <a:t>And is delimited by </a:t>
            </a:r>
            <a:r>
              <a:rPr lang="en-US" b="1" dirty="0" err="1" smtClean="0"/>
              <a:t>frontoclypeal</a:t>
            </a:r>
            <a:r>
              <a:rPr lang="en-US" dirty="0" smtClean="0"/>
              <a:t> distally and </a:t>
            </a:r>
            <a:r>
              <a:rPr lang="en-US" b="1" dirty="0" err="1" smtClean="0"/>
              <a:t>frontogenal</a:t>
            </a:r>
            <a:r>
              <a:rPr lang="en-US" b="1" dirty="0" smtClean="0"/>
              <a:t> </a:t>
            </a:r>
            <a:r>
              <a:rPr lang="en-US" b="1" dirty="0" err="1" smtClean="0"/>
              <a:t>sulcus</a:t>
            </a:r>
            <a:r>
              <a:rPr lang="en-US" dirty="0" smtClean="0"/>
              <a:t> laterally</a:t>
            </a:r>
            <a:endParaRPr lang="en-US" dirty="0"/>
          </a:p>
        </p:txBody>
      </p:sp>
      <p:pic>
        <p:nvPicPr>
          <p:cNvPr id="4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3175" t="13974" b="54037"/>
          <a:stretch>
            <a:fillRect/>
          </a:stretch>
        </p:blipFill>
        <p:spPr bwMode="auto">
          <a:xfrm rot="16200000">
            <a:off x="4950373" y="1673775"/>
            <a:ext cx="4343402" cy="404385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Clypeus (</a:t>
            </a:r>
            <a:r>
              <a:rPr lang="en-US" b="1" dirty="0" err="1" smtClean="0"/>
              <a:t>Clp</a:t>
            </a:r>
            <a:r>
              <a:rPr lang="en-US" b="1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It lies immediately anterior(next/near) to the </a:t>
            </a:r>
            <a:r>
              <a:rPr lang="en-US" b="1" dirty="0" err="1" smtClean="0"/>
              <a:t>fron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Have two fused or partially or completely divided </a:t>
            </a:r>
            <a:r>
              <a:rPr lang="en-US" dirty="0" err="1" smtClean="0"/>
              <a:t>sclerite</a:t>
            </a:r>
            <a:r>
              <a:rPr lang="en-US" dirty="0" smtClean="0"/>
              <a:t> by transverse suture.</a:t>
            </a:r>
            <a:endParaRPr lang="en-US" dirty="0"/>
          </a:p>
        </p:txBody>
      </p:sp>
      <p:pic>
        <p:nvPicPr>
          <p:cNvPr id="4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3175" t="13974" b="54037"/>
          <a:stretch>
            <a:fillRect/>
          </a:stretch>
        </p:blipFill>
        <p:spPr bwMode="auto">
          <a:xfrm rot="16200000">
            <a:off x="4950373" y="1673775"/>
            <a:ext cx="4343402" cy="404385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3-Labrum (Lm):</a:t>
            </a:r>
            <a:endParaRPr lang="en-US" dirty="0" smtClean="0"/>
          </a:p>
          <a:p>
            <a:pPr lvl="1"/>
            <a:r>
              <a:rPr lang="en-US" dirty="0" smtClean="0"/>
              <a:t>Unpaired </a:t>
            </a:r>
            <a:r>
              <a:rPr lang="en-US" dirty="0" err="1" smtClean="0"/>
              <a:t>sclerite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Articulated with clypeus by means of </a:t>
            </a:r>
            <a:r>
              <a:rPr lang="en-US" b="1" dirty="0" err="1" smtClean="0"/>
              <a:t>clypeolabral</a:t>
            </a:r>
            <a:r>
              <a:rPr lang="en-US" b="1" dirty="0" smtClean="0"/>
              <a:t> </a:t>
            </a:r>
            <a:r>
              <a:rPr lang="en-US" b="1" dirty="0" err="1" smtClean="0"/>
              <a:t>sulcus</a:t>
            </a:r>
            <a:r>
              <a:rPr lang="en-US" b="1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3175" t="13974" b="54037"/>
          <a:stretch>
            <a:fillRect/>
          </a:stretch>
        </p:blipFill>
        <p:spPr bwMode="auto">
          <a:xfrm rot="16200000">
            <a:off x="4950373" y="1673775"/>
            <a:ext cx="4343402" cy="404385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4-Epicranium: (cranium&gt;&gt;&gt;skull)</a:t>
            </a:r>
          </a:p>
          <a:p>
            <a:pPr lvl="1"/>
            <a:r>
              <a:rPr lang="en-US" dirty="0" smtClean="0"/>
              <a:t>Upper region of head. Dorsal part of head</a:t>
            </a:r>
          </a:p>
          <a:p>
            <a:pPr lvl="1"/>
            <a:r>
              <a:rPr lang="en-US" dirty="0" smtClean="0"/>
              <a:t>Longitudinal divided into two </a:t>
            </a:r>
            <a:r>
              <a:rPr lang="en-US" b="1" dirty="0" err="1" smtClean="0"/>
              <a:t>epicranial</a:t>
            </a:r>
            <a:r>
              <a:rPr lang="en-US" dirty="0" smtClean="0"/>
              <a:t> plates by </a:t>
            </a:r>
            <a:r>
              <a:rPr lang="en-US" dirty="0" err="1" smtClean="0"/>
              <a:t>ecdysial</a:t>
            </a:r>
            <a:r>
              <a:rPr lang="en-US" dirty="0" smtClean="0"/>
              <a:t> cleavage line or</a:t>
            </a:r>
            <a:r>
              <a:rPr lang="en-US" b="1" dirty="0" smtClean="0"/>
              <a:t> median </a:t>
            </a:r>
            <a:r>
              <a:rPr lang="en-US" b="1" dirty="0" err="1" smtClean="0"/>
              <a:t>sulcus</a:t>
            </a:r>
            <a:r>
              <a:rPr lang="en-US" dirty="0" smtClean="0"/>
              <a:t> or </a:t>
            </a:r>
            <a:r>
              <a:rPr lang="en-US" b="1" dirty="0" err="1" smtClean="0"/>
              <a:t>epicranial</a:t>
            </a:r>
            <a:r>
              <a:rPr lang="en-US" b="1" dirty="0" smtClean="0"/>
              <a:t> suture.</a:t>
            </a:r>
            <a:endParaRPr lang="en-US" dirty="0" smtClean="0"/>
          </a:p>
          <a:p>
            <a:pPr lvl="1"/>
            <a:r>
              <a:rPr lang="en-US" b="1" dirty="0" smtClean="0"/>
              <a:t>Vertex  (</a:t>
            </a:r>
            <a:r>
              <a:rPr lang="en-US" b="1" dirty="0" err="1" smtClean="0"/>
              <a:t>Vx</a:t>
            </a:r>
            <a:r>
              <a:rPr lang="en-US" b="1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Portion of </a:t>
            </a:r>
            <a:r>
              <a:rPr lang="en-US" b="1" dirty="0" err="1" smtClean="0"/>
              <a:t>epicranium</a:t>
            </a:r>
            <a:r>
              <a:rPr lang="en-US" dirty="0" smtClean="0"/>
              <a:t> which lies between compound eyes.</a:t>
            </a:r>
          </a:p>
          <a:p>
            <a:pPr lvl="1"/>
            <a:r>
              <a:rPr lang="en-US" dirty="0" smtClean="0"/>
              <a:t>Dorsal surface of </a:t>
            </a:r>
            <a:r>
              <a:rPr lang="en-US" dirty="0" err="1" smtClean="0"/>
              <a:t>gena</a:t>
            </a:r>
            <a:r>
              <a:rPr lang="en-US" dirty="0" smtClean="0"/>
              <a:t>/parietal plates</a:t>
            </a:r>
          </a:p>
          <a:p>
            <a:pPr lvl="1"/>
            <a:r>
              <a:rPr lang="en-US" b="1" dirty="0" err="1" smtClean="0"/>
              <a:t>Fastigium</a:t>
            </a:r>
            <a:endParaRPr lang="en-US" dirty="0" smtClean="0"/>
          </a:p>
          <a:p>
            <a:pPr lvl="1"/>
            <a:r>
              <a:rPr lang="en-US" dirty="0" smtClean="0"/>
              <a:t>Area/ part between vertex and </a:t>
            </a:r>
            <a:r>
              <a:rPr lang="en-US" dirty="0" err="1" smtClean="0"/>
              <a:t>fron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3175" t="13974" b="54037"/>
          <a:stretch>
            <a:fillRect/>
          </a:stretch>
        </p:blipFill>
        <p:spPr bwMode="auto">
          <a:xfrm rot="16200000">
            <a:off x="4950373" y="1673775"/>
            <a:ext cx="4343402" cy="404385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/>
          <a:lstStyle/>
          <a:p>
            <a:pPr lvl="0"/>
            <a:r>
              <a:rPr lang="en-US" b="1" dirty="0" smtClean="0"/>
              <a:t>5-Gena (</a:t>
            </a:r>
            <a:r>
              <a:rPr lang="en-US" b="1" dirty="0" err="1" smtClean="0"/>
              <a:t>Ge</a:t>
            </a:r>
            <a:r>
              <a:rPr lang="en-US" b="1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Lateral area of cranium is known as </a:t>
            </a:r>
            <a:r>
              <a:rPr lang="en-US" dirty="0" err="1" smtClean="0"/>
              <a:t>gena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bears antennae, one lateral </a:t>
            </a:r>
            <a:r>
              <a:rPr lang="en-US" dirty="0" err="1" smtClean="0"/>
              <a:t>ocellus</a:t>
            </a:r>
            <a:r>
              <a:rPr lang="en-US" dirty="0" smtClean="0"/>
              <a:t> and one compound eye.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4445" t="49517" b="10201"/>
          <a:stretch>
            <a:fillRect/>
          </a:stretch>
        </p:blipFill>
        <p:spPr bwMode="auto">
          <a:xfrm rot="16200000">
            <a:off x="5322791" y="1230409"/>
            <a:ext cx="3451417" cy="4191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 smtClean="0"/>
              <a:t>Ocular </a:t>
            </a:r>
            <a:r>
              <a:rPr lang="en-US" b="1" dirty="0" err="1" smtClean="0"/>
              <a:t>sclerites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 band encircling compound eye, consists of </a:t>
            </a:r>
            <a:r>
              <a:rPr lang="en-US" dirty="0" err="1" smtClean="0"/>
              <a:t>sclerites</a:t>
            </a:r>
            <a:r>
              <a:rPr lang="en-US" dirty="0" smtClean="0"/>
              <a:t> which are known as ocular </a:t>
            </a:r>
            <a:r>
              <a:rPr lang="en-US" dirty="0" err="1" smtClean="0"/>
              <a:t>sclerites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/>
              <a:t>Antennal </a:t>
            </a:r>
            <a:r>
              <a:rPr lang="en-US" b="1" dirty="0" err="1" smtClean="0"/>
              <a:t>sclerites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Marginal area of antennal socket consists of </a:t>
            </a:r>
            <a:r>
              <a:rPr lang="en-US" dirty="0" err="1" smtClean="0"/>
              <a:t>sclerites</a:t>
            </a:r>
            <a:r>
              <a:rPr lang="en-US" dirty="0" smtClean="0"/>
              <a:t> known as antennal </a:t>
            </a:r>
            <a:r>
              <a:rPr lang="en-US" dirty="0" err="1" smtClean="0"/>
              <a:t>sclerites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4445" t="49517" b="10201"/>
          <a:stretch>
            <a:fillRect/>
          </a:stretch>
        </p:blipFill>
        <p:spPr bwMode="auto">
          <a:xfrm rot="16200000">
            <a:off x="5322791" y="1230409"/>
            <a:ext cx="3451417" cy="4191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Occipital arch (</a:t>
            </a:r>
            <a:r>
              <a:rPr lang="en-US" b="1" dirty="0" err="1" smtClean="0"/>
              <a:t>Oc</a:t>
            </a:r>
            <a:r>
              <a:rPr lang="en-US" b="1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Present on posterior surface of head</a:t>
            </a:r>
          </a:p>
          <a:p>
            <a:pPr lvl="1"/>
            <a:r>
              <a:rPr lang="en-US" dirty="0" smtClean="0"/>
              <a:t>Horse shoe- shaped band/arch</a:t>
            </a:r>
          </a:p>
          <a:p>
            <a:pPr lvl="1"/>
            <a:r>
              <a:rPr lang="en-US" dirty="0" smtClean="0"/>
              <a:t>Dorsal part of occipital arch is known as </a:t>
            </a:r>
            <a:r>
              <a:rPr lang="en-US" b="1" dirty="0" err="1" smtClean="0"/>
              <a:t>occiput</a:t>
            </a:r>
            <a:endParaRPr lang="en-US" dirty="0" smtClean="0"/>
          </a:p>
          <a:p>
            <a:pPr lvl="1"/>
            <a:r>
              <a:rPr lang="en-US" dirty="0" smtClean="0"/>
              <a:t>Lateral</a:t>
            </a:r>
            <a:r>
              <a:rPr lang="en-US" b="1" dirty="0" smtClean="0"/>
              <a:t> </a:t>
            </a:r>
            <a:r>
              <a:rPr lang="en-US" dirty="0" smtClean="0"/>
              <a:t>part of occipital arch is known as </a:t>
            </a:r>
            <a:r>
              <a:rPr lang="en-US" b="1" dirty="0" err="1" smtClean="0"/>
              <a:t>postgena</a:t>
            </a:r>
            <a:r>
              <a:rPr lang="en-US" b="1" dirty="0" smtClean="0"/>
              <a:t> (</a:t>
            </a:r>
            <a:r>
              <a:rPr lang="en-US" b="1" dirty="0" err="1" smtClean="0"/>
              <a:t>Pge</a:t>
            </a:r>
            <a:r>
              <a:rPr lang="en-US" b="1" dirty="0" smtClean="0"/>
              <a:t>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D:\Asam\UOS\Dropbox\Courses\Ent 501\Fig 106-Head sclerites.JPG"/>
          <p:cNvPicPr>
            <a:picLocks noChangeAspect="1" noChangeArrowheads="1"/>
          </p:cNvPicPr>
          <p:nvPr/>
        </p:nvPicPr>
        <p:blipFill>
          <a:blip r:embed="rId2" cstate="print"/>
          <a:srcRect l="64445" t="49517" b="10201"/>
          <a:stretch>
            <a:fillRect/>
          </a:stretch>
        </p:blipFill>
        <p:spPr bwMode="auto">
          <a:xfrm rot="16200000">
            <a:off x="5322791" y="1230409"/>
            <a:ext cx="3451417" cy="4191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642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Head sclerites</vt:lpstr>
      <vt:lpstr>Sclerites of head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 Asam Riaz</dc:creator>
  <cp:lastModifiedBy>Asam Riaz</cp:lastModifiedBy>
  <cp:revision>86</cp:revision>
  <dcterms:created xsi:type="dcterms:W3CDTF">2013-10-02T04:23:43Z</dcterms:created>
  <dcterms:modified xsi:type="dcterms:W3CDTF">2020-05-06T19:33:41Z</dcterms:modified>
</cp:coreProperties>
</file>