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73" d="100"/>
          <a:sy n="73" d="100"/>
        </p:scale>
        <p:origin x="6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AB2B8-9AD3-4D8A-A23A-DB3B964C18C2}" type="datetimeFigureOut">
              <a:rPr lang="en-US" smtClean="0"/>
              <a:t>5/2/2020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9C942-930A-4FDA-B3EB-9973EA4FD584}" type="slidenum">
              <a:rPr lang="en-US" smtClean="0"/>
              <a:t>‹#›</a:t>
            </a:fld>
            <a:endParaRPr lang="en-US"/>
          </a:p>
        </p:txBody>
      </p:sp>
    </p:spTree>
    <p:extLst>
      <p:ext uri="{BB962C8B-B14F-4D97-AF65-F5344CB8AC3E}">
        <p14:creationId xmlns:p14="http://schemas.microsoft.com/office/powerpoint/2010/main" val="58825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FA59860F-2954-41BB-8218-1AACD988EC25}" type="datetime1">
              <a:rPr lang="en-US" smtClean="0"/>
              <a:t>5/2/2020</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E97E744-F21A-4EAA-8D63-DD03DD7A48F9}" type="datetime1">
              <a:rPr lang="en-US" smtClean="0"/>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74816E-F8FF-4446-8A83-E77B87EEEDEB}" type="datetime1">
              <a:rPr lang="en-US" smtClean="0"/>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90602C1-D5A9-40DD-AEFC-03F629C1A836}" type="datetime1">
              <a:rPr lang="en-US" smtClean="0"/>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B0A027-2366-41ED-B24A-640DB887BDEA}" type="datetime1">
              <a:rPr lang="en-US" smtClean="0"/>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4327019-F4D5-4CC9-AC2A-FAF3F73723E1}" type="datetime1">
              <a:rPr lang="en-US" smtClean="0"/>
              <a:t>5/2/2020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9A15A9F-9157-40BB-BE4A-4B2F98576557}" type="datetime1">
              <a:rPr lang="en-US" smtClean="0"/>
              <a:t>5/2/2020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15CB80-7D05-4DD8-9F6A-3589A56D83E6}" type="datetime1">
              <a:rPr lang="en-US" smtClean="0"/>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203B23-A40B-4A8B-80BA-F122FA2560DC}" type="datetime1">
              <a:rPr lang="en-US" smtClean="0"/>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DE7475-EE47-48B8-BC2C-FFF7A0D2746C}" type="datetime1">
              <a:rPr lang="en-US" smtClean="0"/>
              <a:t>5/2/2020</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932257-8395-4155-89DA-4A36861B3677}" type="datetime1">
              <a:rPr lang="en-US" smtClean="0"/>
              <a:t>5/2/2020</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27AD0C-F107-4FE7-B3F6-7ACB4536752C}" type="datetime1">
              <a:rPr lang="en-US" smtClean="0"/>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8EB409-9E63-403F-853F-2C6F4D1CC087}" type="datetime1">
              <a:rPr lang="en-US" smtClean="0"/>
              <a:t>5/2/2020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C75332-0896-43AE-B603-371256D657DB}" type="datetime1">
              <a:rPr lang="en-US" smtClean="0"/>
              <a:t>5/2/2020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AD2DE-201A-4618-8063-FE02AE73FCB5}" type="datetime1">
              <a:rPr lang="en-US" smtClean="0"/>
              <a:t>5/2/2020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DBF3B7-D877-4D1B-9F72-2319C23FAFB5}" type="datetime1">
              <a:rPr lang="en-US" smtClean="0"/>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90C155C-A7D1-4E1C-BE34-3AA902845D45}" type="datetime1">
              <a:rPr lang="en-US" smtClean="0"/>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66559168-A505-4B72-B8C8-2BC091284757}" type="datetime1">
              <a:rPr lang="en-US" smtClean="0"/>
              <a:t>5/2/2020</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www.sciencedirect.com/topics/earth-and-planetary-sciences/micro-organis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Tertiary_structure" TargetMode="External"/><Relationship Id="rId3" Type="http://schemas.openxmlformats.org/officeDocument/2006/relationships/hyperlink" Target="https://en.wikipedia.org/wiki/Enzyme_substrate" TargetMode="External"/><Relationship Id="rId7" Type="http://schemas.openxmlformats.org/officeDocument/2006/relationships/hyperlink" Target="https://en.wikipedia.org/wiki/Chemical_reaction" TargetMode="External"/><Relationship Id="rId2" Type="http://schemas.openxmlformats.org/officeDocument/2006/relationships/hyperlink" Target="https://en.wikipedia.org/wiki/Enzyme" TargetMode="External"/><Relationship Id="rId1" Type="http://schemas.openxmlformats.org/officeDocument/2006/relationships/slideLayout" Target="../slideLayouts/slideLayout2.xml"/><Relationship Id="rId6" Type="http://schemas.openxmlformats.org/officeDocument/2006/relationships/hyperlink" Target="https://en.wikipedia.org/wiki/Enzyme_catalysis" TargetMode="External"/><Relationship Id="rId5" Type="http://schemas.openxmlformats.org/officeDocument/2006/relationships/hyperlink" Target="https://en.wikipedia.org/wiki/Binding_site" TargetMode="External"/><Relationship Id="rId4" Type="http://schemas.openxmlformats.org/officeDocument/2006/relationships/hyperlink" Target="https://en.wikipedia.org/wiki/Amino_acid"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en.wikipedia.org/wiki/Muta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ritannica.com/science/chemical-reaction" TargetMode="External"/><Relationship Id="rId2" Type="http://schemas.openxmlformats.org/officeDocument/2006/relationships/hyperlink" Target="https://www.britannica.com/science/catalys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n.wikipedia.org/wiki/Daniel_E._Koshland_J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4714360"/>
          </a:xfrm>
        </p:spPr>
        <p:txBody>
          <a:bodyPr/>
          <a:lstStyle/>
          <a:p>
            <a:pPr algn="ctr"/>
            <a:r>
              <a:rPr lang="en-US" dirty="0" smtClean="0">
                <a:solidFill>
                  <a:schemeClr val="tx1"/>
                </a:solidFill>
              </a:rPr>
              <a:t>ENZYME ,STRUCTUE AND FACTOR EFFECTING ITS RATE </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85763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as protein </a:t>
            </a:r>
            <a:endParaRPr lang="en-US" dirty="0"/>
          </a:p>
        </p:txBody>
      </p:sp>
      <p:sp>
        <p:nvSpPr>
          <p:cNvPr id="3" name="Content Placeholder 2"/>
          <p:cNvSpPr>
            <a:spLocks noGrp="1"/>
          </p:cNvSpPr>
          <p:nvPr>
            <p:ph idx="1"/>
          </p:nvPr>
        </p:nvSpPr>
        <p:spPr/>
        <p:txBody>
          <a:bodyPr>
            <a:normAutofit/>
          </a:bodyPr>
          <a:lstStyle/>
          <a:p>
            <a:r>
              <a:rPr lang="en-US" dirty="0"/>
              <a:t>Protease belongs to a group of proteolytic enzymes that is to hydrolyze peptide bonds of proteins. </a:t>
            </a:r>
            <a:endParaRPr lang="en-US" dirty="0" smtClean="0"/>
          </a:p>
          <a:p>
            <a:r>
              <a:rPr lang="en-US" dirty="0" smtClean="0"/>
              <a:t>These </a:t>
            </a:r>
            <a:r>
              <a:rPr lang="en-US" dirty="0"/>
              <a:t>enzymes are widely distributed in nearly all plants, animals, and </a:t>
            </a:r>
            <a:r>
              <a:rPr lang="en-US" u="sng" dirty="0">
                <a:hlinkClick r:id="rId2" tooltip="Learn more about Micro-Organism from ScienceDirect's AI-generated Topic Pages"/>
              </a:rPr>
              <a:t>microorganisms</a:t>
            </a:r>
            <a:r>
              <a:rPr lang="en-US" dirty="0"/>
              <a:t>. </a:t>
            </a:r>
            <a:endParaRPr lang="en-US" dirty="0" smtClean="0"/>
          </a:p>
          <a:p>
            <a:r>
              <a:rPr lang="en-US" dirty="0" smtClean="0"/>
              <a:t>The </a:t>
            </a:r>
            <a:r>
              <a:rPr lang="en-US" dirty="0"/>
              <a:t>partial digestion by proteases produces peptide sequences that may have biological properties and important functional food ingredients </a:t>
            </a:r>
            <a:endParaRPr lang="en-US" dirty="0" smtClean="0"/>
          </a:p>
          <a:p>
            <a:r>
              <a:rPr lang="en-US" dirty="0"/>
              <a:t>Proteases constitute one of the most important groups of industrial enzymes, capturing almost 60% of the total enzyme market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34357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ontinue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1933" y="2483777"/>
            <a:ext cx="6274985" cy="3877941"/>
          </a:xfrm>
        </p:spPr>
      </p:pic>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Footer Placeholder 5"/>
          <p:cNvSpPr>
            <a:spLocks noGrp="1"/>
          </p:cNvSpPr>
          <p:nvPr>
            <p:ph type="ftr" sz="quarter" idx="11"/>
          </p:nvPr>
        </p:nvSpPr>
        <p:spPr/>
        <p:txBody>
          <a:bodyPr/>
          <a:lstStyle/>
          <a:p>
            <a:r>
              <a:rPr lang="en-US" dirty="0" smtClean="0"/>
              <a:t>Figure 1.2 protease acid enzyme </a:t>
            </a:r>
            <a:endParaRPr lang="en-US" dirty="0"/>
          </a:p>
        </p:txBody>
      </p:sp>
    </p:spTree>
    <p:extLst>
      <p:ext uri="{BB962C8B-B14F-4D97-AF65-F5344CB8AC3E}">
        <p14:creationId xmlns:p14="http://schemas.microsoft.com/office/powerpoint/2010/main" val="373424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24" y="501732"/>
            <a:ext cx="6760926" cy="25858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460" y="2837874"/>
            <a:ext cx="5814951" cy="3876634"/>
          </a:xfrm>
          <a:prstGeom prst="rect">
            <a:avLst/>
          </a:prstGeom>
        </p:spPr>
      </p:pic>
      <p:sp>
        <p:nvSpPr>
          <p:cNvPr id="5" name="Footer Placeholder 4"/>
          <p:cNvSpPr>
            <a:spLocks noGrp="1"/>
          </p:cNvSpPr>
          <p:nvPr>
            <p:ph type="ftr" sz="quarter" idx="11"/>
          </p:nvPr>
        </p:nvSpPr>
        <p:spPr/>
        <p:txBody>
          <a:bodyPr/>
          <a:lstStyle/>
          <a:p>
            <a:r>
              <a:rPr lang="en-US" dirty="0" smtClean="0"/>
              <a:t>Figure 1.3 protease enzyme </a:t>
            </a:r>
            <a:endParaRPr lang="en-US" dirty="0"/>
          </a:p>
        </p:txBody>
      </p:sp>
    </p:spTree>
    <p:extLst>
      <p:ext uri="{BB962C8B-B14F-4D97-AF65-F5344CB8AC3E}">
        <p14:creationId xmlns:p14="http://schemas.microsoft.com/office/powerpoint/2010/main" val="44760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as catalyst </a:t>
            </a:r>
            <a:endParaRPr lang="en-US" dirty="0"/>
          </a:p>
        </p:txBody>
      </p:sp>
      <p:sp>
        <p:nvSpPr>
          <p:cNvPr id="3" name="Content Placeholder 2"/>
          <p:cNvSpPr>
            <a:spLocks noGrp="1"/>
          </p:cNvSpPr>
          <p:nvPr>
            <p:ph idx="1"/>
          </p:nvPr>
        </p:nvSpPr>
        <p:spPr/>
        <p:txBody>
          <a:bodyPr/>
          <a:lstStyle/>
          <a:p>
            <a:pPr lvl="0"/>
            <a:r>
              <a:rPr lang="en-US" dirty="0"/>
              <a:t>This is a model of catalase, showing the globular structure - a bit like a tangled mass of string:</a:t>
            </a:r>
          </a:p>
          <a:p>
            <a:pPr lvl="0"/>
            <a:r>
              <a:rPr lang="en-US" dirty="0"/>
              <a:t>They act as a catalyst to a chemical or biochemical reaction, with a defined mechanism.</a:t>
            </a:r>
          </a:p>
          <a:p>
            <a:pPr lvl="0"/>
            <a:r>
              <a:rPr lang="en-US" dirty="0"/>
              <a:t>They increase the speed of that reaction, typically by 10</a:t>
            </a:r>
            <a:r>
              <a:rPr lang="en-US" baseline="30000" dirty="0"/>
              <a:t>6</a:t>
            </a:r>
            <a:r>
              <a:rPr lang="en-US" dirty="0"/>
              <a:t>-10</a:t>
            </a:r>
            <a:r>
              <a:rPr lang="en-US" baseline="30000" dirty="0"/>
              <a:t>14</a:t>
            </a:r>
            <a:r>
              <a:rPr lang="en-US" dirty="0"/>
              <a:t> times faster than the rate of the </a:t>
            </a:r>
            <a:r>
              <a:rPr lang="en-US" dirty="0" err="1"/>
              <a:t>uncatalysed</a:t>
            </a:r>
            <a:r>
              <a:rPr lang="en-US" dirty="0"/>
              <a:t> reaction.</a:t>
            </a:r>
          </a:p>
          <a:p>
            <a:pPr lvl="0"/>
            <a:r>
              <a:rPr lang="en-US" dirty="0"/>
              <a:t>They are </a:t>
            </a:r>
            <a:r>
              <a:rPr lang="en-US" i="1" dirty="0"/>
              <a:t>selective</a:t>
            </a:r>
            <a:r>
              <a:rPr lang="en-US" dirty="0"/>
              <a:t> for a single substrate.</a:t>
            </a:r>
          </a:p>
          <a:p>
            <a:pPr lvl="0"/>
            <a:r>
              <a:rPr lang="en-US" dirty="0"/>
              <a:t>They speed up rate of reaction by lowering the activation energy (</a:t>
            </a:r>
            <a:r>
              <a:rPr lang="en-US" dirty="0" err="1"/>
              <a:t>Ea</a:t>
            </a:r>
            <a:r>
              <a:rPr lang="en-US" dirty="0"/>
              <a:t>).</a:t>
            </a:r>
          </a:p>
          <a:p>
            <a:r>
              <a:rPr lang="en-US" dirty="0"/>
              <a:t>They are </a:t>
            </a:r>
            <a:r>
              <a:rPr lang="en-US" i="1" dirty="0"/>
              <a:t>stereospecific</a:t>
            </a:r>
            <a:r>
              <a:rPr lang="en-US" dirty="0"/>
              <a:t>, meaning the reaction produces a single product.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53761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1444" y="2603499"/>
            <a:ext cx="7146945" cy="4020157"/>
          </a:xfrm>
        </p:spPr>
      </p:pic>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Footer Placeholder 5"/>
          <p:cNvSpPr>
            <a:spLocks noGrp="1"/>
          </p:cNvSpPr>
          <p:nvPr>
            <p:ph type="ftr" sz="quarter" idx="11"/>
          </p:nvPr>
        </p:nvSpPr>
        <p:spPr/>
        <p:txBody>
          <a:bodyPr/>
          <a:lstStyle/>
          <a:p>
            <a:r>
              <a:rPr lang="en-US" dirty="0" smtClean="0"/>
              <a:t>Figure 1.4 catalytic enzyme </a:t>
            </a:r>
            <a:endParaRPr lang="en-US" dirty="0"/>
          </a:p>
        </p:txBody>
      </p:sp>
    </p:spTree>
    <p:extLst>
      <p:ext uri="{BB962C8B-B14F-4D97-AF65-F5344CB8AC3E}">
        <p14:creationId xmlns:p14="http://schemas.microsoft.com/office/powerpoint/2010/main" val="1842869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Prosthetic groups</a:t>
            </a:r>
            <a:endParaRPr lang="en-US" dirty="0"/>
          </a:p>
        </p:txBody>
      </p:sp>
      <p:sp>
        <p:nvSpPr>
          <p:cNvPr id="3" name="Content Placeholder 2"/>
          <p:cNvSpPr>
            <a:spLocks noGrp="1"/>
          </p:cNvSpPr>
          <p:nvPr>
            <p:ph idx="1"/>
          </p:nvPr>
        </p:nvSpPr>
        <p:spPr/>
        <p:txBody>
          <a:bodyPr/>
          <a:lstStyle/>
          <a:p>
            <a:r>
              <a:rPr lang="en-GB" b="1" dirty="0"/>
              <a:t>Prosthetic  Groups  and  Coenzymes</a:t>
            </a:r>
          </a:p>
          <a:p>
            <a:r>
              <a:rPr lang="en-GB" dirty="0"/>
              <a:t>Certain enzymes such as cytochromes are the conjugated proteins and contain prosthetic group as </a:t>
            </a:r>
            <a:r>
              <a:rPr lang="en-GB" dirty="0" err="1"/>
              <a:t>metalloporphyrins</a:t>
            </a:r>
            <a:r>
              <a:rPr lang="en-GB" dirty="0"/>
              <a:t> complex in their molecules. Certain enzymes cannot function singly but they can function only by the addition with the small molecules of other chemical substances which are known as coenzymes. </a:t>
            </a:r>
            <a:endParaRPr lang="en-GB" dirty="0" smtClean="0"/>
          </a:p>
          <a:p>
            <a:r>
              <a:rPr lang="en-GB" b="1" dirty="0" smtClean="0"/>
              <a:t>The </a:t>
            </a:r>
            <a:r>
              <a:rPr lang="en-GB" b="1" dirty="0"/>
              <a:t>inactive enzyme </a:t>
            </a:r>
            <a:r>
              <a:rPr lang="en-GB" dirty="0"/>
              <a:t>(which cannot function singly) is known as the </a:t>
            </a:r>
            <a:r>
              <a:rPr lang="en-GB" dirty="0" err="1"/>
              <a:t>apoenzyme</a:t>
            </a:r>
            <a:r>
              <a:rPr lang="en-GB" dirty="0"/>
              <a:t>. The </a:t>
            </a:r>
            <a:r>
              <a:rPr lang="en-GB" dirty="0" err="1"/>
              <a:t>apoenzyme</a:t>
            </a:r>
            <a:r>
              <a:rPr lang="en-GB" dirty="0"/>
              <a:t> and coenzyme are collectively known as holoenzyme. For instance, the enzyme hydrogenase is an </a:t>
            </a:r>
            <a:r>
              <a:rPr lang="en-GB" dirty="0" err="1"/>
              <a:t>apoenzyme</a:t>
            </a:r>
            <a:r>
              <a:rPr lang="en-GB" dirty="0"/>
              <a:t> which can function either with the coenzyme NAD+ or NADP</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143130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95648" y="295729"/>
            <a:ext cx="3788228" cy="5949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6"/>
          <p:cNvSpPr>
            <a:spLocks noGrp="1"/>
          </p:cNvSpPr>
          <p:nvPr>
            <p:ph type="ftr" sz="quarter" idx="11"/>
          </p:nvPr>
        </p:nvSpPr>
        <p:spPr>
          <a:xfrm>
            <a:off x="5082639" y="6245463"/>
            <a:ext cx="3867912" cy="310896"/>
          </a:xfrm>
        </p:spPr>
        <p:txBody>
          <a:bodyPr/>
          <a:lstStyle/>
          <a:p>
            <a:r>
              <a:rPr lang="en-US" dirty="0"/>
              <a:t>Figure 1.5  Chemical formula of nicotinamide adenine dinucleotide (NAD</a:t>
            </a:r>
            <a:r>
              <a:rPr lang="en-US" dirty="0" smtClean="0"/>
              <a:t>+). Figure 1.6 </a:t>
            </a:r>
            <a:r>
              <a:rPr lang="en-GB" dirty="0"/>
              <a:t>Chemical formula of Adenosine triphosphate (ATP).</a:t>
            </a:r>
          </a:p>
          <a:p>
            <a:endParaRPr lang="en-US" dirty="0"/>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219" y="1175975"/>
            <a:ext cx="5578420" cy="4189242"/>
          </a:xfrm>
          <a:prstGeom prst="rect">
            <a:avLst/>
          </a:prstGeom>
          <a:ln>
            <a:noFill/>
          </a:ln>
          <a:effectLst>
            <a:softEdge rad="112500"/>
          </a:effectLst>
        </p:spPr>
      </p:pic>
    </p:spTree>
    <p:extLst>
      <p:ext uri="{BB962C8B-B14F-4D97-AF65-F5344CB8AC3E}">
        <p14:creationId xmlns:p14="http://schemas.microsoft.com/office/powerpoint/2010/main" val="296908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site </a:t>
            </a:r>
            <a:endParaRPr lang="en-US" dirty="0"/>
          </a:p>
        </p:txBody>
      </p:sp>
      <p:sp>
        <p:nvSpPr>
          <p:cNvPr id="3" name="Content Placeholder 2"/>
          <p:cNvSpPr>
            <a:spLocks noGrp="1"/>
          </p:cNvSpPr>
          <p:nvPr>
            <p:ph idx="1"/>
          </p:nvPr>
        </p:nvSpPr>
        <p:spPr/>
        <p:txBody>
          <a:bodyPr>
            <a:normAutofit/>
          </a:bodyPr>
          <a:lstStyle/>
          <a:p>
            <a:r>
              <a:rPr lang="en-US" dirty="0"/>
              <a:t>the </a:t>
            </a:r>
            <a:r>
              <a:rPr lang="en-US" b="1" dirty="0"/>
              <a:t>active site</a:t>
            </a:r>
            <a:r>
              <a:rPr lang="en-US" dirty="0"/>
              <a:t> is the region of an </a:t>
            </a:r>
            <a:r>
              <a:rPr lang="en-US" u="sng" dirty="0">
                <a:hlinkClick r:id="rId2" tooltip="Enzyme"/>
              </a:rPr>
              <a:t>enzyme</a:t>
            </a:r>
            <a:r>
              <a:rPr lang="en-US" dirty="0"/>
              <a:t> where </a:t>
            </a:r>
            <a:r>
              <a:rPr lang="en-US" dirty="0">
                <a:hlinkClick r:id="rId3" tooltip="Enzyme substrate"/>
              </a:rPr>
              <a:t>substrate</a:t>
            </a:r>
            <a:r>
              <a:rPr lang="en-US" dirty="0"/>
              <a:t> molecules bind and undergo a chemical reaction The active site consists of </a:t>
            </a:r>
            <a:r>
              <a:rPr lang="en-US" dirty="0">
                <a:hlinkClick r:id="rId4" tooltip="Amino acid"/>
              </a:rPr>
              <a:t>amino acid residue</a:t>
            </a:r>
            <a:r>
              <a:rPr lang="en-US" u="sng" dirty="0">
                <a:hlinkClick r:id="rId4" tooltip="Amino acid"/>
              </a:rPr>
              <a:t>s</a:t>
            </a:r>
            <a:r>
              <a:rPr lang="en-US" dirty="0"/>
              <a:t> that form temporary bonds with the substrate (</a:t>
            </a:r>
            <a:r>
              <a:rPr lang="en-US" dirty="0">
                <a:hlinkClick r:id="rId5" tooltip="Binding site"/>
              </a:rPr>
              <a:t>binding site</a:t>
            </a:r>
            <a:r>
              <a:rPr lang="en-US" dirty="0"/>
              <a:t>) and residues that </a:t>
            </a:r>
            <a:r>
              <a:rPr lang="en-US" u="sng" dirty="0" err="1">
                <a:hlinkClick r:id="rId6" tooltip="Enzyme catalysis"/>
              </a:rPr>
              <a:t>catalyse</a:t>
            </a:r>
            <a:r>
              <a:rPr lang="en-US" dirty="0"/>
              <a:t> a reaction of that substrate (catalytic site). </a:t>
            </a:r>
            <a:endParaRPr lang="en-US" dirty="0" smtClean="0"/>
          </a:p>
          <a:p>
            <a:r>
              <a:rPr lang="en-US" dirty="0" smtClean="0"/>
              <a:t>Although </a:t>
            </a:r>
            <a:r>
              <a:rPr lang="en-US" dirty="0"/>
              <a:t>the active site occupies only ~10–20% of the volume of an </a:t>
            </a:r>
            <a:r>
              <a:rPr lang="en-US" dirty="0" err="1"/>
              <a:t>enzymeit</a:t>
            </a:r>
            <a:r>
              <a:rPr lang="en-US" dirty="0"/>
              <a:t> is the most important part as it directly catalyzes the </a:t>
            </a:r>
            <a:r>
              <a:rPr lang="en-US" dirty="0">
                <a:hlinkClick r:id="rId7" tooltip="Chemical reaction"/>
              </a:rPr>
              <a:t>chemical reaction</a:t>
            </a:r>
            <a:r>
              <a:rPr lang="en-US" dirty="0"/>
              <a:t>. </a:t>
            </a:r>
            <a:endParaRPr lang="en-US" dirty="0" smtClean="0"/>
          </a:p>
          <a:p>
            <a:r>
              <a:rPr lang="en-US" dirty="0" smtClean="0"/>
              <a:t>It </a:t>
            </a:r>
            <a:r>
              <a:rPr lang="en-US" dirty="0"/>
              <a:t>usually consists of three to four amino acids, while other amino acids within the protein are required to maintain the </a:t>
            </a:r>
            <a:r>
              <a:rPr lang="en-US" dirty="0">
                <a:hlinkClick r:id="rId8" tooltip="Tertiary structure"/>
              </a:rPr>
              <a:t>tertiary structure</a:t>
            </a:r>
            <a:r>
              <a:rPr lang="en-US" dirty="0"/>
              <a:t> of the enzyme</a:t>
            </a:r>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819979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Bonding site </a:t>
            </a:r>
            <a:endParaRPr lang="en-US" dirty="0"/>
          </a:p>
        </p:txBody>
      </p:sp>
      <p:sp>
        <p:nvSpPr>
          <p:cNvPr id="3" name="Content Placeholder 2"/>
          <p:cNvSpPr>
            <a:spLocks noGrp="1"/>
          </p:cNvSpPr>
          <p:nvPr>
            <p:ph idx="1"/>
          </p:nvPr>
        </p:nvSpPr>
        <p:spPr/>
        <p:txBody>
          <a:bodyPr>
            <a:normAutofit/>
          </a:bodyPr>
          <a:lstStyle/>
          <a:p>
            <a:r>
              <a:rPr lang="en-GB" dirty="0"/>
              <a:t>Usually, an enzyme molecule has only two active sites, and the active sites fit with one specific type of substrate. </a:t>
            </a:r>
            <a:endParaRPr lang="en-GB" dirty="0" smtClean="0"/>
          </a:p>
          <a:p>
            <a:r>
              <a:rPr lang="en-GB" dirty="0" smtClean="0"/>
              <a:t>An </a:t>
            </a:r>
            <a:r>
              <a:rPr lang="en-GB" dirty="0"/>
              <a:t>active site contains a binding site that binds the substrate and orients it for catalysis. </a:t>
            </a:r>
            <a:endParaRPr lang="en-GB" dirty="0" smtClean="0"/>
          </a:p>
          <a:p>
            <a:r>
              <a:rPr lang="en-GB" dirty="0" smtClean="0"/>
              <a:t>The </a:t>
            </a:r>
            <a:r>
              <a:rPr lang="en-GB" dirty="0"/>
              <a:t>orientation of the substrate and the close proximity between it and the active site is so important that in some cases the enzyme can still function properly even though all other parts are </a:t>
            </a:r>
            <a:r>
              <a:rPr lang="en-GB" dirty="0">
                <a:hlinkClick r:id="rId2" tooltip="Mutation"/>
              </a:rPr>
              <a:t>mutated</a:t>
            </a:r>
            <a:r>
              <a:rPr lang="en-GB" dirty="0"/>
              <a:t> and lose </a:t>
            </a:r>
            <a:r>
              <a:rPr lang="en-GB" dirty="0" smtClean="0"/>
              <a:t>function</a:t>
            </a:r>
            <a:endParaRPr lang="en-GB" dirty="0"/>
          </a:p>
          <a:p>
            <a:endParaRPr lang="en-GB"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86102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 and key model </a:t>
            </a:r>
            <a:endParaRPr lang="en-US" dirty="0"/>
          </a:p>
        </p:txBody>
      </p:sp>
      <p:sp>
        <p:nvSpPr>
          <p:cNvPr id="3" name="Content Placeholder 2"/>
          <p:cNvSpPr>
            <a:spLocks noGrp="1"/>
          </p:cNvSpPr>
          <p:nvPr>
            <p:ph idx="1"/>
          </p:nvPr>
        </p:nvSpPr>
        <p:spPr/>
        <p:txBody>
          <a:bodyPr/>
          <a:lstStyle/>
          <a:p>
            <a:r>
              <a:rPr lang="en-GB" b="1" dirty="0"/>
              <a:t>Lock and Key Theory:</a:t>
            </a:r>
            <a:endParaRPr lang="en-GB" dirty="0"/>
          </a:p>
          <a:p>
            <a:r>
              <a:rPr lang="en-GB" dirty="0"/>
              <a:t>The specific action of an enzyme with a single substrate can be explained using a </a:t>
            </a:r>
            <a:r>
              <a:rPr lang="en-GB" b="1" dirty="0"/>
              <a:t>Lock and Key</a:t>
            </a:r>
            <a:r>
              <a:rPr lang="en-GB" dirty="0"/>
              <a:t> analogy first postulated in 1894 by Emil Fischer. In this analogy, the lock is the enzyme and the key is the substrate. Only the correctly sized </a:t>
            </a:r>
            <a:r>
              <a:rPr lang="en-GB" b="1" dirty="0"/>
              <a:t>key (substrate) fits</a:t>
            </a:r>
            <a:r>
              <a:rPr lang="en-GB" dirty="0"/>
              <a:t> into the </a:t>
            </a:r>
            <a:r>
              <a:rPr lang="en-GB" b="1" dirty="0"/>
              <a:t>key hole (active site)</a:t>
            </a:r>
            <a:r>
              <a:rPr lang="en-GB" dirty="0"/>
              <a:t> of the </a:t>
            </a:r>
            <a:r>
              <a:rPr lang="en-GB" b="1" dirty="0"/>
              <a:t>lock (enzyme)</a:t>
            </a:r>
            <a:r>
              <a:rPr lang="en-GB" dirty="0"/>
              <a:t>.</a:t>
            </a:r>
          </a:p>
          <a:p>
            <a:r>
              <a:rPr lang="en-GB" dirty="0"/>
              <a:t>Smaller keys, larger keys, or incorrectly positioned teeth on keys (incorrectly shaped or sized substrate molecules) do not fit into the lock (enzyme). Only the correctly shaped key opens a particular lock. This is illustrated in graphic on the left.</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58516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5100" y="997527"/>
            <a:ext cx="4940135" cy="950026"/>
          </a:xfrm>
        </p:spPr>
        <p:txBody>
          <a:bodyPr/>
          <a:lstStyle/>
          <a:p>
            <a:r>
              <a:rPr lang="en-US" dirty="0" smtClean="0"/>
              <a:t>Enzyme Introduction</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a:t>“Enzyme is a substance that acts as a </a:t>
            </a:r>
            <a:r>
              <a:rPr lang="en-US" dirty="0">
                <a:hlinkClick r:id="rId2"/>
              </a:rPr>
              <a:t>catalyst</a:t>
            </a:r>
            <a:r>
              <a:rPr lang="en-US" dirty="0"/>
              <a:t> in living organisms, regulating the rate   </a:t>
            </a:r>
            <a:r>
              <a:rPr lang="en-US" dirty="0" smtClean="0"/>
              <a:t>which</a:t>
            </a:r>
            <a:r>
              <a:rPr lang="en-US" dirty="0"/>
              <a:t> </a:t>
            </a:r>
            <a:r>
              <a:rPr lang="en-US" dirty="0">
                <a:hlinkClick r:id="rId3"/>
              </a:rPr>
              <a:t>chemical reactions</a:t>
            </a:r>
            <a:r>
              <a:rPr lang="en-US" dirty="0"/>
              <a:t> proceed without itself being altered in the process”</a:t>
            </a:r>
          </a:p>
          <a:p>
            <a:r>
              <a:rPr lang="en-US" dirty="0"/>
              <a:t>The cytoplasmic matrix and many cellular organelles contain very important organic compounds known as the enzymes. </a:t>
            </a:r>
            <a:endParaRPr lang="en-US" dirty="0" smtClean="0"/>
          </a:p>
          <a:p>
            <a:r>
              <a:rPr lang="en-US" dirty="0" smtClean="0"/>
              <a:t>The </a:t>
            </a:r>
            <a:r>
              <a:rPr lang="en-US" dirty="0"/>
              <a:t>word enzyme (Greek. “in yeast”) had been proposed by </a:t>
            </a:r>
            <a:r>
              <a:rPr lang="en-US" dirty="0" err="1"/>
              <a:t>Kuhne</a:t>
            </a:r>
            <a:r>
              <a:rPr lang="en-US" dirty="0"/>
              <a:t> in </a:t>
            </a:r>
            <a:r>
              <a:rPr lang="en-US" dirty="0" smtClean="0"/>
              <a:t>1878</a:t>
            </a:r>
          </a:p>
          <a:p>
            <a:r>
              <a:rPr lang="en-US" dirty="0"/>
              <a:t>the enzymes are the catalysts of the biological world and they influence the rate of a chemical reaction, while themselves remain quite unchanged at the end of the reaction.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833568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GB" dirty="0"/>
              <a:t>The induced-fit theory assumes that the substrate plays a role in determining the final shape of the enzyme and that the enzyme is partially flexible. </a:t>
            </a:r>
            <a:endParaRPr lang="en-GB" dirty="0" smtClean="0"/>
          </a:p>
          <a:p>
            <a:r>
              <a:rPr lang="en-GB" dirty="0">
                <a:hlinkClick r:id="rId2" tooltip="Daniel E. Koshland Jr."/>
              </a:rPr>
              <a:t>Daniel </a:t>
            </a:r>
            <a:r>
              <a:rPr lang="en-GB" dirty="0" err="1">
                <a:hlinkClick r:id="rId2" tooltip="Daniel E. Koshland Jr."/>
              </a:rPr>
              <a:t>Koshland</a:t>
            </a:r>
            <a:r>
              <a:rPr lang="en-GB" dirty="0" err="1"/>
              <a:t>'s</a:t>
            </a:r>
            <a:r>
              <a:rPr lang="en-GB" dirty="0"/>
              <a:t> theory of enzyme-substrate binding is that the active site and the binding portion of the substrate are not exactly complementary</a:t>
            </a:r>
            <a:r>
              <a:rPr lang="en-GB" dirty="0" smtClean="0"/>
              <a:t>.</a:t>
            </a:r>
            <a:r>
              <a:rPr lang="en-GB" dirty="0"/>
              <a:t> </a:t>
            </a:r>
            <a:endParaRPr lang="en-GB" dirty="0" smtClean="0"/>
          </a:p>
          <a:p>
            <a:r>
              <a:rPr lang="en-GB" dirty="0" smtClean="0"/>
              <a:t>The </a:t>
            </a:r>
            <a:r>
              <a:rPr lang="en-GB" dirty="0"/>
              <a:t>induced fit model is a development of the lock-and-key model and assumes that an active site is flexible and changes shape until the substrate is completely bound. </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207974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its action rate </a:t>
            </a:r>
            <a:endParaRPr lang="en-US" dirty="0"/>
          </a:p>
        </p:txBody>
      </p:sp>
      <p:sp>
        <p:nvSpPr>
          <p:cNvPr id="4" name="Content Placeholder 3"/>
          <p:cNvSpPr>
            <a:spLocks noGrp="1"/>
          </p:cNvSpPr>
          <p:nvPr>
            <p:ph idx="1"/>
          </p:nvPr>
        </p:nvSpPr>
        <p:spPr/>
        <p:txBody>
          <a:bodyPr/>
          <a:lstStyle/>
          <a:p>
            <a:r>
              <a:rPr lang="en-US" b="1" dirty="0" smtClean="0"/>
              <a:t>Temperature </a:t>
            </a:r>
          </a:p>
          <a:p>
            <a:r>
              <a:rPr lang="en-US" dirty="0"/>
              <a:t> A higher temperature generally makes for higher rates of reaction, enzyme-catalyzed or otherwise. However, either increasing or decreasing the temperature outside of a tolerable range can affect chemical bonds in the active site, making them less well-suited to bind substrates. Very high </a:t>
            </a:r>
            <a:r>
              <a:rPr lang="en-US" dirty="0" smtClean="0"/>
              <a:t>temperatures,</a:t>
            </a:r>
          </a:p>
          <a:p>
            <a:endParaRPr lang="en-US" dirty="0"/>
          </a:p>
          <a:p>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084" y="3836636"/>
            <a:ext cx="4462139" cy="2934247"/>
          </a:xfrm>
          <a:prstGeom prst="rect">
            <a:avLst/>
          </a:prstGeom>
        </p:spPr>
      </p:pic>
    </p:spTree>
    <p:extLst>
      <p:ext uri="{BB962C8B-B14F-4D97-AF65-F5344CB8AC3E}">
        <p14:creationId xmlns:p14="http://schemas.microsoft.com/office/powerpoint/2010/main" val="3045877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t>
            </a:r>
            <a:endParaRPr lang="en-US" dirty="0"/>
          </a:p>
        </p:txBody>
      </p:sp>
      <p:sp>
        <p:nvSpPr>
          <p:cNvPr id="3" name="Content Placeholder 2"/>
          <p:cNvSpPr>
            <a:spLocks noGrp="1"/>
          </p:cNvSpPr>
          <p:nvPr>
            <p:ph idx="1"/>
          </p:nvPr>
        </p:nvSpPr>
        <p:spPr/>
        <p:txBody>
          <a:bodyPr/>
          <a:lstStyle/>
          <a:p>
            <a:r>
              <a:rPr lang="en-US" dirty="0"/>
              <a:t>pH can also affect enzyme function. Active site amino acid residues often have acidic or basic properties that are important for catalysis. Changes in pH can affect these residues and make it hard for substrates to bind. Enzymes work best within a certain pH range, and, as with temperature, extreme pH values (acidic or basic) can make enzymes </a:t>
            </a:r>
            <a:r>
              <a:rPr lang="en-US" dirty="0" smtClean="0"/>
              <a:t>denature</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0422" y="4019697"/>
            <a:ext cx="3180317" cy="2476105"/>
          </a:xfrm>
          <a:prstGeom prst="rect">
            <a:avLst/>
          </a:prstGeom>
        </p:spPr>
      </p:pic>
    </p:spTree>
    <p:extLst>
      <p:ext uri="{BB962C8B-B14F-4D97-AF65-F5344CB8AC3E}">
        <p14:creationId xmlns:p14="http://schemas.microsoft.com/office/powerpoint/2010/main" val="2785241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concentration </a:t>
            </a:r>
            <a:endParaRPr lang="en-US" dirty="0"/>
          </a:p>
        </p:txBody>
      </p:sp>
      <p:sp>
        <p:nvSpPr>
          <p:cNvPr id="3" name="Content Placeholder 2"/>
          <p:cNvSpPr>
            <a:spLocks noGrp="1"/>
          </p:cNvSpPr>
          <p:nvPr>
            <p:ph idx="1"/>
          </p:nvPr>
        </p:nvSpPr>
        <p:spPr/>
        <p:txBody>
          <a:bodyPr/>
          <a:lstStyle/>
          <a:p>
            <a:r>
              <a:rPr lang="en-US" dirty="0"/>
              <a:t>As the enzyme concentration increases the rate of the reaction also increases, because there are  more enzyme molecules (and so more active sites), available to </a:t>
            </a:r>
            <a:r>
              <a:rPr lang="en-US" dirty="0" err="1"/>
              <a:t>catalyse</a:t>
            </a:r>
            <a:r>
              <a:rPr lang="en-US" dirty="0"/>
              <a:t> the reaction therefore more enzyme-substrate complexes form. In cells, the substrate is always in excess, so the graph does not level out.  In the lab, these conditions need not apply and a plateau can be reached.   </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917" y="4179693"/>
            <a:ext cx="2497839" cy="2257405"/>
          </a:xfrm>
          <a:prstGeom prst="rect">
            <a:avLst/>
          </a:prstGeom>
        </p:spPr>
      </p:pic>
    </p:spTree>
    <p:extLst>
      <p:ext uri="{BB962C8B-B14F-4D97-AF65-F5344CB8AC3E}">
        <p14:creationId xmlns:p14="http://schemas.microsoft.com/office/powerpoint/2010/main" val="914407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     </a:t>
            </a:r>
            <a:r>
              <a:rPr lang="en-US" b="1" dirty="0"/>
              <a:t>Substrate concentration  </a:t>
            </a:r>
            <a:endParaRPr lang="en-US" dirty="0"/>
          </a:p>
          <a:p>
            <a:r>
              <a:rPr lang="en-US" dirty="0"/>
              <a:t>The rate of an enzyme-</a:t>
            </a:r>
            <a:r>
              <a:rPr lang="en-US" dirty="0" err="1"/>
              <a:t>catalysed</a:t>
            </a:r>
            <a:r>
              <a:rPr lang="en-US" dirty="0"/>
              <a:t> reaction is also affected by substrate concentration.  As the substrate concentration increases, the rate increases because more substrate molecules can collide with active sites, so more enzyme-substrate complexes form.   </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416" y="3960455"/>
            <a:ext cx="4017009" cy="2489881"/>
          </a:xfrm>
          <a:prstGeom prst="rect">
            <a:avLst/>
          </a:prstGeom>
        </p:spPr>
      </p:pic>
    </p:spTree>
    <p:extLst>
      <p:ext uri="{BB962C8B-B14F-4D97-AF65-F5344CB8AC3E}">
        <p14:creationId xmlns:p14="http://schemas.microsoft.com/office/powerpoint/2010/main" val="3567121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Covalent modification </a:t>
            </a:r>
            <a:endParaRPr lang="en-US" dirty="0"/>
          </a:p>
        </p:txBody>
      </p:sp>
      <p:sp>
        <p:nvSpPr>
          <p:cNvPr id="3" name="Content Placeholder 2"/>
          <p:cNvSpPr>
            <a:spLocks noGrp="1"/>
          </p:cNvSpPr>
          <p:nvPr>
            <p:ph idx="1"/>
          </p:nvPr>
        </p:nvSpPr>
        <p:spPr/>
        <p:txBody>
          <a:bodyPr/>
          <a:lstStyle/>
          <a:p>
            <a:r>
              <a:rPr lang="en-US" b="1" dirty="0" smtClean="0"/>
              <a:t>  </a:t>
            </a:r>
            <a:r>
              <a:rPr lang="en-US" b="1" dirty="0"/>
              <a:t>Covalent modification  </a:t>
            </a:r>
            <a:endParaRPr lang="en-US" dirty="0"/>
          </a:p>
          <a:p>
            <a:r>
              <a:rPr lang="en-US" dirty="0"/>
              <a:t>The activity of some enzymes is controlled by other enzymes, which modify the protein chain by cutting it, or adding a phosphate or methyl group. This modification can turn an inactive enzyme into an active enzyme (or vice versa), </a:t>
            </a:r>
            <a:endParaRPr lang="en-US" dirty="0" smtClean="0"/>
          </a:p>
          <a:p>
            <a:r>
              <a:rPr lang="en-US" dirty="0" smtClean="0"/>
              <a:t>and </a:t>
            </a:r>
            <a:r>
              <a:rPr lang="en-US" dirty="0"/>
              <a:t>this is used to control many metabolic enzymes and to switch on enzymes in the gut e.g. </a:t>
            </a:r>
            <a:r>
              <a:rPr lang="en-US" dirty="0" err="1"/>
              <a:t>HCl</a:t>
            </a:r>
            <a:r>
              <a:rPr lang="en-US" dirty="0"/>
              <a:t> in stomach → activates pepsin → activates rennin. </a:t>
            </a:r>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519498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Inhibitors  </a:t>
            </a:r>
            <a:endParaRPr lang="en-US" dirty="0"/>
          </a:p>
          <a:p>
            <a:r>
              <a:rPr lang="en-US" dirty="0"/>
              <a:t>Inhibitors inhibit the activity of enzymes, reducing the rate of their reactions. They are found naturally, but are also used artificially as drugs, pesticides and research tools. There are two kinds of inhibitors.  </a:t>
            </a:r>
          </a:p>
          <a:p>
            <a:r>
              <a:rPr lang="en-US" dirty="0"/>
              <a:t>(a) A competitive inhibitor molecule has a similar structure to the substrate molecule, and so it can fit into the active site of the enzyme. It therefore competes with the substrate for the active site, so the reaction is slower.  Increasing the concentration of substrate restores the reaction rate and the inhibition is usually temporary and reversible. Competitive inhibitors increase KM for the enzyme, but have no effect on </a:t>
            </a:r>
            <a:r>
              <a:rPr lang="en-US" dirty="0" err="1"/>
              <a:t>vmax</a:t>
            </a:r>
            <a:r>
              <a:rPr lang="en-US" dirty="0"/>
              <a:t>, so the rate can approach a normal rate if the substrate concentration is increased high enough.</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455761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Inhibitors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7586" y="2956577"/>
            <a:ext cx="4581912" cy="2915762"/>
          </a:xfrm>
        </p:spPr>
      </p:pic>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36822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a:t>The substance on which the enzymes act is known as substrate</a:t>
            </a:r>
            <a:r>
              <a:rPr lang="en-US" dirty="0" smtClean="0"/>
              <a:t>.</a:t>
            </a:r>
          </a:p>
          <a:p>
            <a:r>
              <a:rPr lang="en-US" dirty="0" smtClean="0"/>
              <a:t> </a:t>
            </a:r>
            <a:r>
              <a:rPr lang="en-US" dirty="0"/>
              <a:t>The enzymes play a vital role in various metabolic and biosynthetic activities of the cell such as synthesis (anabolism) of DNA, RNA and protein molecules and catabolism of </a:t>
            </a:r>
            <a:endParaRPr lang="en-US" dirty="0" smtClean="0"/>
          </a:p>
          <a:p>
            <a:r>
              <a:rPr lang="en-US" dirty="0" smtClean="0"/>
              <a:t>carbohydrates</a:t>
            </a:r>
            <a:r>
              <a:rPr lang="en-US" dirty="0"/>
              <a:t>, </a:t>
            </a:r>
            <a:endParaRPr lang="en-US" dirty="0" smtClean="0"/>
          </a:p>
          <a:p>
            <a:r>
              <a:rPr lang="en-US" dirty="0" smtClean="0"/>
              <a:t>lipids</a:t>
            </a:r>
            <a:r>
              <a:rPr lang="en-US" dirty="0"/>
              <a:t>, </a:t>
            </a:r>
            <a:endParaRPr lang="en-US" dirty="0" smtClean="0"/>
          </a:p>
          <a:p>
            <a:r>
              <a:rPr lang="en-US" dirty="0" smtClean="0"/>
              <a:t>fats </a:t>
            </a:r>
            <a:r>
              <a:rPr lang="en-US" dirty="0"/>
              <a:t>and other chemical </a:t>
            </a:r>
            <a:r>
              <a:rPr lang="en-US" dirty="0" smtClean="0"/>
              <a:t>substances.</a:t>
            </a:r>
          </a:p>
          <a:p>
            <a:r>
              <a:rPr lang="en-US" dirty="0" smtClean="0"/>
              <a:t>Enzyme are classified on the bases </a:t>
            </a:r>
            <a:r>
              <a:rPr lang="en-US" dirty="0" err="1" smtClean="0"/>
              <a:t>og</a:t>
            </a:r>
            <a:r>
              <a:rPr lang="en-US" dirty="0" smtClean="0"/>
              <a:t> cellular organelles </a:t>
            </a: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68163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0697" y="385921"/>
            <a:ext cx="7398326" cy="6097214"/>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sp>
        <p:nvSpPr>
          <p:cNvPr id="7" name="Footer Placeholder 6"/>
          <p:cNvSpPr>
            <a:spLocks noGrp="1"/>
          </p:cNvSpPr>
          <p:nvPr>
            <p:ph type="ftr" sz="quarter" idx="11"/>
          </p:nvPr>
        </p:nvSpPr>
        <p:spPr>
          <a:xfrm>
            <a:off x="4084756" y="6483135"/>
            <a:ext cx="3867912" cy="622386"/>
          </a:xfrm>
        </p:spPr>
        <p:txBody>
          <a:bodyPr/>
          <a:lstStyle/>
          <a:p>
            <a:r>
              <a:rPr lang="en-GB" dirty="0" smtClean="0"/>
              <a:t>Figure 1.1 Chemical </a:t>
            </a:r>
            <a:r>
              <a:rPr lang="en-GB" dirty="0"/>
              <a:t>formula of </a:t>
            </a:r>
            <a:r>
              <a:rPr lang="en-GB" dirty="0" err="1"/>
              <a:t>flavin</a:t>
            </a:r>
            <a:r>
              <a:rPr lang="en-GB" dirty="0"/>
              <a:t> adenine dinucleotide (FAD).</a:t>
            </a:r>
          </a:p>
          <a:p>
            <a:endParaRPr lang="en-US" dirty="0"/>
          </a:p>
        </p:txBody>
      </p:sp>
    </p:spTree>
    <p:extLst>
      <p:ext uri="{BB962C8B-B14F-4D97-AF65-F5344CB8AC3E}">
        <p14:creationId xmlns:p14="http://schemas.microsoft.com/office/powerpoint/2010/main" val="177295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err="1"/>
              <a:t>Oxireductases</a:t>
            </a:r>
            <a:r>
              <a:rPr lang="en-US" b="1" dirty="0"/>
              <a:t>.</a:t>
            </a:r>
            <a:endParaRPr lang="en-US" dirty="0"/>
          </a:p>
          <a:p>
            <a:r>
              <a:rPr lang="en-US" dirty="0"/>
              <a:t> The enzymes catalyzing the oxidation and reduction reaction of the cell are known as </a:t>
            </a:r>
            <a:r>
              <a:rPr lang="en-US" dirty="0" err="1"/>
              <a:t>oxireductases</a:t>
            </a:r>
            <a:r>
              <a:rPr lang="en-US" dirty="0"/>
              <a:t>. These enzymes transfer the electrons and hydrogen ions from the substrates, e.g., hydrogenases or reductases, oxidases, </a:t>
            </a:r>
            <a:r>
              <a:rPr lang="en-US" dirty="0" err="1"/>
              <a:t>oxygenases</a:t>
            </a:r>
            <a:r>
              <a:rPr lang="en-US" dirty="0"/>
              <a:t> and peroxidases. </a:t>
            </a:r>
          </a:p>
          <a:p>
            <a:pPr lvl="0"/>
            <a:r>
              <a:rPr lang="en-US" b="1" dirty="0"/>
              <a:t>Transferases. </a:t>
            </a:r>
            <a:endParaRPr lang="en-US" dirty="0"/>
          </a:p>
          <a:p>
            <a:r>
              <a:rPr lang="en-US" dirty="0"/>
              <a:t>The enzymes which transfer following groups from one molecule to other are known as transferases : one carbon, </a:t>
            </a:r>
            <a:r>
              <a:rPr lang="en-US" dirty="0" err="1"/>
              <a:t>aldehydic</a:t>
            </a:r>
            <a:r>
              <a:rPr lang="en-US" dirty="0"/>
              <a:t> or </a:t>
            </a:r>
            <a:r>
              <a:rPr lang="en-US" dirty="0" err="1"/>
              <a:t>ketonic</a:t>
            </a:r>
            <a:r>
              <a:rPr lang="en-US" dirty="0"/>
              <a:t> residues, acyl, </a:t>
            </a:r>
            <a:r>
              <a:rPr lang="en-US" dirty="0" err="1"/>
              <a:t>glycosyl</a:t>
            </a:r>
            <a:r>
              <a:rPr lang="en-US" dirty="0"/>
              <a:t>, alkyl, nitrogenous, phosphorus containing groups and </a:t>
            </a:r>
            <a:r>
              <a:rPr lang="en-US" dirty="0" err="1"/>
              <a:t>sulphur</a:t>
            </a:r>
            <a:r>
              <a:rPr lang="en-US" dirty="0"/>
              <a:t> containing groups.</a:t>
            </a:r>
          </a:p>
          <a:p>
            <a:pPr lvl="0"/>
            <a:r>
              <a:rPr lang="en-US" b="1" dirty="0"/>
              <a:t>Hydrolases:</a:t>
            </a:r>
            <a:endParaRPr lang="en-US" dirty="0"/>
          </a:p>
          <a:p>
            <a:r>
              <a:rPr lang="en-US" dirty="0"/>
              <a:t>These enzymes </a:t>
            </a:r>
            <a:r>
              <a:rPr lang="en-US" dirty="0" err="1"/>
              <a:t>hydrolyse</a:t>
            </a:r>
            <a:r>
              <a:rPr lang="en-US" dirty="0"/>
              <a:t> a complex molecule into two compounds by adding the element of the water across the bond which is cleaved. These enzymes act on the following bonds– ester, </a:t>
            </a:r>
            <a:r>
              <a:rPr lang="en-US" dirty="0" err="1"/>
              <a:t>glycosyl</a:t>
            </a:r>
            <a:r>
              <a:rPr lang="en-US" dirty="0"/>
              <a:t>, ether, peptide, other C–N bonds, acid anhydride, C–C, halide and P–N bonds. </a:t>
            </a:r>
            <a:r>
              <a:rPr lang="en-US" dirty="0" err="1"/>
              <a:t>Certian</a:t>
            </a:r>
            <a:r>
              <a:rPr lang="en-US" dirty="0"/>
              <a:t> important hydrolase enzymes are the proteases, </a:t>
            </a:r>
            <a:r>
              <a:rPr lang="en-US" dirty="0" err="1"/>
              <a:t>esterases</a:t>
            </a:r>
            <a:r>
              <a:rPr lang="en-US" dirty="0"/>
              <a:t>, phosphatases, nucleases and phosphorylases. </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507285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Continue </a:t>
            </a:r>
            <a:endParaRPr lang="en-US" dirty="0"/>
          </a:p>
        </p:txBody>
      </p:sp>
      <p:sp>
        <p:nvSpPr>
          <p:cNvPr id="4" name="Content Placeholder 3"/>
          <p:cNvSpPr>
            <a:spLocks noGrp="1"/>
          </p:cNvSpPr>
          <p:nvPr>
            <p:ph idx="1"/>
          </p:nvPr>
        </p:nvSpPr>
        <p:spPr/>
        <p:txBody>
          <a:bodyPr>
            <a:normAutofit fontScale="92500" lnSpcReduction="20000"/>
          </a:bodyPr>
          <a:lstStyle/>
          <a:p>
            <a:pPr lvl="0"/>
            <a:r>
              <a:rPr lang="en-US" b="1" dirty="0"/>
              <a:t>Lysases:</a:t>
            </a:r>
            <a:endParaRPr lang="en-US" dirty="0"/>
          </a:p>
          <a:p>
            <a:r>
              <a:rPr lang="en-US" dirty="0" smtClean="0"/>
              <a:t>he </a:t>
            </a:r>
            <a:r>
              <a:rPr lang="en-US" dirty="0" err="1"/>
              <a:t>lysase</a:t>
            </a:r>
            <a:r>
              <a:rPr lang="en-US" dirty="0"/>
              <a:t> enzymes add or remove group to or from the chemical compounds containing the double bonds. The </a:t>
            </a:r>
            <a:r>
              <a:rPr lang="en-US" dirty="0" err="1"/>
              <a:t>lysases</a:t>
            </a:r>
            <a:r>
              <a:rPr lang="en-US" dirty="0"/>
              <a:t> act on C–C, C–O, C–N, C–S and C–halide bonds. </a:t>
            </a:r>
          </a:p>
          <a:p>
            <a:pPr lvl="0"/>
            <a:r>
              <a:rPr lang="en-US" b="1" dirty="0"/>
              <a:t>Isomerases.</a:t>
            </a:r>
            <a:r>
              <a:rPr lang="en-US" dirty="0"/>
              <a:t> </a:t>
            </a:r>
          </a:p>
          <a:p>
            <a:r>
              <a:rPr lang="en-US" dirty="0"/>
              <a:t>These enzymes </a:t>
            </a:r>
            <a:r>
              <a:rPr lang="en-US" dirty="0" err="1"/>
              <a:t>catalyse</a:t>
            </a:r>
            <a:r>
              <a:rPr lang="en-US" dirty="0"/>
              <a:t> the reaction involving in the isomerization or intramolecular rearrangements in the substrates, e.g., intramolecular oxidoreductases, intramolecular transferases, intramolecular </a:t>
            </a:r>
            <a:r>
              <a:rPr lang="en-US" dirty="0" err="1"/>
              <a:t>lysases</a:t>
            </a:r>
            <a:r>
              <a:rPr lang="en-US" dirty="0"/>
              <a:t>, cis-trans-isomerases, racemases and epimerases.</a:t>
            </a:r>
          </a:p>
          <a:p>
            <a:pPr lvl="0"/>
            <a:r>
              <a:rPr lang="en-US" b="1" dirty="0"/>
              <a:t>Ligases</a:t>
            </a:r>
            <a:r>
              <a:rPr lang="en-US" dirty="0"/>
              <a:t> </a:t>
            </a:r>
            <a:r>
              <a:rPr lang="en-US" b="1" dirty="0"/>
              <a:t>or </a:t>
            </a:r>
            <a:r>
              <a:rPr lang="en-US" b="1" dirty="0" err="1"/>
              <a:t>synthetases</a:t>
            </a:r>
            <a:r>
              <a:rPr lang="en-US" b="1" dirty="0"/>
              <a:t>.</a:t>
            </a:r>
            <a:r>
              <a:rPr lang="en-US" dirty="0"/>
              <a:t> </a:t>
            </a:r>
          </a:p>
          <a:p>
            <a:r>
              <a:rPr lang="en-US" dirty="0"/>
              <a:t>These enzymes catalyze the linkage of the molecules by splitting a phosphate bond. The </a:t>
            </a:r>
            <a:r>
              <a:rPr lang="en-US" dirty="0" err="1"/>
              <a:t>synthetase</a:t>
            </a:r>
            <a:r>
              <a:rPr lang="en-US" dirty="0"/>
              <a:t> enzymes form C–O, C–S, C–N and C–C bonds.</a:t>
            </a:r>
          </a:p>
          <a:p>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74308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nature </a:t>
            </a:r>
            <a:endParaRPr lang="en-US" dirty="0"/>
          </a:p>
        </p:txBody>
      </p:sp>
      <p:sp>
        <p:nvSpPr>
          <p:cNvPr id="3" name="Content Placeholder 2"/>
          <p:cNvSpPr>
            <a:spLocks noGrp="1"/>
          </p:cNvSpPr>
          <p:nvPr>
            <p:ph idx="1"/>
          </p:nvPr>
        </p:nvSpPr>
        <p:spPr/>
        <p:txBody>
          <a:bodyPr>
            <a:normAutofit/>
          </a:bodyPr>
          <a:lstStyle/>
          <a:p>
            <a:r>
              <a:rPr lang="en-US" dirty="0"/>
              <a:t> According to the chemical nature of the substrate the enzymes have also been classified as follows</a:t>
            </a:r>
            <a:r>
              <a:rPr lang="en-US" dirty="0" smtClean="0"/>
              <a:t>:</a:t>
            </a:r>
          </a:p>
          <a:p>
            <a:r>
              <a:rPr lang="en-US" dirty="0" smtClean="0"/>
              <a:t> </a:t>
            </a:r>
            <a:r>
              <a:rPr lang="en-US" dirty="0"/>
              <a:t>1. </a:t>
            </a:r>
            <a:r>
              <a:rPr lang="en-US" dirty="0" err="1"/>
              <a:t>Carbohydrases</a:t>
            </a:r>
            <a:r>
              <a:rPr lang="en-US" dirty="0" smtClean="0"/>
              <a:t>,</a:t>
            </a:r>
          </a:p>
          <a:p>
            <a:r>
              <a:rPr lang="en-US" dirty="0" smtClean="0"/>
              <a:t> </a:t>
            </a:r>
            <a:r>
              <a:rPr lang="en-US" dirty="0"/>
              <a:t>2. Proteases (endopeptidases and exopeptidases), </a:t>
            </a:r>
            <a:endParaRPr lang="en-US" dirty="0" smtClean="0"/>
          </a:p>
          <a:p>
            <a:r>
              <a:rPr lang="en-US" dirty="0" smtClean="0"/>
              <a:t>3</a:t>
            </a:r>
            <a:r>
              <a:rPr lang="en-US" dirty="0"/>
              <a:t>. </a:t>
            </a:r>
            <a:r>
              <a:rPr lang="en-US" dirty="0" smtClean="0"/>
              <a:t>Amylases</a:t>
            </a:r>
          </a:p>
          <a:p>
            <a:r>
              <a:rPr lang="en-US" dirty="0" smtClean="0"/>
              <a:t>, </a:t>
            </a:r>
            <a:r>
              <a:rPr lang="en-US" dirty="0"/>
              <a:t>4. </a:t>
            </a:r>
            <a:r>
              <a:rPr lang="en-US" dirty="0" err="1"/>
              <a:t>Esterases</a:t>
            </a:r>
            <a:r>
              <a:rPr lang="en-US" dirty="0"/>
              <a:t>, </a:t>
            </a:r>
          </a:p>
          <a:p>
            <a:r>
              <a:rPr lang="en-US" dirty="0" smtClean="0"/>
              <a:t>5</a:t>
            </a:r>
            <a:r>
              <a:rPr lang="en-US" dirty="0"/>
              <a:t>. Dehydrogenases, </a:t>
            </a:r>
            <a:endParaRPr lang="en-US" dirty="0" smtClean="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422368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a:t>
            </a:r>
            <a:endParaRPr lang="en-US" dirty="0"/>
          </a:p>
        </p:txBody>
      </p:sp>
      <p:sp>
        <p:nvSpPr>
          <p:cNvPr id="3" name="Content Placeholder 2"/>
          <p:cNvSpPr>
            <a:spLocks noGrp="1"/>
          </p:cNvSpPr>
          <p:nvPr>
            <p:ph idx="1"/>
          </p:nvPr>
        </p:nvSpPr>
        <p:spPr/>
        <p:txBody>
          <a:bodyPr/>
          <a:lstStyle/>
          <a:p>
            <a:r>
              <a:rPr lang="en-US" dirty="0"/>
              <a:t>6. Oxidases, </a:t>
            </a:r>
          </a:p>
          <a:p>
            <a:r>
              <a:rPr lang="en-US" dirty="0"/>
              <a:t>7. Decarboxylases,</a:t>
            </a:r>
          </a:p>
          <a:p>
            <a:r>
              <a:rPr lang="en-US" dirty="0"/>
              <a:t> 8. </a:t>
            </a:r>
            <a:r>
              <a:rPr lang="en-US" dirty="0" err="1"/>
              <a:t>Hydrases</a:t>
            </a:r>
            <a:r>
              <a:rPr lang="en-US" dirty="0"/>
              <a:t>, </a:t>
            </a:r>
          </a:p>
          <a:p>
            <a:r>
              <a:rPr lang="en-US" dirty="0"/>
              <a:t>9. Transferases, </a:t>
            </a:r>
          </a:p>
          <a:p>
            <a:r>
              <a:rPr lang="en-US" dirty="0"/>
              <a:t>10. Isomerases</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84446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GB" dirty="0"/>
              <a:t>The enzymes are specific in action and many factors such as pH, temperature and concentration of the substrate affect the rate of the </a:t>
            </a:r>
            <a:r>
              <a:rPr lang="en-GB" b="1" dirty="0"/>
              <a:t>activity of enzymes. </a:t>
            </a:r>
            <a:endParaRPr lang="en-GB" b="1" dirty="0" smtClean="0"/>
          </a:p>
          <a:p>
            <a:r>
              <a:rPr lang="en-GB" dirty="0" smtClean="0"/>
              <a:t>Certain </a:t>
            </a:r>
            <a:r>
              <a:rPr lang="en-GB" dirty="0"/>
              <a:t>enzymes occur in the inactive form (called </a:t>
            </a:r>
            <a:r>
              <a:rPr lang="en-GB" b="1" dirty="0"/>
              <a:t>proenzyme</a:t>
            </a:r>
            <a:r>
              <a:rPr lang="en-GB" dirty="0"/>
              <a:t>s or zymogens) and </a:t>
            </a:r>
            <a:endParaRPr lang="en-GB" dirty="0" smtClean="0"/>
          </a:p>
          <a:p>
            <a:r>
              <a:rPr lang="en-GB" dirty="0"/>
              <a:t>T</a:t>
            </a:r>
            <a:r>
              <a:rPr lang="en-GB" dirty="0" smtClean="0"/>
              <a:t>hese </a:t>
            </a:r>
            <a:r>
              <a:rPr lang="en-GB" dirty="0"/>
              <a:t>are activated by other enzymes known as kinases to perform catalytic activities. Likewise, the enzyme trypsinogen of  the pancreatic cells is activated in the intestine by the enzyme </a:t>
            </a:r>
            <a:r>
              <a:rPr lang="en-GB" b="1" dirty="0" err="1"/>
              <a:t>enterokinase</a:t>
            </a:r>
            <a:r>
              <a:rPr lang="en-GB" dirty="0"/>
              <a:t> and the enzyme pepsinogen of the Chief cells of the stomach is activated by the hydrochloric acid which is secreted by parietal cells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833495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251</TotalTime>
  <Words>1293</Words>
  <Application>Microsoft Office PowerPoint</Application>
  <PresentationFormat>Widescreen</PresentationFormat>
  <Paragraphs>126</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 3</vt:lpstr>
      <vt:lpstr>Ion Boardroom</vt:lpstr>
      <vt:lpstr>ENZYME ,STRUCTUE AND FACTOR EFFECTING ITS RATE </vt:lpstr>
      <vt:lpstr>Enzyme Introduction </vt:lpstr>
      <vt:lpstr>Continue……..</vt:lpstr>
      <vt:lpstr>PowerPoint Presentation</vt:lpstr>
      <vt:lpstr>Classifications</vt:lpstr>
      <vt:lpstr>Continue </vt:lpstr>
      <vt:lpstr>Chemical nature </vt:lpstr>
      <vt:lpstr>Continue </vt:lpstr>
      <vt:lpstr>Continue….</vt:lpstr>
      <vt:lpstr>Enzyme as protein </vt:lpstr>
      <vt:lpstr>Continue …</vt:lpstr>
      <vt:lpstr>PowerPoint Presentation</vt:lpstr>
      <vt:lpstr>Enzyme as catalyst </vt:lpstr>
      <vt:lpstr>Continue </vt:lpstr>
      <vt:lpstr>Prosthetic groups</vt:lpstr>
      <vt:lpstr>PowerPoint Presentation</vt:lpstr>
      <vt:lpstr>Active site </vt:lpstr>
      <vt:lpstr>Bonding site </vt:lpstr>
      <vt:lpstr>Lock and key model </vt:lpstr>
      <vt:lpstr>PowerPoint Presentation</vt:lpstr>
      <vt:lpstr>Factors affecting its action rate </vt:lpstr>
      <vt:lpstr>PH</vt:lpstr>
      <vt:lpstr>Enzyme concentration </vt:lpstr>
      <vt:lpstr>PowerPoint Presentation</vt:lpstr>
      <vt:lpstr>Covalent modification </vt:lpstr>
      <vt:lpstr>PowerPoint Presentation</vt:lpstr>
      <vt:lpstr>Inhibitors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Shahid Iqbal</cp:lastModifiedBy>
  <cp:revision>18</cp:revision>
  <dcterms:created xsi:type="dcterms:W3CDTF">2020-04-19T07:09:33Z</dcterms:created>
  <dcterms:modified xsi:type="dcterms:W3CDTF">2020-05-02T06:15:24Z</dcterms:modified>
</cp:coreProperties>
</file>