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302" r:id="rId3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44500" y="1031189"/>
            <a:ext cx="8255000" cy="7886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rgbClr val="04607A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rgbClr val="04607A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rgbClr val="04607A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9100" y="426465"/>
            <a:ext cx="8305800" cy="1397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0" i="0">
                <a:solidFill>
                  <a:srgbClr val="04607A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0491" y="1777555"/>
            <a:ext cx="7698105" cy="2587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1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9" Type="http://schemas.openxmlformats.org/officeDocument/2006/relationships/image" Target="../media/image42.png"/><Relationship Id="rId3" Type="http://schemas.openxmlformats.org/officeDocument/2006/relationships/image" Target="../media/image2.png"/><Relationship Id="rId21" Type="http://schemas.openxmlformats.org/officeDocument/2006/relationships/image" Target="../media/image24.png"/><Relationship Id="rId34" Type="http://schemas.openxmlformats.org/officeDocument/2006/relationships/image" Target="../media/image37.png"/><Relationship Id="rId42" Type="http://schemas.openxmlformats.org/officeDocument/2006/relationships/image" Target="../media/image45.png"/><Relationship Id="rId47" Type="http://schemas.openxmlformats.org/officeDocument/2006/relationships/image" Target="../media/image50.png"/><Relationship Id="rId50" Type="http://schemas.openxmlformats.org/officeDocument/2006/relationships/image" Target="../media/image53.jpe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33" Type="http://schemas.openxmlformats.org/officeDocument/2006/relationships/image" Target="../media/image36.png"/><Relationship Id="rId38" Type="http://schemas.openxmlformats.org/officeDocument/2006/relationships/image" Target="../media/image41.png"/><Relationship Id="rId46" Type="http://schemas.openxmlformats.org/officeDocument/2006/relationships/image" Target="../media/image49.png"/><Relationship Id="rId2" Type="http://schemas.openxmlformats.org/officeDocument/2006/relationships/image" Target="../media/image8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41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37" Type="http://schemas.openxmlformats.org/officeDocument/2006/relationships/image" Target="../media/image40.png"/><Relationship Id="rId40" Type="http://schemas.openxmlformats.org/officeDocument/2006/relationships/image" Target="../media/image43.png"/><Relationship Id="rId45" Type="http://schemas.openxmlformats.org/officeDocument/2006/relationships/image" Target="../media/image48.png"/><Relationship Id="rId5" Type="http://schemas.openxmlformats.org/officeDocument/2006/relationships/image" Target="../media/image4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36" Type="http://schemas.openxmlformats.org/officeDocument/2006/relationships/image" Target="../media/image39.png"/><Relationship Id="rId49" Type="http://schemas.openxmlformats.org/officeDocument/2006/relationships/image" Target="../media/image52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31" Type="http://schemas.openxmlformats.org/officeDocument/2006/relationships/image" Target="../media/image34.png"/><Relationship Id="rId44" Type="http://schemas.openxmlformats.org/officeDocument/2006/relationships/image" Target="../media/image47.png"/><Relationship Id="rId4" Type="http://schemas.openxmlformats.org/officeDocument/2006/relationships/image" Target="../media/image3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Relationship Id="rId35" Type="http://schemas.openxmlformats.org/officeDocument/2006/relationships/image" Target="../media/image38.png"/><Relationship Id="rId43" Type="http://schemas.openxmlformats.org/officeDocument/2006/relationships/image" Target="../media/image46.png"/><Relationship Id="rId48" Type="http://schemas.openxmlformats.org/officeDocument/2006/relationships/image" Target="../media/image51.png"/><Relationship Id="rId8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e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4.jpe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6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8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2.jpe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68579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1031189"/>
            <a:ext cx="5651500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15" dirty="0"/>
              <a:t>SHORT </a:t>
            </a:r>
            <a:r>
              <a:rPr sz="5000" spc="-30" dirty="0"/>
              <a:t>COLUMN</a:t>
            </a:r>
            <a:r>
              <a:rPr sz="5000" spc="-55" dirty="0"/>
              <a:t> </a:t>
            </a:r>
            <a:r>
              <a:rPr sz="5000" dirty="0"/>
              <a:t>:</a:t>
            </a:r>
            <a:endParaRPr sz="5000"/>
          </a:p>
        </p:txBody>
      </p:sp>
      <p:sp>
        <p:nvSpPr>
          <p:cNvPr id="8" name="object 8"/>
          <p:cNvSpPr txBox="1"/>
          <p:nvPr/>
        </p:nvSpPr>
        <p:spPr>
          <a:xfrm>
            <a:off x="523240" y="1947799"/>
            <a:ext cx="7821295" cy="35928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102870" indent="-274320">
              <a:lnSpc>
                <a:spcPct val="100000"/>
              </a:lnSpc>
              <a:spcBef>
                <a:spcPts val="105"/>
              </a:spcBef>
            </a:pPr>
            <a:r>
              <a:rPr sz="2450" spc="-625" dirty="0">
                <a:solidFill>
                  <a:srgbClr val="0AD0D9"/>
                </a:solidFill>
                <a:latin typeface="Arial"/>
                <a:cs typeface="Arial"/>
              </a:rPr>
              <a:t></a:t>
            </a:r>
            <a:r>
              <a:rPr sz="2450" spc="-620" dirty="0">
                <a:solidFill>
                  <a:srgbClr val="0AD0D9"/>
                </a:solidFill>
                <a:latin typeface="Arial"/>
                <a:cs typeface="Arial"/>
              </a:rPr>
              <a:t> </a:t>
            </a:r>
            <a:r>
              <a:rPr sz="2600" spc="175" dirty="0">
                <a:latin typeface="Times New Roman"/>
                <a:cs typeface="Times New Roman"/>
              </a:rPr>
              <a:t>When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120" dirty="0">
                <a:latin typeface="Times New Roman"/>
                <a:cs typeface="Times New Roman"/>
              </a:rPr>
              <a:t>length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of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120" dirty="0">
                <a:latin typeface="Times New Roman"/>
                <a:cs typeface="Times New Roman"/>
              </a:rPr>
              <a:t>column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25" dirty="0">
                <a:latin typeface="Times New Roman"/>
                <a:cs typeface="Times New Roman"/>
              </a:rPr>
              <a:t>is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45" dirty="0">
                <a:latin typeface="Times New Roman"/>
                <a:cs typeface="Times New Roman"/>
              </a:rPr>
              <a:t>less</a:t>
            </a:r>
            <a:r>
              <a:rPr sz="2600" spc="-135" dirty="0">
                <a:latin typeface="Times New Roman"/>
                <a:cs typeface="Times New Roman"/>
              </a:rPr>
              <a:t> </a:t>
            </a:r>
            <a:r>
              <a:rPr sz="2600" spc="65" dirty="0">
                <a:latin typeface="Times New Roman"/>
                <a:cs typeface="Times New Roman"/>
              </a:rPr>
              <a:t>as</a:t>
            </a:r>
            <a:r>
              <a:rPr sz="2600" spc="-120" dirty="0">
                <a:latin typeface="Times New Roman"/>
                <a:cs typeface="Times New Roman"/>
              </a:rPr>
              <a:t> </a:t>
            </a:r>
            <a:r>
              <a:rPr sz="2600" spc="114" dirty="0">
                <a:latin typeface="Times New Roman"/>
                <a:cs typeface="Times New Roman"/>
              </a:rPr>
              <a:t>compared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130" dirty="0">
                <a:latin typeface="Times New Roman"/>
                <a:cs typeface="Times New Roman"/>
              </a:rPr>
              <a:t>to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80" dirty="0">
                <a:latin typeface="Times New Roman"/>
                <a:cs typeface="Times New Roman"/>
              </a:rPr>
              <a:t>its</a:t>
            </a:r>
            <a:r>
              <a:rPr sz="2600" spc="-13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c/s  </a:t>
            </a:r>
            <a:r>
              <a:rPr sz="2600" spc="105" dirty="0">
                <a:latin typeface="Times New Roman"/>
                <a:cs typeface="Times New Roman"/>
              </a:rPr>
              <a:t>dimension,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it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is</a:t>
            </a:r>
            <a:r>
              <a:rPr sz="2600" spc="-125" dirty="0">
                <a:latin typeface="Times New Roman"/>
                <a:cs typeface="Times New Roman"/>
              </a:rPr>
              <a:t> </a:t>
            </a:r>
            <a:r>
              <a:rPr sz="2600" spc="65" dirty="0">
                <a:latin typeface="Times New Roman"/>
                <a:cs typeface="Times New Roman"/>
              </a:rPr>
              <a:t>called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Times New Roman"/>
                <a:cs typeface="Times New Roman"/>
              </a:rPr>
              <a:t>Short</a:t>
            </a:r>
            <a:r>
              <a:rPr sz="2600" spc="-140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Times New Roman"/>
                <a:cs typeface="Times New Roman"/>
              </a:rPr>
              <a:t>column.</a:t>
            </a:r>
            <a:endParaRPr sz="2600">
              <a:latin typeface="Times New Roman"/>
              <a:cs typeface="Times New Roman"/>
            </a:endParaRPr>
          </a:p>
          <a:p>
            <a:pPr marL="299085" marR="5782310" indent="-274320">
              <a:lnSpc>
                <a:spcPct val="120000"/>
              </a:lnSpc>
            </a:pPr>
            <a:r>
              <a:rPr sz="2600" spc="105" dirty="0">
                <a:latin typeface="Times New Roman"/>
                <a:cs typeface="Times New Roman"/>
              </a:rPr>
              <a:t>Short</a:t>
            </a:r>
            <a:r>
              <a:rPr sz="2600" spc="-165" dirty="0">
                <a:latin typeface="Times New Roman"/>
                <a:cs typeface="Times New Roman"/>
              </a:rPr>
              <a:t> </a:t>
            </a:r>
            <a:r>
              <a:rPr sz="2600" spc="110" dirty="0">
                <a:latin typeface="Times New Roman"/>
                <a:cs typeface="Times New Roman"/>
              </a:rPr>
              <a:t>Column  </a:t>
            </a:r>
            <a:r>
              <a:rPr sz="2600" spc="105">
                <a:latin typeface="Times New Roman"/>
                <a:cs typeface="Times New Roman"/>
              </a:rPr>
              <a:t>L</a:t>
            </a:r>
            <a:r>
              <a:rPr sz="2550" spc="157" baseline="-21241">
                <a:latin typeface="Times New Roman"/>
                <a:cs typeface="Times New Roman"/>
              </a:rPr>
              <a:t>e</a:t>
            </a:r>
            <a:r>
              <a:rPr sz="2600" spc="105">
                <a:latin typeface="Times New Roman"/>
                <a:cs typeface="Times New Roman"/>
              </a:rPr>
              <a:t>/r</a:t>
            </a:r>
            <a:r>
              <a:rPr sz="2550" spc="157" baseline="-21241">
                <a:latin typeface="Times New Roman"/>
                <a:cs typeface="Times New Roman"/>
              </a:rPr>
              <a:t>min</a:t>
            </a:r>
            <a:r>
              <a:rPr sz="2550" spc="270" baseline="-21241">
                <a:latin typeface="Times New Roman"/>
                <a:cs typeface="Times New Roman"/>
              </a:rPr>
              <a:t> </a:t>
            </a:r>
            <a:r>
              <a:rPr sz="2600" spc="5" smtClean="0">
                <a:latin typeface="Times New Roman"/>
                <a:cs typeface="Times New Roman"/>
              </a:rPr>
              <a:t>&lt;</a:t>
            </a:r>
            <a:r>
              <a:rPr lang="en-US" sz="2600" spc="5" dirty="0" smtClean="0">
                <a:latin typeface="Times New Roman"/>
                <a:cs typeface="Times New Roman"/>
              </a:rPr>
              <a:t>45</a:t>
            </a:r>
            <a:endParaRPr sz="26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625"/>
              </a:spcBef>
            </a:pPr>
            <a:r>
              <a:rPr sz="2600" spc="50" dirty="0">
                <a:latin typeface="Times New Roman"/>
                <a:cs typeface="Times New Roman"/>
              </a:rPr>
              <a:t>Or,</a:t>
            </a:r>
            <a:endParaRPr sz="26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  <a:spcBef>
                <a:spcPts val="620"/>
              </a:spcBef>
            </a:pPr>
            <a:r>
              <a:rPr sz="2600" spc="114" dirty="0">
                <a:latin typeface="Times New Roman"/>
                <a:cs typeface="Times New Roman"/>
              </a:rPr>
              <a:t>L</a:t>
            </a:r>
            <a:r>
              <a:rPr sz="2550" spc="172" baseline="-21241" dirty="0">
                <a:latin typeface="Times New Roman"/>
                <a:cs typeface="Times New Roman"/>
              </a:rPr>
              <a:t>e</a:t>
            </a:r>
            <a:r>
              <a:rPr sz="2600" spc="114" dirty="0">
                <a:latin typeface="Times New Roman"/>
                <a:cs typeface="Times New Roman"/>
              </a:rPr>
              <a:t>/d </a:t>
            </a:r>
            <a:r>
              <a:rPr sz="2600" spc="-30">
                <a:latin typeface="Times New Roman"/>
                <a:cs typeface="Times New Roman"/>
              </a:rPr>
              <a:t>&lt;</a:t>
            </a:r>
            <a:r>
              <a:rPr sz="2600" spc="-130">
                <a:latin typeface="Times New Roman"/>
                <a:cs typeface="Times New Roman"/>
              </a:rPr>
              <a:t> </a:t>
            </a:r>
            <a:r>
              <a:rPr sz="2600" spc="-295" smtClean="0">
                <a:latin typeface="Times New Roman"/>
                <a:cs typeface="Times New Roman"/>
              </a:rPr>
              <a:t>1</a:t>
            </a:r>
            <a:r>
              <a:rPr lang="en-US" sz="2600" spc="-295" dirty="0" smtClean="0">
                <a:latin typeface="Times New Roman"/>
                <a:cs typeface="Times New Roman"/>
              </a:rPr>
              <a:t>2</a:t>
            </a:r>
            <a:endParaRPr sz="2600">
              <a:latin typeface="Times New Roman"/>
              <a:cs typeface="Times New Roman"/>
            </a:endParaRPr>
          </a:p>
          <a:p>
            <a:pPr marL="299085" marR="17780" indent="-274320">
              <a:lnSpc>
                <a:spcPct val="100000"/>
              </a:lnSpc>
              <a:spcBef>
                <a:spcPts val="625"/>
              </a:spcBef>
            </a:pPr>
            <a:r>
              <a:rPr sz="2450" spc="-625" dirty="0">
                <a:solidFill>
                  <a:srgbClr val="0AD0D9"/>
                </a:solidFill>
                <a:latin typeface="Arial"/>
                <a:cs typeface="Arial"/>
              </a:rPr>
              <a:t></a:t>
            </a:r>
            <a:r>
              <a:rPr sz="2450" spc="-615" dirty="0">
                <a:solidFill>
                  <a:srgbClr val="0AD0D9"/>
                </a:solidFill>
                <a:latin typeface="Arial"/>
                <a:cs typeface="Arial"/>
              </a:rPr>
              <a:t> </a:t>
            </a:r>
            <a:r>
              <a:rPr sz="2600" spc="90" dirty="0">
                <a:latin typeface="Times New Roman"/>
                <a:cs typeface="Times New Roman"/>
              </a:rPr>
              <a:t>Crushing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65" dirty="0">
                <a:latin typeface="Times New Roman"/>
                <a:cs typeface="Times New Roman"/>
              </a:rPr>
              <a:t>Load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60" dirty="0">
                <a:latin typeface="Times New Roman"/>
                <a:cs typeface="Times New Roman"/>
              </a:rPr>
              <a:t>: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The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90" dirty="0">
                <a:latin typeface="Times New Roman"/>
                <a:cs typeface="Times New Roman"/>
              </a:rPr>
              <a:t>load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145" dirty="0">
                <a:latin typeface="Times New Roman"/>
                <a:cs typeface="Times New Roman"/>
              </a:rPr>
              <a:t>at</a:t>
            </a:r>
            <a:r>
              <a:rPr sz="2600" spc="-130" dirty="0">
                <a:latin typeface="Times New Roman"/>
                <a:cs typeface="Times New Roman"/>
              </a:rPr>
              <a:t> </a:t>
            </a:r>
            <a:r>
              <a:rPr sz="2600" spc="95" dirty="0">
                <a:latin typeface="Times New Roman"/>
                <a:cs typeface="Times New Roman"/>
              </a:rPr>
              <a:t>which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135" dirty="0">
                <a:latin typeface="Times New Roman"/>
                <a:cs typeface="Times New Roman"/>
              </a:rPr>
              <a:t>short</a:t>
            </a:r>
            <a:r>
              <a:rPr sz="2600" spc="-140" dirty="0">
                <a:latin typeface="Times New Roman"/>
                <a:cs typeface="Times New Roman"/>
              </a:rPr>
              <a:t> </a:t>
            </a:r>
            <a:r>
              <a:rPr sz="2600" spc="120" dirty="0">
                <a:latin typeface="Times New Roman"/>
                <a:cs typeface="Times New Roman"/>
              </a:rPr>
              <a:t>column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70" dirty="0">
                <a:latin typeface="Times New Roman"/>
                <a:cs typeface="Times New Roman"/>
              </a:rPr>
              <a:t>fails  </a:t>
            </a:r>
            <a:r>
              <a:rPr sz="2600" spc="35" dirty="0">
                <a:latin typeface="Times New Roman"/>
                <a:cs typeface="Times New Roman"/>
              </a:rPr>
              <a:t>by</a:t>
            </a:r>
            <a:r>
              <a:rPr sz="2600" spc="-145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crushing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25" dirty="0">
                <a:latin typeface="Times New Roman"/>
                <a:cs typeface="Times New Roman"/>
              </a:rPr>
              <a:t>is</a:t>
            </a:r>
            <a:r>
              <a:rPr sz="2600" spc="-114" dirty="0">
                <a:latin typeface="Times New Roman"/>
                <a:cs typeface="Times New Roman"/>
              </a:rPr>
              <a:t> </a:t>
            </a:r>
            <a:r>
              <a:rPr sz="2600" spc="65" dirty="0">
                <a:latin typeface="Times New Roman"/>
                <a:cs typeface="Times New Roman"/>
              </a:rPr>
              <a:t>called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crushing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80" dirty="0">
                <a:latin typeface="Times New Roman"/>
                <a:cs typeface="Times New Roman"/>
              </a:rPr>
              <a:t>load.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1031189"/>
            <a:ext cx="7861300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35" dirty="0"/>
              <a:t>INTERMEDIATE</a:t>
            </a:r>
            <a:r>
              <a:rPr sz="5000" spc="-85" dirty="0"/>
              <a:t> </a:t>
            </a:r>
            <a:r>
              <a:rPr sz="5000" spc="-25" dirty="0"/>
              <a:t>COLUMN:</a:t>
            </a:r>
            <a:endParaRPr sz="5000"/>
          </a:p>
        </p:txBody>
      </p:sp>
      <p:sp>
        <p:nvSpPr>
          <p:cNvPr id="8" name="object 8"/>
          <p:cNvSpPr txBox="1"/>
          <p:nvPr/>
        </p:nvSpPr>
        <p:spPr>
          <a:xfrm>
            <a:off x="523240" y="1869160"/>
            <a:ext cx="7022465" cy="1927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9865" marR="2502535" indent="-165100">
              <a:lnSpc>
                <a:spcPct val="120000"/>
              </a:lnSpc>
              <a:spcBef>
                <a:spcPts val="100"/>
              </a:spcBef>
            </a:pPr>
            <a:r>
              <a:rPr sz="2450" spc="-625" dirty="0">
                <a:solidFill>
                  <a:srgbClr val="0AD0D9"/>
                </a:solidFill>
                <a:latin typeface="Arial"/>
                <a:cs typeface="Arial"/>
              </a:rPr>
              <a:t> </a:t>
            </a:r>
            <a:r>
              <a:rPr sz="2600" spc="110" dirty="0">
                <a:latin typeface="Times New Roman"/>
                <a:cs typeface="Times New Roman"/>
              </a:rPr>
              <a:t>Column </a:t>
            </a:r>
            <a:r>
              <a:rPr sz="2600" spc="20" dirty="0">
                <a:latin typeface="Times New Roman"/>
                <a:cs typeface="Times New Roman"/>
              </a:rPr>
              <a:t>is </a:t>
            </a:r>
            <a:r>
              <a:rPr sz="2600" spc="120" dirty="0">
                <a:latin typeface="Times New Roman"/>
                <a:cs typeface="Times New Roman"/>
              </a:rPr>
              <a:t>intermediate</a:t>
            </a:r>
            <a:r>
              <a:rPr sz="2600" spc="-430" dirty="0">
                <a:latin typeface="Times New Roman"/>
                <a:cs typeface="Times New Roman"/>
              </a:rPr>
              <a:t> </a:t>
            </a:r>
            <a:r>
              <a:rPr sz="2600" spc="15" dirty="0">
                <a:latin typeface="Times New Roman"/>
                <a:cs typeface="Times New Roman"/>
              </a:rPr>
              <a:t>when  </a:t>
            </a:r>
            <a:r>
              <a:rPr sz="2600" spc="125" dirty="0">
                <a:latin typeface="Times New Roman"/>
                <a:cs typeface="Times New Roman"/>
              </a:rPr>
              <a:t>4d </a:t>
            </a:r>
            <a:r>
              <a:rPr sz="2600" spc="-30" dirty="0">
                <a:latin typeface="Times New Roman"/>
                <a:cs typeface="Times New Roman"/>
              </a:rPr>
              <a:t>&lt; </a:t>
            </a:r>
            <a:r>
              <a:rPr sz="2600" spc="-145" dirty="0">
                <a:latin typeface="Times New Roman"/>
                <a:cs typeface="Times New Roman"/>
              </a:rPr>
              <a:t>L </a:t>
            </a:r>
            <a:r>
              <a:rPr sz="2600" spc="-30" dirty="0">
                <a:latin typeface="Times New Roman"/>
                <a:cs typeface="Times New Roman"/>
              </a:rPr>
              <a:t>&lt;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55" dirty="0">
                <a:latin typeface="Times New Roman"/>
                <a:cs typeface="Times New Roman"/>
              </a:rPr>
              <a:t>30d</a:t>
            </a:r>
            <a:endParaRPr sz="2600">
              <a:latin typeface="Times New Roman"/>
              <a:cs typeface="Times New Roman"/>
            </a:endParaRPr>
          </a:p>
          <a:p>
            <a:pPr marL="182245">
              <a:lnSpc>
                <a:spcPct val="100000"/>
              </a:lnSpc>
              <a:spcBef>
                <a:spcPts val="620"/>
              </a:spcBef>
            </a:pPr>
            <a:r>
              <a:rPr sz="2600" spc="160" dirty="0">
                <a:latin typeface="Times New Roman"/>
                <a:cs typeface="Times New Roman"/>
              </a:rPr>
              <a:t>and</a:t>
            </a:r>
            <a:endParaRPr sz="2600">
              <a:latin typeface="Times New Roman"/>
              <a:cs typeface="Times New Roman"/>
            </a:endParaRPr>
          </a:p>
          <a:p>
            <a:pPr marL="189865">
              <a:lnSpc>
                <a:spcPct val="100000"/>
              </a:lnSpc>
              <a:spcBef>
                <a:spcPts val="625"/>
              </a:spcBef>
            </a:pPr>
            <a:r>
              <a:rPr sz="2600" spc="-5" dirty="0">
                <a:latin typeface="Times New Roman"/>
                <a:cs typeface="Times New Roman"/>
              </a:rPr>
              <a:t>30 </a:t>
            </a:r>
            <a:r>
              <a:rPr sz="2600" spc="-30" dirty="0">
                <a:latin typeface="Times New Roman"/>
                <a:cs typeface="Times New Roman"/>
              </a:rPr>
              <a:t>&lt;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L</a:t>
            </a:r>
            <a:r>
              <a:rPr sz="2550" spc="-30" baseline="-21241" dirty="0">
                <a:latin typeface="Times New Roman"/>
                <a:cs typeface="Times New Roman"/>
              </a:rPr>
              <a:t>e</a:t>
            </a:r>
            <a:r>
              <a:rPr sz="2550" spc="262" baseline="-21241" dirty="0">
                <a:latin typeface="Times New Roman"/>
                <a:cs typeface="Times New Roman"/>
              </a:rPr>
              <a:t> </a:t>
            </a:r>
            <a:r>
              <a:rPr sz="2600" spc="229" dirty="0">
                <a:latin typeface="Times New Roman"/>
                <a:cs typeface="Times New Roman"/>
              </a:rPr>
              <a:t>/r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145" dirty="0">
                <a:latin typeface="Times New Roman"/>
                <a:cs typeface="Times New Roman"/>
              </a:rPr>
              <a:t>min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-30">
                <a:latin typeface="Times New Roman"/>
                <a:cs typeface="Times New Roman"/>
              </a:rPr>
              <a:t>&lt;</a:t>
            </a:r>
            <a:r>
              <a:rPr sz="2600">
                <a:latin typeface="Times New Roman"/>
                <a:cs typeface="Times New Roman"/>
              </a:rPr>
              <a:t> </a:t>
            </a:r>
            <a:r>
              <a:rPr lang="en-US" sz="2600" spc="-95" dirty="0" smtClean="0">
                <a:latin typeface="Times New Roman"/>
                <a:cs typeface="Times New Roman"/>
              </a:rPr>
              <a:t>45</a:t>
            </a:r>
            <a:r>
              <a:rPr sz="2600" spc="-75" smtClean="0">
                <a:latin typeface="Times New Roman"/>
                <a:cs typeface="Times New Roman"/>
              </a:rPr>
              <a:t> </a:t>
            </a:r>
            <a:r>
              <a:rPr sz="2600" spc="120" dirty="0">
                <a:latin typeface="Times New Roman"/>
                <a:cs typeface="Times New Roman"/>
              </a:rPr>
              <a:t>or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50" dirty="0">
                <a:latin typeface="Times New Roman"/>
                <a:cs typeface="Times New Roman"/>
              </a:rPr>
              <a:t>Critical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slenderness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spc="65" dirty="0">
                <a:latin typeface="Times New Roman"/>
                <a:cs typeface="Times New Roman"/>
              </a:rPr>
              <a:t>ratio.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0" marR="5080">
              <a:lnSpc>
                <a:spcPct val="100000"/>
              </a:lnSpc>
              <a:spcBef>
                <a:spcPts val="100"/>
              </a:spcBef>
            </a:pPr>
            <a:r>
              <a:rPr sz="3600" b="1" spc="-15" dirty="0">
                <a:solidFill>
                  <a:srgbClr val="000000"/>
                </a:solidFill>
                <a:latin typeface="Carlito"/>
                <a:cs typeface="Carlito"/>
              </a:rPr>
              <a:t>What </a:t>
            </a:r>
            <a:r>
              <a:rPr sz="3600" b="1" dirty="0">
                <a:solidFill>
                  <a:srgbClr val="000000"/>
                </a:solidFill>
                <a:latin typeface="Carlito"/>
                <a:cs typeface="Carlito"/>
              </a:rPr>
              <a:t>is the </a:t>
            </a:r>
            <a:r>
              <a:rPr sz="3600" b="1" spc="-10" dirty="0">
                <a:solidFill>
                  <a:srgbClr val="000000"/>
                </a:solidFill>
                <a:latin typeface="Carlito"/>
                <a:cs typeface="Carlito"/>
              </a:rPr>
              <a:t>definition </a:t>
            </a:r>
            <a:r>
              <a:rPr sz="3600" b="1" dirty="0">
                <a:solidFill>
                  <a:srgbClr val="000000"/>
                </a:solidFill>
                <a:latin typeface="Carlito"/>
                <a:cs typeface="Carlito"/>
              </a:rPr>
              <a:t>of the slenderness  </a:t>
            </a:r>
            <a:r>
              <a:rPr sz="3600" b="1" spc="-25" dirty="0">
                <a:solidFill>
                  <a:srgbClr val="000000"/>
                </a:solidFill>
                <a:latin typeface="Carlito"/>
                <a:cs typeface="Carlito"/>
              </a:rPr>
              <a:t>ratio </a:t>
            </a:r>
            <a:r>
              <a:rPr sz="3600" b="1" dirty="0">
                <a:solidFill>
                  <a:srgbClr val="000000"/>
                </a:solidFill>
                <a:latin typeface="Carlito"/>
                <a:cs typeface="Carlito"/>
              </a:rPr>
              <a:t>of a</a:t>
            </a:r>
            <a:r>
              <a:rPr sz="3600" b="1" spc="15" dirty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sz="3600" b="1" spc="-5" dirty="0">
                <a:solidFill>
                  <a:srgbClr val="000000"/>
                </a:solidFill>
                <a:latin typeface="Carlito"/>
                <a:cs typeface="Carlito"/>
              </a:rPr>
              <a:t>column?</a:t>
            </a:r>
            <a:endParaRPr sz="36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5800" y="2057400"/>
            <a:ext cx="8005445" cy="1769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2420" marR="30480" indent="-274955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313055" algn="l"/>
              </a:tabLst>
            </a:pPr>
            <a:r>
              <a:rPr sz="2600" spc="90" dirty="0">
                <a:latin typeface="Times New Roman"/>
                <a:cs typeface="Times New Roman"/>
              </a:rPr>
              <a:t>Slenderness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spc="95" dirty="0">
                <a:latin typeface="Times New Roman"/>
                <a:cs typeface="Times New Roman"/>
              </a:rPr>
              <a:t>ratio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is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160" dirty="0">
                <a:latin typeface="Times New Roman"/>
                <a:cs typeface="Times New Roman"/>
              </a:rPr>
              <a:t>the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spc="95" dirty="0">
                <a:latin typeface="Times New Roman"/>
                <a:cs typeface="Times New Roman"/>
              </a:rPr>
              <a:t>ratio</a:t>
            </a:r>
            <a:r>
              <a:rPr sz="2600" spc="-125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of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spc="160" dirty="0">
                <a:latin typeface="Times New Roman"/>
                <a:cs typeface="Times New Roman"/>
              </a:rPr>
              <a:t>the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120" dirty="0">
                <a:latin typeface="Times New Roman"/>
                <a:cs typeface="Times New Roman"/>
              </a:rPr>
              <a:t>length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of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95" dirty="0">
                <a:latin typeface="Times New Roman"/>
                <a:cs typeface="Times New Roman"/>
              </a:rPr>
              <a:t>a</a:t>
            </a:r>
            <a:r>
              <a:rPr sz="2600" spc="-140" dirty="0">
                <a:latin typeface="Times New Roman"/>
                <a:cs typeface="Times New Roman"/>
              </a:rPr>
              <a:t> </a:t>
            </a:r>
            <a:r>
              <a:rPr sz="2600" spc="50" dirty="0">
                <a:latin typeface="Times New Roman"/>
                <a:cs typeface="Times New Roman"/>
              </a:rPr>
              <a:t>column  </a:t>
            </a:r>
            <a:r>
              <a:rPr sz="2600" spc="160" dirty="0">
                <a:latin typeface="Times New Roman"/>
                <a:cs typeface="Times New Roman"/>
              </a:rPr>
              <a:t>and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160" dirty="0">
                <a:latin typeface="Times New Roman"/>
                <a:cs typeface="Times New Roman"/>
              </a:rPr>
              <a:t>the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85" dirty="0">
                <a:latin typeface="Times New Roman"/>
                <a:cs typeface="Times New Roman"/>
              </a:rPr>
              <a:t>least</a:t>
            </a:r>
            <a:r>
              <a:rPr sz="2600" spc="-125" dirty="0">
                <a:latin typeface="Times New Roman"/>
                <a:cs typeface="Times New Roman"/>
              </a:rPr>
              <a:t> </a:t>
            </a:r>
            <a:r>
              <a:rPr sz="2600" spc="95" dirty="0">
                <a:latin typeface="Times New Roman"/>
                <a:cs typeface="Times New Roman"/>
              </a:rPr>
              <a:t>radius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of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85" dirty="0">
                <a:latin typeface="Times New Roman"/>
                <a:cs typeface="Times New Roman"/>
              </a:rPr>
              <a:t>gyration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of</a:t>
            </a:r>
            <a:r>
              <a:rPr sz="2600" spc="30" dirty="0">
                <a:latin typeface="Times New Roman"/>
                <a:cs typeface="Times New Roman"/>
              </a:rPr>
              <a:t> </a:t>
            </a:r>
            <a:r>
              <a:rPr sz="2600" spc="80" dirty="0">
                <a:latin typeface="Times New Roman"/>
                <a:cs typeface="Times New Roman"/>
              </a:rPr>
              <a:t>its</a:t>
            </a:r>
            <a:r>
              <a:rPr sz="2600" spc="-120" dirty="0">
                <a:latin typeface="Times New Roman"/>
                <a:cs typeface="Times New Roman"/>
              </a:rPr>
              <a:t> </a:t>
            </a:r>
            <a:r>
              <a:rPr sz="2600" spc="65" dirty="0">
                <a:latin typeface="Times New Roman"/>
                <a:cs typeface="Times New Roman"/>
              </a:rPr>
              <a:t>cross</a:t>
            </a:r>
            <a:r>
              <a:rPr sz="2600" spc="-125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section</a:t>
            </a:r>
            <a:endParaRPr sz="2600">
              <a:latin typeface="Times New Roman"/>
              <a:cs typeface="Times New Roman"/>
            </a:endParaRPr>
          </a:p>
          <a:p>
            <a:pPr marL="394970" indent="-35750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394335" algn="l"/>
                <a:tab pos="395605" algn="l"/>
              </a:tabLst>
            </a:pPr>
            <a:r>
              <a:rPr sz="2600" spc="120" dirty="0">
                <a:latin typeface="Times New Roman"/>
                <a:cs typeface="Times New Roman"/>
              </a:rPr>
              <a:t>Often </a:t>
            </a:r>
            <a:r>
              <a:rPr sz="2600" spc="140" dirty="0">
                <a:latin typeface="Times New Roman"/>
                <a:cs typeface="Times New Roman"/>
              </a:rPr>
              <a:t>denoted </a:t>
            </a:r>
            <a:r>
              <a:rPr sz="2600" spc="35" dirty="0">
                <a:latin typeface="Times New Roman"/>
                <a:cs typeface="Times New Roman"/>
              </a:rPr>
              <a:t>by</a:t>
            </a:r>
            <a:r>
              <a:rPr sz="2600" spc="-480" dirty="0">
                <a:latin typeface="Times New Roman"/>
                <a:cs typeface="Times New Roman"/>
              </a:rPr>
              <a:t> </a:t>
            </a:r>
            <a:r>
              <a:rPr sz="2600" spc="125" dirty="0">
                <a:latin typeface="Times New Roman"/>
                <a:cs typeface="Times New Roman"/>
              </a:rPr>
              <a:t>lambda</a:t>
            </a:r>
            <a:endParaRPr sz="2600">
              <a:latin typeface="Times New Roman"/>
              <a:cs typeface="Times New Roman"/>
            </a:endParaRPr>
          </a:p>
          <a:p>
            <a:pPr marL="312420" indent="-274955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313055" algn="l"/>
              </a:tabLst>
            </a:pPr>
            <a:r>
              <a:rPr sz="2600" spc="140" dirty="0">
                <a:latin typeface="Times New Roman"/>
                <a:cs typeface="Times New Roman"/>
              </a:rPr>
              <a:t>λ </a:t>
            </a:r>
            <a:r>
              <a:rPr sz="2600" spc="-30">
                <a:latin typeface="Times New Roman"/>
                <a:cs typeface="Times New Roman"/>
              </a:rPr>
              <a:t>=</a:t>
            </a:r>
            <a:r>
              <a:rPr sz="2600" spc="-220">
                <a:latin typeface="Times New Roman"/>
                <a:cs typeface="Times New Roman"/>
              </a:rPr>
              <a:t> </a:t>
            </a:r>
            <a:r>
              <a:rPr lang="en-US" sz="2600" spc="125" dirty="0">
                <a:latin typeface="Times New Roman"/>
                <a:cs typeface="Times New Roman"/>
              </a:rPr>
              <a:t>L</a:t>
            </a:r>
            <a:r>
              <a:rPr sz="2550" spc="187" baseline="-21241" smtClean="0">
                <a:latin typeface="Times New Roman"/>
                <a:cs typeface="Times New Roman"/>
              </a:rPr>
              <a:t>e</a:t>
            </a:r>
            <a:r>
              <a:rPr sz="2600" spc="125" smtClean="0">
                <a:latin typeface="Times New Roman"/>
                <a:cs typeface="Times New Roman"/>
              </a:rPr>
              <a:t>/r</a:t>
            </a:r>
            <a:r>
              <a:rPr sz="2550" spc="187" baseline="-21241" smtClean="0">
                <a:latin typeface="Times New Roman"/>
                <a:cs typeface="Times New Roman"/>
              </a:rPr>
              <a:t>min</a:t>
            </a:r>
            <a:endParaRPr sz="2550" baseline="-21241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1031189"/>
            <a:ext cx="786130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dirty="0"/>
              <a:t>Uses of </a:t>
            </a:r>
            <a:r>
              <a:rPr sz="5000" spc="-5" dirty="0"/>
              <a:t>slenderness</a:t>
            </a:r>
            <a:r>
              <a:rPr sz="5000" spc="-125" dirty="0"/>
              <a:t> </a:t>
            </a:r>
            <a:r>
              <a:rPr sz="5000" spc="-35" dirty="0"/>
              <a:t>ratio</a:t>
            </a:r>
            <a:endParaRPr sz="5000"/>
          </a:p>
        </p:txBody>
      </p:sp>
      <p:sp>
        <p:nvSpPr>
          <p:cNvPr id="8" name="object 8"/>
          <p:cNvSpPr txBox="1"/>
          <p:nvPr/>
        </p:nvSpPr>
        <p:spPr>
          <a:xfrm>
            <a:off x="535940" y="1947799"/>
            <a:ext cx="7930515" cy="28797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75" dirty="0">
                <a:latin typeface="Times New Roman"/>
                <a:cs typeface="Times New Roman"/>
              </a:rPr>
              <a:t>It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25" dirty="0">
                <a:latin typeface="Times New Roman"/>
                <a:cs typeface="Times New Roman"/>
              </a:rPr>
              <a:t>is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120" dirty="0">
                <a:latin typeface="Times New Roman"/>
                <a:cs typeface="Times New Roman"/>
              </a:rPr>
              <a:t>used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40" dirty="0">
                <a:latin typeface="Times New Roman"/>
                <a:cs typeface="Times New Roman"/>
              </a:rPr>
              <a:t>extensively</a:t>
            </a:r>
            <a:r>
              <a:rPr sz="2600" spc="-120" dirty="0">
                <a:latin typeface="Times New Roman"/>
                <a:cs typeface="Times New Roman"/>
              </a:rPr>
              <a:t> </a:t>
            </a:r>
            <a:r>
              <a:rPr sz="2600" spc="50" dirty="0">
                <a:latin typeface="Times New Roman"/>
                <a:cs typeface="Times New Roman"/>
              </a:rPr>
              <a:t>for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spc="85" dirty="0">
                <a:latin typeface="Times New Roman"/>
                <a:cs typeface="Times New Roman"/>
              </a:rPr>
              <a:t>finding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160" dirty="0">
                <a:latin typeface="Times New Roman"/>
                <a:cs typeface="Times New Roman"/>
              </a:rPr>
              <a:t>out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160" dirty="0">
                <a:latin typeface="Times New Roman"/>
                <a:cs typeface="Times New Roman"/>
              </a:rPr>
              <a:t>the</a:t>
            </a:r>
            <a:r>
              <a:rPr sz="2600" spc="-140" dirty="0">
                <a:latin typeface="Times New Roman"/>
                <a:cs typeface="Times New Roman"/>
              </a:rPr>
              <a:t> </a:t>
            </a:r>
            <a:r>
              <a:rPr sz="2600" spc="90" dirty="0">
                <a:latin typeface="Times New Roman"/>
                <a:cs typeface="Times New Roman"/>
              </a:rPr>
              <a:t>design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95" dirty="0">
                <a:latin typeface="Times New Roman"/>
                <a:cs typeface="Times New Roman"/>
              </a:rPr>
              <a:t>load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as  </a:t>
            </a:r>
            <a:r>
              <a:rPr sz="2600" spc="20" dirty="0">
                <a:latin typeface="Times New Roman"/>
                <a:cs typeface="Times New Roman"/>
              </a:rPr>
              <a:t>well </a:t>
            </a:r>
            <a:r>
              <a:rPr sz="2600" spc="65" dirty="0">
                <a:latin typeface="Times New Roman"/>
                <a:cs typeface="Times New Roman"/>
              </a:rPr>
              <a:t>as </a:t>
            </a:r>
            <a:r>
              <a:rPr sz="2600" spc="110" dirty="0">
                <a:latin typeface="Times New Roman"/>
                <a:cs typeface="Times New Roman"/>
              </a:rPr>
              <a:t>in </a:t>
            </a:r>
            <a:r>
              <a:rPr sz="2600" spc="35" dirty="0">
                <a:latin typeface="Times New Roman"/>
                <a:cs typeface="Times New Roman"/>
              </a:rPr>
              <a:t>classifying </a:t>
            </a:r>
            <a:r>
              <a:rPr sz="2600" spc="70" dirty="0">
                <a:latin typeface="Times New Roman"/>
                <a:cs typeface="Times New Roman"/>
              </a:rPr>
              <a:t>various </a:t>
            </a:r>
            <a:r>
              <a:rPr sz="2600" spc="110" dirty="0">
                <a:latin typeface="Times New Roman"/>
                <a:cs typeface="Times New Roman"/>
              </a:rPr>
              <a:t>columns in  </a:t>
            </a:r>
            <a:r>
              <a:rPr sz="2600" spc="135" dirty="0">
                <a:latin typeface="Times New Roman"/>
                <a:cs typeface="Times New Roman"/>
              </a:rPr>
              <a:t>short/intermediate/long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60" dirty="0">
                <a:latin typeface="Times New Roman"/>
                <a:cs typeface="Times New Roman"/>
              </a:rPr>
              <a:t>Example-</a:t>
            </a:r>
            <a:endParaRPr sz="2600">
              <a:latin typeface="Times New Roman"/>
              <a:cs typeface="Times New Roman"/>
            </a:endParaRPr>
          </a:p>
          <a:p>
            <a:pPr marL="286385" marR="1464310">
              <a:lnSpc>
                <a:spcPct val="100000"/>
              </a:lnSpc>
              <a:spcBef>
                <a:spcPts val="5"/>
              </a:spcBef>
            </a:pPr>
            <a:r>
              <a:rPr sz="2600" spc="105" dirty="0">
                <a:latin typeface="Times New Roman"/>
                <a:cs typeface="Times New Roman"/>
              </a:rPr>
              <a:t>Short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45" dirty="0">
                <a:latin typeface="Times New Roman"/>
                <a:cs typeface="Times New Roman"/>
              </a:rPr>
              <a:t>Steel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120" dirty="0">
                <a:latin typeface="Times New Roman"/>
                <a:cs typeface="Times New Roman"/>
              </a:rPr>
              <a:t>column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70" dirty="0">
                <a:latin typeface="Times New Roman"/>
                <a:cs typeface="Times New Roman"/>
              </a:rPr>
              <a:t>-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125" dirty="0">
                <a:latin typeface="Times New Roman"/>
                <a:cs typeface="Times New Roman"/>
              </a:rPr>
              <a:t>lambda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25" dirty="0">
                <a:latin typeface="Times New Roman"/>
                <a:cs typeface="Times New Roman"/>
              </a:rPr>
              <a:t>is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45" dirty="0">
                <a:latin typeface="Times New Roman"/>
                <a:cs typeface="Times New Roman"/>
              </a:rPr>
              <a:t>less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spc="175">
                <a:latin typeface="Times New Roman"/>
                <a:cs typeface="Times New Roman"/>
              </a:rPr>
              <a:t>than</a:t>
            </a:r>
            <a:r>
              <a:rPr sz="2600" spc="-55">
                <a:latin typeface="Times New Roman"/>
                <a:cs typeface="Times New Roman"/>
              </a:rPr>
              <a:t> </a:t>
            </a:r>
            <a:r>
              <a:rPr lang="en-US" sz="2600" spc="15" dirty="0" smtClean="0">
                <a:latin typeface="Times New Roman"/>
                <a:cs typeface="Times New Roman"/>
              </a:rPr>
              <a:t>45</a:t>
            </a:r>
            <a:r>
              <a:rPr sz="2600" spc="15" smtClean="0">
                <a:latin typeface="Times New Roman"/>
                <a:cs typeface="Times New Roman"/>
              </a:rPr>
              <a:t>.  </a:t>
            </a:r>
            <a:r>
              <a:rPr sz="2600" spc="120" dirty="0">
                <a:latin typeface="Times New Roman"/>
                <a:cs typeface="Times New Roman"/>
              </a:rPr>
              <a:t>Intermediate </a:t>
            </a:r>
            <a:r>
              <a:rPr sz="2600" spc="70">
                <a:latin typeface="Times New Roman"/>
                <a:cs typeface="Times New Roman"/>
              </a:rPr>
              <a:t>- </a:t>
            </a:r>
            <a:r>
              <a:rPr lang="en-US" sz="2600" spc="20" dirty="0">
                <a:latin typeface="Times New Roman"/>
                <a:cs typeface="Times New Roman"/>
              </a:rPr>
              <a:t>3</a:t>
            </a:r>
            <a:r>
              <a:rPr sz="2600" spc="20" smtClean="0">
                <a:latin typeface="Times New Roman"/>
                <a:cs typeface="Times New Roman"/>
              </a:rPr>
              <a:t>0</a:t>
            </a:r>
            <a:r>
              <a:rPr sz="2600" spc="-285" smtClean="0">
                <a:latin typeface="Times New Roman"/>
                <a:cs typeface="Times New Roman"/>
              </a:rPr>
              <a:t> </a:t>
            </a:r>
            <a:r>
              <a:rPr sz="2600" spc="5" smtClean="0">
                <a:latin typeface="Times New Roman"/>
                <a:cs typeface="Times New Roman"/>
              </a:rPr>
              <a:t>-</a:t>
            </a:r>
            <a:r>
              <a:rPr lang="en-US" sz="2600" spc="5" dirty="0" smtClean="0">
                <a:latin typeface="Times New Roman"/>
                <a:cs typeface="Times New Roman"/>
              </a:rPr>
              <a:t> 45</a:t>
            </a:r>
            <a:endParaRPr sz="2600">
              <a:latin typeface="Times New Roman"/>
              <a:cs typeface="Times New Roman"/>
            </a:endParaRPr>
          </a:p>
          <a:p>
            <a:pPr marL="286385">
              <a:lnSpc>
                <a:spcPct val="100000"/>
              </a:lnSpc>
            </a:pPr>
            <a:r>
              <a:rPr sz="2600" spc="55" dirty="0">
                <a:latin typeface="Times New Roman"/>
                <a:cs typeface="Times New Roman"/>
              </a:rPr>
              <a:t>Long </a:t>
            </a:r>
            <a:r>
              <a:rPr sz="2600" spc="70">
                <a:latin typeface="Times New Roman"/>
                <a:cs typeface="Times New Roman"/>
              </a:rPr>
              <a:t>- </a:t>
            </a:r>
            <a:r>
              <a:rPr lang="en-US" sz="2600" spc="-15" dirty="0" smtClean="0">
                <a:latin typeface="Times New Roman"/>
                <a:cs typeface="Times New Roman"/>
              </a:rPr>
              <a:t>45</a:t>
            </a:r>
            <a:r>
              <a:rPr sz="2600" spc="-204" smtClean="0">
                <a:latin typeface="Times New Roman"/>
                <a:cs typeface="Times New Roman"/>
              </a:rPr>
              <a:t> </a:t>
            </a:r>
            <a:r>
              <a:rPr sz="2600" spc="50" dirty="0">
                <a:latin typeface="Times New Roman"/>
                <a:cs typeface="Times New Roman"/>
              </a:rPr>
              <a:t>above.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1031189"/>
            <a:ext cx="656590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30" dirty="0"/>
              <a:t>Why </a:t>
            </a:r>
            <a:r>
              <a:rPr sz="5000" dirty="0"/>
              <a:t>this is</a:t>
            </a:r>
            <a:r>
              <a:rPr sz="5000" spc="-75" dirty="0"/>
              <a:t> </a:t>
            </a:r>
            <a:r>
              <a:rPr sz="5000" spc="-10" dirty="0"/>
              <a:t>important?</a:t>
            </a:r>
            <a:endParaRPr sz="5000"/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83578" rIns="0" bIns="0" rtlCol="0">
            <a:spAutoFit/>
          </a:bodyPr>
          <a:lstStyle/>
          <a:p>
            <a:pPr marL="441325" marR="5080" indent="-274320">
              <a:lnSpc>
                <a:spcPct val="100000"/>
              </a:lnSpc>
              <a:spcBef>
                <a:spcPts val="105"/>
              </a:spcBef>
            </a:pPr>
            <a:r>
              <a:rPr sz="2450" spc="-625" dirty="0">
                <a:solidFill>
                  <a:srgbClr val="0AD0D9"/>
                </a:solidFill>
                <a:latin typeface="Arial"/>
                <a:cs typeface="Arial"/>
              </a:rPr>
              <a:t></a:t>
            </a:r>
            <a:r>
              <a:rPr sz="2450" spc="-620" dirty="0">
                <a:solidFill>
                  <a:srgbClr val="0AD0D9"/>
                </a:solidFill>
                <a:latin typeface="Arial"/>
                <a:cs typeface="Arial"/>
              </a:rPr>
              <a:t> </a:t>
            </a:r>
            <a:r>
              <a:rPr sz="2600" spc="55" dirty="0"/>
              <a:t>Long</a:t>
            </a:r>
            <a:r>
              <a:rPr sz="2600" spc="-80" dirty="0"/>
              <a:t> </a:t>
            </a:r>
            <a:r>
              <a:rPr sz="2600" spc="110" dirty="0"/>
              <a:t>columns</a:t>
            </a:r>
            <a:r>
              <a:rPr sz="2600" spc="-120" dirty="0"/>
              <a:t> </a:t>
            </a:r>
            <a:r>
              <a:rPr sz="2600" spc="155" dirty="0"/>
              <a:t>under</a:t>
            </a:r>
            <a:r>
              <a:rPr sz="2600" spc="-155" dirty="0"/>
              <a:t> </a:t>
            </a:r>
            <a:r>
              <a:rPr sz="2600" spc="95" dirty="0"/>
              <a:t>compression</a:t>
            </a:r>
            <a:r>
              <a:rPr sz="2600" spc="-135" dirty="0"/>
              <a:t> </a:t>
            </a:r>
            <a:r>
              <a:rPr sz="2600" spc="114" dirty="0"/>
              <a:t>can</a:t>
            </a:r>
            <a:r>
              <a:rPr sz="2600" spc="-60" dirty="0"/>
              <a:t> </a:t>
            </a:r>
            <a:r>
              <a:rPr sz="2600" spc="10" dirty="0"/>
              <a:t>fail</a:t>
            </a:r>
            <a:r>
              <a:rPr sz="2600" spc="-75" dirty="0"/>
              <a:t> </a:t>
            </a:r>
            <a:r>
              <a:rPr sz="2600" spc="20" dirty="0"/>
              <a:t>via</a:t>
            </a:r>
            <a:r>
              <a:rPr sz="2600" spc="-80" dirty="0"/>
              <a:t> </a:t>
            </a:r>
            <a:r>
              <a:rPr sz="2600" spc="60" dirty="0"/>
              <a:t>both  </a:t>
            </a:r>
            <a:r>
              <a:rPr sz="2600" spc="85" dirty="0"/>
              <a:t>buckling</a:t>
            </a:r>
            <a:r>
              <a:rPr sz="2600" spc="-25" dirty="0"/>
              <a:t> </a:t>
            </a:r>
            <a:r>
              <a:rPr sz="2600" spc="120" dirty="0"/>
              <a:t>(bending</a:t>
            </a:r>
            <a:r>
              <a:rPr sz="2600" spc="-40" dirty="0"/>
              <a:t> </a:t>
            </a:r>
            <a:r>
              <a:rPr sz="2600" spc="80" dirty="0"/>
              <a:t>side</a:t>
            </a:r>
            <a:r>
              <a:rPr sz="2600" spc="-125" dirty="0"/>
              <a:t> </a:t>
            </a:r>
            <a:r>
              <a:rPr sz="2600" spc="20" dirty="0"/>
              <a:t>ways)</a:t>
            </a:r>
            <a:r>
              <a:rPr sz="2600" spc="-90" dirty="0"/>
              <a:t> </a:t>
            </a:r>
            <a:r>
              <a:rPr sz="2600" spc="65" dirty="0"/>
              <a:t>as</a:t>
            </a:r>
            <a:r>
              <a:rPr sz="2600" spc="-114" dirty="0"/>
              <a:t> </a:t>
            </a:r>
            <a:r>
              <a:rPr sz="2600" spc="20" dirty="0"/>
              <a:t>well</a:t>
            </a:r>
            <a:r>
              <a:rPr sz="2600" spc="-100" dirty="0"/>
              <a:t> </a:t>
            </a:r>
            <a:r>
              <a:rPr sz="2600" spc="65" dirty="0"/>
              <a:t>as</a:t>
            </a:r>
            <a:r>
              <a:rPr sz="2600" spc="-120" dirty="0"/>
              <a:t> </a:t>
            </a:r>
            <a:r>
              <a:rPr sz="2600" spc="85" dirty="0"/>
              <a:t>crushing.</a:t>
            </a:r>
            <a:endParaRPr sz="2600">
              <a:latin typeface="Arial"/>
              <a:cs typeface="Arial"/>
            </a:endParaRPr>
          </a:p>
          <a:p>
            <a:pPr marL="441325" marR="36195">
              <a:lnSpc>
                <a:spcPct val="100000"/>
              </a:lnSpc>
            </a:pPr>
            <a:r>
              <a:rPr sz="2600" spc="35" dirty="0"/>
              <a:t>Various </a:t>
            </a:r>
            <a:r>
              <a:rPr sz="2600" spc="85" dirty="0"/>
              <a:t>formulas </a:t>
            </a:r>
            <a:r>
              <a:rPr sz="2600" spc="130" dirty="0"/>
              <a:t>to </a:t>
            </a:r>
            <a:r>
              <a:rPr sz="2600" spc="75" dirty="0"/>
              <a:t>calculate </a:t>
            </a:r>
            <a:r>
              <a:rPr sz="2600" spc="120" dirty="0"/>
              <a:t>such </a:t>
            </a:r>
            <a:r>
              <a:rPr sz="2600" spc="60" dirty="0"/>
              <a:t>failure  </a:t>
            </a:r>
            <a:r>
              <a:rPr sz="2600" spc="85" dirty="0"/>
              <a:t>characteristics</a:t>
            </a:r>
            <a:r>
              <a:rPr sz="2600" spc="-130" dirty="0"/>
              <a:t> </a:t>
            </a:r>
            <a:r>
              <a:rPr sz="2600" spc="40" dirty="0"/>
              <a:t>extensively</a:t>
            </a:r>
            <a:r>
              <a:rPr sz="2600" spc="-140" dirty="0"/>
              <a:t> </a:t>
            </a:r>
            <a:r>
              <a:rPr sz="2600" spc="100" dirty="0"/>
              <a:t>use</a:t>
            </a:r>
            <a:r>
              <a:rPr sz="2600" spc="-95" dirty="0"/>
              <a:t> </a:t>
            </a:r>
            <a:r>
              <a:rPr sz="2600" spc="160" dirty="0"/>
              <a:t>the</a:t>
            </a:r>
            <a:r>
              <a:rPr sz="2600" spc="-100" dirty="0"/>
              <a:t> </a:t>
            </a:r>
            <a:r>
              <a:rPr sz="2600" spc="100" dirty="0"/>
              <a:t>use</a:t>
            </a:r>
            <a:r>
              <a:rPr sz="2600" spc="-140" dirty="0"/>
              <a:t> </a:t>
            </a:r>
            <a:r>
              <a:rPr sz="2600" spc="20" dirty="0"/>
              <a:t>of</a:t>
            </a:r>
            <a:r>
              <a:rPr sz="2600" spc="45" dirty="0"/>
              <a:t> </a:t>
            </a:r>
            <a:r>
              <a:rPr sz="2600" spc="110" dirty="0"/>
              <a:t>this</a:t>
            </a:r>
            <a:r>
              <a:rPr sz="2600" spc="-100" dirty="0"/>
              <a:t> </a:t>
            </a:r>
            <a:r>
              <a:rPr sz="2600" spc="65" dirty="0"/>
              <a:t>ratio.</a:t>
            </a:r>
            <a:endParaRPr sz="2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784606"/>
            <a:ext cx="626110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1" dirty="0">
                <a:latin typeface="Carlito"/>
                <a:cs typeface="Carlito"/>
              </a:rPr>
              <a:t>Radius of</a:t>
            </a:r>
            <a:r>
              <a:rPr sz="5000" b="1" spc="-95" dirty="0">
                <a:latin typeface="Carlito"/>
                <a:cs typeface="Carlito"/>
              </a:rPr>
              <a:t> </a:t>
            </a:r>
            <a:r>
              <a:rPr sz="5000" b="1" spc="-20" dirty="0">
                <a:latin typeface="Carlito"/>
                <a:cs typeface="Carlito"/>
              </a:rPr>
              <a:t>gyration</a:t>
            </a:r>
            <a:endParaRPr sz="50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1706321"/>
            <a:ext cx="7981315" cy="29597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306070" indent="-192405">
              <a:lnSpc>
                <a:spcPct val="100000"/>
              </a:lnSpc>
              <a:spcBef>
                <a:spcPts val="105"/>
              </a:spcBef>
            </a:pPr>
            <a:r>
              <a:rPr sz="2600" spc="65" dirty="0">
                <a:latin typeface="Times New Roman"/>
                <a:cs typeface="Times New Roman"/>
              </a:rPr>
              <a:t>Radius</a:t>
            </a:r>
            <a:r>
              <a:rPr sz="2600" spc="-130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of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85" dirty="0">
                <a:latin typeface="Times New Roman"/>
                <a:cs typeface="Times New Roman"/>
              </a:rPr>
              <a:t>gyration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spc="25" dirty="0">
                <a:latin typeface="Times New Roman"/>
                <a:cs typeface="Times New Roman"/>
              </a:rPr>
              <a:t>is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spc="120" dirty="0">
                <a:latin typeface="Times New Roman"/>
                <a:cs typeface="Times New Roman"/>
              </a:rPr>
              <a:t>used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spc="135" dirty="0">
                <a:latin typeface="Times New Roman"/>
                <a:cs typeface="Times New Roman"/>
              </a:rPr>
              <a:t>to</a:t>
            </a:r>
            <a:r>
              <a:rPr sz="2600" spc="-155" dirty="0">
                <a:latin typeface="Times New Roman"/>
                <a:cs typeface="Times New Roman"/>
              </a:rPr>
              <a:t> </a:t>
            </a:r>
            <a:r>
              <a:rPr sz="2600" spc="85" dirty="0">
                <a:latin typeface="Times New Roman"/>
                <a:cs typeface="Times New Roman"/>
              </a:rPr>
              <a:t>describe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160" dirty="0">
                <a:latin typeface="Times New Roman"/>
                <a:cs typeface="Times New Roman"/>
              </a:rPr>
              <a:t>the</a:t>
            </a:r>
            <a:r>
              <a:rPr sz="2600" spc="-135" dirty="0">
                <a:latin typeface="Times New Roman"/>
                <a:cs typeface="Times New Roman"/>
              </a:rPr>
              <a:t> </a:t>
            </a:r>
            <a:r>
              <a:rPr sz="2600" spc="114" dirty="0">
                <a:latin typeface="Times New Roman"/>
                <a:cs typeface="Times New Roman"/>
              </a:rPr>
              <a:t>distribution  </a:t>
            </a:r>
            <a:r>
              <a:rPr sz="2600" spc="20" dirty="0">
                <a:latin typeface="Times New Roman"/>
                <a:cs typeface="Times New Roman"/>
              </a:rPr>
              <a:t>of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60" dirty="0">
                <a:latin typeface="Times New Roman"/>
                <a:cs typeface="Times New Roman"/>
              </a:rPr>
              <a:t>cross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spc="90" dirty="0">
                <a:latin typeface="Times New Roman"/>
                <a:cs typeface="Times New Roman"/>
              </a:rPr>
              <a:t>sectional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90" dirty="0">
                <a:latin typeface="Times New Roman"/>
                <a:cs typeface="Times New Roman"/>
              </a:rPr>
              <a:t>area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110" dirty="0">
                <a:latin typeface="Times New Roman"/>
                <a:cs typeface="Times New Roman"/>
              </a:rPr>
              <a:t>in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95" dirty="0">
                <a:latin typeface="Times New Roman"/>
                <a:cs typeface="Times New Roman"/>
              </a:rPr>
              <a:t>a</a:t>
            </a:r>
            <a:r>
              <a:rPr sz="2600" spc="-130" dirty="0">
                <a:latin typeface="Times New Roman"/>
                <a:cs typeface="Times New Roman"/>
              </a:rPr>
              <a:t> </a:t>
            </a:r>
            <a:r>
              <a:rPr sz="2600" spc="120" dirty="0">
                <a:latin typeface="Times New Roman"/>
                <a:cs typeface="Times New Roman"/>
              </a:rPr>
              <a:t>column</a:t>
            </a:r>
            <a:r>
              <a:rPr sz="2600" spc="-135" dirty="0">
                <a:latin typeface="Times New Roman"/>
                <a:cs typeface="Times New Roman"/>
              </a:rPr>
              <a:t> </a:t>
            </a:r>
            <a:r>
              <a:rPr sz="2600" spc="145" dirty="0">
                <a:latin typeface="Times New Roman"/>
                <a:cs typeface="Times New Roman"/>
              </a:rPr>
              <a:t>around</a:t>
            </a:r>
            <a:endParaRPr sz="2600">
              <a:latin typeface="Times New Roman"/>
              <a:cs typeface="Times New Roman"/>
            </a:endParaRPr>
          </a:p>
          <a:p>
            <a:pPr marL="286385" marR="5080">
              <a:lnSpc>
                <a:spcPct val="100000"/>
              </a:lnSpc>
              <a:spcBef>
                <a:spcPts val="5"/>
              </a:spcBef>
            </a:pPr>
            <a:r>
              <a:rPr sz="2600" spc="80" dirty="0">
                <a:latin typeface="Times New Roman"/>
                <a:cs typeface="Times New Roman"/>
              </a:rPr>
              <a:t>its</a:t>
            </a:r>
            <a:r>
              <a:rPr sz="2600" spc="-120" dirty="0">
                <a:latin typeface="Times New Roman"/>
                <a:cs typeface="Times New Roman"/>
              </a:rPr>
              <a:t> </a:t>
            </a:r>
            <a:r>
              <a:rPr sz="2600" spc="75" dirty="0">
                <a:latin typeface="Times New Roman"/>
                <a:cs typeface="Times New Roman"/>
              </a:rPr>
              <a:t>censorial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15" dirty="0">
                <a:latin typeface="Times New Roman"/>
                <a:cs typeface="Times New Roman"/>
              </a:rPr>
              <a:t>axis.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The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95" dirty="0">
                <a:latin typeface="Times New Roman"/>
                <a:cs typeface="Times New Roman"/>
              </a:rPr>
              <a:t>radius</a:t>
            </a:r>
            <a:r>
              <a:rPr sz="2600" spc="-125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of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spc="85" dirty="0">
                <a:latin typeface="Times New Roman"/>
                <a:cs typeface="Times New Roman"/>
              </a:rPr>
              <a:t>gyration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25" dirty="0">
                <a:latin typeface="Times New Roman"/>
                <a:cs typeface="Times New Roman"/>
              </a:rPr>
              <a:t>is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spc="40" dirty="0">
                <a:latin typeface="Times New Roman"/>
                <a:cs typeface="Times New Roman"/>
              </a:rPr>
              <a:t>given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35" dirty="0">
                <a:latin typeface="Times New Roman"/>
                <a:cs typeface="Times New Roman"/>
              </a:rPr>
              <a:t>by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160" dirty="0">
                <a:latin typeface="Times New Roman"/>
                <a:cs typeface="Times New Roman"/>
              </a:rPr>
              <a:t>the  </a:t>
            </a:r>
            <a:r>
              <a:rPr sz="2600" spc="40" dirty="0">
                <a:latin typeface="Times New Roman"/>
                <a:cs typeface="Times New Roman"/>
              </a:rPr>
              <a:t>following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85" dirty="0">
                <a:latin typeface="Times New Roman"/>
                <a:cs typeface="Times New Roman"/>
              </a:rPr>
              <a:t>formula.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-25" dirty="0">
                <a:latin typeface="Times New Roman"/>
                <a:cs typeface="Times New Roman"/>
              </a:rPr>
              <a:t>R.g</a:t>
            </a:r>
            <a:r>
              <a:rPr sz="2600" spc="-25">
                <a:latin typeface="Times New Roman"/>
                <a:cs typeface="Times New Roman"/>
              </a:rPr>
              <a:t>=</a:t>
            </a:r>
            <a:r>
              <a:rPr sz="2600" spc="-20">
                <a:latin typeface="Times New Roman"/>
                <a:cs typeface="Times New Roman"/>
              </a:rPr>
              <a:t> </a:t>
            </a:r>
            <a:r>
              <a:rPr lang="en-US" sz="2600" spc="-20" dirty="0" smtClean="0">
                <a:latin typeface="Times New Roman"/>
                <a:cs typeface="Times New Roman"/>
              </a:rPr>
              <a:t>(</a:t>
            </a:r>
            <a:r>
              <a:rPr lang="en-US" sz="2600" spc="65" dirty="0" smtClean="0">
                <a:latin typeface="Times New Roman"/>
                <a:cs typeface="Times New Roman"/>
              </a:rPr>
              <a:t>I/</a:t>
            </a:r>
            <a:r>
              <a:rPr sz="2600" spc="65" smtClean="0">
                <a:latin typeface="Times New Roman"/>
                <a:cs typeface="Times New Roman"/>
              </a:rPr>
              <a:t>A</a:t>
            </a:r>
            <a:r>
              <a:rPr lang="en-US" sz="2600" spc="65" dirty="0" smtClean="0">
                <a:latin typeface="Times New Roman"/>
                <a:cs typeface="Times New Roman"/>
              </a:rPr>
              <a:t>)^0.5</a:t>
            </a:r>
            <a:endParaRPr sz="2600">
              <a:latin typeface="Times New Roman"/>
              <a:cs typeface="Times New Roman"/>
            </a:endParaRPr>
          </a:p>
          <a:p>
            <a:pPr marL="286385" marR="96520" indent="-274320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135" dirty="0">
                <a:latin typeface="Times New Roman"/>
                <a:cs typeface="Times New Roman"/>
              </a:rPr>
              <a:t>Where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15" dirty="0">
                <a:latin typeface="Times New Roman"/>
                <a:cs typeface="Times New Roman"/>
              </a:rPr>
              <a:t>I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25" dirty="0">
                <a:latin typeface="Times New Roman"/>
                <a:cs typeface="Times New Roman"/>
              </a:rPr>
              <a:t>is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160" dirty="0">
                <a:latin typeface="Times New Roman"/>
                <a:cs typeface="Times New Roman"/>
              </a:rPr>
              <a:t>the</a:t>
            </a:r>
            <a:r>
              <a:rPr sz="2600" spc="-120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Times New Roman"/>
                <a:cs typeface="Times New Roman"/>
              </a:rPr>
              <a:t>second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175" dirty="0">
                <a:latin typeface="Times New Roman"/>
                <a:cs typeface="Times New Roman"/>
              </a:rPr>
              <a:t>moment</a:t>
            </a:r>
            <a:r>
              <a:rPr sz="2600" spc="-130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of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spc="90" dirty="0">
                <a:latin typeface="Times New Roman"/>
                <a:cs typeface="Times New Roman"/>
              </a:rPr>
              <a:t>inertia.</a:t>
            </a:r>
            <a:r>
              <a:rPr sz="2600" spc="-125" dirty="0">
                <a:latin typeface="Times New Roman"/>
                <a:cs typeface="Times New Roman"/>
              </a:rPr>
              <a:t> </a:t>
            </a:r>
            <a:r>
              <a:rPr sz="2600" spc="160" dirty="0">
                <a:latin typeface="Times New Roman"/>
                <a:cs typeface="Times New Roman"/>
              </a:rPr>
              <a:t>and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i="1" spc="130" dirty="0">
                <a:latin typeface="Times New Roman"/>
                <a:cs typeface="Times New Roman"/>
              </a:rPr>
              <a:t>A</a:t>
            </a:r>
            <a:r>
              <a:rPr sz="2600" i="1" spc="-20" dirty="0">
                <a:latin typeface="Times New Roman"/>
                <a:cs typeface="Times New Roman"/>
              </a:rPr>
              <a:t> </a:t>
            </a:r>
            <a:r>
              <a:rPr sz="2600" spc="25" dirty="0">
                <a:latin typeface="Times New Roman"/>
                <a:cs typeface="Times New Roman"/>
              </a:rPr>
              <a:t>is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40" dirty="0">
                <a:latin typeface="Times New Roman"/>
                <a:cs typeface="Times New Roman"/>
              </a:rPr>
              <a:t>the  </a:t>
            </a:r>
            <a:r>
              <a:rPr sz="2600" spc="110" dirty="0">
                <a:latin typeface="Times New Roman"/>
                <a:cs typeface="Times New Roman"/>
              </a:rPr>
              <a:t>total </a:t>
            </a:r>
            <a:r>
              <a:rPr sz="2600" spc="75" dirty="0">
                <a:latin typeface="Times New Roman"/>
                <a:cs typeface="Times New Roman"/>
              </a:rPr>
              <a:t>cross-sectional</a:t>
            </a:r>
            <a:r>
              <a:rPr sz="2600" spc="-310" dirty="0">
                <a:latin typeface="Times New Roman"/>
                <a:cs typeface="Times New Roman"/>
              </a:rPr>
              <a:t> </a:t>
            </a:r>
            <a:r>
              <a:rPr sz="2600" spc="75" dirty="0">
                <a:latin typeface="Times New Roman"/>
                <a:cs typeface="Times New Roman"/>
              </a:rPr>
              <a:t>area.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181600" y="4495800"/>
            <a:ext cx="2438400" cy="1905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28600" y="914400"/>
            <a:ext cx="8915400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1" spc="-10" dirty="0">
                <a:latin typeface="Carlito"/>
                <a:cs typeface="Carlito"/>
              </a:rPr>
              <a:t>Calculating </a:t>
            </a:r>
            <a:r>
              <a:rPr sz="4200" b="1" dirty="0">
                <a:latin typeface="Carlito"/>
                <a:cs typeface="Carlito"/>
              </a:rPr>
              <a:t>the </a:t>
            </a:r>
            <a:r>
              <a:rPr sz="4200" b="1" spc="-20" dirty="0">
                <a:latin typeface="Carlito"/>
                <a:cs typeface="Carlito"/>
              </a:rPr>
              <a:t>radius </a:t>
            </a:r>
            <a:r>
              <a:rPr sz="4200" b="1" dirty="0">
                <a:latin typeface="Carlito"/>
                <a:cs typeface="Carlito"/>
              </a:rPr>
              <a:t>of</a:t>
            </a:r>
            <a:r>
              <a:rPr sz="4200" b="1" spc="-25" dirty="0">
                <a:latin typeface="Carlito"/>
                <a:cs typeface="Carlito"/>
              </a:rPr>
              <a:t> </a:t>
            </a:r>
            <a:r>
              <a:rPr sz="4200" b="1" spc="-20" dirty="0">
                <a:latin typeface="Carlito"/>
                <a:cs typeface="Carlito"/>
              </a:rPr>
              <a:t>gyration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23240" y="2016378"/>
            <a:ext cx="8065770" cy="41230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278130" indent="-274320">
              <a:lnSpc>
                <a:spcPct val="100000"/>
              </a:lnSpc>
              <a:spcBef>
                <a:spcPts val="100"/>
              </a:spcBef>
              <a:buClr>
                <a:srgbClr val="0AD0D9"/>
              </a:buClr>
              <a:buSzPct val="93750"/>
              <a:buFont typeface="Arial"/>
              <a:buChar char=""/>
              <a:tabLst>
                <a:tab pos="299720" algn="l"/>
              </a:tabLst>
            </a:pPr>
            <a:r>
              <a:rPr sz="2400" spc="-60" dirty="0">
                <a:solidFill>
                  <a:srgbClr val="FF0000"/>
                </a:solidFill>
                <a:latin typeface="Times New Roman"/>
                <a:cs typeface="Times New Roman"/>
              </a:rPr>
              <a:t>To</a:t>
            </a:r>
            <a:r>
              <a:rPr sz="2400" spc="-1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65" dirty="0">
                <a:solidFill>
                  <a:srgbClr val="FF0000"/>
                </a:solidFill>
                <a:latin typeface="Times New Roman"/>
                <a:cs typeface="Times New Roman"/>
              </a:rPr>
              <a:t>calculate</a:t>
            </a:r>
            <a:r>
              <a:rPr sz="2400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145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sz="2400" spc="-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90" dirty="0">
                <a:solidFill>
                  <a:srgbClr val="FF0000"/>
                </a:solidFill>
                <a:latin typeface="Times New Roman"/>
                <a:cs typeface="Times New Roman"/>
              </a:rPr>
              <a:t>radius</a:t>
            </a:r>
            <a:r>
              <a:rPr sz="2400" spc="-1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20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85" dirty="0">
                <a:solidFill>
                  <a:srgbClr val="FF0000"/>
                </a:solidFill>
                <a:latin typeface="Times New Roman"/>
                <a:cs typeface="Times New Roman"/>
              </a:rPr>
              <a:t>gyration</a:t>
            </a:r>
            <a:r>
              <a:rPr sz="2400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45" dirty="0">
                <a:solidFill>
                  <a:srgbClr val="FF0000"/>
                </a:solidFill>
                <a:latin typeface="Times New Roman"/>
                <a:cs typeface="Times New Roman"/>
              </a:rPr>
              <a:t>for</a:t>
            </a:r>
            <a:r>
              <a:rPr sz="2400" spc="-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145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sz="2400" spc="-1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75" dirty="0">
                <a:solidFill>
                  <a:srgbClr val="FF0000"/>
                </a:solidFill>
                <a:latin typeface="Times New Roman"/>
                <a:cs typeface="Times New Roman"/>
              </a:rPr>
              <a:t>cross-section</a:t>
            </a:r>
            <a:r>
              <a:rPr sz="2400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150" dirty="0">
                <a:solidFill>
                  <a:srgbClr val="FF0000"/>
                </a:solidFill>
                <a:latin typeface="Times New Roman"/>
                <a:cs typeface="Times New Roman"/>
              </a:rPr>
              <a:t>of  </a:t>
            </a:r>
            <a:r>
              <a:rPr sz="2400" spc="145" dirty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sz="2400" spc="125" dirty="0">
                <a:solidFill>
                  <a:srgbClr val="FF0000"/>
                </a:solidFill>
                <a:latin typeface="Times New Roman"/>
                <a:cs typeface="Times New Roman"/>
              </a:rPr>
              <a:t>beam </a:t>
            </a:r>
            <a:r>
              <a:rPr sz="2400" spc="100" dirty="0">
                <a:solidFill>
                  <a:srgbClr val="FF0000"/>
                </a:solidFill>
                <a:latin typeface="Times New Roman"/>
                <a:cs typeface="Times New Roman"/>
              </a:rPr>
              <a:t>in </a:t>
            </a:r>
            <a:r>
              <a:rPr sz="2400" spc="145" dirty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sz="2400" spc="80" dirty="0">
                <a:solidFill>
                  <a:srgbClr val="FF0000"/>
                </a:solidFill>
                <a:latin typeface="Times New Roman"/>
                <a:cs typeface="Times New Roman"/>
              </a:rPr>
              <a:t>diagram, </a:t>
            </a:r>
            <a:r>
              <a:rPr sz="2400" spc="120" dirty="0">
                <a:solidFill>
                  <a:srgbClr val="FF0000"/>
                </a:solidFill>
                <a:latin typeface="Times New Roman"/>
                <a:cs typeface="Times New Roman"/>
              </a:rPr>
              <a:t>start </a:t>
            </a:r>
            <a:r>
              <a:rPr sz="2400" spc="100" dirty="0">
                <a:solidFill>
                  <a:srgbClr val="FF0000"/>
                </a:solidFill>
                <a:latin typeface="Times New Roman"/>
                <a:cs typeface="Times New Roman"/>
              </a:rPr>
              <a:t>with </a:t>
            </a:r>
            <a:r>
              <a:rPr sz="2400" spc="145" dirty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sz="2400" spc="50" dirty="0">
                <a:solidFill>
                  <a:srgbClr val="FF0000"/>
                </a:solidFill>
                <a:latin typeface="Times New Roman"/>
                <a:cs typeface="Times New Roman"/>
              </a:rPr>
              <a:t>values </a:t>
            </a:r>
            <a:r>
              <a:rPr sz="2400" spc="20" dirty="0">
                <a:solidFill>
                  <a:srgbClr val="FF0000"/>
                </a:solidFill>
                <a:latin typeface="Times New Roman"/>
                <a:cs typeface="Times New Roman"/>
              </a:rPr>
              <a:t>of </a:t>
            </a:r>
            <a:r>
              <a:rPr sz="24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I </a:t>
            </a:r>
            <a:r>
              <a:rPr sz="2400" spc="150" dirty="0">
                <a:solidFill>
                  <a:srgbClr val="FF0000"/>
                </a:solidFill>
                <a:latin typeface="Times New Roman"/>
                <a:cs typeface="Times New Roman"/>
              </a:rPr>
              <a:t>that  </a:t>
            </a:r>
            <a:r>
              <a:rPr sz="2400" spc="50" dirty="0">
                <a:solidFill>
                  <a:srgbClr val="FF0000"/>
                </a:solidFill>
                <a:latin typeface="Times New Roman"/>
                <a:cs typeface="Times New Roman"/>
              </a:rPr>
              <a:t>were </a:t>
            </a:r>
            <a:r>
              <a:rPr sz="2400" spc="75" dirty="0">
                <a:solidFill>
                  <a:srgbClr val="FF0000"/>
                </a:solidFill>
                <a:latin typeface="Times New Roman"/>
                <a:cs typeface="Times New Roman"/>
              </a:rPr>
              <a:t>calculated</a:t>
            </a:r>
            <a:r>
              <a:rPr sz="2400" spc="-20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35" dirty="0">
                <a:solidFill>
                  <a:srgbClr val="FF0000"/>
                </a:solidFill>
                <a:latin typeface="Times New Roman"/>
                <a:cs typeface="Times New Roman"/>
              </a:rPr>
              <a:t>earlier.</a:t>
            </a:r>
            <a:endParaRPr sz="24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575"/>
              </a:spcBef>
            </a:pPr>
            <a:r>
              <a:rPr sz="2250" spc="-570" dirty="0">
                <a:solidFill>
                  <a:srgbClr val="0AD0D9"/>
                </a:solidFill>
                <a:latin typeface="Arial"/>
                <a:cs typeface="Arial"/>
              </a:rPr>
              <a:t>                </a:t>
            </a:r>
            <a:r>
              <a:rPr sz="2400" i="1" spc="-20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400" spc="-30" baseline="-20833" dirty="0">
                <a:solidFill>
                  <a:srgbClr val="FF0000"/>
                </a:solidFill>
                <a:latin typeface="Times New Roman"/>
                <a:cs typeface="Times New Roman"/>
              </a:rPr>
              <a:t>xx  </a:t>
            </a:r>
            <a:r>
              <a:rPr sz="2400" spc="-30" dirty="0">
                <a:solidFill>
                  <a:srgbClr val="FF0000"/>
                </a:solidFill>
                <a:latin typeface="Times New Roman"/>
                <a:cs typeface="Times New Roman"/>
              </a:rPr>
              <a:t>= </a:t>
            </a:r>
            <a:r>
              <a:rPr sz="2400" spc="-80" dirty="0">
                <a:solidFill>
                  <a:srgbClr val="FF0000"/>
                </a:solidFill>
                <a:latin typeface="Times New Roman"/>
                <a:cs typeface="Times New Roman"/>
              </a:rPr>
              <a:t>33.3 </a:t>
            </a:r>
            <a:r>
              <a:rPr sz="2400" spc="-50" dirty="0">
                <a:solidFill>
                  <a:srgbClr val="FF0000"/>
                </a:solidFill>
                <a:latin typeface="Times New Roman"/>
                <a:cs typeface="Times New Roman"/>
              </a:rPr>
              <a:t>x </a:t>
            </a:r>
            <a:r>
              <a:rPr sz="2400" spc="-100" dirty="0">
                <a:solidFill>
                  <a:srgbClr val="FF0000"/>
                </a:solidFill>
                <a:latin typeface="Times New Roman"/>
                <a:cs typeface="Times New Roman"/>
              </a:rPr>
              <a:t>10</a:t>
            </a:r>
            <a:r>
              <a:rPr sz="2400" spc="-150" baseline="24305" dirty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r>
              <a:rPr sz="2400" spc="-7" baseline="243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155" dirty="0">
                <a:solidFill>
                  <a:srgbClr val="FF0000"/>
                </a:solidFill>
                <a:latin typeface="Times New Roman"/>
                <a:cs typeface="Times New Roman"/>
              </a:rPr>
              <a:t>mm</a:t>
            </a:r>
            <a:r>
              <a:rPr sz="2400" spc="232" baseline="24305" dirty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sz="2400" baseline="24305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580"/>
              </a:spcBef>
            </a:pPr>
            <a:r>
              <a:rPr sz="2250" spc="-570" dirty="0">
                <a:solidFill>
                  <a:srgbClr val="0AD0D9"/>
                </a:solidFill>
                <a:latin typeface="Arial"/>
                <a:cs typeface="Arial"/>
              </a:rPr>
              <a:t>                </a:t>
            </a:r>
            <a:r>
              <a:rPr sz="2400" i="1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400" baseline="-20833" dirty="0">
                <a:solidFill>
                  <a:srgbClr val="FF0000"/>
                </a:solidFill>
                <a:latin typeface="Times New Roman"/>
                <a:cs typeface="Times New Roman"/>
              </a:rPr>
              <a:t>yy </a:t>
            </a:r>
            <a:r>
              <a:rPr sz="2400" spc="-30" dirty="0">
                <a:solidFill>
                  <a:srgbClr val="FF0000"/>
                </a:solidFill>
                <a:latin typeface="Times New Roman"/>
                <a:cs typeface="Times New Roman"/>
              </a:rPr>
              <a:t>= </a:t>
            </a:r>
            <a:r>
              <a:rPr sz="2400" spc="35" dirty="0">
                <a:solidFill>
                  <a:srgbClr val="FF0000"/>
                </a:solidFill>
                <a:latin typeface="Times New Roman"/>
                <a:cs typeface="Times New Roman"/>
              </a:rPr>
              <a:t>2.08 </a:t>
            </a:r>
            <a:r>
              <a:rPr sz="2400" spc="-50" dirty="0">
                <a:solidFill>
                  <a:srgbClr val="FF0000"/>
                </a:solidFill>
                <a:latin typeface="Times New Roman"/>
                <a:cs typeface="Times New Roman"/>
              </a:rPr>
              <a:t>x </a:t>
            </a:r>
            <a:r>
              <a:rPr sz="2400" spc="-100" dirty="0">
                <a:solidFill>
                  <a:srgbClr val="FF0000"/>
                </a:solidFill>
                <a:latin typeface="Times New Roman"/>
                <a:cs typeface="Times New Roman"/>
              </a:rPr>
              <a:t>10</a:t>
            </a:r>
            <a:r>
              <a:rPr sz="2400" spc="-150" baseline="24305" dirty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r>
              <a:rPr sz="2400" spc="30" baseline="243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155" dirty="0">
                <a:solidFill>
                  <a:srgbClr val="FF0000"/>
                </a:solidFill>
                <a:latin typeface="Times New Roman"/>
                <a:cs typeface="Times New Roman"/>
              </a:rPr>
              <a:t>mm</a:t>
            </a:r>
            <a:r>
              <a:rPr sz="2400" spc="232" baseline="24305" dirty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sz="2400" baseline="24305">
              <a:latin typeface="Times New Roman"/>
              <a:cs typeface="Times New Roman"/>
            </a:endParaRPr>
          </a:p>
          <a:p>
            <a:pPr marL="299085" marR="149860" indent="-274320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Arial"/>
              <a:buChar char=""/>
              <a:tabLst>
                <a:tab pos="299720" algn="l"/>
              </a:tabLst>
            </a:pPr>
            <a:r>
              <a:rPr sz="2400" spc="15" dirty="0">
                <a:solidFill>
                  <a:srgbClr val="FF0000"/>
                </a:solidFill>
                <a:latin typeface="Times New Roman"/>
                <a:cs typeface="Times New Roman"/>
              </a:rPr>
              <a:t>Refer</a:t>
            </a:r>
            <a:r>
              <a:rPr sz="2400" spc="-1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120" dirty="0">
                <a:solidFill>
                  <a:srgbClr val="FF0000"/>
                </a:solidFill>
                <a:latin typeface="Times New Roman"/>
                <a:cs typeface="Times New Roman"/>
              </a:rPr>
              <a:t>to</a:t>
            </a:r>
            <a:r>
              <a:rPr sz="2400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145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sz="2400" spc="-1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90" dirty="0">
                <a:solidFill>
                  <a:srgbClr val="FF0000"/>
                </a:solidFill>
                <a:latin typeface="Times New Roman"/>
                <a:cs typeface="Times New Roman"/>
              </a:rPr>
              <a:t>diagram</a:t>
            </a:r>
            <a:r>
              <a:rPr sz="2400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45" dirty="0">
                <a:solidFill>
                  <a:srgbClr val="FF0000"/>
                </a:solidFill>
                <a:latin typeface="Times New Roman"/>
                <a:cs typeface="Times New Roman"/>
              </a:rPr>
              <a:t>for</a:t>
            </a:r>
            <a:r>
              <a:rPr sz="2400" spc="-1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145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sz="2400" spc="-1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50" dirty="0">
                <a:solidFill>
                  <a:srgbClr val="FF0000"/>
                </a:solidFill>
                <a:latin typeface="Times New Roman"/>
                <a:cs typeface="Times New Roman"/>
              </a:rPr>
              <a:t>values</a:t>
            </a:r>
            <a:r>
              <a:rPr sz="2400" spc="-1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20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2400" spc="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135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2400" spc="-1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145" dirty="0">
                <a:solidFill>
                  <a:srgbClr val="FF0000"/>
                </a:solidFill>
                <a:latin typeface="Times New Roman"/>
                <a:cs typeface="Times New Roman"/>
              </a:rPr>
              <a:t>and</a:t>
            </a:r>
            <a:r>
              <a:rPr sz="2400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16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4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155" dirty="0">
                <a:solidFill>
                  <a:srgbClr val="FF0000"/>
                </a:solidFill>
                <a:latin typeface="Times New Roman"/>
                <a:cs typeface="Times New Roman"/>
              </a:rPr>
              <a:t>that</a:t>
            </a:r>
            <a:r>
              <a:rPr sz="2400" spc="-1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85" dirty="0">
                <a:solidFill>
                  <a:srgbClr val="FF0000"/>
                </a:solidFill>
                <a:latin typeface="Times New Roman"/>
                <a:cs typeface="Times New Roman"/>
              </a:rPr>
              <a:t>are</a:t>
            </a:r>
            <a:r>
              <a:rPr sz="2400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20" dirty="0">
                <a:solidFill>
                  <a:srgbClr val="FF0000"/>
                </a:solidFill>
                <a:latin typeface="Times New Roman"/>
                <a:cs typeface="Times New Roman"/>
              </a:rPr>
              <a:t>used  </a:t>
            </a:r>
            <a:r>
              <a:rPr sz="2400" spc="100" dirty="0">
                <a:solidFill>
                  <a:srgbClr val="FF0000"/>
                </a:solidFill>
                <a:latin typeface="Times New Roman"/>
                <a:cs typeface="Times New Roman"/>
              </a:rPr>
              <a:t>in </a:t>
            </a:r>
            <a:r>
              <a:rPr sz="2400" spc="145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sz="2400" spc="-4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75" dirty="0">
                <a:solidFill>
                  <a:srgbClr val="FF0000"/>
                </a:solidFill>
                <a:latin typeface="Times New Roman"/>
                <a:cs typeface="Times New Roman"/>
              </a:rPr>
              <a:t>calculation </a:t>
            </a:r>
            <a:r>
              <a:rPr sz="2400" spc="20" dirty="0">
                <a:solidFill>
                  <a:srgbClr val="FF0000"/>
                </a:solidFill>
                <a:latin typeface="Times New Roman"/>
                <a:cs typeface="Times New Roman"/>
              </a:rPr>
              <a:t>of </a:t>
            </a:r>
            <a:r>
              <a:rPr sz="2400" spc="-60" dirty="0">
                <a:solidFill>
                  <a:srgbClr val="FF0000"/>
                </a:solidFill>
                <a:latin typeface="Times New Roman"/>
                <a:cs typeface="Times New Roman"/>
              </a:rPr>
              <a:t>A.</a:t>
            </a:r>
            <a:endParaRPr sz="2400">
              <a:latin typeface="Times New Roman"/>
              <a:cs typeface="Times New Roman"/>
            </a:endParaRPr>
          </a:p>
          <a:p>
            <a:pPr marL="299720" indent="-274320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Arial"/>
              <a:buChar char=""/>
              <a:tabLst>
                <a:tab pos="299720" algn="l"/>
              </a:tabLst>
            </a:pPr>
            <a:r>
              <a:rPr sz="2400" spc="-114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400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FF0000"/>
                </a:solidFill>
                <a:latin typeface="Times New Roman"/>
                <a:cs typeface="Times New Roman"/>
              </a:rPr>
              <a:t>= </a:t>
            </a:r>
            <a:r>
              <a:rPr sz="2400" spc="35" dirty="0">
                <a:solidFill>
                  <a:srgbClr val="FF0000"/>
                </a:solidFill>
                <a:latin typeface="Times New Roman"/>
                <a:cs typeface="Times New Roman"/>
              </a:rPr>
              <a:t>Area</a:t>
            </a:r>
            <a:r>
              <a:rPr sz="2400" spc="-1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20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75" dirty="0">
                <a:solidFill>
                  <a:srgbClr val="FF0000"/>
                </a:solidFill>
                <a:latin typeface="Times New Roman"/>
                <a:cs typeface="Times New Roman"/>
              </a:rPr>
              <a:t>cross-section</a:t>
            </a:r>
            <a:r>
              <a:rPr sz="24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FF0000"/>
                </a:solidFill>
                <a:latin typeface="Times New Roman"/>
                <a:cs typeface="Times New Roman"/>
              </a:rPr>
              <a:t>=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15" dirty="0">
                <a:solidFill>
                  <a:srgbClr val="FF0000"/>
                </a:solidFill>
                <a:latin typeface="Times New Roman"/>
                <a:cs typeface="Times New Roman"/>
              </a:rPr>
              <a:t>50</a:t>
            </a:r>
            <a:r>
              <a:rPr sz="24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210" dirty="0">
                <a:solidFill>
                  <a:srgbClr val="FF0000"/>
                </a:solidFill>
                <a:latin typeface="Times New Roman"/>
                <a:cs typeface="Times New Roman"/>
              </a:rPr>
              <a:t>mm</a:t>
            </a:r>
            <a:r>
              <a:rPr sz="2400" spc="-1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FF0000"/>
                </a:solidFill>
                <a:latin typeface="Times New Roman"/>
                <a:cs typeface="Times New Roman"/>
              </a:rPr>
              <a:t>x</a:t>
            </a:r>
            <a:r>
              <a:rPr sz="2400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45" dirty="0">
                <a:solidFill>
                  <a:srgbClr val="FF0000"/>
                </a:solidFill>
                <a:latin typeface="Times New Roman"/>
                <a:cs typeface="Times New Roman"/>
              </a:rPr>
              <a:t>200</a:t>
            </a:r>
            <a:r>
              <a:rPr sz="24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210" dirty="0">
                <a:solidFill>
                  <a:srgbClr val="FF0000"/>
                </a:solidFill>
                <a:latin typeface="Times New Roman"/>
                <a:cs typeface="Times New Roman"/>
              </a:rPr>
              <a:t>mm</a:t>
            </a:r>
            <a:r>
              <a:rPr sz="2400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FF0000"/>
                </a:solidFill>
                <a:latin typeface="Times New Roman"/>
                <a:cs typeface="Times New Roman"/>
              </a:rPr>
              <a:t>=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 10,000</a:t>
            </a:r>
            <a:r>
              <a:rPr sz="240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130" dirty="0">
                <a:solidFill>
                  <a:srgbClr val="FF0000"/>
                </a:solidFill>
                <a:latin typeface="Times New Roman"/>
                <a:cs typeface="Times New Roman"/>
              </a:rPr>
              <a:t>mm</a:t>
            </a:r>
            <a:r>
              <a:rPr sz="2400" spc="195" baseline="24305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sz="2400" baseline="24305">
              <a:latin typeface="Times New Roman"/>
              <a:cs typeface="Times New Roman"/>
            </a:endParaRPr>
          </a:p>
          <a:p>
            <a:pPr marL="299720" indent="-274320">
              <a:lnSpc>
                <a:spcPct val="100000"/>
              </a:lnSpc>
              <a:spcBef>
                <a:spcPts val="580"/>
              </a:spcBef>
              <a:buClr>
                <a:srgbClr val="0AD0D9"/>
              </a:buClr>
              <a:buSzPct val="93750"/>
              <a:buFont typeface="Arial"/>
              <a:buChar char=""/>
              <a:tabLst>
                <a:tab pos="299720" algn="l"/>
              </a:tabLst>
            </a:pPr>
            <a:r>
              <a:rPr sz="2400" spc="100" dirty="0">
                <a:solidFill>
                  <a:srgbClr val="FF0000"/>
                </a:solidFill>
                <a:latin typeface="Times New Roman"/>
                <a:cs typeface="Times New Roman"/>
              </a:rPr>
              <a:t>Substitute</a:t>
            </a:r>
            <a:r>
              <a:rPr sz="2400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400" b="1" i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145" dirty="0">
                <a:solidFill>
                  <a:srgbClr val="FF0000"/>
                </a:solidFill>
                <a:latin typeface="Times New Roman"/>
                <a:cs typeface="Times New Roman"/>
              </a:rPr>
              <a:t>and</a:t>
            </a:r>
            <a:r>
              <a:rPr sz="240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114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40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110" dirty="0">
                <a:solidFill>
                  <a:srgbClr val="FF0000"/>
                </a:solidFill>
                <a:latin typeface="Times New Roman"/>
                <a:cs typeface="Times New Roman"/>
              </a:rPr>
              <a:t>into</a:t>
            </a:r>
            <a:r>
              <a:rPr sz="2400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145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sz="2400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85" dirty="0">
                <a:solidFill>
                  <a:srgbClr val="FF0000"/>
                </a:solidFill>
                <a:latin typeface="Times New Roman"/>
                <a:cs typeface="Times New Roman"/>
              </a:rPr>
              <a:t>formula</a:t>
            </a:r>
            <a:r>
              <a:rPr sz="2400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45" dirty="0">
                <a:solidFill>
                  <a:srgbClr val="FF0000"/>
                </a:solidFill>
                <a:latin typeface="Times New Roman"/>
                <a:cs typeface="Times New Roman"/>
              </a:rPr>
              <a:t>for</a:t>
            </a:r>
            <a:r>
              <a:rPr sz="2400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r </a:t>
            </a:r>
            <a:r>
              <a:rPr sz="2400" spc="120" dirty="0">
                <a:solidFill>
                  <a:srgbClr val="FF0000"/>
                </a:solidFill>
                <a:latin typeface="Times New Roman"/>
                <a:cs typeface="Times New Roman"/>
              </a:rPr>
              <a:t>to</a:t>
            </a:r>
            <a:r>
              <a:rPr sz="2400" spc="-1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give:</a:t>
            </a:r>
            <a:endParaRPr sz="2400">
              <a:latin typeface="Times New Roman"/>
              <a:cs typeface="Times New Roman"/>
            </a:endParaRPr>
          </a:p>
          <a:p>
            <a:pPr marL="299720" indent="-274320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Arial"/>
              <a:buChar char=""/>
              <a:tabLst>
                <a:tab pos="299720" algn="l"/>
              </a:tabLst>
            </a:pPr>
            <a:r>
              <a:rPr sz="2400" spc="60" dirty="0">
                <a:solidFill>
                  <a:srgbClr val="FF0000"/>
                </a:solidFill>
                <a:latin typeface="Times New Roman"/>
                <a:cs typeface="Times New Roman"/>
              </a:rPr>
              <a:t>This</a:t>
            </a:r>
            <a:r>
              <a:rPr sz="2400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20" dirty="0">
                <a:solidFill>
                  <a:srgbClr val="FF0000"/>
                </a:solidFill>
                <a:latin typeface="Times New Roman"/>
                <a:cs typeface="Times New Roman"/>
              </a:rPr>
              <a:t>is</a:t>
            </a:r>
            <a:r>
              <a:rPr sz="2400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145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sz="2400" spc="-1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55" dirty="0">
                <a:solidFill>
                  <a:srgbClr val="FF0000"/>
                </a:solidFill>
                <a:latin typeface="Times New Roman"/>
                <a:cs typeface="Times New Roman"/>
              </a:rPr>
              <a:t>value</a:t>
            </a:r>
            <a:r>
              <a:rPr sz="2400" spc="-1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20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2400" spc="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145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sz="2400" spc="-1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90" dirty="0">
                <a:solidFill>
                  <a:srgbClr val="FF0000"/>
                </a:solidFill>
                <a:latin typeface="Times New Roman"/>
                <a:cs typeface="Times New Roman"/>
              </a:rPr>
              <a:t>radius</a:t>
            </a:r>
            <a:r>
              <a:rPr sz="2400" spc="-1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20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85" dirty="0">
                <a:solidFill>
                  <a:srgbClr val="FF0000"/>
                </a:solidFill>
                <a:latin typeface="Times New Roman"/>
                <a:cs typeface="Times New Roman"/>
              </a:rPr>
              <a:t>gyration</a:t>
            </a:r>
            <a:r>
              <a:rPr sz="2400" spc="-1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130" dirty="0">
                <a:solidFill>
                  <a:srgbClr val="FF0000"/>
                </a:solidFill>
                <a:latin typeface="Times New Roman"/>
                <a:cs typeface="Times New Roman"/>
              </a:rPr>
              <a:t>about</a:t>
            </a:r>
            <a:r>
              <a:rPr sz="2400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145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sz="2400" spc="-1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x-x</a:t>
            </a:r>
            <a:r>
              <a:rPr sz="2400" spc="-1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0000"/>
                </a:solidFill>
                <a:latin typeface="Times New Roman"/>
                <a:cs typeface="Times New Roman"/>
              </a:rPr>
              <a:t>axis.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-828" y="0"/>
            <a:ext cx="9145905" cy="6324600"/>
            <a:chOff x="-828" y="0"/>
            <a:chExt cx="9145905" cy="6324600"/>
          </a:xfrm>
        </p:grpSpPr>
        <p:sp>
          <p:nvSpPr>
            <p:cNvPr id="7" name="object 7"/>
            <p:cNvSpPr/>
            <p:nvPr/>
          </p:nvSpPr>
          <p:spPr>
            <a:xfrm>
              <a:off x="-828" y="0"/>
              <a:ext cx="9145590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981200" y="609600"/>
              <a:ext cx="5029200" cy="57150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39239" y="2697479"/>
            <a:ext cx="5852160" cy="41605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80287" y="1014983"/>
            <a:ext cx="7778750" cy="1655445"/>
            <a:chOff x="780287" y="1014983"/>
            <a:chExt cx="7778750" cy="1655445"/>
          </a:xfrm>
        </p:grpSpPr>
        <p:sp>
          <p:nvSpPr>
            <p:cNvPr id="4" name="object 4"/>
            <p:cNvSpPr/>
            <p:nvPr/>
          </p:nvSpPr>
          <p:spPr>
            <a:xfrm>
              <a:off x="2592323" y="1014983"/>
              <a:ext cx="5966460" cy="7239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0287" y="1696211"/>
              <a:ext cx="6996683" cy="5334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15251" y="1731644"/>
              <a:ext cx="6927049" cy="4635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31135" y="2244851"/>
              <a:ext cx="4629912" cy="42519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66441" y="2280284"/>
              <a:ext cx="4559681" cy="35483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590800"/>
            <a:ext cx="9144000" cy="4495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605027" y="2159507"/>
            <a:ext cx="367665" cy="413384"/>
            <a:chOff x="605027" y="2159507"/>
            <a:chExt cx="367665" cy="413384"/>
          </a:xfrm>
        </p:grpSpPr>
        <p:sp>
          <p:nvSpPr>
            <p:cNvPr id="5" name="object 5"/>
            <p:cNvSpPr/>
            <p:nvPr/>
          </p:nvSpPr>
          <p:spPr>
            <a:xfrm>
              <a:off x="605027" y="2159507"/>
              <a:ext cx="367284" cy="4130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5566" y="2200909"/>
              <a:ext cx="286385" cy="330835"/>
            </a:xfrm>
            <a:custGeom>
              <a:avLst/>
              <a:gdLst/>
              <a:ahLst/>
              <a:cxnLst/>
              <a:rect l="l" t="t" r="r" b="b"/>
              <a:pathLst>
                <a:path w="286384" h="330835">
                  <a:moveTo>
                    <a:pt x="0" y="0"/>
                  </a:moveTo>
                  <a:lnTo>
                    <a:pt x="95478" y="165226"/>
                  </a:lnTo>
                  <a:lnTo>
                    <a:pt x="0" y="330453"/>
                  </a:lnTo>
                  <a:lnTo>
                    <a:pt x="285978" y="165226"/>
                  </a:lnTo>
                  <a:lnTo>
                    <a:pt x="108076" y="165226"/>
                  </a:lnTo>
                  <a:lnTo>
                    <a:pt x="29629" y="29463"/>
                  </a:lnTo>
                  <a:lnTo>
                    <a:pt x="50996" y="29463"/>
                  </a:lnTo>
                  <a:lnTo>
                    <a:pt x="0" y="0"/>
                  </a:lnTo>
                  <a:close/>
                </a:path>
                <a:path w="286384" h="330835">
                  <a:moveTo>
                    <a:pt x="50996" y="29463"/>
                  </a:moveTo>
                  <a:lnTo>
                    <a:pt x="29629" y="29463"/>
                  </a:lnTo>
                  <a:lnTo>
                    <a:pt x="264172" y="165226"/>
                  </a:lnTo>
                  <a:lnTo>
                    <a:pt x="285978" y="165226"/>
                  </a:lnTo>
                  <a:lnTo>
                    <a:pt x="50996" y="29463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5566" y="2200909"/>
              <a:ext cx="286385" cy="330835"/>
            </a:xfrm>
            <a:custGeom>
              <a:avLst/>
              <a:gdLst/>
              <a:ahLst/>
              <a:cxnLst/>
              <a:rect l="l" t="t" r="r" b="b"/>
              <a:pathLst>
                <a:path w="286384" h="330835">
                  <a:moveTo>
                    <a:pt x="29629" y="29463"/>
                  </a:moveTo>
                  <a:lnTo>
                    <a:pt x="108076" y="165226"/>
                  </a:lnTo>
                  <a:lnTo>
                    <a:pt x="264172" y="165226"/>
                  </a:lnTo>
                  <a:lnTo>
                    <a:pt x="29629" y="29463"/>
                  </a:lnTo>
                  <a:close/>
                </a:path>
                <a:path w="286384" h="330835">
                  <a:moveTo>
                    <a:pt x="0" y="0"/>
                  </a:moveTo>
                  <a:lnTo>
                    <a:pt x="285978" y="165226"/>
                  </a:lnTo>
                  <a:lnTo>
                    <a:pt x="0" y="330453"/>
                  </a:lnTo>
                  <a:lnTo>
                    <a:pt x="95478" y="165226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9BB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156716" y="2153411"/>
            <a:ext cx="7588250" cy="426720"/>
            <a:chOff x="1156716" y="2153411"/>
            <a:chExt cx="7588250" cy="426720"/>
          </a:xfrm>
        </p:grpSpPr>
        <p:sp>
          <p:nvSpPr>
            <p:cNvPr id="9" name="object 9"/>
            <p:cNvSpPr/>
            <p:nvPr/>
          </p:nvSpPr>
          <p:spPr>
            <a:xfrm>
              <a:off x="1156716" y="2173223"/>
              <a:ext cx="731520" cy="40690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92225" y="2207640"/>
              <a:ext cx="660196" cy="33718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30324" y="2153411"/>
              <a:ext cx="6914388" cy="42672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65376" y="2188844"/>
              <a:ext cx="6844030" cy="35598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295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00200" y="533400"/>
            <a:ext cx="6285230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1" spc="-100" dirty="0">
                <a:solidFill>
                  <a:srgbClr val="00AF50"/>
                </a:solidFill>
                <a:latin typeface="Carlito"/>
                <a:cs typeface="Carlito"/>
              </a:rPr>
              <a:t>WHAT </a:t>
            </a:r>
            <a:r>
              <a:rPr sz="5000" b="1">
                <a:solidFill>
                  <a:srgbClr val="00AF50"/>
                </a:solidFill>
                <a:latin typeface="Carlito"/>
                <a:cs typeface="Carlito"/>
              </a:rPr>
              <a:t>IS </a:t>
            </a:r>
            <a:r>
              <a:rPr sz="5000" b="1" spc="-25" smtClean="0">
                <a:solidFill>
                  <a:srgbClr val="00AF50"/>
                </a:solidFill>
                <a:latin typeface="Carlito"/>
                <a:cs typeface="Carlito"/>
              </a:rPr>
              <a:t>COLUMN</a:t>
            </a:r>
            <a:r>
              <a:rPr sz="5000" b="1" spc="-25" dirty="0">
                <a:solidFill>
                  <a:srgbClr val="00AF50"/>
                </a:solidFill>
                <a:latin typeface="Carlito"/>
                <a:cs typeface="Carlito"/>
              </a:rPr>
              <a:t>?</a:t>
            </a:r>
            <a:endParaRPr sz="5000">
              <a:latin typeface="Carlito"/>
              <a:cs typeface="Carlito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78891" y="4346447"/>
            <a:ext cx="8616950" cy="2333625"/>
            <a:chOff x="278891" y="4346447"/>
            <a:chExt cx="8616950" cy="2333625"/>
          </a:xfrm>
        </p:grpSpPr>
        <p:sp>
          <p:nvSpPr>
            <p:cNvPr id="9" name="object 9"/>
            <p:cNvSpPr/>
            <p:nvPr/>
          </p:nvSpPr>
          <p:spPr>
            <a:xfrm>
              <a:off x="278891" y="4424171"/>
              <a:ext cx="560832" cy="63398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21207" y="4346447"/>
              <a:ext cx="1851660" cy="74828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54352" y="4346447"/>
              <a:ext cx="760476" cy="74828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97836" y="4346447"/>
              <a:ext cx="672084" cy="74828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852927" y="4346447"/>
              <a:ext cx="1839468" cy="74828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373880" y="4346447"/>
              <a:ext cx="2273807" cy="74828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329171" y="4346447"/>
              <a:ext cx="1981200" cy="74828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859268" y="4346447"/>
              <a:ext cx="569976" cy="74828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112251" y="4346447"/>
              <a:ext cx="783335" cy="74828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21207" y="4663439"/>
              <a:ext cx="2225040" cy="74828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478024" y="4663439"/>
              <a:ext cx="1056131" cy="74828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265931" y="4663439"/>
              <a:ext cx="1242060" cy="74828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239768" y="4663439"/>
              <a:ext cx="1330452" cy="748284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300471" y="4663439"/>
              <a:ext cx="2653283" cy="748284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684008" y="4663439"/>
              <a:ext cx="1211579" cy="748284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21207" y="4980431"/>
              <a:ext cx="1138428" cy="748284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350263" y="4980431"/>
              <a:ext cx="1591056" cy="748284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633471" y="4980431"/>
              <a:ext cx="2148840" cy="748284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474463" y="4980431"/>
              <a:ext cx="909827" cy="748284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076444" y="4980431"/>
              <a:ext cx="1118615" cy="748284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743956" y="4980431"/>
              <a:ext cx="609600" cy="748284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902451" y="4980431"/>
              <a:ext cx="1723644" cy="748284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319772" y="4980431"/>
              <a:ext cx="827531" cy="748284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840980" y="4980431"/>
              <a:ext cx="1054607" cy="748284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21207" y="5297423"/>
              <a:ext cx="2465832" cy="748283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535936" y="5297423"/>
              <a:ext cx="569976" cy="74828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810256" y="5297423"/>
              <a:ext cx="2045208" cy="748283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559807" y="5297423"/>
              <a:ext cx="1235964" cy="748283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500115" y="5297423"/>
              <a:ext cx="902208" cy="748283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105144" y="5297423"/>
              <a:ext cx="2258568" cy="748283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066532" y="5297423"/>
              <a:ext cx="829055" cy="748283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21207" y="5614415"/>
              <a:ext cx="672084" cy="74828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938783" y="5614415"/>
              <a:ext cx="1299972" cy="748284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982724" y="5614415"/>
              <a:ext cx="2772155" cy="748284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500371" y="5614415"/>
              <a:ext cx="1240536" cy="748284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289803" y="5614415"/>
              <a:ext cx="569976" cy="74828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605271" y="5614415"/>
              <a:ext cx="710184" cy="748284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864351" y="5614415"/>
              <a:ext cx="569976" cy="74828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983224" y="5614415"/>
              <a:ext cx="690372" cy="748284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222491" y="5614415"/>
              <a:ext cx="568452" cy="748284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339839" y="5614415"/>
              <a:ext cx="690371" cy="748284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579107" y="5614415"/>
              <a:ext cx="569976" cy="74828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894575" y="5614415"/>
              <a:ext cx="2001012" cy="748284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21207" y="5931407"/>
              <a:ext cx="1056132" cy="748284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237488" y="5931407"/>
              <a:ext cx="1057656" cy="748284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955291" y="5931407"/>
              <a:ext cx="1376171" cy="748284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990087" y="5931407"/>
              <a:ext cx="1667256" cy="748284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315968" y="5931407"/>
              <a:ext cx="1335024" cy="748284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308091" y="5931407"/>
              <a:ext cx="1239012" cy="748284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096000" y="5931407"/>
              <a:ext cx="609600" cy="748284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254495" y="5931407"/>
              <a:ext cx="672083" cy="74828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475476" y="5931407"/>
              <a:ext cx="609600" cy="748284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633971" y="5931407"/>
              <a:ext cx="1313687" cy="748284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496556" y="5931407"/>
              <a:ext cx="569976" cy="74828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459740" y="4438269"/>
            <a:ext cx="8225790" cy="200787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86385" marR="5080" indent="-274320" algn="just">
              <a:lnSpc>
                <a:spcPct val="80000"/>
              </a:lnSpc>
              <a:spcBef>
                <a:spcPts val="725"/>
              </a:spcBef>
            </a:pPr>
            <a:r>
              <a:rPr sz="2450" spc="-625" dirty="0">
                <a:solidFill>
                  <a:srgbClr val="0AD0D9"/>
                </a:solidFill>
                <a:latin typeface="Arial"/>
                <a:cs typeface="Arial"/>
              </a:rPr>
              <a:t> </a:t>
            </a:r>
            <a:r>
              <a:rPr sz="2600" b="1" dirty="0">
                <a:solidFill>
                  <a:srgbClr val="0C9B74"/>
                </a:solidFill>
                <a:latin typeface="Verdana"/>
                <a:cs typeface="Verdana"/>
              </a:rPr>
              <a:t>Column </a:t>
            </a:r>
            <a:r>
              <a:rPr sz="2600" b="1" spc="-5" dirty="0">
                <a:solidFill>
                  <a:srgbClr val="0C9B74"/>
                </a:solidFill>
                <a:latin typeface="Verdana"/>
                <a:cs typeface="Verdana"/>
              </a:rPr>
              <a:t>is </a:t>
            </a:r>
            <a:r>
              <a:rPr sz="2600" b="1" dirty="0">
                <a:solidFill>
                  <a:srgbClr val="0C9B74"/>
                </a:solidFill>
                <a:latin typeface="Verdana"/>
                <a:cs typeface="Verdana"/>
              </a:rPr>
              <a:t>a </a:t>
            </a:r>
            <a:r>
              <a:rPr sz="2600" b="1" spc="-5" dirty="0">
                <a:solidFill>
                  <a:srgbClr val="0C9B74"/>
                </a:solidFill>
                <a:latin typeface="Verdana"/>
                <a:cs typeface="Verdana"/>
              </a:rPr>
              <a:t>vertical structural member. </a:t>
            </a:r>
            <a:r>
              <a:rPr sz="2600" b="1" spc="-190" dirty="0">
                <a:solidFill>
                  <a:srgbClr val="0C9B74"/>
                </a:solidFill>
                <a:latin typeface="Verdana"/>
                <a:cs typeface="Verdana"/>
              </a:rPr>
              <a:t>It  </a:t>
            </a:r>
            <a:r>
              <a:rPr sz="2600" b="1" spc="-5" dirty="0">
                <a:solidFill>
                  <a:srgbClr val="0C9B74"/>
                </a:solidFill>
                <a:latin typeface="Verdana"/>
                <a:cs typeface="Verdana"/>
              </a:rPr>
              <a:t>transmits the load from ceiling/roof slab  </a:t>
            </a:r>
            <a:r>
              <a:rPr sz="2600" b="1" dirty="0">
                <a:solidFill>
                  <a:srgbClr val="0C9B74"/>
                </a:solidFill>
                <a:latin typeface="Verdana"/>
                <a:cs typeface="Verdana"/>
              </a:rPr>
              <a:t>and </a:t>
            </a:r>
            <a:r>
              <a:rPr sz="2600" b="1" spc="-5" dirty="0">
                <a:solidFill>
                  <a:srgbClr val="0C9B74"/>
                </a:solidFill>
                <a:latin typeface="Verdana"/>
                <a:cs typeface="Verdana"/>
              </a:rPr>
              <a:t>beam, including </a:t>
            </a:r>
            <a:r>
              <a:rPr sz="2600" b="1" dirty="0">
                <a:solidFill>
                  <a:srgbClr val="0C9B74"/>
                </a:solidFill>
                <a:latin typeface="Verdana"/>
                <a:cs typeface="Verdana"/>
              </a:rPr>
              <a:t>its </a:t>
            </a:r>
            <a:r>
              <a:rPr sz="2600" b="1" spc="-5" dirty="0">
                <a:solidFill>
                  <a:srgbClr val="0C9B74"/>
                </a:solidFill>
                <a:latin typeface="Verdana"/>
                <a:cs typeface="Verdana"/>
              </a:rPr>
              <a:t>self-weight </a:t>
            </a:r>
            <a:r>
              <a:rPr sz="2600" b="1" dirty="0">
                <a:solidFill>
                  <a:srgbClr val="0C9B74"/>
                </a:solidFill>
                <a:latin typeface="Verdana"/>
                <a:cs typeface="Verdana"/>
              </a:rPr>
              <a:t>to </a:t>
            </a:r>
            <a:r>
              <a:rPr sz="2600" b="1" spc="-5" dirty="0">
                <a:solidFill>
                  <a:srgbClr val="0C9B74"/>
                </a:solidFill>
                <a:latin typeface="Verdana"/>
                <a:cs typeface="Verdana"/>
              </a:rPr>
              <a:t>the  foundation. Columns may </a:t>
            </a:r>
            <a:r>
              <a:rPr sz="2600" b="1" dirty="0">
                <a:solidFill>
                  <a:srgbClr val="0C9B74"/>
                </a:solidFill>
                <a:latin typeface="Verdana"/>
                <a:cs typeface="Verdana"/>
              </a:rPr>
              <a:t>be </a:t>
            </a:r>
            <a:r>
              <a:rPr sz="2600" b="1" spc="-5" dirty="0">
                <a:solidFill>
                  <a:srgbClr val="0C9B74"/>
                </a:solidFill>
                <a:latin typeface="Verdana"/>
                <a:cs typeface="Verdana"/>
              </a:rPr>
              <a:t>subjected </a:t>
            </a:r>
            <a:r>
              <a:rPr sz="2600" b="1" dirty="0">
                <a:solidFill>
                  <a:srgbClr val="0C9B74"/>
                </a:solidFill>
                <a:latin typeface="Verdana"/>
                <a:cs typeface="Verdana"/>
              </a:rPr>
              <a:t>to  a </a:t>
            </a:r>
            <a:r>
              <a:rPr sz="2600" b="1" spc="-5" dirty="0">
                <a:solidFill>
                  <a:srgbClr val="0C9B74"/>
                </a:solidFill>
                <a:latin typeface="Verdana"/>
                <a:cs typeface="Verdana"/>
              </a:rPr>
              <a:t>pure compressive load. R.C.C. columns  </a:t>
            </a:r>
            <a:r>
              <a:rPr sz="2600" b="1" dirty="0">
                <a:solidFill>
                  <a:srgbClr val="0C9B74"/>
                </a:solidFill>
                <a:latin typeface="Verdana"/>
                <a:cs typeface="Verdana"/>
              </a:rPr>
              <a:t>are the most widely used</a:t>
            </a:r>
            <a:r>
              <a:rPr sz="2600" b="1" spc="-114" dirty="0">
                <a:solidFill>
                  <a:srgbClr val="0C9B74"/>
                </a:solidFill>
                <a:latin typeface="Verdana"/>
                <a:cs typeface="Verdana"/>
              </a:rPr>
              <a:t> </a:t>
            </a:r>
            <a:r>
              <a:rPr sz="2600" b="1" spc="-5" dirty="0">
                <a:solidFill>
                  <a:srgbClr val="0C9B74"/>
                </a:solidFill>
                <a:latin typeface="Verdana"/>
                <a:cs typeface="Verdana"/>
              </a:rPr>
              <a:t>now-a-days.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228600" y="1371600"/>
            <a:ext cx="8610600" cy="2362200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1233170"/>
            <a:chOff x="-828" y="0"/>
            <a:chExt cx="9145905" cy="1233170"/>
          </a:xfrm>
        </p:grpSpPr>
        <p:sp>
          <p:nvSpPr>
            <p:cNvPr id="3" name="object 3"/>
            <p:cNvSpPr/>
            <p:nvPr/>
          </p:nvSpPr>
          <p:spPr>
            <a:xfrm>
              <a:off x="768095" y="711708"/>
              <a:ext cx="368808" cy="4130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09040" y="753109"/>
              <a:ext cx="286385" cy="330835"/>
            </a:xfrm>
            <a:custGeom>
              <a:avLst/>
              <a:gdLst/>
              <a:ahLst/>
              <a:cxnLst/>
              <a:rect l="l" t="t" r="r" b="b"/>
              <a:pathLst>
                <a:path w="286384" h="330834">
                  <a:moveTo>
                    <a:pt x="0" y="0"/>
                  </a:moveTo>
                  <a:lnTo>
                    <a:pt x="95478" y="165226"/>
                  </a:lnTo>
                  <a:lnTo>
                    <a:pt x="0" y="330453"/>
                  </a:lnTo>
                  <a:lnTo>
                    <a:pt x="285978" y="165226"/>
                  </a:lnTo>
                  <a:lnTo>
                    <a:pt x="108076" y="165226"/>
                  </a:lnTo>
                  <a:lnTo>
                    <a:pt x="29629" y="29463"/>
                  </a:lnTo>
                  <a:lnTo>
                    <a:pt x="50996" y="29463"/>
                  </a:lnTo>
                  <a:lnTo>
                    <a:pt x="0" y="0"/>
                  </a:lnTo>
                  <a:close/>
                </a:path>
                <a:path w="286384" h="330834">
                  <a:moveTo>
                    <a:pt x="50996" y="29463"/>
                  </a:moveTo>
                  <a:lnTo>
                    <a:pt x="29629" y="29463"/>
                  </a:lnTo>
                  <a:lnTo>
                    <a:pt x="264172" y="165226"/>
                  </a:lnTo>
                  <a:lnTo>
                    <a:pt x="285978" y="165226"/>
                  </a:lnTo>
                  <a:lnTo>
                    <a:pt x="50996" y="29463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09040" y="753109"/>
              <a:ext cx="286385" cy="330835"/>
            </a:xfrm>
            <a:custGeom>
              <a:avLst/>
              <a:gdLst/>
              <a:ahLst/>
              <a:cxnLst/>
              <a:rect l="l" t="t" r="r" b="b"/>
              <a:pathLst>
                <a:path w="286384" h="330834">
                  <a:moveTo>
                    <a:pt x="29629" y="29463"/>
                  </a:moveTo>
                  <a:lnTo>
                    <a:pt x="108076" y="165226"/>
                  </a:lnTo>
                  <a:lnTo>
                    <a:pt x="264172" y="165226"/>
                  </a:lnTo>
                  <a:lnTo>
                    <a:pt x="29629" y="29463"/>
                  </a:lnTo>
                  <a:close/>
                </a:path>
                <a:path w="286384" h="330834">
                  <a:moveTo>
                    <a:pt x="0" y="0"/>
                  </a:moveTo>
                  <a:lnTo>
                    <a:pt x="285978" y="165226"/>
                  </a:lnTo>
                  <a:lnTo>
                    <a:pt x="0" y="330453"/>
                  </a:lnTo>
                  <a:lnTo>
                    <a:pt x="95478" y="165226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9BB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19784" y="705612"/>
              <a:ext cx="1249680" cy="4251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55089" y="741044"/>
              <a:ext cx="1179956" cy="3548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22219" y="915924"/>
              <a:ext cx="207263" cy="1143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63494" y="956355"/>
              <a:ext cx="124460" cy="33020"/>
            </a:xfrm>
            <a:custGeom>
              <a:avLst/>
              <a:gdLst/>
              <a:ahLst/>
              <a:cxnLst/>
              <a:rect l="l" t="t" r="r" b="b"/>
              <a:pathLst>
                <a:path w="124460" h="33019">
                  <a:moveTo>
                    <a:pt x="124122" y="0"/>
                  </a:moveTo>
                  <a:lnTo>
                    <a:pt x="0" y="0"/>
                  </a:lnTo>
                  <a:lnTo>
                    <a:pt x="0" y="32593"/>
                  </a:lnTo>
                  <a:lnTo>
                    <a:pt x="124122" y="32593"/>
                  </a:lnTo>
                  <a:lnTo>
                    <a:pt x="12412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63494" y="956355"/>
              <a:ext cx="124460" cy="33020"/>
            </a:xfrm>
            <a:custGeom>
              <a:avLst/>
              <a:gdLst/>
              <a:ahLst/>
              <a:cxnLst/>
              <a:rect l="l" t="t" r="r" b="b"/>
              <a:pathLst>
                <a:path w="124460" h="33019">
                  <a:moveTo>
                    <a:pt x="0" y="32593"/>
                  </a:moveTo>
                  <a:lnTo>
                    <a:pt x="124122" y="32593"/>
                  </a:lnTo>
                  <a:lnTo>
                    <a:pt x="124122" y="0"/>
                  </a:lnTo>
                  <a:lnTo>
                    <a:pt x="0" y="0"/>
                  </a:lnTo>
                  <a:lnTo>
                    <a:pt x="0" y="32593"/>
                  </a:lnTo>
                  <a:close/>
                </a:path>
              </a:pathLst>
            </a:custGeom>
            <a:ln w="12192">
              <a:solidFill>
                <a:srgbClr val="9BB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674619" y="705612"/>
              <a:ext cx="4477511" cy="5273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709417" y="741044"/>
              <a:ext cx="4407788" cy="45707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0" y="1371600"/>
            <a:ext cx="8839200" cy="4762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3899" y="554736"/>
            <a:ext cx="7144511" cy="15590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64592" y="2595372"/>
            <a:ext cx="368935" cy="411480"/>
            <a:chOff x="164592" y="2595372"/>
            <a:chExt cx="368935" cy="411480"/>
          </a:xfrm>
        </p:grpSpPr>
        <p:sp>
          <p:nvSpPr>
            <p:cNvPr id="4" name="object 4"/>
            <p:cNvSpPr/>
            <p:nvPr/>
          </p:nvSpPr>
          <p:spPr>
            <a:xfrm>
              <a:off x="164592" y="2595372"/>
              <a:ext cx="368808" cy="4114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6489" y="2635885"/>
              <a:ext cx="286385" cy="330835"/>
            </a:xfrm>
            <a:custGeom>
              <a:avLst/>
              <a:gdLst/>
              <a:ahLst/>
              <a:cxnLst/>
              <a:rect l="l" t="t" r="r" b="b"/>
              <a:pathLst>
                <a:path w="286384" h="330835">
                  <a:moveTo>
                    <a:pt x="0" y="0"/>
                  </a:moveTo>
                  <a:lnTo>
                    <a:pt x="95465" y="165100"/>
                  </a:lnTo>
                  <a:lnTo>
                    <a:pt x="0" y="330326"/>
                  </a:lnTo>
                  <a:lnTo>
                    <a:pt x="285965" y="165100"/>
                  </a:lnTo>
                  <a:lnTo>
                    <a:pt x="108064" y="165100"/>
                  </a:lnTo>
                  <a:lnTo>
                    <a:pt x="29616" y="29463"/>
                  </a:lnTo>
                  <a:lnTo>
                    <a:pt x="51033" y="29463"/>
                  </a:lnTo>
                  <a:lnTo>
                    <a:pt x="0" y="0"/>
                  </a:lnTo>
                  <a:close/>
                </a:path>
                <a:path w="286384" h="330835">
                  <a:moveTo>
                    <a:pt x="51033" y="29463"/>
                  </a:moveTo>
                  <a:lnTo>
                    <a:pt x="29616" y="29463"/>
                  </a:lnTo>
                  <a:lnTo>
                    <a:pt x="264159" y="165100"/>
                  </a:lnTo>
                  <a:lnTo>
                    <a:pt x="285965" y="165100"/>
                  </a:lnTo>
                  <a:lnTo>
                    <a:pt x="51033" y="29463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6489" y="2635885"/>
              <a:ext cx="286385" cy="330835"/>
            </a:xfrm>
            <a:custGeom>
              <a:avLst/>
              <a:gdLst/>
              <a:ahLst/>
              <a:cxnLst/>
              <a:rect l="l" t="t" r="r" b="b"/>
              <a:pathLst>
                <a:path w="286384" h="330835">
                  <a:moveTo>
                    <a:pt x="29616" y="29463"/>
                  </a:moveTo>
                  <a:lnTo>
                    <a:pt x="108064" y="165100"/>
                  </a:lnTo>
                  <a:lnTo>
                    <a:pt x="264159" y="165100"/>
                  </a:lnTo>
                  <a:lnTo>
                    <a:pt x="29616" y="29463"/>
                  </a:lnTo>
                  <a:close/>
                </a:path>
                <a:path w="286384" h="330835">
                  <a:moveTo>
                    <a:pt x="0" y="0"/>
                  </a:moveTo>
                  <a:lnTo>
                    <a:pt x="285965" y="165100"/>
                  </a:lnTo>
                  <a:lnTo>
                    <a:pt x="0" y="330326"/>
                  </a:lnTo>
                  <a:lnTo>
                    <a:pt x="95465" y="16510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9BB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717804" y="2589276"/>
            <a:ext cx="5229225" cy="424180"/>
            <a:chOff x="717804" y="2589276"/>
            <a:chExt cx="5229225" cy="424180"/>
          </a:xfrm>
        </p:grpSpPr>
        <p:sp>
          <p:nvSpPr>
            <p:cNvPr id="8" name="object 8"/>
            <p:cNvSpPr/>
            <p:nvPr/>
          </p:nvSpPr>
          <p:spPr>
            <a:xfrm>
              <a:off x="717804" y="2589276"/>
              <a:ext cx="5228844" cy="4236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2462" y="2623693"/>
              <a:ext cx="5158879" cy="35483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64592" y="3144011"/>
            <a:ext cx="368935" cy="411480"/>
            <a:chOff x="164592" y="3144011"/>
            <a:chExt cx="368935" cy="411480"/>
          </a:xfrm>
        </p:grpSpPr>
        <p:sp>
          <p:nvSpPr>
            <p:cNvPr id="11" name="object 11"/>
            <p:cNvSpPr/>
            <p:nvPr/>
          </p:nvSpPr>
          <p:spPr>
            <a:xfrm>
              <a:off x="164592" y="3144011"/>
              <a:ext cx="368808" cy="4114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06489" y="3184524"/>
              <a:ext cx="286385" cy="330835"/>
            </a:xfrm>
            <a:custGeom>
              <a:avLst/>
              <a:gdLst/>
              <a:ahLst/>
              <a:cxnLst/>
              <a:rect l="l" t="t" r="r" b="b"/>
              <a:pathLst>
                <a:path w="286384" h="330835">
                  <a:moveTo>
                    <a:pt x="0" y="0"/>
                  </a:moveTo>
                  <a:lnTo>
                    <a:pt x="95465" y="165100"/>
                  </a:lnTo>
                  <a:lnTo>
                    <a:pt x="0" y="330326"/>
                  </a:lnTo>
                  <a:lnTo>
                    <a:pt x="285965" y="165100"/>
                  </a:lnTo>
                  <a:lnTo>
                    <a:pt x="108064" y="165100"/>
                  </a:lnTo>
                  <a:lnTo>
                    <a:pt x="29616" y="29463"/>
                  </a:lnTo>
                  <a:lnTo>
                    <a:pt x="51033" y="29463"/>
                  </a:lnTo>
                  <a:lnTo>
                    <a:pt x="0" y="0"/>
                  </a:lnTo>
                  <a:close/>
                </a:path>
                <a:path w="286384" h="330835">
                  <a:moveTo>
                    <a:pt x="51033" y="29463"/>
                  </a:moveTo>
                  <a:lnTo>
                    <a:pt x="29616" y="29463"/>
                  </a:lnTo>
                  <a:lnTo>
                    <a:pt x="264159" y="165100"/>
                  </a:lnTo>
                  <a:lnTo>
                    <a:pt x="285965" y="165100"/>
                  </a:lnTo>
                  <a:lnTo>
                    <a:pt x="51033" y="29463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06489" y="3184524"/>
              <a:ext cx="286385" cy="330835"/>
            </a:xfrm>
            <a:custGeom>
              <a:avLst/>
              <a:gdLst/>
              <a:ahLst/>
              <a:cxnLst/>
              <a:rect l="l" t="t" r="r" b="b"/>
              <a:pathLst>
                <a:path w="286384" h="330835">
                  <a:moveTo>
                    <a:pt x="29616" y="29463"/>
                  </a:moveTo>
                  <a:lnTo>
                    <a:pt x="108064" y="165100"/>
                  </a:lnTo>
                  <a:lnTo>
                    <a:pt x="264159" y="165100"/>
                  </a:lnTo>
                  <a:lnTo>
                    <a:pt x="29616" y="29463"/>
                  </a:lnTo>
                  <a:close/>
                </a:path>
                <a:path w="286384" h="330835">
                  <a:moveTo>
                    <a:pt x="0" y="0"/>
                  </a:moveTo>
                  <a:lnTo>
                    <a:pt x="285965" y="165100"/>
                  </a:lnTo>
                  <a:lnTo>
                    <a:pt x="0" y="330326"/>
                  </a:lnTo>
                  <a:lnTo>
                    <a:pt x="95465" y="16510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9BB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93419" y="3137916"/>
            <a:ext cx="5968365" cy="533400"/>
            <a:chOff x="693419" y="3137916"/>
            <a:chExt cx="5968365" cy="533400"/>
          </a:xfrm>
        </p:grpSpPr>
        <p:sp>
          <p:nvSpPr>
            <p:cNvPr id="15" name="object 15"/>
            <p:cNvSpPr/>
            <p:nvPr/>
          </p:nvSpPr>
          <p:spPr>
            <a:xfrm>
              <a:off x="693419" y="3137916"/>
              <a:ext cx="5967983" cy="53339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29030" y="3172333"/>
              <a:ext cx="5897829" cy="46355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164592" y="3692652"/>
            <a:ext cx="368935" cy="411480"/>
            <a:chOff x="164592" y="3692652"/>
            <a:chExt cx="368935" cy="411480"/>
          </a:xfrm>
        </p:grpSpPr>
        <p:sp>
          <p:nvSpPr>
            <p:cNvPr id="18" name="object 18"/>
            <p:cNvSpPr/>
            <p:nvPr/>
          </p:nvSpPr>
          <p:spPr>
            <a:xfrm>
              <a:off x="164592" y="3692652"/>
              <a:ext cx="368808" cy="4114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06489" y="3733165"/>
              <a:ext cx="286385" cy="330835"/>
            </a:xfrm>
            <a:custGeom>
              <a:avLst/>
              <a:gdLst/>
              <a:ahLst/>
              <a:cxnLst/>
              <a:rect l="l" t="t" r="r" b="b"/>
              <a:pathLst>
                <a:path w="286384" h="330835">
                  <a:moveTo>
                    <a:pt x="0" y="0"/>
                  </a:moveTo>
                  <a:lnTo>
                    <a:pt x="95465" y="165100"/>
                  </a:lnTo>
                  <a:lnTo>
                    <a:pt x="0" y="330327"/>
                  </a:lnTo>
                  <a:lnTo>
                    <a:pt x="285965" y="165100"/>
                  </a:lnTo>
                  <a:lnTo>
                    <a:pt x="108064" y="165100"/>
                  </a:lnTo>
                  <a:lnTo>
                    <a:pt x="29616" y="29464"/>
                  </a:lnTo>
                  <a:lnTo>
                    <a:pt x="51033" y="29464"/>
                  </a:lnTo>
                  <a:lnTo>
                    <a:pt x="0" y="0"/>
                  </a:lnTo>
                  <a:close/>
                </a:path>
                <a:path w="286384" h="330835">
                  <a:moveTo>
                    <a:pt x="51033" y="29464"/>
                  </a:moveTo>
                  <a:lnTo>
                    <a:pt x="29616" y="29464"/>
                  </a:lnTo>
                  <a:lnTo>
                    <a:pt x="264159" y="165100"/>
                  </a:lnTo>
                  <a:lnTo>
                    <a:pt x="285965" y="165100"/>
                  </a:lnTo>
                  <a:lnTo>
                    <a:pt x="51033" y="29464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06489" y="3733165"/>
              <a:ext cx="286385" cy="330835"/>
            </a:xfrm>
            <a:custGeom>
              <a:avLst/>
              <a:gdLst/>
              <a:ahLst/>
              <a:cxnLst/>
              <a:rect l="l" t="t" r="r" b="b"/>
              <a:pathLst>
                <a:path w="286384" h="330835">
                  <a:moveTo>
                    <a:pt x="29616" y="29464"/>
                  </a:moveTo>
                  <a:lnTo>
                    <a:pt x="108064" y="165100"/>
                  </a:lnTo>
                  <a:lnTo>
                    <a:pt x="264159" y="165100"/>
                  </a:lnTo>
                  <a:lnTo>
                    <a:pt x="29616" y="29464"/>
                  </a:lnTo>
                  <a:close/>
                </a:path>
                <a:path w="286384" h="330835">
                  <a:moveTo>
                    <a:pt x="0" y="0"/>
                  </a:moveTo>
                  <a:lnTo>
                    <a:pt x="285965" y="165100"/>
                  </a:lnTo>
                  <a:lnTo>
                    <a:pt x="0" y="330327"/>
                  </a:lnTo>
                  <a:lnTo>
                    <a:pt x="95465" y="16510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9BB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720851" y="3686555"/>
            <a:ext cx="7576184" cy="528955"/>
            <a:chOff x="720851" y="3686555"/>
            <a:chExt cx="7576184" cy="528955"/>
          </a:xfrm>
        </p:grpSpPr>
        <p:sp>
          <p:nvSpPr>
            <p:cNvPr id="22" name="object 22"/>
            <p:cNvSpPr/>
            <p:nvPr/>
          </p:nvSpPr>
          <p:spPr>
            <a:xfrm>
              <a:off x="720851" y="3686555"/>
              <a:ext cx="7575804" cy="52882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55141" y="3720972"/>
              <a:ext cx="7506461" cy="45961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164592" y="4241291"/>
            <a:ext cx="368935" cy="411480"/>
            <a:chOff x="164592" y="4241291"/>
            <a:chExt cx="368935" cy="411480"/>
          </a:xfrm>
        </p:grpSpPr>
        <p:sp>
          <p:nvSpPr>
            <p:cNvPr id="25" name="object 25"/>
            <p:cNvSpPr/>
            <p:nvPr/>
          </p:nvSpPr>
          <p:spPr>
            <a:xfrm>
              <a:off x="164592" y="4241291"/>
              <a:ext cx="368808" cy="4114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06489" y="4281804"/>
              <a:ext cx="286385" cy="330835"/>
            </a:xfrm>
            <a:custGeom>
              <a:avLst/>
              <a:gdLst/>
              <a:ahLst/>
              <a:cxnLst/>
              <a:rect l="l" t="t" r="r" b="b"/>
              <a:pathLst>
                <a:path w="286384" h="330835">
                  <a:moveTo>
                    <a:pt x="0" y="0"/>
                  </a:moveTo>
                  <a:lnTo>
                    <a:pt x="95465" y="165100"/>
                  </a:lnTo>
                  <a:lnTo>
                    <a:pt x="0" y="330327"/>
                  </a:lnTo>
                  <a:lnTo>
                    <a:pt x="285965" y="165100"/>
                  </a:lnTo>
                  <a:lnTo>
                    <a:pt x="108064" y="165100"/>
                  </a:lnTo>
                  <a:lnTo>
                    <a:pt x="29616" y="29464"/>
                  </a:lnTo>
                  <a:lnTo>
                    <a:pt x="51033" y="29464"/>
                  </a:lnTo>
                  <a:lnTo>
                    <a:pt x="0" y="0"/>
                  </a:lnTo>
                  <a:close/>
                </a:path>
                <a:path w="286384" h="330835">
                  <a:moveTo>
                    <a:pt x="51033" y="29464"/>
                  </a:moveTo>
                  <a:lnTo>
                    <a:pt x="29616" y="29464"/>
                  </a:lnTo>
                  <a:lnTo>
                    <a:pt x="264159" y="165100"/>
                  </a:lnTo>
                  <a:lnTo>
                    <a:pt x="285965" y="165100"/>
                  </a:lnTo>
                  <a:lnTo>
                    <a:pt x="51033" y="29464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06489" y="4281804"/>
              <a:ext cx="286385" cy="330835"/>
            </a:xfrm>
            <a:custGeom>
              <a:avLst/>
              <a:gdLst/>
              <a:ahLst/>
              <a:cxnLst/>
              <a:rect l="l" t="t" r="r" b="b"/>
              <a:pathLst>
                <a:path w="286384" h="330835">
                  <a:moveTo>
                    <a:pt x="29616" y="29464"/>
                  </a:moveTo>
                  <a:lnTo>
                    <a:pt x="108064" y="165100"/>
                  </a:lnTo>
                  <a:lnTo>
                    <a:pt x="264159" y="165100"/>
                  </a:lnTo>
                  <a:lnTo>
                    <a:pt x="29616" y="29464"/>
                  </a:lnTo>
                  <a:close/>
                </a:path>
                <a:path w="286384" h="330835">
                  <a:moveTo>
                    <a:pt x="0" y="0"/>
                  </a:moveTo>
                  <a:lnTo>
                    <a:pt x="285965" y="165100"/>
                  </a:lnTo>
                  <a:lnTo>
                    <a:pt x="0" y="330327"/>
                  </a:lnTo>
                  <a:lnTo>
                    <a:pt x="95465" y="16510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9BB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719327" y="4235196"/>
            <a:ext cx="8158480" cy="528955"/>
            <a:chOff x="719327" y="4235196"/>
            <a:chExt cx="8158480" cy="528955"/>
          </a:xfrm>
        </p:grpSpPr>
        <p:sp>
          <p:nvSpPr>
            <p:cNvPr id="29" name="object 29"/>
            <p:cNvSpPr/>
            <p:nvPr/>
          </p:nvSpPr>
          <p:spPr>
            <a:xfrm>
              <a:off x="719327" y="4235196"/>
              <a:ext cx="8157972" cy="52882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54697" y="4269613"/>
              <a:ext cx="8087550" cy="45961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7200" y="838200"/>
            <a:ext cx="778510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Failure </a:t>
            </a:r>
            <a:r>
              <a:rPr dirty="0"/>
              <a:t>Modes </a:t>
            </a:r>
            <a:r>
              <a:rPr spc="-5" dirty="0"/>
              <a:t>of</a:t>
            </a:r>
            <a:r>
              <a:rPr spc="-45" dirty="0"/>
              <a:t> </a:t>
            </a:r>
            <a:r>
              <a:rPr spc="-25" dirty="0"/>
              <a:t>COLUMN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5940" y="1837602"/>
            <a:ext cx="7828280" cy="4069079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  <a:tab pos="1594485" algn="l"/>
                <a:tab pos="5006975" algn="l"/>
              </a:tabLst>
            </a:pPr>
            <a:r>
              <a:rPr sz="2600" spc="110" dirty="0">
                <a:latin typeface="Times New Roman"/>
                <a:cs typeface="Times New Roman"/>
              </a:rPr>
              <a:t>Column	</a:t>
            </a:r>
            <a:r>
              <a:rPr sz="2600" spc="70" dirty="0">
                <a:latin typeface="Times New Roman"/>
                <a:cs typeface="Times New Roman"/>
              </a:rPr>
              <a:t>may </a:t>
            </a:r>
            <a:r>
              <a:rPr sz="2600" spc="10" dirty="0">
                <a:latin typeface="Times New Roman"/>
                <a:cs typeface="Times New Roman"/>
              </a:rPr>
              <a:t>fail </a:t>
            </a:r>
            <a:r>
              <a:rPr sz="2600" spc="105" dirty="0">
                <a:latin typeface="Times New Roman"/>
                <a:cs typeface="Times New Roman"/>
              </a:rPr>
              <a:t>in </a:t>
            </a:r>
            <a:r>
              <a:rPr sz="2600" spc="135" dirty="0">
                <a:latin typeface="Times New Roman"/>
                <a:cs typeface="Times New Roman"/>
              </a:rPr>
              <a:t>one</a:t>
            </a:r>
            <a:r>
              <a:rPr sz="2600" spc="-480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of </a:t>
            </a:r>
            <a:r>
              <a:rPr sz="2600" spc="135" dirty="0">
                <a:latin typeface="Times New Roman"/>
                <a:cs typeface="Times New Roman"/>
              </a:rPr>
              <a:t>three	</a:t>
            </a:r>
            <a:r>
              <a:rPr sz="2600" spc="110" dirty="0">
                <a:latin typeface="Times New Roman"/>
                <a:cs typeface="Times New Roman"/>
              </a:rPr>
              <a:t>condition</a:t>
            </a:r>
            <a:endParaRPr sz="2600">
              <a:latin typeface="Times New Roman"/>
              <a:cs typeface="Times New Roman"/>
            </a:endParaRPr>
          </a:p>
          <a:p>
            <a:pPr marL="286385" marR="1849120" indent="-274320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  <a:tab pos="2315845" algn="l"/>
              </a:tabLst>
            </a:pPr>
            <a:r>
              <a:rPr sz="2600" spc="90" dirty="0">
                <a:latin typeface="Times New Roman"/>
                <a:cs typeface="Times New Roman"/>
              </a:rPr>
              <a:t>Compression	</a:t>
            </a:r>
            <a:r>
              <a:rPr sz="2600" spc="60" dirty="0">
                <a:latin typeface="Times New Roman"/>
                <a:cs typeface="Times New Roman"/>
              </a:rPr>
              <a:t>failure</a:t>
            </a:r>
            <a:r>
              <a:rPr sz="2600" spc="-160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of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95" dirty="0">
                <a:latin typeface="Times New Roman"/>
                <a:cs typeface="Times New Roman"/>
              </a:rPr>
              <a:t>concrete</a:t>
            </a:r>
            <a:r>
              <a:rPr sz="2600" spc="-155" dirty="0">
                <a:latin typeface="Times New Roman"/>
                <a:cs typeface="Times New Roman"/>
              </a:rPr>
              <a:t> </a:t>
            </a:r>
            <a:r>
              <a:rPr sz="2600" spc="114" dirty="0">
                <a:latin typeface="Times New Roman"/>
                <a:cs typeface="Times New Roman"/>
              </a:rPr>
              <a:t>or</a:t>
            </a:r>
            <a:r>
              <a:rPr sz="2600" spc="-155" dirty="0">
                <a:latin typeface="Times New Roman"/>
                <a:cs typeface="Times New Roman"/>
              </a:rPr>
              <a:t> </a:t>
            </a:r>
            <a:r>
              <a:rPr sz="2600" spc="80" dirty="0">
                <a:latin typeface="Times New Roman"/>
                <a:cs typeface="Times New Roman"/>
              </a:rPr>
              <a:t>steel  </a:t>
            </a:r>
            <a:r>
              <a:rPr sz="2600" spc="100" dirty="0">
                <a:latin typeface="Times New Roman"/>
                <a:cs typeface="Times New Roman"/>
              </a:rPr>
              <a:t>reinforcement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45" dirty="0">
                <a:latin typeface="Times New Roman"/>
                <a:cs typeface="Times New Roman"/>
              </a:rPr>
              <a:t>Buckling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  <a:tab pos="4011295" algn="l"/>
              </a:tabLst>
            </a:pPr>
            <a:r>
              <a:rPr sz="2600" spc="114" dirty="0">
                <a:latin typeface="Times New Roman"/>
                <a:cs typeface="Times New Roman"/>
              </a:rPr>
              <a:t>Combination</a:t>
            </a:r>
            <a:r>
              <a:rPr sz="2600" spc="-125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of</a:t>
            </a:r>
            <a:r>
              <a:rPr sz="2600" spc="45" dirty="0">
                <a:latin typeface="Times New Roman"/>
                <a:cs typeface="Times New Roman"/>
              </a:rPr>
              <a:t> </a:t>
            </a:r>
            <a:r>
              <a:rPr sz="2600" spc="85" dirty="0">
                <a:latin typeface="Times New Roman"/>
                <a:cs typeface="Times New Roman"/>
              </a:rPr>
              <a:t>buckling	</a:t>
            </a:r>
            <a:r>
              <a:rPr sz="2600" spc="160" dirty="0">
                <a:latin typeface="Times New Roman"/>
                <a:cs typeface="Times New Roman"/>
              </a:rPr>
              <a:t>and </a:t>
            </a:r>
            <a:r>
              <a:rPr sz="2600" spc="95" dirty="0">
                <a:latin typeface="Times New Roman"/>
                <a:cs typeface="Times New Roman"/>
              </a:rPr>
              <a:t>compression</a:t>
            </a:r>
            <a:r>
              <a:rPr sz="2600" spc="-325" dirty="0">
                <a:latin typeface="Times New Roman"/>
                <a:cs typeface="Times New Roman"/>
              </a:rPr>
              <a:t> </a:t>
            </a:r>
            <a:r>
              <a:rPr sz="2600" spc="60" dirty="0">
                <a:latin typeface="Times New Roman"/>
                <a:cs typeface="Times New Roman"/>
              </a:rPr>
              <a:t>failure</a:t>
            </a:r>
            <a:endParaRPr sz="2600">
              <a:latin typeface="Times New Roman"/>
              <a:cs typeface="Times New Roman"/>
            </a:endParaRPr>
          </a:p>
          <a:p>
            <a:pPr marL="286385" marR="320675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90" dirty="0">
                <a:latin typeface="Times New Roman"/>
                <a:cs typeface="Times New Roman"/>
              </a:rPr>
              <a:t>Compression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60" dirty="0">
                <a:latin typeface="Times New Roman"/>
                <a:cs typeface="Times New Roman"/>
              </a:rPr>
              <a:t>failure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25" dirty="0">
                <a:latin typeface="Times New Roman"/>
                <a:cs typeface="Times New Roman"/>
              </a:rPr>
              <a:t>is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Times New Roman"/>
                <a:cs typeface="Times New Roman"/>
              </a:rPr>
              <a:t>likely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spc="130" dirty="0">
                <a:latin typeface="Times New Roman"/>
                <a:cs typeface="Times New Roman"/>
              </a:rPr>
              <a:t>to</a:t>
            </a:r>
            <a:r>
              <a:rPr sz="2600" spc="-145" dirty="0">
                <a:latin typeface="Times New Roman"/>
                <a:cs typeface="Times New Roman"/>
              </a:rPr>
              <a:t> </a:t>
            </a:r>
            <a:r>
              <a:rPr sz="2600" spc="90" dirty="0">
                <a:latin typeface="Times New Roman"/>
                <a:cs typeface="Times New Roman"/>
              </a:rPr>
              <a:t>occur</a:t>
            </a:r>
            <a:r>
              <a:rPr sz="2600" spc="-160" dirty="0">
                <a:latin typeface="Times New Roman"/>
                <a:cs typeface="Times New Roman"/>
              </a:rPr>
              <a:t> </a:t>
            </a:r>
            <a:r>
              <a:rPr sz="2600" spc="110" dirty="0">
                <a:latin typeface="Times New Roman"/>
                <a:cs typeface="Times New Roman"/>
              </a:rPr>
              <a:t>with</a:t>
            </a:r>
            <a:r>
              <a:rPr sz="2600" spc="-114" dirty="0">
                <a:latin typeface="Times New Roman"/>
                <a:cs typeface="Times New Roman"/>
              </a:rPr>
              <a:t> </a:t>
            </a:r>
            <a:r>
              <a:rPr sz="2600" spc="45" dirty="0">
                <a:latin typeface="Times New Roman"/>
                <a:cs typeface="Times New Roman"/>
              </a:rPr>
              <a:t>columns  </a:t>
            </a:r>
            <a:r>
              <a:rPr sz="2600" spc="95" dirty="0">
                <a:latin typeface="Times New Roman"/>
                <a:cs typeface="Times New Roman"/>
              </a:rPr>
              <a:t>which</a:t>
            </a:r>
            <a:r>
              <a:rPr sz="2600" spc="-120" dirty="0">
                <a:latin typeface="Times New Roman"/>
                <a:cs typeface="Times New Roman"/>
              </a:rPr>
              <a:t> </a:t>
            </a:r>
            <a:r>
              <a:rPr sz="2600" spc="90" dirty="0">
                <a:latin typeface="Times New Roman"/>
                <a:cs typeface="Times New Roman"/>
              </a:rPr>
              <a:t>are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spc="135" dirty="0">
                <a:latin typeface="Times New Roman"/>
                <a:cs typeface="Times New Roman"/>
              </a:rPr>
              <a:t>short</a:t>
            </a:r>
            <a:r>
              <a:rPr sz="2600" spc="-145" dirty="0">
                <a:latin typeface="Times New Roman"/>
                <a:cs typeface="Times New Roman"/>
              </a:rPr>
              <a:t> </a:t>
            </a:r>
            <a:r>
              <a:rPr sz="2600" spc="160" dirty="0">
                <a:latin typeface="Times New Roman"/>
                <a:cs typeface="Times New Roman"/>
              </a:rPr>
              <a:t>and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stocky.</a:t>
            </a:r>
            <a:endParaRPr sz="260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45" dirty="0">
                <a:latin typeface="Times New Roman"/>
                <a:cs typeface="Times New Roman"/>
              </a:rPr>
              <a:t>Buckling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25" dirty="0">
                <a:latin typeface="Times New Roman"/>
                <a:cs typeface="Times New Roman"/>
              </a:rPr>
              <a:t>is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Times New Roman"/>
                <a:cs typeface="Times New Roman"/>
              </a:rPr>
              <a:t>probable</a:t>
            </a:r>
            <a:r>
              <a:rPr sz="2600" spc="-140" dirty="0">
                <a:latin typeface="Times New Roman"/>
                <a:cs typeface="Times New Roman"/>
              </a:rPr>
              <a:t> </a:t>
            </a:r>
            <a:r>
              <a:rPr sz="2600" spc="110" dirty="0">
                <a:latin typeface="Times New Roman"/>
                <a:cs typeface="Times New Roman"/>
              </a:rPr>
              <a:t>with</a:t>
            </a:r>
            <a:r>
              <a:rPr sz="2600" spc="-114" dirty="0">
                <a:latin typeface="Times New Roman"/>
                <a:cs typeface="Times New Roman"/>
              </a:rPr>
              <a:t> </a:t>
            </a:r>
            <a:r>
              <a:rPr sz="2600" spc="120" dirty="0">
                <a:latin typeface="Times New Roman"/>
                <a:cs typeface="Times New Roman"/>
              </a:rPr>
              <a:t>column</a:t>
            </a:r>
            <a:r>
              <a:rPr sz="2600" spc="-135" dirty="0">
                <a:latin typeface="Times New Roman"/>
                <a:cs typeface="Times New Roman"/>
              </a:rPr>
              <a:t> </a:t>
            </a:r>
            <a:r>
              <a:rPr sz="2600" spc="95" dirty="0">
                <a:latin typeface="Times New Roman"/>
                <a:cs typeface="Times New Roman"/>
              </a:rPr>
              <a:t>which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spc="90" dirty="0">
                <a:latin typeface="Times New Roman"/>
                <a:cs typeface="Times New Roman"/>
              </a:rPr>
              <a:t>are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80" dirty="0">
                <a:latin typeface="Times New Roman"/>
                <a:cs typeface="Times New Roman"/>
              </a:rPr>
              <a:t>long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25" dirty="0">
                <a:latin typeface="Times New Roman"/>
                <a:cs typeface="Times New Roman"/>
              </a:rPr>
              <a:t>and  </a:t>
            </a:r>
            <a:r>
              <a:rPr sz="2600" spc="105" dirty="0">
                <a:latin typeface="Times New Roman"/>
                <a:cs typeface="Times New Roman"/>
              </a:rPr>
              <a:t>slender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447800" y="990600"/>
            <a:ext cx="6562598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0" dirty="0"/>
              <a:t>Failure </a:t>
            </a:r>
            <a:r>
              <a:rPr sz="4400" dirty="0"/>
              <a:t>modes </a:t>
            </a:r>
            <a:r>
              <a:rPr sz="4400" spc="-5" dirty="0"/>
              <a:t>of</a:t>
            </a:r>
            <a:r>
              <a:rPr sz="4400" spc="-50" dirty="0"/>
              <a:t> </a:t>
            </a:r>
            <a:r>
              <a:rPr sz="4400" spc="-20" dirty="0"/>
              <a:t>columns</a:t>
            </a:r>
            <a:endParaRPr sz="4400"/>
          </a:p>
        </p:txBody>
      </p:sp>
      <p:sp>
        <p:nvSpPr>
          <p:cNvPr id="8" name="object 8"/>
          <p:cNvSpPr/>
          <p:nvPr/>
        </p:nvSpPr>
        <p:spPr>
          <a:xfrm>
            <a:off x="2267711" y="1772411"/>
            <a:ext cx="1869948" cy="35996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92852" y="1772411"/>
            <a:ext cx="1043939" cy="35996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676400" y="5441086"/>
            <a:ext cx="28194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>
                <a:latin typeface="Carlito"/>
                <a:cs typeface="Carlito"/>
              </a:rPr>
              <a:t>Com</a:t>
            </a:r>
            <a:r>
              <a:rPr sz="2400">
                <a:latin typeface="Carlito"/>
                <a:cs typeface="Carlito"/>
              </a:rPr>
              <a:t>p</a:t>
            </a:r>
            <a:r>
              <a:rPr sz="2400" spc="-70">
                <a:latin typeface="Carlito"/>
                <a:cs typeface="Carlito"/>
              </a:rPr>
              <a:t>r</a:t>
            </a:r>
            <a:r>
              <a:rPr sz="2400">
                <a:latin typeface="Carlito"/>
                <a:cs typeface="Carlito"/>
              </a:rPr>
              <a:t>ession </a:t>
            </a:r>
            <a:r>
              <a:rPr sz="2400" spc="-25" smtClean="0">
                <a:latin typeface="Carlito"/>
                <a:cs typeface="Carlito"/>
              </a:rPr>
              <a:t>failure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81600" y="5486400"/>
            <a:ext cx="161315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rlito"/>
                <a:cs typeface="Carlito"/>
              </a:rPr>
              <a:t>Buckling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6248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68579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81000" y="685800"/>
            <a:ext cx="830580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508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CRIPPLING </a:t>
            </a:r>
            <a:r>
              <a:rPr sz="4000" spc="-40" dirty="0"/>
              <a:t>LOAD </a:t>
            </a:r>
            <a:r>
              <a:rPr sz="4000" spc="-5" dirty="0"/>
              <a:t>OR</a:t>
            </a:r>
            <a:r>
              <a:rPr sz="4000" spc="-105" dirty="0"/>
              <a:t> </a:t>
            </a:r>
            <a:r>
              <a:rPr sz="4000" dirty="0"/>
              <a:t>BUCKLING  </a:t>
            </a:r>
            <a:r>
              <a:rPr sz="4000" spc="-40" dirty="0"/>
              <a:t>LOAD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5940" y="1948637"/>
            <a:ext cx="8059420" cy="38309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0AD0D9"/>
              </a:buClr>
              <a:buSzPct val="93750"/>
              <a:buFont typeface="Arial"/>
              <a:buChar char=""/>
              <a:tabLst>
                <a:tab pos="287020" algn="l"/>
              </a:tabLst>
            </a:pPr>
            <a:r>
              <a:rPr sz="2400" spc="90" dirty="0">
                <a:latin typeface="Times New Roman"/>
                <a:cs typeface="Times New Roman"/>
              </a:rPr>
              <a:t>The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85" dirty="0">
                <a:latin typeface="Times New Roman"/>
                <a:cs typeface="Times New Roman"/>
              </a:rPr>
              <a:t>load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130" dirty="0">
                <a:latin typeface="Times New Roman"/>
                <a:cs typeface="Times New Roman"/>
              </a:rPr>
              <a:t>at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spc="75" dirty="0">
                <a:latin typeface="Times New Roman"/>
                <a:cs typeface="Times New Roman"/>
              </a:rPr>
              <a:t>which,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75" dirty="0">
                <a:latin typeface="Times New Roman"/>
                <a:cs typeface="Times New Roman"/>
              </a:rPr>
              <a:t>long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110" dirty="0">
                <a:latin typeface="Times New Roman"/>
                <a:cs typeface="Times New Roman"/>
              </a:rPr>
              <a:t>column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105" dirty="0">
                <a:latin typeface="Times New Roman"/>
                <a:cs typeface="Times New Roman"/>
              </a:rPr>
              <a:t>starts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95" dirty="0">
                <a:latin typeface="Times New Roman"/>
                <a:cs typeface="Times New Roman"/>
              </a:rPr>
              <a:t>buckling(bending)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120" dirty="0">
                <a:latin typeface="Times New Roman"/>
                <a:cs typeface="Times New Roman"/>
              </a:rPr>
              <a:t>is</a:t>
            </a:r>
            <a:endParaRPr sz="2400">
              <a:latin typeface="Times New Roman"/>
              <a:cs typeface="Times New Roman"/>
            </a:endParaRPr>
          </a:p>
          <a:p>
            <a:pPr marL="286385">
              <a:lnSpc>
                <a:spcPct val="100000"/>
              </a:lnSpc>
              <a:spcBef>
                <a:spcPts val="5"/>
              </a:spcBef>
            </a:pPr>
            <a:r>
              <a:rPr sz="2400" spc="60" dirty="0">
                <a:latin typeface="Times New Roman"/>
                <a:cs typeface="Times New Roman"/>
              </a:rPr>
              <a:t>called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75" dirty="0">
                <a:latin typeface="Times New Roman"/>
                <a:cs typeface="Times New Roman"/>
              </a:rPr>
              <a:t>buckling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85" dirty="0">
                <a:latin typeface="Times New Roman"/>
                <a:cs typeface="Times New Roman"/>
              </a:rPr>
              <a:t>load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105" dirty="0">
                <a:latin typeface="Times New Roman"/>
                <a:cs typeface="Times New Roman"/>
              </a:rPr>
              <a:t>or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spc="75" dirty="0">
                <a:latin typeface="Times New Roman"/>
                <a:cs typeface="Times New Roman"/>
              </a:rPr>
              <a:t>crippling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70" dirty="0">
                <a:latin typeface="Times New Roman"/>
                <a:cs typeface="Times New Roman"/>
              </a:rPr>
              <a:t>load.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3750"/>
              <a:buFont typeface="Arial"/>
              <a:buChar char=""/>
              <a:tabLst>
                <a:tab pos="287020" algn="l"/>
              </a:tabLst>
            </a:pPr>
            <a:r>
              <a:rPr sz="2400" spc="40" dirty="0">
                <a:latin typeface="Times New Roman"/>
                <a:cs typeface="Times New Roman"/>
              </a:rPr>
              <a:t>Buckling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Times New Roman"/>
                <a:cs typeface="Times New Roman"/>
              </a:rPr>
              <a:t>of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110" dirty="0">
                <a:latin typeface="Times New Roman"/>
                <a:cs typeface="Times New Roman"/>
              </a:rPr>
              <a:t>column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114" dirty="0">
                <a:latin typeface="Times New Roman"/>
                <a:cs typeface="Times New Roman"/>
              </a:rPr>
              <a:t>depends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145" dirty="0">
                <a:latin typeface="Times New Roman"/>
                <a:cs typeface="Times New Roman"/>
              </a:rPr>
              <a:t>upon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145" dirty="0">
                <a:latin typeface="Times New Roman"/>
                <a:cs typeface="Times New Roman"/>
              </a:rPr>
              <a:t>the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35" dirty="0">
                <a:latin typeface="Times New Roman"/>
                <a:cs typeface="Times New Roman"/>
              </a:rPr>
              <a:t>following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55" dirty="0">
                <a:latin typeface="Times New Roman"/>
                <a:cs typeface="Times New Roman"/>
              </a:rPr>
              <a:t>factors.</a:t>
            </a:r>
            <a:endParaRPr sz="2400">
              <a:latin typeface="Times New Roman"/>
              <a:cs typeface="Times New Roman"/>
            </a:endParaRPr>
          </a:p>
          <a:p>
            <a:pPr marL="562610" lvl="1" indent="-321945">
              <a:lnSpc>
                <a:spcPct val="100000"/>
              </a:lnSpc>
              <a:spcBef>
                <a:spcPts val="580"/>
              </a:spcBef>
              <a:buAutoNum type="arabicPeriod"/>
              <a:tabLst>
                <a:tab pos="562610" algn="l"/>
                <a:tab pos="563245" algn="l"/>
              </a:tabLst>
            </a:pPr>
            <a:r>
              <a:rPr sz="2400" spc="114" dirty="0">
                <a:latin typeface="Times New Roman"/>
                <a:cs typeface="Times New Roman"/>
              </a:rPr>
              <a:t>Amount </a:t>
            </a:r>
            <a:r>
              <a:rPr sz="2400" spc="20" dirty="0">
                <a:latin typeface="Times New Roman"/>
                <a:cs typeface="Times New Roman"/>
              </a:rPr>
              <a:t>of</a:t>
            </a:r>
            <a:r>
              <a:rPr sz="2400" spc="-200" dirty="0">
                <a:latin typeface="Times New Roman"/>
                <a:cs typeface="Times New Roman"/>
              </a:rPr>
              <a:t> </a:t>
            </a:r>
            <a:r>
              <a:rPr sz="2400" spc="70" dirty="0">
                <a:latin typeface="Times New Roman"/>
                <a:cs typeface="Times New Roman"/>
              </a:rPr>
              <a:t>load.</a:t>
            </a:r>
            <a:endParaRPr sz="2400">
              <a:latin typeface="Times New Roman"/>
              <a:cs typeface="Times New Roman"/>
            </a:endParaRPr>
          </a:p>
          <a:p>
            <a:pPr marL="542925" lvl="1" indent="-30226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543560" algn="l"/>
              </a:tabLst>
            </a:pPr>
            <a:r>
              <a:rPr sz="2400" spc="90" dirty="0">
                <a:latin typeface="Times New Roman"/>
                <a:cs typeface="Times New Roman"/>
              </a:rPr>
              <a:t>Length </a:t>
            </a:r>
            <a:r>
              <a:rPr sz="2400" spc="20" dirty="0">
                <a:latin typeface="Times New Roman"/>
                <a:cs typeface="Times New Roman"/>
              </a:rPr>
              <a:t>of</a:t>
            </a:r>
            <a:r>
              <a:rPr sz="2400" spc="-185" dirty="0">
                <a:latin typeface="Times New Roman"/>
                <a:cs typeface="Times New Roman"/>
              </a:rPr>
              <a:t> </a:t>
            </a:r>
            <a:r>
              <a:rPr sz="2400" spc="110" dirty="0">
                <a:latin typeface="Times New Roman"/>
                <a:cs typeface="Times New Roman"/>
              </a:rPr>
              <a:t>column</a:t>
            </a:r>
            <a:endParaRPr sz="2400">
              <a:latin typeface="Times New Roman"/>
              <a:cs typeface="Times New Roman"/>
            </a:endParaRPr>
          </a:p>
          <a:p>
            <a:pPr marL="535305" lvl="1" indent="-29464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535940" algn="l"/>
              </a:tabLst>
            </a:pPr>
            <a:r>
              <a:rPr sz="2400" spc="95" dirty="0">
                <a:latin typeface="Times New Roman"/>
                <a:cs typeface="Times New Roman"/>
              </a:rPr>
              <a:t>End </a:t>
            </a:r>
            <a:r>
              <a:rPr sz="2400" spc="100" dirty="0">
                <a:latin typeface="Times New Roman"/>
                <a:cs typeface="Times New Roman"/>
              </a:rPr>
              <a:t>condition </a:t>
            </a:r>
            <a:r>
              <a:rPr sz="2400" spc="20" dirty="0">
                <a:latin typeface="Times New Roman"/>
                <a:cs typeface="Times New Roman"/>
              </a:rPr>
              <a:t>of</a:t>
            </a:r>
            <a:r>
              <a:rPr sz="2400" spc="-360" dirty="0">
                <a:latin typeface="Times New Roman"/>
                <a:cs typeface="Times New Roman"/>
              </a:rPr>
              <a:t> </a:t>
            </a:r>
            <a:r>
              <a:rPr sz="2400" spc="110" dirty="0">
                <a:latin typeface="Times New Roman"/>
                <a:cs typeface="Times New Roman"/>
              </a:rPr>
              <a:t>column</a:t>
            </a:r>
            <a:endParaRPr sz="2400">
              <a:latin typeface="Times New Roman"/>
              <a:cs typeface="Times New Roman"/>
            </a:endParaRPr>
          </a:p>
          <a:p>
            <a:pPr marL="556895" lvl="1" indent="-31623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557530" algn="l"/>
              </a:tabLst>
            </a:pPr>
            <a:r>
              <a:rPr sz="2400" spc="95" dirty="0">
                <a:latin typeface="Times New Roman"/>
                <a:cs typeface="Times New Roman"/>
              </a:rPr>
              <a:t>C/s </a:t>
            </a:r>
            <a:r>
              <a:rPr sz="2400" spc="100" dirty="0">
                <a:latin typeface="Times New Roman"/>
                <a:cs typeface="Times New Roman"/>
              </a:rPr>
              <a:t>dimensions </a:t>
            </a:r>
            <a:r>
              <a:rPr sz="2400" spc="20" dirty="0">
                <a:latin typeface="Times New Roman"/>
                <a:cs typeface="Times New Roman"/>
              </a:rPr>
              <a:t>of</a:t>
            </a:r>
            <a:r>
              <a:rPr sz="2400" spc="-425" dirty="0">
                <a:latin typeface="Times New Roman"/>
                <a:cs typeface="Times New Roman"/>
              </a:rPr>
              <a:t> </a:t>
            </a:r>
            <a:r>
              <a:rPr sz="2400" spc="110" dirty="0">
                <a:latin typeface="Times New Roman"/>
                <a:cs typeface="Times New Roman"/>
              </a:rPr>
              <a:t>column</a:t>
            </a:r>
            <a:endParaRPr sz="2400">
              <a:latin typeface="Times New Roman"/>
              <a:cs typeface="Times New Roman"/>
            </a:endParaRPr>
          </a:p>
          <a:p>
            <a:pPr marL="541020" lvl="1" indent="-300355">
              <a:lnSpc>
                <a:spcPct val="100000"/>
              </a:lnSpc>
              <a:spcBef>
                <a:spcPts val="580"/>
              </a:spcBef>
              <a:buAutoNum type="arabicPeriod"/>
              <a:tabLst>
                <a:tab pos="541655" algn="l"/>
              </a:tabLst>
            </a:pPr>
            <a:r>
              <a:rPr sz="2400" spc="65" dirty="0">
                <a:latin typeface="Times New Roman"/>
                <a:cs typeface="Times New Roman"/>
              </a:rPr>
              <a:t>Material </a:t>
            </a:r>
            <a:r>
              <a:rPr sz="2400" spc="20" dirty="0">
                <a:latin typeface="Times New Roman"/>
                <a:cs typeface="Times New Roman"/>
              </a:rPr>
              <a:t>of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spc="95" dirty="0">
                <a:latin typeface="Times New Roman"/>
                <a:cs typeface="Times New Roman"/>
              </a:rPr>
              <a:t>column.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429000" y="228600"/>
            <a:ext cx="17970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Failure</a:t>
            </a:r>
            <a:r>
              <a:rPr sz="2200" spc="-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0000"/>
                </a:solidFill>
                <a:latin typeface="Arial"/>
                <a:cs typeface="Arial"/>
              </a:rPr>
              <a:t>Modes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5640" y="490477"/>
            <a:ext cx="3526154" cy="58864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35"/>
              </a:spcBef>
              <a:tabLst>
                <a:tab pos="461645" algn="l"/>
              </a:tabLst>
            </a:pPr>
            <a:r>
              <a:rPr sz="1500" spc="-375" dirty="0">
                <a:solidFill>
                  <a:srgbClr val="0AD0D9"/>
                </a:solidFill>
                <a:latin typeface="Arial"/>
                <a:cs typeface="Arial"/>
              </a:rPr>
              <a:t>	</a:t>
            </a:r>
            <a:r>
              <a:rPr sz="1600" b="1" spc="-5" dirty="0">
                <a:latin typeface="Arial"/>
                <a:cs typeface="Arial"/>
              </a:rPr>
              <a:t>Short </a:t>
            </a:r>
            <a:r>
              <a:rPr sz="1600" b="1" spc="-10" dirty="0">
                <a:latin typeface="Arial"/>
                <a:cs typeface="Arial"/>
              </a:rPr>
              <a:t>Columns </a:t>
            </a:r>
            <a:r>
              <a:rPr sz="1600" spc="-5" dirty="0">
                <a:latin typeface="Arial"/>
                <a:cs typeface="Arial"/>
              </a:rPr>
              <a:t>– fail by</a:t>
            </a:r>
            <a:r>
              <a:rPr sz="1600" spc="6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crushing</a:t>
            </a:r>
            <a:endParaRPr sz="1600">
              <a:latin typeface="Arial"/>
              <a:cs typeface="Arial"/>
            </a:endParaRPr>
          </a:p>
          <a:p>
            <a:pPr marL="361315" algn="ctr">
              <a:lnSpc>
                <a:spcPct val="100000"/>
              </a:lnSpc>
              <a:spcBef>
                <a:spcPts val="395"/>
              </a:spcBef>
            </a:pPr>
            <a:r>
              <a:rPr sz="1400" spc="-5" dirty="0">
                <a:latin typeface="Arial"/>
                <a:cs typeface="Arial"/>
              </a:rPr>
              <a:t>(“compression blocks or piers”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Engel)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0240" y="1800200"/>
            <a:ext cx="4438015" cy="244030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841375" indent="-393700">
              <a:lnSpc>
                <a:spcPct val="100000"/>
              </a:lnSpc>
              <a:spcBef>
                <a:spcPts val="265"/>
              </a:spcBef>
              <a:buClr>
                <a:srgbClr val="0E6EC5"/>
              </a:buClr>
              <a:buSzPct val="82142"/>
              <a:buChar char=""/>
              <a:tabLst>
                <a:tab pos="841375" algn="l"/>
                <a:tab pos="842010" algn="l"/>
              </a:tabLst>
            </a:pPr>
            <a:r>
              <a:rPr sz="1400" spc="10" dirty="0">
                <a:latin typeface="Arial"/>
                <a:cs typeface="Arial"/>
              </a:rPr>
              <a:t>f</a:t>
            </a:r>
            <a:r>
              <a:rPr sz="1350" spc="15" baseline="-21604" dirty="0">
                <a:latin typeface="Arial"/>
                <a:cs typeface="Arial"/>
              </a:rPr>
              <a:t>c </a:t>
            </a:r>
            <a:r>
              <a:rPr sz="1400" dirty="0">
                <a:latin typeface="Arial"/>
                <a:cs typeface="Arial"/>
              </a:rPr>
              <a:t>= Actual </a:t>
            </a:r>
            <a:r>
              <a:rPr sz="1400" spc="-5" dirty="0">
                <a:latin typeface="Arial"/>
                <a:cs typeface="Arial"/>
              </a:rPr>
              <a:t>compressive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stress</a:t>
            </a:r>
            <a:endParaRPr sz="1400">
              <a:latin typeface="Arial"/>
              <a:cs typeface="Arial"/>
            </a:endParaRPr>
          </a:p>
          <a:p>
            <a:pPr marL="841375" indent="-393700">
              <a:lnSpc>
                <a:spcPct val="100000"/>
              </a:lnSpc>
              <a:spcBef>
                <a:spcPts val="170"/>
              </a:spcBef>
              <a:buClr>
                <a:srgbClr val="0E6EC5"/>
              </a:buClr>
              <a:buSzPct val="82142"/>
              <a:buChar char=""/>
              <a:tabLst>
                <a:tab pos="841375" algn="l"/>
                <a:tab pos="842010" algn="l"/>
              </a:tabLst>
            </a:pPr>
            <a:r>
              <a:rPr sz="1400" dirty="0">
                <a:latin typeface="Arial"/>
                <a:cs typeface="Arial"/>
              </a:rPr>
              <a:t>A = </a:t>
            </a:r>
            <a:r>
              <a:rPr sz="1400" spc="-5" dirty="0">
                <a:latin typeface="Arial"/>
                <a:cs typeface="Arial"/>
              </a:rPr>
              <a:t>Cross-sectional </a:t>
            </a:r>
            <a:r>
              <a:rPr sz="1400" dirty="0">
                <a:latin typeface="Arial"/>
                <a:cs typeface="Arial"/>
              </a:rPr>
              <a:t>area of column</a:t>
            </a:r>
            <a:r>
              <a:rPr sz="1400" spc="-204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(in</a:t>
            </a:r>
            <a:r>
              <a:rPr sz="1350" spc="7" baseline="24691" dirty="0">
                <a:latin typeface="Arial"/>
                <a:cs typeface="Arial"/>
              </a:rPr>
              <a:t>2</a:t>
            </a:r>
            <a:r>
              <a:rPr sz="1400" spc="5" dirty="0"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  <a:p>
            <a:pPr marL="841375" indent="-393700">
              <a:lnSpc>
                <a:spcPct val="100000"/>
              </a:lnSpc>
              <a:spcBef>
                <a:spcPts val="165"/>
              </a:spcBef>
              <a:buClr>
                <a:srgbClr val="0E6EC5"/>
              </a:buClr>
              <a:buSzPct val="82142"/>
              <a:buChar char=""/>
              <a:tabLst>
                <a:tab pos="841375" algn="l"/>
                <a:tab pos="842010" algn="l"/>
              </a:tabLst>
            </a:pPr>
            <a:r>
              <a:rPr sz="1400" dirty="0">
                <a:latin typeface="Arial"/>
                <a:cs typeface="Arial"/>
              </a:rPr>
              <a:t>P = Load on the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column</a:t>
            </a:r>
            <a:endParaRPr sz="1400">
              <a:latin typeface="Arial"/>
              <a:cs typeface="Arial"/>
            </a:endParaRPr>
          </a:p>
          <a:p>
            <a:pPr marL="841375" indent="-393700">
              <a:lnSpc>
                <a:spcPct val="100000"/>
              </a:lnSpc>
              <a:spcBef>
                <a:spcPts val="170"/>
              </a:spcBef>
              <a:buClr>
                <a:srgbClr val="0E6EC5"/>
              </a:buClr>
              <a:buSzPct val="85714"/>
              <a:buChar char=""/>
              <a:tabLst>
                <a:tab pos="841375" algn="l"/>
                <a:tab pos="842010" algn="l"/>
              </a:tabLst>
            </a:pPr>
            <a:r>
              <a:rPr sz="1400" spc="5" dirty="0">
                <a:latin typeface="Arial"/>
                <a:cs typeface="Arial"/>
              </a:rPr>
              <a:t>F</a:t>
            </a:r>
            <a:r>
              <a:rPr sz="1350" spc="7" baseline="-21604" dirty="0">
                <a:latin typeface="Arial"/>
                <a:cs typeface="Arial"/>
              </a:rPr>
              <a:t>c </a:t>
            </a:r>
            <a:r>
              <a:rPr sz="1400" dirty="0">
                <a:latin typeface="Arial"/>
                <a:cs typeface="Arial"/>
              </a:rPr>
              <a:t>= Allowable compressive stress per</a:t>
            </a:r>
            <a:r>
              <a:rPr sz="1400" spc="-1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codes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700">
              <a:latin typeface="Arial"/>
              <a:cs typeface="Arial"/>
            </a:endParaRPr>
          </a:p>
          <a:p>
            <a:pPr marL="499745" indent="-462280">
              <a:lnSpc>
                <a:spcPct val="100000"/>
              </a:lnSpc>
              <a:buClr>
                <a:srgbClr val="0AD0D9"/>
              </a:buClr>
              <a:buSzPct val="93750"/>
              <a:buFont typeface="Arial"/>
              <a:buChar char=""/>
              <a:tabLst>
                <a:tab pos="499745" algn="l"/>
                <a:tab pos="500380" algn="l"/>
              </a:tabLst>
            </a:pPr>
            <a:r>
              <a:rPr sz="1600" b="1" spc="-5" dirty="0">
                <a:latin typeface="Arial"/>
                <a:cs typeface="Arial"/>
              </a:rPr>
              <a:t>Intermediate </a:t>
            </a:r>
            <a:r>
              <a:rPr sz="1600" b="1" spc="-10" dirty="0">
                <a:latin typeface="Arial"/>
                <a:cs typeface="Arial"/>
              </a:rPr>
              <a:t>Columns </a:t>
            </a:r>
            <a:r>
              <a:rPr sz="1600" spc="-5" dirty="0">
                <a:latin typeface="Arial"/>
                <a:cs typeface="Arial"/>
              </a:rPr>
              <a:t>– crush and</a:t>
            </a:r>
            <a:r>
              <a:rPr sz="1600" spc="10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buckle</a:t>
            </a:r>
            <a:endParaRPr sz="1600">
              <a:latin typeface="Arial"/>
              <a:cs typeface="Arial"/>
            </a:endParaRPr>
          </a:p>
          <a:p>
            <a:pPr marL="448309">
              <a:lnSpc>
                <a:spcPct val="100000"/>
              </a:lnSpc>
              <a:spcBef>
                <a:spcPts val="200"/>
              </a:spcBef>
            </a:pPr>
            <a:r>
              <a:rPr sz="1400" spc="-5" dirty="0">
                <a:latin typeface="Arial"/>
                <a:cs typeface="Arial"/>
              </a:rPr>
              <a:t>(“columns”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Engel)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700">
              <a:latin typeface="Arial"/>
              <a:cs typeface="Arial"/>
            </a:endParaRPr>
          </a:p>
          <a:p>
            <a:pPr marL="499745" indent="-462280">
              <a:lnSpc>
                <a:spcPct val="100000"/>
              </a:lnSpc>
              <a:buClr>
                <a:srgbClr val="0AD0D9"/>
              </a:buClr>
              <a:buSzPct val="93750"/>
              <a:buFont typeface="Arial"/>
              <a:buChar char=""/>
              <a:tabLst>
                <a:tab pos="499745" algn="l"/>
                <a:tab pos="500380" algn="l"/>
              </a:tabLst>
            </a:pPr>
            <a:r>
              <a:rPr sz="1600" b="1" spc="-5" dirty="0">
                <a:latin typeface="Arial"/>
                <a:cs typeface="Arial"/>
              </a:rPr>
              <a:t>Long </a:t>
            </a:r>
            <a:r>
              <a:rPr sz="1600" b="1" spc="-10" dirty="0">
                <a:latin typeface="Arial"/>
                <a:cs typeface="Arial"/>
              </a:rPr>
              <a:t>Columns </a:t>
            </a:r>
            <a:r>
              <a:rPr sz="1600" spc="-5" dirty="0">
                <a:latin typeface="Arial"/>
                <a:cs typeface="Arial"/>
              </a:rPr>
              <a:t>– fail by</a:t>
            </a:r>
            <a:r>
              <a:rPr sz="1600" spc="5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buckling</a:t>
            </a:r>
            <a:endParaRPr sz="1600">
              <a:latin typeface="Arial"/>
              <a:cs typeface="Arial"/>
            </a:endParaRPr>
          </a:p>
          <a:p>
            <a:pPr marL="499745">
              <a:lnSpc>
                <a:spcPct val="100000"/>
              </a:lnSpc>
              <a:spcBef>
                <a:spcPts val="200"/>
              </a:spcBef>
            </a:pPr>
            <a:r>
              <a:rPr sz="1400" dirty="0">
                <a:latin typeface="Arial"/>
                <a:cs typeface="Arial"/>
              </a:rPr>
              <a:t>(“long </a:t>
            </a:r>
            <a:r>
              <a:rPr sz="1400" spc="-5" dirty="0">
                <a:latin typeface="Arial"/>
                <a:cs typeface="Arial"/>
              </a:rPr>
              <a:t>columns”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Engel)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0501" y="5254193"/>
            <a:ext cx="4182110" cy="96456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431165" indent="-393700">
              <a:lnSpc>
                <a:spcPct val="100000"/>
              </a:lnSpc>
              <a:spcBef>
                <a:spcPts val="265"/>
              </a:spcBef>
              <a:buClr>
                <a:srgbClr val="0E6EC5"/>
              </a:buClr>
              <a:buSzPct val="82142"/>
              <a:buChar char=""/>
              <a:tabLst>
                <a:tab pos="431165" algn="l"/>
                <a:tab pos="431800" algn="l"/>
              </a:tabLst>
            </a:pPr>
            <a:r>
              <a:rPr sz="1400" dirty="0">
                <a:latin typeface="Arial"/>
                <a:cs typeface="Arial"/>
              </a:rPr>
              <a:t>E = Modulus of elasticity of the column</a:t>
            </a:r>
            <a:r>
              <a:rPr sz="1400" spc="-2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material</a:t>
            </a:r>
            <a:endParaRPr sz="1400">
              <a:latin typeface="Arial"/>
              <a:cs typeface="Arial"/>
            </a:endParaRPr>
          </a:p>
          <a:p>
            <a:pPr marL="431165" indent="-393700">
              <a:lnSpc>
                <a:spcPct val="100000"/>
              </a:lnSpc>
              <a:spcBef>
                <a:spcPts val="170"/>
              </a:spcBef>
              <a:buClr>
                <a:srgbClr val="0E6EC5"/>
              </a:buClr>
              <a:buSzPct val="82142"/>
              <a:buChar char=""/>
              <a:tabLst>
                <a:tab pos="431165" algn="l"/>
                <a:tab pos="431800" algn="l"/>
              </a:tabLst>
            </a:pPr>
            <a:r>
              <a:rPr sz="1400" dirty="0">
                <a:latin typeface="Arial"/>
                <a:cs typeface="Arial"/>
              </a:rPr>
              <a:t>K = </a:t>
            </a:r>
            <a:r>
              <a:rPr sz="1400" spc="-5" dirty="0">
                <a:latin typeface="Arial"/>
                <a:cs typeface="Arial"/>
              </a:rPr>
              <a:t>Stiffness </a:t>
            </a:r>
            <a:r>
              <a:rPr sz="1400" dirty="0">
                <a:latin typeface="Arial"/>
                <a:cs typeface="Arial"/>
              </a:rPr>
              <a:t>(curvature mode)</a:t>
            </a:r>
            <a:r>
              <a:rPr sz="1400" spc="-1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factor</a:t>
            </a:r>
            <a:endParaRPr sz="1400">
              <a:latin typeface="Arial"/>
              <a:cs typeface="Arial"/>
            </a:endParaRPr>
          </a:p>
          <a:p>
            <a:pPr marL="431165" indent="-393700">
              <a:lnSpc>
                <a:spcPct val="100000"/>
              </a:lnSpc>
              <a:spcBef>
                <a:spcPts val="165"/>
              </a:spcBef>
              <a:buClr>
                <a:srgbClr val="0E6EC5"/>
              </a:buClr>
              <a:buSzPct val="85714"/>
              <a:buChar char=""/>
              <a:tabLst>
                <a:tab pos="431165" algn="l"/>
                <a:tab pos="431800" algn="l"/>
              </a:tabLst>
            </a:pPr>
            <a:r>
              <a:rPr sz="1400" dirty="0">
                <a:latin typeface="Arial"/>
                <a:cs typeface="Arial"/>
              </a:rPr>
              <a:t>L = </a:t>
            </a:r>
            <a:r>
              <a:rPr sz="1400" spc="-5" dirty="0">
                <a:latin typeface="Arial"/>
                <a:cs typeface="Arial"/>
              </a:rPr>
              <a:t>Column </a:t>
            </a:r>
            <a:r>
              <a:rPr sz="1400" dirty="0">
                <a:latin typeface="Arial"/>
                <a:cs typeface="Arial"/>
              </a:rPr>
              <a:t>length between pinned ends</a:t>
            </a:r>
            <a:r>
              <a:rPr sz="1400" spc="-2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(in.)</a:t>
            </a:r>
            <a:endParaRPr sz="1400">
              <a:latin typeface="Arial"/>
              <a:cs typeface="Arial"/>
            </a:endParaRPr>
          </a:p>
          <a:p>
            <a:pPr marL="431165" indent="-393700">
              <a:lnSpc>
                <a:spcPct val="100000"/>
              </a:lnSpc>
              <a:spcBef>
                <a:spcPts val="175"/>
              </a:spcBef>
              <a:buClr>
                <a:srgbClr val="0E6EC5"/>
              </a:buClr>
              <a:buSzPct val="82142"/>
              <a:buChar char=""/>
              <a:tabLst>
                <a:tab pos="431165" algn="l"/>
                <a:tab pos="431800" algn="l"/>
              </a:tabLst>
            </a:pPr>
            <a:r>
              <a:rPr sz="1400" dirty="0">
                <a:latin typeface="Arial"/>
                <a:cs typeface="Arial"/>
              </a:rPr>
              <a:t>r = radius of </a:t>
            </a:r>
            <a:r>
              <a:rPr sz="1400" spc="-5" dirty="0">
                <a:latin typeface="Arial"/>
                <a:cs typeface="Arial"/>
              </a:rPr>
              <a:t>gyration </a:t>
            </a:r>
            <a:r>
              <a:rPr sz="1400" dirty="0">
                <a:latin typeface="Arial"/>
                <a:cs typeface="Arial"/>
              </a:rPr>
              <a:t>=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(</a:t>
            </a:r>
            <a:r>
              <a:rPr sz="1400" spc="5" dirty="0">
                <a:latin typeface="Times New Roman"/>
                <a:cs typeface="Times New Roman"/>
              </a:rPr>
              <a:t>I</a:t>
            </a:r>
            <a:r>
              <a:rPr sz="1400" spc="5" dirty="0">
                <a:latin typeface="Arial"/>
                <a:cs typeface="Arial"/>
              </a:rPr>
              <a:t>/A)</a:t>
            </a:r>
            <a:r>
              <a:rPr sz="1350" spc="7" baseline="24691" dirty="0">
                <a:latin typeface="Arial"/>
                <a:cs typeface="Arial"/>
              </a:rPr>
              <a:t>1/2</a:t>
            </a:r>
            <a:endParaRPr sz="1350" baseline="24691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928005" y="403859"/>
            <a:ext cx="6372225" cy="5873750"/>
            <a:chOff x="1928005" y="403859"/>
            <a:chExt cx="6372225" cy="5873750"/>
          </a:xfrm>
        </p:grpSpPr>
        <p:sp>
          <p:nvSpPr>
            <p:cNvPr id="12" name="object 12"/>
            <p:cNvSpPr/>
            <p:nvPr/>
          </p:nvSpPr>
          <p:spPr>
            <a:xfrm>
              <a:off x="6114288" y="403859"/>
              <a:ext cx="699515" cy="22860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162800" y="2689859"/>
              <a:ext cx="1136903" cy="3587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932450" y="1494544"/>
              <a:ext cx="182245" cy="0"/>
            </a:xfrm>
            <a:custGeom>
              <a:avLst/>
              <a:gdLst/>
              <a:ahLst/>
              <a:cxnLst/>
              <a:rect l="l" t="t" r="r" b="b"/>
              <a:pathLst>
                <a:path w="182244">
                  <a:moveTo>
                    <a:pt x="0" y="0"/>
                  </a:moveTo>
                  <a:lnTo>
                    <a:pt x="181632" y="0"/>
                  </a:lnTo>
                </a:path>
              </a:pathLst>
            </a:custGeom>
            <a:ln w="86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591515" y="1464556"/>
            <a:ext cx="970280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95985" algn="l"/>
              </a:tabLst>
            </a:pPr>
            <a:r>
              <a:rPr sz="950" i="1" spc="55" dirty="0">
                <a:latin typeface="Times New Roman"/>
                <a:cs typeface="Times New Roman"/>
              </a:rPr>
              <a:t>c	c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53849" y="1488432"/>
            <a:ext cx="168910" cy="2736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600" i="1" spc="150" dirty="0">
                <a:latin typeface="Times New Roman"/>
                <a:cs typeface="Times New Roman"/>
              </a:rPr>
              <a:t>A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89075" y="1327091"/>
            <a:ext cx="1054735" cy="2736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  <a:tabLst>
                <a:tab pos="256540" algn="l"/>
              </a:tabLst>
            </a:pPr>
            <a:r>
              <a:rPr sz="1600" i="1" spc="65" dirty="0">
                <a:latin typeface="Times New Roman"/>
                <a:cs typeface="Times New Roman"/>
              </a:rPr>
              <a:t>f	</a:t>
            </a:r>
            <a:r>
              <a:rPr sz="1600" spc="130" dirty="0">
                <a:latin typeface="Symbol"/>
                <a:cs typeface="Symbol"/>
              </a:rPr>
              <a:t></a:t>
            </a:r>
            <a:r>
              <a:rPr sz="1600" spc="130" dirty="0">
                <a:latin typeface="Times New Roman"/>
                <a:cs typeface="Times New Roman"/>
              </a:rPr>
              <a:t> </a:t>
            </a:r>
            <a:r>
              <a:rPr sz="2400" i="1" spc="225" baseline="34722" dirty="0">
                <a:latin typeface="Times New Roman"/>
                <a:cs typeface="Times New Roman"/>
              </a:rPr>
              <a:t>P </a:t>
            </a:r>
            <a:r>
              <a:rPr sz="1600" spc="130" dirty="0">
                <a:latin typeface="Symbol"/>
                <a:cs typeface="Symbol"/>
              </a:rPr>
              <a:t></a:t>
            </a:r>
            <a:r>
              <a:rPr sz="1600" spc="135" dirty="0">
                <a:latin typeface="Times New Roman"/>
                <a:cs typeface="Times New Roman"/>
              </a:rPr>
              <a:t> </a:t>
            </a:r>
            <a:r>
              <a:rPr sz="1600" i="1" spc="150" dirty="0">
                <a:latin typeface="Times New Roman"/>
                <a:cs typeface="Times New Roman"/>
              </a:rPr>
              <a:t>F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877886" y="4569064"/>
            <a:ext cx="448309" cy="239395"/>
            <a:chOff x="1877886" y="4569064"/>
            <a:chExt cx="448309" cy="239395"/>
          </a:xfrm>
        </p:grpSpPr>
        <p:sp>
          <p:nvSpPr>
            <p:cNvPr id="19" name="object 19"/>
            <p:cNvSpPr/>
            <p:nvPr/>
          </p:nvSpPr>
          <p:spPr>
            <a:xfrm>
              <a:off x="1962437" y="4806739"/>
              <a:ext cx="21209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64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877886" y="4572290"/>
              <a:ext cx="448309" cy="0"/>
            </a:xfrm>
            <a:custGeom>
              <a:avLst/>
              <a:gdLst/>
              <a:ahLst/>
              <a:cxnLst/>
              <a:rect l="l" t="t" r="r" b="b"/>
              <a:pathLst>
                <a:path w="448310">
                  <a:moveTo>
                    <a:pt x="0" y="0"/>
                  </a:moveTo>
                  <a:lnTo>
                    <a:pt x="448004" y="0"/>
                  </a:lnTo>
                </a:path>
              </a:pathLst>
            </a:custGeom>
            <a:ln w="64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845341" y="4695102"/>
            <a:ext cx="4445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Symbol"/>
                <a:cs typeface="Symbol"/>
              </a:rPr>
              <a:t>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800" i="1" baseline="-37037" dirty="0">
                <a:latin typeface="Times New Roman"/>
                <a:cs typeface="Times New Roman"/>
              </a:rPr>
              <a:t>r</a:t>
            </a:r>
            <a:r>
              <a:rPr sz="1800" i="1" spc="330" baseline="-3703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Symbol"/>
                <a:cs typeface="Symbol"/>
              </a:rPr>
              <a:t>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870741" y="4814930"/>
            <a:ext cx="3937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1945" algn="l"/>
              </a:tabLst>
            </a:pPr>
            <a:r>
              <a:rPr sz="1200" dirty="0">
                <a:latin typeface="Symbol"/>
                <a:cs typeface="Symbol"/>
              </a:rPr>
              <a:t>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200" dirty="0">
                <a:latin typeface="Symbol"/>
                <a:cs typeface="Symbol"/>
              </a:rPr>
              <a:t>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870741" y="4597389"/>
            <a:ext cx="3937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Symbol"/>
                <a:cs typeface="Symbol"/>
              </a:rPr>
              <a:t>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800" i="1" spc="-7" baseline="4629" dirty="0">
                <a:latin typeface="Times New Roman"/>
                <a:cs typeface="Times New Roman"/>
              </a:rPr>
              <a:t>KL</a:t>
            </a:r>
            <a:r>
              <a:rPr sz="1800" i="1" spc="-254" baseline="462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Symbol"/>
                <a:cs typeface="Symbol"/>
              </a:rPr>
              <a:t>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537734" y="4445294"/>
            <a:ext cx="34099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i="1" spc="35" dirty="0">
                <a:latin typeface="Times New Roman"/>
                <a:cs typeface="Times New Roman"/>
              </a:rPr>
              <a:t>f</a:t>
            </a:r>
            <a:r>
              <a:rPr sz="1050" i="1" spc="52" baseline="-23809" dirty="0">
                <a:latin typeface="Times New Roman"/>
                <a:cs typeface="Times New Roman"/>
              </a:rPr>
              <a:t>cr</a:t>
            </a:r>
            <a:r>
              <a:rPr sz="1050" i="1" spc="247" baseline="-2380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Symbol"/>
                <a:cs typeface="Symbol"/>
              </a:rPr>
              <a:t>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220532" y="4494144"/>
            <a:ext cx="4730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Times New Roman"/>
                <a:cs typeface="Times New Roman"/>
              </a:rPr>
              <a:t>2 </a:t>
            </a:r>
            <a:r>
              <a:rPr sz="1800" baseline="18518" dirty="0">
                <a:latin typeface="Symbol"/>
                <a:cs typeface="Symbol"/>
              </a:rPr>
              <a:t></a:t>
            </a:r>
            <a:r>
              <a:rPr sz="1800" spc="-142" baseline="18518" dirty="0">
                <a:latin typeface="Times New Roman"/>
                <a:cs typeface="Times New Roman"/>
              </a:rPr>
              <a:t> </a:t>
            </a:r>
            <a:r>
              <a:rPr sz="1800" i="1" spc="-7" baseline="18518" dirty="0">
                <a:latin typeface="Times New Roman"/>
                <a:cs typeface="Times New Roman"/>
              </a:rPr>
              <a:t>F</a:t>
            </a:r>
            <a:r>
              <a:rPr sz="1050" i="1" spc="-7" baseline="7936" dirty="0">
                <a:latin typeface="Times New Roman"/>
                <a:cs typeface="Times New Roman"/>
              </a:rPr>
              <a:t>cr</a:t>
            </a:r>
            <a:endParaRPr sz="1050" baseline="7936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924951" y="4340808"/>
            <a:ext cx="340360" cy="2184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250" i="1" spc="-25" dirty="0">
                <a:latin typeface="Symbol"/>
                <a:cs typeface="Symbol"/>
              </a:rPr>
              <a:t></a:t>
            </a:r>
            <a:r>
              <a:rPr sz="1250" i="1" spc="-215" dirty="0">
                <a:latin typeface="Times New Roman"/>
                <a:cs typeface="Times New Roman"/>
              </a:rPr>
              <a:t> </a:t>
            </a:r>
            <a:r>
              <a:rPr sz="1050" baseline="43650" dirty="0">
                <a:latin typeface="Times New Roman"/>
                <a:cs typeface="Times New Roman"/>
              </a:rPr>
              <a:t>2 </a:t>
            </a:r>
            <a:r>
              <a:rPr sz="1200" i="1" dirty="0"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14400" y="990600"/>
            <a:ext cx="732790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5" dirty="0"/>
              <a:t>Find </a:t>
            </a:r>
            <a:r>
              <a:rPr sz="5000" dirty="0"/>
              <a:t>the </a:t>
            </a:r>
            <a:r>
              <a:rPr sz="5000" spc="-45" dirty="0"/>
              <a:t>Effective</a:t>
            </a:r>
            <a:r>
              <a:rPr sz="5000" spc="-80" dirty="0"/>
              <a:t> </a:t>
            </a:r>
            <a:r>
              <a:rPr sz="5000" spc="-15" dirty="0"/>
              <a:t>length</a:t>
            </a:r>
            <a:endParaRPr sz="5000"/>
          </a:p>
        </p:txBody>
      </p:sp>
      <p:sp>
        <p:nvSpPr>
          <p:cNvPr id="8" name="object 8"/>
          <p:cNvSpPr txBox="1"/>
          <p:nvPr/>
        </p:nvSpPr>
        <p:spPr>
          <a:xfrm>
            <a:off x="535940" y="1869160"/>
            <a:ext cx="7977505" cy="422656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  <a:tab pos="969644" algn="l"/>
              </a:tabLst>
            </a:pPr>
            <a:r>
              <a:rPr sz="2600" spc="-235" dirty="0">
                <a:latin typeface="Times New Roman"/>
                <a:cs typeface="Times New Roman"/>
              </a:rPr>
              <a:t>1.	</a:t>
            </a:r>
            <a:r>
              <a:rPr sz="2600" spc="75" dirty="0">
                <a:latin typeface="Times New Roman"/>
                <a:cs typeface="Times New Roman"/>
              </a:rPr>
              <a:t>Both </a:t>
            </a:r>
            <a:r>
              <a:rPr sz="2600" spc="130" dirty="0">
                <a:latin typeface="Times New Roman"/>
                <a:cs typeface="Times New Roman"/>
              </a:rPr>
              <a:t>ends</a:t>
            </a:r>
            <a:r>
              <a:rPr sz="2600" spc="-300" dirty="0">
                <a:latin typeface="Times New Roman"/>
                <a:cs typeface="Times New Roman"/>
              </a:rPr>
              <a:t> </a:t>
            </a:r>
            <a:r>
              <a:rPr sz="2600" spc="140" dirty="0">
                <a:latin typeface="Times New Roman"/>
                <a:cs typeface="Times New Roman"/>
              </a:rPr>
              <a:t>pinned</a:t>
            </a:r>
            <a:endParaRPr sz="2600">
              <a:latin typeface="Times New Roman"/>
              <a:cs typeface="Times New Roman"/>
            </a:endParaRPr>
          </a:p>
          <a:p>
            <a:pPr marL="2738120">
              <a:lnSpc>
                <a:spcPct val="100000"/>
              </a:lnSpc>
              <a:spcBef>
                <a:spcPts val="625"/>
              </a:spcBef>
            </a:pPr>
            <a:r>
              <a:rPr sz="2600" spc="5" dirty="0">
                <a:latin typeface="Times New Roman"/>
                <a:cs typeface="Times New Roman"/>
              </a:rPr>
              <a:t>Effective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120" dirty="0">
                <a:latin typeface="Times New Roman"/>
                <a:cs typeface="Times New Roman"/>
              </a:rPr>
              <a:t>length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30" dirty="0">
                <a:latin typeface="Times New Roman"/>
                <a:cs typeface="Times New Roman"/>
              </a:rPr>
              <a:t>=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Times New Roman"/>
                <a:cs typeface="Times New Roman"/>
              </a:rPr>
              <a:t>actual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120" dirty="0">
                <a:latin typeface="Times New Roman"/>
                <a:cs typeface="Times New Roman"/>
              </a:rPr>
              <a:t>length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Times New Roman"/>
                <a:cs typeface="Times New Roman"/>
              </a:rPr>
              <a:t>x </a:t>
            </a:r>
            <a:r>
              <a:rPr sz="2600" spc="-125" dirty="0">
                <a:latin typeface="Times New Roman"/>
                <a:cs typeface="Times New Roman"/>
              </a:rPr>
              <a:t>1.0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  <a:tab pos="1026160" algn="l"/>
              </a:tabLst>
            </a:pPr>
            <a:r>
              <a:rPr sz="2600" spc="-15" dirty="0">
                <a:latin typeface="Times New Roman"/>
                <a:cs typeface="Times New Roman"/>
              </a:rPr>
              <a:t>2.	</a:t>
            </a:r>
            <a:r>
              <a:rPr sz="2600" spc="75" dirty="0">
                <a:latin typeface="Times New Roman"/>
                <a:cs typeface="Times New Roman"/>
              </a:rPr>
              <a:t>Both </a:t>
            </a:r>
            <a:r>
              <a:rPr sz="2600" spc="130" dirty="0">
                <a:latin typeface="Times New Roman"/>
                <a:cs typeface="Times New Roman"/>
              </a:rPr>
              <a:t>ends</a:t>
            </a:r>
            <a:r>
              <a:rPr sz="2600" spc="-260" dirty="0">
                <a:latin typeface="Times New Roman"/>
                <a:cs typeface="Times New Roman"/>
              </a:rPr>
              <a:t> </a:t>
            </a:r>
            <a:r>
              <a:rPr sz="2600" spc="30" dirty="0">
                <a:latin typeface="Times New Roman"/>
                <a:cs typeface="Times New Roman"/>
              </a:rPr>
              <a:t>fixed</a:t>
            </a:r>
            <a:endParaRPr sz="2600">
              <a:latin typeface="Times New Roman"/>
              <a:cs typeface="Times New Roman"/>
            </a:endParaRPr>
          </a:p>
          <a:p>
            <a:pPr marL="2489835">
              <a:lnSpc>
                <a:spcPct val="100000"/>
              </a:lnSpc>
              <a:spcBef>
                <a:spcPts val="625"/>
              </a:spcBef>
            </a:pPr>
            <a:r>
              <a:rPr sz="2600" spc="10" dirty="0">
                <a:latin typeface="Times New Roman"/>
                <a:cs typeface="Times New Roman"/>
              </a:rPr>
              <a:t>Effective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120" dirty="0">
                <a:latin typeface="Times New Roman"/>
                <a:cs typeface="Times New Roman"/>
              </a:rPr>
              <a:t>length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30" dirty="0">
                <a:latin typeface="Times New Roman"/>
                <a:cs typeface="Times New Roman"/>
              </a:rPr>
              <a:t>=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Times New Roman"/>
                <a:cs typeface="Times New Roman"/>
              </a:rPr>
              <a:t>actual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120" dirty="0">
                <a:latin typeface="Times New Roman"/>
                <a:cs typeface="Times New Roman"/>
              </a:rPr>
              <a:t>length</a:t>
            </a:r>
            <a:r>
              <a:rPr sz="2600" spc="-114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Times New Roman"/>
                <a:cs typeface="Times New Roman"/>
              </a:rPr>
              <a:t>x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0.5</a:t>
            </a:r>
            <a:endParaRPr sz="2600">
              <a:latin typeface="Times New Roman"/>
              <a:cs typeface="Times New Roman"/>
            </a:endParaRPr>
          </a:p>
          <a:p>
            <a:pPr marL="286385" marR="4645025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  <a:tab pos="1016635" algn="l"/>
              </a:tabLst>
            </a:pPr>
            <a:r>
              <a:rPr sz="2600" spc="-50" dirty="0">
                <a:latin typeface="Times New Roman"/>
                <a:cs typeface="Times New Roman"/>
              </a:rPr>
              <a:t>3.	</a:t>
            </a:r>
            <a:r>
              <a:rPr sz="2600" spc="170" dirty="0">
                <a:latin typeface="Times New Roman"/>
                <a:cs typeface="Times New Roman"/>
              </a:rPr>
              <a:t>One </a:t>
            </a:r>
            <a:r>
              <a:rPr sz="2600" spc="160" dirty="0">
                <a:latin typeface="Times New Roman"/>
                <a:cs typeface="Times New Roman"/>
              </a:rPr>
              <a:t>end</a:t>
            </a:r>
            <a:r>
              <a:rPr sz="2600" spc="-430" dirty="0">
                <a:latin typeface="Times New Roman"/>
                <a:cs typeface="Times New Roman"/>
              </a:rPr>
              <a:t> </a:t>
            </a:r>
            <a:r>
              <a:rPr sz="2600" spc="140" dirty="0">
                <a:latin typeface="Times New Roman"/>
                <a:cs typeface="Times New Roman"/>
              </a:rPr>
              <a:t>pinned  </a:t>
            </a:r>
            <a:r>
              <a:rPr sz="2600" spc="145" dirty="0">
                <a:latin typeface="Times New Roman"/>
                <a:cs typeface="Times New Roman"/>
              </a:rPr>
              <a:t>other </a:t>
            </a:r>
            <a:r>
              <a:rPr sz="2600" spc="160" dirty="0">
                <a:latin typeface="Times New Roman"/>
                <a:cs typeface="Times New Roman"/>
              </a:rPr>
              <a:t>end</a:t>
            </a:r>
            <a:r>
              <a:rPr sz="2600" spc="-335" dirty="0">
                <a:latin typeface="Times New Roman"/>
                <a:cs typeface="Times New Roman"/>
              </a:rPr>
              <a:t> </a:t>
            </a:r>
            <a:r>
              <a:rPr sz="2600" spc="30" dirty="0">
                <a:latin typeface="Times New Roman"/>
                <a:cs typeface="Times New Roman"/>
              </a:rPr>
              <a:t>fixed</a:t>
            </a:r>
            <a:endParaRPr sz="2600">
              <a:latin typeface="Times New Roman"/>
              <a:cs typeface="Times New Roman"/>
            </a:endParaRPr>
          </a:p>
          <a:p>
            <a:pPr marL="2406650">
              <a:lnSpc>
                <a:spcPct val="100000"/>
              </a:lnSpc>
              <a:spcBef>
                <a:spcPts val="625"/>
              </a:spcBef>
            </a:pPr>
            <a:r>
              <a:rPr sz="2600" spc="10" dirty="0">
                <a:latin typeface="Times New Roman"/>
                <a:cs typeface="Times New Roman"/>
              </a:rPr>
              <a:t>Effective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125" dirty="0">
                <a:latin typeface="Times New Roman"/>
                <a:cs typeface="Times New Roman"/>
              </a:rPr>
              <a:t>length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30" dirty="0">
                <a:latin typeface="Times New Roman"/>
                <a:cs typeface="Times New Roman"/>
              </a:rPr>
              <a:t>=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Times New Roman"/>
                <a:cs typeface="Times New Roman"/>
              </a:rPr>
              <a:t>actual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125" dirty="0">
                <a:latin typeface="Times New Roman"/>
                <a:cs typeface="Times New Roman"/>
              </a:rPr>
              <a:t>length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Times New Roman"/>
                <a:cs typeface="Times New Roman"/>
              </a:rPr>
              <a:t>x </a:t>
            </a:r>
            <a:r>
              <a:rPr sz="2600" spc="25" dirty="0">
                <a:latin typeface="Times New Roman"/>
                <a:cs typeface="Times New Roman"/>
              </a:rPr>
              <a:t>0.7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  <a:tab pos="793115" algn="l"/>
              </a:tabLst>
            </a:pPr>
            <a:r>
              <a:rPr sz="2600" spc="45" dirty="0">
                <a:latin typeface="Times New Roman"/>
                <a:cs typeface="Times New Roman"/>
              </a:rPr>
              <a:t>4.	</a:t>
            </a:r>
            <a:r>
              <a:rPr sz="2600" spc="170" dirty="0">
                <a:latin typeface="Times New Roman"/>
                <a:cs typeface="Times New Roman"/>
              </a:rPr>
              <a:t>One</a:t>
            </a:r>
            <a:r>
              <a:rPr sz="2600" spc="-140" dirty="0">
                <a:latin typeface="Times New Roman"/>
                <a:cs typeface="Times New Roman"/>
              </a:rPr>
              <a:t> </a:t>
            </a:r>
            <a:r>
              <a:rPr sz="2600" spc="160" dirty="0">
                <a:latin typeface="Times New Roman"/>
                <a:cs typeface="Times New Roman"/>
              </a:rPr>
              <a:t>end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30" dirty="0">
                <a:latin typeface="Times New Roman"/>
                <a:cs typeface="Times New Roman"/>
              </a:rPr>
              <a:t>fixed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145" dirty="0">
                <a:latin typeface="Times New Roman"/>
                <a:cs typeface="Times New Roman"/>
              </a:rPr>
              <a:t>other</a:t>
            </a:r>
            <a:r>
              <a:rPr sz="2600" spc="-170" dirty="0">
                <a:latin typeface="Times New Roman"/>
                <a:cs typeface="Times New Roman"/>
              </a:rPr>
              <a:t> </a:t>
            </a:r>
            <a:r>
              <a:rPr sz="2600" spc="160" dirty="0">
                <a:latin typeface="Times New Roman"/>
                <a:cs typeface="Times New Roman"/>
              </a:rPr>
              <a:t>end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75" dirty="0">
                <a:latin typeface="Times New Roman"/>
                <a:cs typeface="Times New Roman"/>
              </a:rPr>
              <a:t>completely</a:t>
            </a:r>
            <a:r>
              <a:rPr sz="2600" spc="-120" dirty="0">
                <a:latin typeface="Times New Roman"/>
                <a:cs typeface="Times New Roman"/>
              </a:rPr>
              <a:t> </a:t>
            </a:r>
            <a:r>
              <a:rPr sz="2600" spc="50" dirty="0">
                <a:latin typeface="Times New Roman"/>
                <a:cs typeface="Times New Roman"/>
              </a:rPr>
              <a:t>free</a:t>
            </a:r>
            <a:endParaRPr sz="2600">
              <a:latin typeface="Times New Roman"/>
              <a:cs typeface="Times New Roman"/>
            </a:endParaRPr>
          </a:p>
          <a:p>
            <a:pPr marL="2820035">
              <a:lnSpc>
                <a:spcPct val="100000"/>
              </a:lnSpc>
              <a:spcBef>
                <a:spcPts val="625"/>
              </a:spcBef>
            </a:pPr>
            <a:r>
              <a:rPr sz="2600" spc="5" dirty="0">
                <a:latin typeface="Times New Roman"/>
                <a:cs typeface="Times New Roman"/>
              </a:rPr>
              <a:t>Effective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120" dirty="0">
                <a:latin typeface="Times New Roman"/>
                <a:cs typeface="Times New Roman"/>
              </a:rPr>
              <a:t>length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30" dirty="0">
                <a:latin typeface="Times New Roman"/>
                <a:cs typeface="Times New Roman"/>
              </a:rPr>
              <a:t>=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Times New Roman"/>
                <a:cs typeface="Times New Roman"/>
              </a:rPr>
              <a:t>actual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120" dirty="0">
                <a:latin typeface="Times New Roman"/>
                <a:cs typeface="Times New Roman"/>
              </a:rPr>
              <a:t>length</a:t>
            </a:r>
            <a:r>
              <a:rPr sz="2600" spc="-120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Times New Roman"/>
                <a:cs typeface="Times New Roman"/>
              </a:rPr>
              <a:t>x </a:t>
            </a:r>
            <a:r>
              <a:rPr sz="2600" spc="25" dirty="0">
                <a:latin typeface="Times New Roman"/>
                <a:cs typeface="Times New Roman"/>
              </a:rPr>
              <a:t>2.0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19100" y="838200"/>
            <a:ext cx="87249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  <a:tabLst>
                <a:tab pos="3956050" algn="l"/>
              </a:tabLst>
            </a:pPr>
            <a:r>
              <a:rPr sz="4000" dirty="0"/>
              <a:t>(L</a:t>
            </a:r>
            <a:r>
              <a:rPr sz="4000" spc="-355" dirty="0"/>
              <a:t> </a:t>
            </a:r>
            <a:r>
              <a:rPr sz="4000" spc="-7" baseline="-20370" dirty="0"/>
              <a:t>e</a:t>
            </a:r>
            <a:r>
              <a:rPr sz="4000" dirty="0"/>
              <a:t>)</a:t>
            </a:r>
            <a:r>
              <a:rPr sz="4000" spc="-5" dirty="0"/>
              <a:t> </a:t>
            </a:r>
            <a:r>
              <a:rPr sz="4000" spc="-105"/>
              <a:t>f</a:t>
            </a:r>
            <a:r>
              <a:rPr sz="4000" spc="-5"/>
              <a:t>o</a:t>
            </a:r>
            <a:r>
              <a:rPr sz="4000"/>
              <a:t>r</a:t>
            </a:r>
            <a:r>
              <a:rPr sz="4000" spc="-5"/>
              <a:t> </a:t>
            </a:r>
            <a:r>
              <a:rPr sz="4000" spc="-5" smtClean="0"/>
              <a:t>di</a:t>
            </a:r>
            <a:r>
              <a:rPr sz="4000" spc="-50" smtClean="0"/>
              <a:t>f</a:t>
            </a:r>
            <a:r>
              <a:rPr sz="4000" spc="-114" smtClean="0"/>
              <a:t>f</a:t>
            </a:r>
            <a:r>
              <a:rPr sz="4000" smtClean="0"/>
              <a:t>e</a:t>
            </a:r>
            <a:r>
              <a:rPr sz="4000" spc="-55" smtClean="0"/>
              <a:t>r</a:t>
            </a:r>
            <a:r>
              <a:rPr sz="4000" smtClean="0"/>
              <a:t>e</a:t>
            </a:r>
            <a:r>
              <a:rPr sz="4000" spc="-30" smtClean="0"/>
              <a:t>n</a:t>
            </a:r>
            <a:r>
              <a:rPr sz="4000" smtClean="0"/>
              <a:t>t</a:t>
            </a:r>
            <a:r>
              <a:rPr lang="en-US" sz="4000" dirty="0" smtClean="0"/>
              <a:t> </a:t>
            </a:r>
            <a:r>
              <a:rPr sz="4000" spc="-5" smtClean="0"/>
              <a:t>s</a:t>
            </a:r>
            <a:r>
              <a:rPr sz="4000" spc="5" smtClean="0"/>
              <a:t>u</a:t>
            </a:r>
            <a:r>
              <a:rPr sz="4000" spc="-5" smtClean="0"/>
              <a:t>pport  </a:t>
            </a:r>
            <a:r>
              <a:rPr sz="4000" spc="-10" dirty="0"/>
              <a:t>conditions.</a:t>
            </a:r>
            <a:endParaRPr sz="4000"/>
          </a:p>
        </p:txBody>
      </p:sp>
      <p:sp>
        <p:nvSpPr>
          <p:cNvPr id="8" name="object 8"/>
          <p:cNvSpPr/>
          <p:nvPr/>
        </p:nvSpPr>
        <p:spPr>
          <a:xfrm>
            <a:off x="0" y="1903476"/>
            <a:ext cx="9144000" cy="41940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1031189"/>
            <a:ext cx="275590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5" dirty="0"/>
              <a:t>Columns</a:t>
            </a:r>
            <a:endParaRPr sz="5000"/>
          </a:p>
        </p:txBody>
      </p:sp>
      <p:sp>
        <p:nvSpPr>
          <p:cNvPr id="8" name="object 8"/>
          <p:cNvSpPr txBox="1"/>
          <p:nvPr/>
        </p:nvSpPr>
        <p:spPr>
          <a:xfrm>
            <a:off x="535940" y="1947799"/>
            <a:ext cx="7902575" cy="2562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10160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100" dirty="0">
                <a:latin typeface="Times New Roman"/>
                <a:cs typeface="Times New Roman"/>
              </a:rPr>
              <a:t>Columns</a:t>
            </a:r>
            <a:r>
              <a:rPr sz="2600" spc="-145" dirty="0">
                <a:latin typeface="Times New Roman"/>
                <a:cs typeface="Times New Roman"/>
              </a:rPr>
              <a:t> </a:t>
            </a:r>
            <a:r>
              <a:rPr sz="2600" spc="70" dirty="0">
                <a:latin typeface="Times New Roman"/>
                <a:cs typeface="Times New Roman"/>
              </a:rPr>
              <a:t>carry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primary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Axial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60" dirty="0">
                <a:latin typeface="Times New Roman"/>
                <a:cs typeface="Times New Roman"/>
              </a:rPr>
              <a:t>Loads</a:t>
            </a:r>
            <a:r>
              <a:rPr sz="2600" spc="-125" dirty="0">
                <a:latin typeface="Times New Roman"/>
                <a:cs typeface="Times New Roman"/>
              </a:rPr>
              <a:t> </a:t>
            </a:r>
            <a:r>
              <a:rPr sz="2600" spc="160" dirty="0">
                <a:latin typeface="Times New Roman"/>
                <a:cs typeface="Times New Roman"/>
              </a:rPr>
              <a:t>and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95" dirty="0">
                <a:latin typeface="Times New Roman"/>
                <a:cs typeface="Times New Roman"/>
              </a:rPr>
              <a:t>therefore</a:t>
            </a:r>
            <a:r>
              <a:rPr sz="2600" spc="-130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Times New Roman"/>
                <a:cs typeface="Times New Roman"/>
              </a:rPr>
              <a:t>are  </a:t>
            </a:r>
            <a:r>
              <a:rPr sz="2600" spc="95" dirty="0">
                <a:latin typeface="Times New Roman"/>
                <a:cs typeface="Times New Roman"/>
              </a:rPr>
              <a:t>designed </a:t>
            </a:r>
            <a:r>
              <a:rPr sz="2600" spc="45" dirty="0">
                <a:latin typeface="Times New Roman"/>
                <a:cs typeface="Times New Roman"/>
              </a:rPr>
              <a:t>for</a:t>
            </a:r>
            <a:r>
              <a:rPr sz="2600" spc="-265" dirty="0">
                <a:latin typeface="Times New Roman"/>
                <a:cs typeface="Times New Roman"/>
              </a:rPr>
              <a:t> </a:t>
            </a:r>
            <a:r>
              <a:rPr sz="2600" spc="90" dirty="0">
                <a:latin typeface="Times New Roman"/>
                <a:cs typeface="Times New Roman"/>
              </a:rPr>
              <a:t>compression.</a:t>
            </a:r>
            <a:endParaRPr sz="2600">
              <a:latin typeface="Times New Roman"/>
              <a:cs typeface="Times New Roman"/>
            </a:endParaRPr>
          </a:p>
          <a:p>
            <a:pPr marL="286385" marR="70485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80" dirty="0">
                <a:latin typeface="Times New Roman"/>
                <a:cs typeface="Times New Roman"/>
              </a:rPr>
              <a:t>Additional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85" dirty="0">
                <a:latin typeface="Times New Roman"/>
                <a:cs typeface="Times New Roman"/>
              </a:rPr>
              <a:t>loads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90" dirty="0">
                <a:latin typeface="Times New Roman"/>
                <a:cs typeface="Times New Roman"/>
              </a:rPr>
              <a:t>from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spc="25" dirty="0">
                <a:latin typeface="Times New Roman"/>
                <a:cs typeface="Times New Roman"/>
              </a:rPr>
              <a:t>snow,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Times New Roman"/>
                <a:cs typeface="Times New Roman"/>
              </a:rPr>
              <a:t>wind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114" dirty="0">
                <a:latin typeface="Times New Roman"/>
                <a:cs typeface="Times New Roman"/>
              </a:rPr>
              <a:t>or</a:t>
            </a:r>
            <a:r>
              <a:rPr sz="2600" spc="-165" dirty="0">
                <a:latin typeface="Times New Roman"/>
                <a:cs typeface="Times New Roman"/>
              </a:rPr>
              <a:t> </a:t>
            </a:r>
            <a:r>
              <a:rPr sz="2600" spc="145" dirty="0">
                <a:latin typeface="Times New Roman"/>
                <a:cs typeface="Times New Roman"/>
              </a:rPr>
              <a:t>other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spc="70" dirty="0">
                <a:latin typeface="Times New Roman"/>
                <a:cs typeface="Times New Roman"/>
              </a:rPr>
              <a:t>horizontal  </a:t>
            </a:r>
            <a:r>
              <a:rPr sz="2600" spc="35" dirty="0">
                <a:latin typeface="Times New Roman"/>
                <a:cs typeface="Times New Roman"/>
              </a:rPr>
              <a:t>forces</a:t>
            </a:r>
            <a:r>
              <a:rPr sz="2600" spc="-125" dirty="0">
                <a:latin typeface="Times New Roman"/>
                <a:cs typeface="Times New Roman"/>
              </a:rPr>
              <a:t> </a:t>
            </a:r>
            <a:r>
              <a:rPr sz="2600" spc="114" dirty="0">
                <a:latin typeface="Times New Roman"/>
                <a:cs typeface="Times New Roman"/>
              </a:rPr>
              <a:t>can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spc="85" dirty="0">
                <a:latin typeface="Times New Roman"/>
                <a:cs typeface="Times New Roman"/>
              </a:rPr>
              <a:t>cause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120" dirty="0">
                <a:latin typeface="Times New Roman"/>
                <a:cs typeface="Times New Roman"/>
              </a:rPr>
              <a:t>bending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10" dirty="0">
                <a:latin typeface="Times New Roman"/>
                <a:cs typeface="Times New Roman"/>
              </a:rPr>
              <a:t>in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160" dirty="0">
                <a:latin typeface="Times New Roman"/>
                <a:cs typeface="Times New Roman"/>
              </a:rPr>
              <a:t>the</a:t>
            </a:r>
            <a:r>
              <a:rPr sz="2600" spc="-135" dirty="0">
                <a:latin typeface="Times New Roman"/>
                <a:cs typeface="Times New Roman"/>
              </a:rPr>
              <a:t> </a:t>
            </a:r>
            <a:r>
              <a:rPr sz="2600" spc="90" dirty="0">
                <a:latin typeface="Times New Roman"/>
                <a:cs typeface="Times New Roman"/>
              </a:rPr>
              <a:t>columns.</a:t>
            </a:r>
            <a:endParaRPr sz="260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100" dirty="0">
                <a:latin typeface="Times New Roman"/>
                <a:cs typeface="Times New Roman"/>
              </a:rPr>
              <a:t>Columns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175" dirty="0">
                <a:latin typeface="Times New Roman"/>
                <a:cs typeface="Times New Roman"/>
              </a:rPr>
              <a:t>then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140" dirty="0">
                <a:latin typeface="Times New Roman"/>
                <a:cs typeface="Times New Roman"/>
              </a:rPr>
              <a:t>need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130" dirty="0">
                <a:latin typeface="Times New Roman"/>
                <a:cs typeface="Times New Roman"/>
              </a:rPr>
              <a:t>to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114" dirty="0">
                <a:latin typeface="Times New Roman"/>
                <a:cs typeface="Times New Roman"/>
              </a:rPr>
              <a:t>be</a:t>
            </a:r>
            <a:r>
              <a:rPr sz="2600" spc="-135" dirty="0">
                <a:latin typeface="Times New Roman"/>
                <a:cs typeface="Times New Roman"/>
              </a:rPr>
              <a:t> </a:t>
            </a:r>
            <a:r>
              <a:rPr sz="2600" spc="95" dirty="0">
                <a:latin typeface="Times New Roman"/>
                <a:cs typeface="Times New Roman"/>
              </a:rPr>
              <a:t>designed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45" dirty="0">
                <a:latin typeface="Times New Roman"/>
                <a:cs typeface="Times New Roman"/>
              </a:rPr>
              <a:t>for</a:t>
            </a:r>
            <a:r>
              <a:rPr sz="2600" spc="-13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Axial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65" dirty="0">
                <a:latin typeface="Times New Roman"/>
                <a:cs typeface="Times New Roman"/>
              </a:rPr>
              <a:t>Load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35" dirty="0">
                <a:latin typeface="Times New Roman"/>
                <a:cs typeface="Times New Roman"/>
              </a:rPr>
              <a:t>and  </a:t>
            </a:r>
            <a:r>
              <a:rPr sz="2600" spc="55" dirty="0">
                <a:latin typeface="Times New Roman"/>
                <a:cs typeface="Times New Roman"/>
              </a:rPr>
              <a:t>Bending.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6705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05000" y="685800"/>
            <a:ext cx="2527046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5" smtClean="0"/>
              <a:t>Column</a:t>
            </a:r>
            <a:endParaRPr sz="5000"/>
          </a:p>
        </p:txBody>
      </p:sp>
      <p:sp>
        <p:nvSpPr>
          <p:cNvPr id="8" name="object 8"/>
          <p:cNvSpPr txBox="1"/>
          <p:nvPr/>
        </p:nvSpPr>
        <p:spPr>
          <a:xfrm>
            <a:off x="1600200" y="1524000"/>
            <a:ext cx="3740150" cy="399917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60960" indent="-274320" algn="just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90" dirty="0">
                <a:latin typeface="Times New Roman"/>
                <a:cs typeface="Times New Roman"/>
              </a:rPr>
              <a:t>Longitudinal </a:t>
            </a:r>
            <a:r>
              <a:rPr sz="2600" spc="110" dirty="0">
                <a:latin typeface="Times New Roman"/>
                <a:cs typeface="Times New Roman"/>
              </a:rPr>
              <a:t>rebar </a:t>
            </a:r>
            <a:r>
              <a:rPr sz="2600" spc="20" dirty="0">
                <a:latin typeface="Times New Roman"/>
                <a:cs typeface="Times New Roman"/>
              </a:rPr>
              <a:t>runs  </a:t>
            </a:r>
            <a:r>
              <a:rPr sz="2600" spc="40" dirty="0">
                <a:latin typeface="Times New Roman"/>
                <a:cs typeface="Times New Roman"/>
              </a:rPr>
              <a:t>vertically </a:t>
            </a:r>
            <a:r>
              <a:rPr sz="2600" spc="160" dirty="0">
                <a:latin typeface="Times New Roman"/>
                <a:cs typeface="Times New Roman"/>
              </a:rPr>
              <a:t>and </a:t>
            </a:r>
            <a:r>
              <a:rPr sz="2600" spc="25" dirty="0">
                <a:latin typeface="Times New Roman"/>
                <a:cs typeface="Times New Roman"/>
              </a:rPr>
              <a:t>is </a:t>
            </a:r>
            <a:r>
              <a:rPr sz="2600" spc="120" dirty="0">
                <a:latin typeface="Times New Roman"/>
                <a:cs typeface="Times New Roman"/>
              </a:rPr>
              <a:t>held </a:t>
            </a:r>
            <a:r>
              <a:rPr sz="2600" spc="110" dirty="0">
                <a:latin typeface="Times New Roman"/>
                <a:cs typeface="Times New Roman"/>
              </a:rPr>
              <a:t>in  </a:t>
            </a:r>
            <a:r>
              <a:rPr sz="2600" spc="65" dirty="0">
                <a:latin typeface="Times New Roman"/>
                <a:cs typeface="Times New Roman"/>
              </a:rPr>
              <a:t>place </a:t>
            </a:r>
            <a:r>
              <a:rPr sz="2600" spc="35">
                <a:latin typeface="Times New Roman"/>
                <a:cs typeface="Times New Roman"/>
              </a:rPr>
              <a:t>by</a:t>
            </a:r>
            <a:r>
              <a:rPr sz="2600" spc="-245">
                <a:latin typeface="Times New Roman"/>
                <a:cs typeface="Times New Roman"/>
              </a:rPr>
              <a:t> </a:t>
            </a:r>
            <a:r>
              <a:rPr sz="2600" spc="80" smtClean="0">
                <a:latin typeface="Times New Roman"/>
                <a:cs typeface="Times New Roman"/>
              </a:rPr>
              <a:t>ties</a:t>
            </a:r>
            <a:endParaRPr lang="en-US" sz="2600" spc="80" dirty="0">
              <a:latin typeface="Times New Roman"/>
              <a:cs typeface="Times New Roman"/>
            </a:endParaRPr>
          </a:p>
          <a:p>
            <a:pPr marL="287020" marR="60960" indent="-274320" algn="just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400" spc="80" smtClean="0">
                <a:latin typeface="Times New Roman"/>
                <a:cs typeface="Times New Roman"/>
              </a:rPr>
              <a:t>Longitudinal </a:t>
            </a:r>
            <a:r>
              <a:rPr sz="2400" spc="90" dirty="0">
                <a:latin typeface="Times New Roman"/>
                <a:cs typeface="Times New Roman"/>
              </a:rPr>
              <a:t>bars </a:t>
            </a:r>
            <a:r>
              <a:rPr sz="2400" spc="85" dirty="0">
                <a:latin typeface="Times New Roman"/>
                <a:cs typeface="Times New Roman"/>
              </a:rPr>
              <a:t>are  </a:t>
            </a:r>
            <a:r>
              <a:rPr sz="2400" spc="35" dirty="0">
                <a:latin typeface="Times New Roman"/>
                <a:cs typeface="Times New Roman"/>
              </a:rPr>
              <a:t>typically </a:t>
            </a:r>
            <a:r>
              <a:rPr sz="2400" spc="130" dirty="0">
                <a:latin typeface="Times New Roman"/>
                <a:cs typeface="Times New Roman"/>
              </a:rPr>
              <a:t>about </a:t>
            </a:r>
            <a:r>
              <a:rPr sz="2400" spc="20" dirty="0">
                <a:latin typeface="Times New Roman"/>
                <a:cs typeface="Times New Roman"/>
              </a:rPr>
              <a:t>4% of  </a:t>
            </a:r>
            <a:r>
              <a:rPr sz="2400" spc="145" dirty="0">
                <a:latin typeface="Times New Roman"/>
                <a:cs typeface="Times New Roman"/>
              </a:rPr>
              <a:t>the </a:t>
            </a:r>
            <a:r>
              <a:rPr sz="2400" spc="55" dirty="0">
                <a:latin typeface="Times New Roman"/>
                <a:cs typeface="Times New Roman"/>
              </a:rPr>
              <a:t>gross </a:t>
            </a:r>
            <a:r>
              <a:rPr sz="2400" spc="110" dirty="0">
                <a:latin typeface="Times New Roman"/>
                <a:cs typeface="Times New Roman"/>
              </a:rPr>
              <a:t>column </a:t>
            </a:r>
            <a:r>
              <a:rPr sz="2400" spc="55" dirty="0">
                <a:latin typeface="Times New Roman"/>
                <a:cs typeface="Times New Roman"/>
              </a:rPr>
              <a:t>area;  </a:t>
            </a:r>
            <a:r>
              <a:rPr sz="2400" spc="75" dirty="0">
                <a:latin typeface="Times New Roman"/>
                <a:cs typeface="Times New Roman"/>
              </a:rPr>
              <a:t>ties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spc="85" dirty="0">
                <a:latin typeface="Times New Roman"/>
                <a:cs typeface="Times New Roman"/>
              </a:rPr>
              <a:t>are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50" dirty="0">
                <a:latin typeface="Times New Roman"/>
                <a:cs typeface="Times New Roman"/>
              </a:rPr>
              <a:t>usually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Times New Roman"/>
                <a:cs typeface="Times New Roman"/>
              </a:rPr>
              <a:t>#3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105" dirty="0">
                <a:latin typeface="Times New Roman"/>
                <a:cs typeface="Times New Roman"/>
              </a:rPr>
              <a:t>or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95" dirty="0">
                <a:latin typeface="Times New Roman"/>
                <a:cs typeface="Times New Roman"/>
              </a:rPr>
              <a:t>#4  </a:t>
            </a:r>
            <a:r>
              <a:rPr sz="2400" spc="90" dirty="0">
                <a:latin typeface="Times New Roman"/>
                <a:cs typeface="Times New Roman"/>
              </a:rPr>
              <a:t>bars</a:t>
            </a:r>
            <a:endParaRPr sz="2400">
              <a:latin typeface="Times New Roman"/>
              <a:cs typeface="Times New Roman"/>
            </a:endParaRPr>
          </a:p>
          <a:p>
            <a:pPr marL="287020" marR="5080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-5" dirty="0">
                <a:latin typeface="Times New Roman"/>
                <a:cs typeface="Times New Roman"/>
              </a:rPr>
              <a:t>Typically </a:t>
            </a:r>
            <a:r>
              <a:rPr sz="2600" spc="95" dirty="0">
                <a:latin typeface="Times New Roman"/>
                <a:cs typeface="Times New Roman"/>
              </a:rPr>
              <a:t>designed </a:t>
            </a:r>
            <a:r>
              <a:rPr sz="2600" spc="45" dirty="0">
                <a:latin typeface="Times New Roman"/>
                <a:cs typeface="Times New Roman"/>
              </a:rPr>
              <a:t>for  </a:t>
            </a:r>
            <a:r>
              <a:rPr sz="2600" spc="90" dirty="0">
                <a:latin typeface="Times New Roman"/>
                <a:cs typeface="Times New Roman"/>
              </a:rPr>
              <a:t>compression, </a:t>
            </a:r>
            <a:r>
              <a:rPr sz="2600" spc="175" dirty="0">
                <a:latin typeface="Times New Roman"/>
                <a:cs typeface="Times New Roman"/>
              </a:rPr>
              <a:t>but </a:t>
            </a:r>
            <a:r>
              <a:rPr sz="2600" spc="160" dirty="0">
                <a:latin typeface="Times New Roman"/>
                <a:cs typeface="Times New Roman"/>
              </a:rPr>
              <a:t>must  </a:t>
            </a:r>
            <a:r>
              <a:rPr sz="2600" spc="114" dirty="0">
                <a:latin typeface="Times New Roman"/>
                <a:cs typeface="Times New Roman"/>
              </a:rPr>
              <a:t>be</a:t>
            </a:r>
            <a:r>
              <a:rPr sz="2600" spc="-135" dirty="0">
                <a:latin typeface="Times New Roman"/>
                <a:cs typeface="Times New Roman"/>
              </a:rPr>
              <a:t> </a:t>
            </a:r>
            <a:r>
              <a:rPr sz="2600" spc="85" dirty="0">
                <a:latin typeface="Times New Roman"/>
                <a:cs typeface="Times New Roman"/>
              </a:rPr>
              <a:t>able</a:t>
            </a:r>
            <a:r>
              <a:rPr sz="2600" spc="-114" dirty="0">
                <a:latin typeface="Times New Roman"/>
                <a:cs typeface="Times New Roman"/>
              </a:rPr>
              <a:t> </a:t>
            </a:r>
            <a:r>
              <a:rPr sz="2600" spc="130" dirty="0">
                <a:latin typeface="Times New Roman"/>
                <a:cs typeface="Times New Roman"/>
              </a:rPr>
              <a:t>to</a:t>
            </a:r>
            <a:r>
              <a:rPr sz="2600" spc="-145" dirty="0">
                <a:latin typeface="Times New Roman"/>
                <a:cs typeface="Times New Roman"/>
              </a:rPr>
              <a:t> </a:t>
            </a:r>
            <a:r>
              <a:rPr sz="2600" spc="80" dirty="0">
                <a:latin typeface="Times New Roman"/>
                <a:cs typeface="Times New Roman"/>
              </a:rPr>
              <a:t>resist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120" dirty="0">
                <a:latin typeface="Times New Roman"/>
                <a:cs typeface="Times New Roman"/>
              </a:rPr>
              <a:t>bending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655564" y="1371600"/>
            <a:ext cx="3107436" cy="23301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256144" y="3727830"/>
            <a:ext cx="151320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spc="15" dirty="0">
                <a:latin typeface="Times New Roman"/>
                <a:cs typeface="Times New Roman"/>
              </a:rPr>
              <a:t>Photo </a:t>
            </a:r>
            <a:r>
              <a:rPr sz="800" i="1" spc="20" dirty="0">
                <a:latin typeface="Times New Roman"/>
                <a:cs typeface="Times New Roman"/>
              </a:rPr>
              <a:t>courtesy </a:t>
            </a:r>
            <a:r>
              <a:rPr sz="800" i="1" spc="15" dirty="0">
                <a:latin typeface="Times New Roman"/>
                <a:cs typeface="Times New Roman"/>
              </a:rPr>
              <a:t>of </a:t>
            </a:r>
            <a:r>
              <a:rPr sz="800" i="1" spc="-5" dirty="0">
                <a:latin typeface="Times New Roman"/>
                <a:cs typeface="Times New Roman"/>
              </a:rPr>
              <a:t>John</a:t>
            </a:r>
            <a:r>
              <a:rPr sz="800" i="1" spc="-100" dirty="0">
                <a:latin typeface="Times New Roman"/>
                <a:cs typeface="Times New Roman"/>
              </a:rPr>
              <a:t> </a:t>
            </a:r>
            <a:r>
              <a:rPr sz="800" i="1" spc="15" dirty="0">
                <a:latin typeface="Times New Roman"/>
                <a:cs typeface="Times New Roman"/>
              </a:rPr>
              <a:t>Gambatese</a:t>
            </a:r>
            <a:endParaRPr sz="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1031189"/>
            <a:ext cx="5880100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380615" algn="l"/>
              </a:tabLst>
            </a:pPr>
            <a:r>
              <a:rPr sz="5000" spc="-45"/>
              <a:t>Types</a:t>
            </a:r>
            <a:r>
              <a:rPr sz="5000" spc="-25"/>
              <a:t> </a:t>
            </a:r>
            <a:r>
              <a:rPr sz="5000" smtClean="0"/>
              <a:t>Of</a:t>
            </a:r>
            <a:r>
              <a:rPr lang="en-US" sz="5000" dirty="0" smtClean="0"/>
              <a:t> </a:t>
            </a:r>
            <a:r>
              <a:rPr sz="5000" spc="-5" smtClean="0"/>
              <a:t>Columns</a:t>
            </a:r>
            <a:endParaRPr sz="5000"/>
          </a:p>
        </p:txBody>
      </p:sp>
      <p:sp>
        <p:nvSpPr>
          <p:cNvPr id="8" name="object 8"/>
          <p:cNvSpPr txBox="1"/>
          <p:nvPr/>
        </p:nvSpPr>
        <p:spPr>
          <a:xfrm>
            <a:off x="457200" y="2133600"/>
            <a:ext cx="3597910" cy="145224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  <a:tab pos="1178560" algn="l"/>
              </a:tabLst>
            </a:pPr>
            <a:r>
              <a:rPr sz="2600" spc="55" dirty="0">
                <a:latin typeface="Times New Roman"/>
                <a:cs typeface="Times New Roman"/>
              </a:rPr>
              <a:t>Long	</a:t>
            </a:r>
            <a:r>
              <a:rPr sz="2600" spc="100" dirty="0">
                <a:latin typeface="Times New Roman"/>
                <a:cs typeface="Times New Roman"/>
              </a:rPr>
              <a:t>Columns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  <a:tab pos="2266950" algn="l"/>
              </a:tabLst>
            </a:pPr>
            <a:r>
              <a:rPr sz="2600" spc="105" dirty="0">
                <a:latin typeface="Times New Roman"/>
                <a:cs typeface="Times New Roman"/>
              </a:rPr>
              <a:t>Short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110" dirty="0">
                <a:latin typeface="Times New Roman"/>
                <a:cs typeface="Times New Roman"/>
              </a:rPr>
              <a:t>(Strut)	</a:t>
            </a:r>
            <a:r>
              <a:rPr sz="2600" spc="100" dirty="0">
                <a:latin typeface="Times New Roman"/>
                <a:cs typeface="Times New Roman"/>
              </a:rPr>
              <a:t>Columns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  <a:tab pos="2301240" algn="l"/>
              </a:tabLst>
            </a:pPr>
            <a:r>
              <a:rPr sz="2600" spc="160" dirty="0">
                <a:latin typeface="Times New Roman"/>
                <a:cs typeface="Times New Roman"/>
              </a:rPr>
              <a:t>In</a:t>
            </a:r>
            <a:r>
              <a:rPr sz="2600" spc="70" dirty="0">
                <a:latin typeface="Times New Roman"/>
                <a:cs typeface="Times New Roman"/>
              </a:rPr>
              <a:t>t</a:t>
            </a:r>
            <a:r>
              <a:rPr sz="2600" spc="135" dirty="0">
                <a:latin typeface="Times New Roman"/>
                <a:cs typeface="Times New Roman"/>
              </a:rPr>
              <a:t>ermedia</a:t>
            </a:r>
            <a:r>
              <a:rPr sz="2600" spc="40" dirty="0">
                <a:latin typeface="Times New Roman"/>
                <a:cs typeface="Times New Roman"/>
              </a:rPr>
              <a:t>t</a:t>
            </a:r>
            <a:r>
              <a:rPr sz="2600" spc="90" dirty="0">
                <a:latin typeface="Times New Roman"/>
                <a:cs typeface="Times New Roman"/>
              </a:rPr>
              <a:t>e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85" dirty="0">
                <a:latin typeface="Times New Roman"/>
                <a:cs typeface="Times New Roman"/>
              </a:rPr>
              <a:t>C</a:t>
            </a:r>
            <a:r>
              <a:rPr sz="2600" spc="130" dirty="0">
                <a:latin typeface="Times New Roman"/>
                <a:cs typeface="Times New Roman"/>
              </a:rPr>
              <a:t>olumns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1031189"/>
            <a:ext cx="397510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5" dirty="0"/>
              <a:t>Long</a:t>
            </a:r>
            <a:r>
              <a:rPr sz="5000" spc="-90" dirty="0"/>
              <a:t> </a:t>
            </a:r>
            <a:r>
              <a:rPr sz="5000" spc="-5" dirty="0"/>
              <a:t>Column</a:t>
            </a:r>
            <a:endParaRPr sz="5000"/>
          </a:p>
        </p:txBody>
      </p:sp>
      <p:sp>
        <p:nvSpPr>
          <p:cNvPr id="8" name="object 8"/>
          <p:cNvSpPr txBox="1"/>
          <p:nvPr/>
        </p:nvSpPr>
        <p:spPr>
          <a:xfrm>
            <a:off x="455168" y="1948637"/>
            <a:ext cx="7877809" cy="46448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sz="2400" spc="165" dirty="0">
                <a:latin typeface="Times New Roman"/>
                <a:cs typeface="Times New Roman"/>
              </a:rPr>
              <a:t>When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145" dirty="0">
                <a:latin typeface="Times New Roman"/>
                <a:cs typeface="Times New Roman"/>
              </a:rPr>
              <a:t>the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90" dirty="0">
                <a:latin typeface="Times New Roman"/>
                <a:cs typeface="Times New Roman"/>
              </a:rPr>
              <a:t>ratio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Times New Roman"/>
                <a:cs typeface="Times New Roman"/>
              </a:rPr>
              <a:t>of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Times New Roman"/>
                <a:cs typeface="Times New Roman"/>
              </a:rPr>
              <a:t>effective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110" dirty="0">
                <a:latin typeface="Times New Roman"/>
                <a:cs typeface="Times New Roman"/>
              </a:rPr>
              <a:t>length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120" dirty="0">
                <a:latin typeface="Times New Roman"/>
                <a:cs typeface="Times New Roman"/>
              </a:rPr>
              <a:t>to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145" dirty="0">
                <a:latin typeface="Times New Roman"/>
                <a:cs typeface="Times New Roman"/>
              </a:rPr>
              <a:t>the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80" dirty="0">
                <a:latin typeface="Times New Roman"/>
                <a:cs typeface="Times New Roman"/>
              </a:rPr>
              <a:t>least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85" dirty="0">
                <a:latin typeface="Times New Roman"/>
                <a:cs typeface="Times New Roman"/>
              </a:rPr>
              <a:t>radius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Times New Roman"/>
                <a:cs typeface="Times New Roman"/>
              </a:rPr>
              <a:t>of</a:t>
            </a:r>
            <a:endParaRPr sz="2400">
              <a:latin typeface="Times New Roman"/>
              <a:cs typeface="Times New Roman"/>
            </a:endParaRPr>
          </a:p>
          <a:p>
            <a:pPr marL="215265">
              <a:lnSpc>
                <a:spcPct val="100000"/>
              </a:lnSpc>
              <a:spcBef>
                <a:spcPts val="5"/>
              </a:spcBef>
            </a:pPr>
            <a:r>
              <a:rPr sz="2400" spc="85" dirty="0">
                <a:latin typeface="Times New Roman"/>
                <a:cs typeface="Times New Roman"/>
              </a:rPr>
              <a:t>gyration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Times New Roman"/>
                <a:cs typeface="Times New Roman"/>
              </a:rPr>
              <a:t>is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90" dirty="0">
                <a:latin typeface="Times New Roman"/>
                <a:cs typeface="Times New Roman"/>
              </a:rPr>
              <a:t>greater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160" dirty="0">
                <a:latin typeface="Times New Roman"/>
                <a:cs typeface="Times New Roman"/>
              </a:rPr>
              <a:t>than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45,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160" dirty="0">
                <a:latin typeface="Times New Roman"/>
                <a:cs typeface="Times New Roman"/>
              </a:rPr>
              <a:t>then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90" dirty="0">
                <a:latin typeface="Times New Roman"/>
                <a:cs typeface="Times New Roman"/>
              </a:rPr>
              <a:t>it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Times New Roman"/>
                <a:cs typeface="Times New Roman"/>
              </a:rPr>
              <a:t>is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spc="60" dirty="0">
                <a:latin typeface="Times New Roman"/>
                <a:cs typeface="Times New Roman"/>
              </a:rPr>
              <a:t>called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85" dirty="0">
                <a:latin typeface="Times New Roman"/>
                <a:cs typeface="Times New Roman"/>
              </a:rPr>
              <a:t>a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75">
                <a:latin typeface="Times New Roman"/>
                <a:cs typeface="Times New Roman"/>
              </a:rPr>
              <a:t>long</a:t>
            </a:r>
            <a:r>
              <a:rPr sz="2400" spc="-55">
                <a:latin typeface="Times New Roman"/>
                <a:cs typeface="Times New Roman"/>
              </a:rPr>
              <a:t> </a:t>
            </a:r>
            <a:r>
              <a:rPr sz="2400" spc="95" smtClean="0">
                <a:latin typeface="Times New Roman"/>
                <a:cs typeface="Times New Roman"/>
              </a:rPr>
              <a:t>column.</a:t>
            </a:r>
            <a:endParaRPr sz="240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000" smtClean="0">
              <a:latin typeface="Times New Roman"/>
              <a:cs typeface="Times New Roman"/>
            </a:endParaRPr>
          </a:p>
          <a:p>
            <a:pPr marL="215265" marR="1426210">
              <a:lnSpc>
                <a:spcPct val="100000"/>
              </a:lnSpc>
            </a:pPr>
            <a:r>
              <a:rPr sz="2400" spc="-114" smtClean="0">
                <a:latin typeface="Times New Roman"/>
                <a:cs typeface="Times New Roman"/>
              </a:rPr>
              <a:t>A</a:t>
            </a:r>
            <a:r>
              <a:rPr sz="2400" spc="-60" smtClean="0">
                <a:latin typeface="Times New Roman"/>
                <a:cs typeface="Times New Roman"/>
              </a:rPr>
              <a:t> </a:t>
            </a:r>
            <a:r>
              <a:rPr sz="2400" spc="75" smtClean="0">
                <a:latin typeface="Times New Roman"/>
                <a:cs typeface="Times New Roman"/>
              </a:rPr>
              <a:t>long</a:t>
            </a:r>
            <a:r>
              <a:rPr sz="2400" spc="-40" smtClean="0">
                <a:latin typeface="Times New Roman"/>
                <a:cs typeface="Times New Roman"/>
              </a:rPr>
              <a:t> </a:t>
            </a:r>
            <a:r>
              <a:rPr sz="2400" spc="110" smtClean="0">
                <a:latin typeface="Times New Roman"/>
                <a:cs typeface="Times New Roman"/>
              </a:rPr>
              <a:t>column</a:t>
            </a:r>
            <a:r>
              <a:rPr sz="2400" spc="-35" smtClean="0">
                <a:latin typeface="Times New Roman"/>
                <a:cs typeface="Times New Roman"/>
              </a:rPr>
              <a:t> </a:t>
            </a:r>
            <a:r>
              <a:rPr sz="2400" spc="20" smtClean="0">
                <a:latin typeface="Times New Roman"/>
                <a:cs typeface="Times New Roman"/>
              </a:rPr>
              <a:t>is</a:t>
            </a:r>
            <a:r>
              <a:rPr sz="2400" spc="-110" smtClean="0">
                <a:latin typeface="Times New Roman"/>
                <a:cs typeface="Times New Roman"/>
              </a:rPr>
              <a:t> </a:t>
            </a:r>
            <a:r>
              <a:rPr sz="2400" spc="90" smtClean="0">
                <a:latin typeface="Times New Roman"/>
                <a:cs typeface="Times New Roman"/>
              </a:rPr>
              <a:t>subjected</a:t>
            </a:r>
            <a:r>
              <a:rPr sz="2400" spc="-20" smtClean="0">
                <a:latin typeface="Times New Roman"/>
                <a:cs typeface="Times New Roman"/>
              </a:rPr>
              <a:t> </a:t>
            </a:r>
            <a:r>
              <a:rPr sz="2400" spc="120" smtClean="0">
                <a:latin typeface="Times New Roman"/>
                <a:cs typeface="Times New Roman"/>
              </a:rPr>
              <a:t>to</a:t>
            </a:r>
            <a:r>
              <a:rPr sz="2400" spc="-65" smtClean="0">
                <a:latin typeface="Times New Roman"/>
                <a:cs typeface="Times New Roman"/>
              </a:rPr>
              <a:t> </a:t>
            </a:r>
            <a:r>
              <a:rPr sz="2400" spc="110" smtClean="0">
                <a:latin typeface="Times New Roman"/>
                <a:cs typeface="Times New Roman"/>
              </a:rPr>
              <a:t>bending</a:t>
            </a:r>
            <a:r>
              <a:rPr sz="2400" smtClean="0">
                <a:latin typeface="Times New Roman"/>
                <a:cs typeface="Times New Roman"/>
              </a:rPr>
              <a:t> </a:t>
            </a:r>
            <a:r>
              <a:rPr sz="2400" spc="160" smtClean="0">
                <a:latin typeface="Times New Roman"/>
                <a:cs typeface="Times New Roman"/>
              </a:rPr>
              <a:t>moment  </a:t>
            </a:r>
            <a:r>
              <a:rPr sz="2400" spc="105" smtClean="0">
                <a:latin typeface="Times New Roman"/>
                <a:cs typeface="Times New Roman"/>
              </a:rPr>
              <a:t>in</a:t>
            </a:r>
            <a:r>
              <a:rPr sz="2400" spc="-105" smtClean="0">
                <a:latin typeface="Times New Roman"/>
                <a:cs typeface="Times New Roman"/>
              </a:rPr>
              <a:t> </a:t>
            </a:r>
            <a:r>
              <a:rPr sz="2400" spc="110" smtClean="0">
                <a:latin typeface="Times New Roman"/>
                <a:cs typeface="Times New Roman"/>
              </a:rPr>
              <a:t>addition</a:t>
            </a:r>
            <a:r>
              <a:rPr sz="2400" spc="-65" smtClean="0">
                <a:latin typeface="Times New Roman"/>
                <a:cs typeface="Times New Roman"/>
              </a:rPr>
              <a:t> </a:t>
            </a:r>
            <a:r>
              <a:rPr sz="2400" spc="120" smtClean="0">
                <a:latin typeface="Times New Roman"/>
                <a:cs typeface="Times New Roman"/>
              </a:rPr>
              <a:t>to</a:t>
            </a:r>
            <a:r>
              <a:rPr sz="2400" spc="-120" smtClean="0">
                <a:latin typeface="Times New Roman"/>
                <a:cs typeface="Times New Roman"/>
              </a:rPr>
              <a:t> </a:t>
            </a:r>
            <a:r>
              <a:rPr sz="2400" spc="90" smtClean="0">
                <a:latin typeface="Times New Roman"/>
                <a:cs typeface="Times New Roman"/>
              </a:rPr>
              <a:t>direct</a:t>
            </a:r>
            <a:r>
              <a:rPr sz="2400" spc="-110" smtClean="0">
                <a:latin typeface="Times New Roman"/>
                <a:cs typeface="Times New Roman"/>
              </a:rPr>
              <a:t> </a:t>
            </a:r>
            <a:r>
              <a:rPr sz="2400" spc="60" smtClean="0">
                <a:latin typeface="Times New Roman"/>
                <a:cs typeface="Times New Roman"/>
              </a:rPr>
              <a:t>compressive</a:t>
            </a:r>
            <a:r>
              <a:rPr sz="2400" spc="-120" smtClean="0">
                <a:latin typeface="Times New Roman"/>
                <a:cs typeface="Times New Roman"/>
              </a:rPr>
              <a:t> </a:t>
            </a:r>
            <a:r>
              <a:rPr sz="2400" spc="65" smtClean="0">
                <a:latin typeface="Times New Roman"/>
                <a:cs typeface="Times New Roman"/>
              </a:rPr>
              <a:t>stress.</a:t>
            </a:r>
            <a:endParaRPr sz="240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000">
              <a:latin typeface="Times New Roman"/>
              <a:cs typeface="Times New Roman"/>
            </a:endParaRPr>
          </a:p>
          <a:p>
            <a:pPr marL="215265" marR="213360">
              <a:lnSpc>
                <a:spcPct val="100000"/>
              </a:lnSpc>
            </a:pPr>
            <a:r>
              <a:rPr sz="2400" spc="90" dirty="0">
                <a:latin typeface="Times New Roman"/>
                <a:cs typeface="Times New Roman"/>
              </a:rPr>
              <a:t>The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85" dirty="0">
                <a:latin typeface="Times New Roman"/>
                <a:cs typeface="Times New Roman"/>
              </a:rPr>
              <a:t>load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65" dirty="0">
                <a:latin typeface="Times New Roman"/>
                <a:cs typeface="Times New Roman"/>
              </a:rPr>
              <a:t>carrying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60" dirty="0">
                <a:latin typeface="Times New Roman"/>
                <a:cs typeface="Times New Roman"/>
              </a:rPr>
              <a:t>capacity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Times New Roman"/>
                <a:cs typeface="Times New Roman"/>
              </a:rPr>
              <a:t>of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85" dirty="0">
                <a:latin typeface="Times New Roman"/>
                <a:cs typeface="Times New Roman"/>
              </a:rPr>
              <a:t>a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75" dirty="0">
                <a:latin typeface="Times New Roman"/>
                <a:cs typeface="Times New Roman"/>
              </a:rPr>
              <a:t>long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110" dirty="0">
                <a:latin typeface="Times New Roman"/>
                <a:cs typeface="Times New Roman"/>
              </a:rPr>
              <a:t>column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Times New Roman"/>
                <a:cs typeface="Times New Roman"/>
              </a:rPr>
              <a:t>is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40" dirty="0">
                <a:latin typeface="Times New Roman"/>
                <a:cs typeface="Times New Roman"/>
              </a:rPr>
              <a:t>less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160" dirty="0">
                <a:latin typeface="Times New Roman"/>
                <a:cs typeface="Times New Roman"/>
              </a:rPr>
              <a:t>than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85" dirty="0">
                <a:latin typeface="Times New Roman"/>
                <a:cs typeface="Times New Roman"/>
              </a:rPr>
              <a:t>a  </a:t>
            </a:r>
            <a:r>
              <a:rPr sz="2400" spc="125" dirty="0">
                <a:latin typeface="Times New Roman"/>
                <a:cs typeface="Times New Roman"/>
              </a:rPr>
              <a:t>short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110" dirty="0">
                <a:latin typeface="Times New Roman"/>
                <a:cs typeface="Times New Roman"/>
              </a:rPr>
              <a:t>column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215265" marR="5080">
              <a:lnSpc>
                <a:spcPct val="100000"/>
              </a:lnSpc>
            </a:pPr>
            <a:r>
              <a:rPr sz="2400" spc="90" dirty="0">
                <a:latin typeface="Times New Roman"/>
                <a:cs typeface="Times New Roman"/>
              </a:rPr>
              <a:t>The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85" dirty="0">
                <a:latin typeface="Times New Roman"/>
                <a:cs typeface="Times New Roman"/>
              </a:rPr>
              <a:t>load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65" dirty="0">
                <a:latin typeface="Times New Roman"/>
                <a:cs typeface="Times New Roman"/>
              </a:rPr>
              <a:t>carrying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60" dirty="0">
                <a:latin typeface="Times New Roman"/>
                <a:cs typeface="Times New Roman"/>
              </a:rPr>
              <a:t>capacity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Times New Roman"/>
                <a:cs typeface="Times New Roman"/>
              </a:rPr>
              <a:t>of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85" dirty="0">
                <a:latin typeface="Times New Roman"/>
                <a:cs typeface="Times New Roman"/>
              </a:rPr>
              <a:t>a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75" dirty="0">
                <a:latin typeface="Times New Roman"/>
                <a:cs typeface="Times New Roman"/>
              </a:rPr>
              <a:t>long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110" dirty="0">
                <a:latin typeface="Times New Roman"/>
                <a:cs typeface="Times New Roman"/>
              </a:rPr>
              <a:t>column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114" dirty="0">
                <a:latin typeface="Times New Roman"/>
                <a:cs typeface="Times New Roman"/>
              </a:rPr>
              <a:t>depends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145" dirty="0">
                <a:latin typeface="Times New Roman"/>
                <a:cs typeface="Times New Roman"/>
              </a:rPr>
              <a:t>upon  </a:t>
            </a:r>
            <a:r>
              <a:rPr sz="2400" spc="90" dirty="0">
                <a:latin typeface="Times New Roman"/>
                <a:cs typeface="Times New Roman"/>
              </a:rPr>
              <a:t>slenderness ratio (slenderness ratio </a:t>
            </a:r>
            <a:r>
              <a:rPr sz="2400" spc="70" dirty="0">
                <a:latin typeface="Times New Roman"/>
                <a:cs typeface="Times New Roman"/>
              </a:rPr>
              <a:t>increases </a:t>
            </a:r>
            <a:r>
              <a:rPr sz="2400" spc="160" dirty="0">
                <a:latin typeface="Times New Roman"/>
                <a:cs typeface="Times New Roman"/>
              </a:rPr>
              <a:t>then </a:t>
            </a:r>
            <a:r>
              <a:rPr sz="2400" spc="145" dirty="0">
                <a:latin typeface="Times New Roman"/>
                <a:cs typeface="Times New Roman"/>
              </a:rPr>
              <a:t>the  </a:t>
            </a:r>
            <a:r>
              <a:rPr sz="2400" spc="60" dirty="0">
                <a:latin typeface="Times New Roman"/>
                <a:cs typeface="Times New Roman"/>
              </a:rPr>
              <a:t>capacity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Times New Roman"/>
                <a:cs typeface="Times New Roman"/>
              </a:rPr>
              <a:t>of </a:t>
            </a:r>
            <a:r>
              <a:rPr sz="2400" spc="145" dirty="0">
                <a:latin typeface="Times New Roman"/>
                <a:cs typeface="Times New Roman"/>
              </a:rPr>
              <a:t>the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110" dirty="0">
                <a:latin typeface="Times New Roman"/>
                <a:cs typeface="Times New Roman"/>
              </a:rPr>
              <a:t>column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75" dirty="0">
                <a:latin typeface="Times New Roman"/>
                <a:cs typeface="Times New Roman"/>
              </a:rPr>
              <a:t>decreases)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10540" y="1914880"/>
            <a:ext cx="7084695" cy="383159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12420" indent="-274320">
              <a:lnSpc>
                <a:spcPct val="100000"/>
              </a:lnSpc>
              <a:spcBef>
                <a:spcPts val="72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312420" algn="l"/>
              </a:tabLst>
            </a:pPr>
            <a:r>
              <a:rPr sz="2600" spc="15" dirty="0">
                <a:latin typeface="Times New Roman"/>
                <a:cs typeface="Times New Roman"/>
              </a:rPr>
              <a:t>LONG </a:t>
            </a:r>
            <a:r>
              <a:rPr sz="2600" spc="10" dirty="0">
                <a:latin typeface="Times New Roman"/>
                <a:cs typeface="Times New Roman"/>
              </a:rPr>
              <a:t>COLUMN</a:t>
            </a:r>
            <a:r>
              <a:rPr sz="2600" spc="-60" dirty="0">
                <a:latin typeface="Times New Roman"/>
                <a:cs typeface="Times New Roman"/>
              </a:rPr>
              <a:t> :</a:t>
            </a:r>
            <a:endParaRPr sz="2600">
              <a:latin typeface="Times New Roman"/>
              <a:cs typeface="Times New Roman"/>
            </a:endParaRPr>
          </a:p>
          <a:p>
            <a:pPr marL="311785" marR="3048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312420" algn="l"/>
              </a:tabLst>
            </a:pPr>
            <a:r>
              <a:rPr sz="2600" spc="175" dirty="0">
                <a:latin typeface="Times New Roman"/>
                <a:cs typeface="Times New Roman"/>
              </a:rPr>
              <a:t>When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spc="120" dirty="0">
                <a:latin typeface="Times New Roman"/>
                <a:cs typeface="Times New Roman"/>
              </a:rPr>
              <a:t>length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of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120" dirty="0">
                <a:latin typeface="Times New Roman"/>
                <a:cs typeface="Times New Roman"/>
              </a:rPr>
              <a:t>column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25" dirty="0">
                <a:latin typeface="Times New Roman"/>
                <a:cs typeface="Times New Roman"/>
              </a:rPr>
              <a:t>is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125" dirty="0">
                <a:latin typeface="Times New Roman"/>
                <a:cs typeface="Times New Roman"/>
              </a:rPr>
              <a:t>more</a:t>
            </a:r>
            <a:r>
              <a:rPr sz="2600" spc="-135" dirty="0">
                <a:latin typeface="Times New Roman"/>
                <a:cs typeface="Times New Roman"/>
              </a:rPr>
              <a:t> </a:t>
            </a:r>
            <a:r>
              <a:rPr sz="2600" spc="65" dirty="0">
                <a:latin typeface="Times New Roman"/>
                <a:cs typeface="Times New Roman"/>
              </a:rPr>
              <a:t>as</a:t>
            </a:r>
            <a:r>
              <a:rPr sz="2600" spc="-125" dirty="0">
                <a:latin typeface="Times New Roman"/>
                <a:cs typeface="Times New Roman"/>
              </a:rPr>
              <a:t> </a:t>
            </a:r>
            <a:r>
              <a:rPr sz="2600" spc="114" dirty="0">
                <a:latin typeface="Times New Roman"/>
                <a:cs typeface="Times New Roman"/>
              </a:rPr>
              <a:t>compared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spc="-85" dirty="0">
                <a:latin typeface="Times New Roman"/>
                <a:cs typeface="Times New Roman"/>
              </a:rPr>
              <a:t>to  </a:t>
            </a:r>
            <a:r>
              <a:rPr sz="2600" spc="80" dirty="0">
                <a:latin typeface="Times New Roman"/>
                <a:cs typeface="Times New Roman"/>
              </a:rPr>
              <a:t>its</a:t>
            </a:r>
            <a:r>
              <a:rPr sz="2600" spc="-125" dirty="0">
                <a:latin typeface="Times New Roman"/>
                <a:cs typeface="Times New Roman"/>
              </a:rPr>
              <a:t> </a:t>
            </a:r>
            <a:r>
              <a:rPr sz="2600" spc="135" dirty="0">
                <a:latin typeface="Times New Roman"/>
                <a:cs typeface="Times New Roman"/>
              </a:rPr>
              <a:t>c/s</a:t>
            </a:r>
            <a:r>
              <a:rPr sz="2600" spc="-130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Times New Roman"/>
                <a:cs typeface="Times New Roman"/>
              </a:rPr>
              <a:t>dimension,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it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is</a:t>
            </a:r>
            <a:r>
              <a:rPr sz="2600" spc="-125" dirty="0">
                <a:latin typeface="Times New Roman"/>
                <a:cs typeface="Times New Roman"/>
              </a:rPr>
              <a:t> </a:t>
            </a:r>
            <a:r>
              <a:rPr sz="2600" spc="65" dirty="0">
                <a:latin typeface="Times New Roman"/>
                <a:cs typeface="Times New Roman"/>
              </a:rPr>
              <a:t>called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80" dirty="0">
                <a:latin typeface="Times New Roman"/>
                <a:cs typeface="Times New Roman"/>
              </a:rPr>
              <a:t>long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Times New Roman"/>
                <a:cs typeface="Times New Roman"/>
              </a:rPr>
              <a:t>column.</a:t>
            </a:r>
            <a:endParaRPr sz="2600">
              <a:latin typeface="Times New Roman"/>
              <a:cs typeface="Times New Roman"/>
            </a:endParaRPr>
          </a:p>
          <a:p>
            <a:pPr marL="311785" marR="5078095" indent="-274320">
              <a:lnSpc>
                <a:spcPts val="3750"/>
              </a:lnSpc>
              <a:spcBef>
                <a:spcPts val="225"/>
              </a:spcBef>
            </a:pPr>
            <a:r>
              <a:rPr sz="2600" spc="55" dirty="0">
                <a:latin typeface="Times New Roman"/>
                <a:cs typeface="Times New Roman"/>
              </a:rPr>
              <a:t>Long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110" dirty="0">
                <a:latin typeface="Times New Roman"/>
                <a:cs typeface="Times New Roman"/>
              </a:rPr>
              <a:t>Column  </a:t>
            </a:r>
            <a:r>
              <a:rPr sz="2600" spc="105" dirty="0">
                <a:latin typeface="Times New Roman"/>
                <a:cs typeface="Times New Roman"/>
              </a:rPr>
              <a:t>L</a:t>
            </a:r>
            <a:r>
              <a:rPr sz="2550" spc="157" baseline="-21241" dirty="0">
                <a:latin typeface="Times New Roman"/>
                <a:cs typeface="Times New Roman"/>
              </a:rPr>
              <a:t>e</a:t>
            </a:r>
            <a:r>
              <a:rPr sz="2600" spc="105" dirty="0">
                <a:latin typeface="Times New Roman"/>
                <a:cs typeface="Times New Roman"/>
              </a:rPr>
              <a:t>/r</a:t>
            </a:r>
            <a:r>
              <a:rPr sz="2550" spc="157" baseline="-21241" dirty="0">
                <a:latin typeface="Times New Roman"/>
                <a:cs typeface="Times New Roman"/>
              </a:rPr>
              <a:t>min </a:t>
            </a:r>
            <a:r>
              <a:rPr sz="2600" spc="-30">
                <a:latin typeface="Times New Roman"/>
                <a:cs typeface="Times New Roman"/>
              </a:rPr>
              <a:t>&gt;</a:t>
            </a:r>
            <a:r>
              <a:rPr sz="2600" spc="50">
                <a:latin typeface="Times New Roman"/>
                <a:cs typeface="Times New Roman"/>
              </a:rPr>
              <a:t> </a:t>
            </a:r>
            <a:r>
              <a:rPr lang="en-US" sz="2600" spc="20" dirty="0" smtClean="0">
                <a:latin typeface="Times New Roman"/>
                <a:cs typeface="Times New Roman"/>
              </a:rPr>
              <a:t>45</a:t>
            </a:r>
            <a:endParaRPr sz="26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390"/>
              </a:spcBef>
            </a:pPr>
            <a:r>
              <a:rPr sz="2600" spc="114" dirty="0">
                <a:latin typeface="Times New Roman"/>
                <a:cs typeface="Times New Roman"/>
              </a:rPr>
              <a:t>Where,</a:t>
            </a:r>
            <a:endParaRPr sz="26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625"/>
              </a:spcBef>
            </a:pPr>
            <a:r>
              <a:rPr sz="2600" spc="-20" dirty="0">
                <a:latin typeface="Times New Roman"/>
                <a:cs typeface="Times New Roman"/>
              </a:rPr>
              <a:t>L</a:t>
            </a:r>
            <a:r>
              <a:rPr sz="2550" spc="-30" baseline="-21241" dirty="0">
                <a:latin typeface="Times New Roman"/>
                <a:cs typeface="Times New Roman"/>
              </a:rPr>
              <a:t>e </a:t>
            </a:r>
            <a:r>
              <a:rPr sz="2600" spc="-30" dirty="0">
                <a:latin typeface="Times New Roman"/>
                <a:cs typeface="Times New Roman"/>
              </a:rPr>
              <a:t>= </a:t>
            </a:r>
            <a:r>
              <a:rPr sz="2600" spc="30" dirty="0">
                <a:latin typeface="Times New Roman"/>
                <a:cs typeface="Times New Roman"/>
              </a:rPr>
              <a:t>effective </a:t>
            </a:r>
            <a:r>
              <a:rPr sz="2600" spc="125" dirty="0">
                <a:latin typeface="Times New Roman"/>
                <a:cs typeface="Times New Roman"/>
              </a:rPr>
              <a:t>length </a:t>
            </a:r>
            <a:r>
              <a:rPr sz="2600" spc="20" dirty="0">
                <a:latin typeface="Times New Roman"/>
                <a:cs typeface="Times New Roman"/>
              </a:rPr>
              <a:t>of</a:t>
            </a:r>
            <a:r>
              <a:rPr sz="2600" spc="-200" dirty="0">
                <a:latin typeface="Times New Roman"/>
                <a:cs typeface="Times New Roman"/>
              </a:rPr>
              <a:t> </a:t>
            </a:r>
            <a:r>
              <a:rPr sz="2600" spc="125" dirty="0">
                <a:latin typeface="Times New Roman"/>
                <a:cs typeface="Times New Roman"/>
              </a:rPr>
              <a:t>column</a:t>
            </a:r>
            <a:endParaRPr sz="26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1260"/>
              </a:spcBef>
            </a:pPr>
            <a:r>
              <a:rPr sz="3900" spc="172" baseline="13888" dirty="0">
                <a:latin typeface="Times New Roman"/>
                <a:cs typeface="Times New Roman"/>
              </a:rPr>
              <a:t>r</a:t>
            </a:r>
            <a:r>
              <a:rPr sz="1700" spc="114" dirty="0">
                <a:latin typeface="Times New Roman"/>
                <a:cs typeface="Times New Roman"/>
              </a:rPr>
              <a:t>min </a:t>
            </a:r>
            <a:r>
              <a:rPr sz="1700" spc="-10" dirty="0">
                <a:latin typeface="Times New Roman"/>
                <a:cs typeface="Times New Roman"/>
              </a:rPr>
              <a:t>= </a:t>
            </a:r>
            <a:r>
              <a:rPr sz="1700" spc="100" dirty="0">
                <a:latin typeface="Times New Roman"/>
                <a:cs typeface="Times New Roman"/>
              </a:rPr>
              <a:t>Minimum </a:t>
            </a:r>
            <a:r>
              <a:rPr sz="1700" spc="75" dirty="0">
                <a:latin typeface="Times New Roman"/>
                <a:cs typeface="Times New Roman"/>
              </a:rPr>
              <a:t>radius</a:t>
            </a:r>
            <a:r>
              <a:rPr sz="1700" spc="-295" dirty="0">
                <a:latin typeface="Times New Roman"/>
                <a:cs typeface="Times New Roman"/>
              </a:rPr>
              <a:t> </a:t>
            </a:r>
            <a:r>
              <a:rPr sz="1700" spc="25" dirty="0">
                <a:latin typeface="Times New Roman"/>
                <a:cs typeface="Times New Roman"/>
              </a:rPr>
              <a:t>of </a:t>
            </a:r>
            <a:r>
              <a:rPr sz="1700" spc="70" dirty="0">
                <a:latin typeface="Times New Roman"/>
                <a:cs typeface="Times New Roman"/>
              </a:rPr>
              <a:t>gyration</a:t>
            </a:r>
            <a:endParaRPr sz="17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1031189"/>
            <a:ext cx="5803900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20" dirty="0">
                <a:solidFill>
                  <a:srgbClr val="04607A"/>
                </a:solidFill>
                <a:latin typeface="Carlito"/>
                <a:cs typeface="Carlito"/>
              </a:rPr>
              <a:t>Real </a:t>
            </a:r>
            <a:r>
              <a:rPr sz="5000" spc="-15" dirty="0">
                <a:solidFill>
                  <a:srgbClr val="04607A"/>
                </a:solidFill>
                <a:latin typeface="Carlito"/>
                <a:cs typeface="Carlito"/>
              </a:rPr>
              <a:t>world</a:t>
            </a:r>
            <a:r>
              <a:rPr sz="5000" spc="-75" dirty="0">
                <a:solidFill>
                  <a:srgbClr val="04607A"/>
                </a:solidFill>
                <a:latin typeface="Carlito"/>
                <a:cs typeface="Carlito"/>
              </a:rPr>
              <a:t> </a:t>
            </a:r>
            <a:r>
              <a:rPr sz="5000" spc="-20" dirty="0">
                <a:solidFill>
                  <a:srgbClr val="04607A"/>
                </a:solidFill>
                <a:latin typeface="Carlito"/>
                <a:cs typeface="Carlito"/>
              </a:rPr>
              <a:t>example:</a:t>
            </a:r>
            <a:endParaRPr sz="50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947799"/>
            <a:ext cx="8016875" cy="8185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</a:pPr>
            <a:r>
              <a:rPr sz="2450" spc="-625" dirty="0">
                <a:solidFill>
                  <a:srgbClr val="0AD0D9"/>
                </a:solidFill>
                <a:latin typeface="Arial"/>
                <a:cs typeface="Arial"/>
              </a:rPr>
              <a:t> </a:t>
            </a:r>
            <a:r>
              <a:rPr sz="2600" spc="100" dirty="0">
                <a:latin typeface="Times New Roman"/>
                <a:cs typeface="Times New Roman"/>
              </a:rPr>
              <a:t>Here </a:t>
            </a:r>
            <a:r>
              <a:rPr sz="2600" spc="105" dirty="0">
                <a:latin typeface="Times New Roman"/>
                <a:cs typeface="Times New Roman"/>
              </a:rPr>
              <a:t>in </a:t>
            </a:r>
            <a:r>
              <a:rPr sz="2600" spc="110" dirty="0">
                <a:latin typeface="Times New Roman"/>
                <a:cs typeface="Times New Roman"/>
              </a:rPr>
              <a:t>picture </a:t>
            </a:r>
            <a:r>
              <a:rPr sz="2600" spc="30" dirty="0">
                <a:latin typeface="Times New Roman"/>
                <a:cs typeface="Times New Roman"/>
              </a:rPr>
              <a:t>we </a:t>
            </a:r>
            <a:r>
              <a:rPr sz="2600" spc="114" dirty="0">
                <a:latin typeface="Times New Roman"/>
                <a:cs typeface="Times New Roman"/>
              </a:rPr>
              <a:t>can </a:t>
            </a:r>
            <a:r>
              <a:rPr sz="2600" spc="75" dirty="0">
                <a:latin typeface="Times New Roman"/>
                <a:cs typeface="Times New Roman"/>
              </a:rPr>
              <a:t>see </a:t>
            </a:r>
            <a:r>
              <a:rPr sz="2600" spc="80" dirty="0">
                <a:latin typeface="Times New Roman"/>
                <a:cs typeface="Times New Roman"/>
              </a:rPr>
              <a:t>long </a:t>
            </a:r>
            <a:r>
              <a:rPr sz="2600" spc="110" dirty="0">
                <a:latin typeface="Times New Roman"/>
                <a:cs typeface="Times New Roman"/>
              </a:rPr>
              <a:t>columns </a:t>
            </a:r>
            <a:r>
              <a:rPr sz="2600" spc="160" dirty="0">
                <a:latin typeface="Times New Roman"/>
                <a:cs typeface="Times New Roman"/>
              </a:rPr>
              <a:t>on </a:t>
            </a:r>
            <a:r>
              <a:rPr sz="2600" spc="105" dirty="0">
                <a:latin typeface="Times New Roman"/>
                <a:cs typeface="Times New Roman"/>
              </a:rPr>
              <a:t>front </a:t>
            </a:r>
            <a:r>
              <a:rPr sz="2600" spc="20" dirty="0">
                <a:latin typeface="Times New Roman"/>
                <a:cs typeface="Times New Roman"/>
              </a:rPr>
              <a:t>of  </a:t>
            </a:r>
            <a:r>
              <a:rPr sz="2600" spc="90" dirty="0">
                <a:latin typeface="Times New Roman"/>
                <a:cs typeface="Times New Roman"/>
              </a:rPr>
              <a:t>building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110" dirty="0">
                <a:latin typeface="Times New Roman"/>
                <a:cs typeface="Times New Roman"/>
              </a:rPr>
              <a:t>in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35" dirty="0">
                <a:latin typeface="Times New Roman"/>
                <a:cs typeface="Times New Roman"/>
              </a:rPr>
              <a:t>“The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135" dirty="0">
                <a:latin typeface="Times New Roman"/>
                <a:cs typeface="Times New Roman"/>
              </a:rPr>
              <a:t>White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65" dirty="0">
                <a:latin typeface="Times New Roman"/>
                <a:cs typeface="Times New Roman"/>
              </a:rPr>
              <a:t>house”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110" dirty="0">
                <a:latin typeface="Times New Roman"/>
                <a:cs typeface="Times New Roman"/>
              </a:rPr>
              <a:t>Washington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D.C(USA).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09800" y="3200400"/>
            <a:ext cx="480060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1031189"/>
            <a:ext cx="412750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u="heavy" spc="-5" dirty="0">
                <a:uFill>
                  <a:solidFill>
                    <a:srgbClr val="04607A"/>
                  </a:solidFill>
                </a:uFill>
              </a:rPr>
              <a:t>Short</a:t>
            </a:r>
            <a:r>
              <a:rPr sz="5000" u="heavy" spc="-85" dirty="0">
                <a:uFill>
                  <a:solidFill>
                    <a:srgbClr val="04607A"/>
                  </a:solidFill>
                </a:uFill>
              </a:rPr>
              <a:t> </a:t>
            </a:r>
            <a:r>
              <a:rPr sz="5000" u="heavy" spc="-5" dirty="0">
                <a:uFill>
                  <a:solidFill>
                    <a:srgbClr val="04607A"/>
                  </a:solidFill>
                </a:uFill>
              </a:rPr>
              <a:t>Column:</a:t>
            </a:r>
            <a:endParaRPr sz="5000"/>
          </a:p>
        </p:txBody>
      </p:sp>
      <p:sp>
        <p:nvSpPr>
          <p:cNvPr id="8" name="object 8"/>
          <p:cNvSpPr txBox="1"/>
          <p:nvPr/>
        </p:nvSpPr>
        <p:spPr>
          <a:xfrm>
            <a:off x="535940" y="1964563"/>
            <a:ext cx="8042275" cy="241604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spc="-625" smtClean="0">
                <a:solidFill>
                  <a:srgbClr val="0AD0D9"/>
                </a:solidFill>
                <a:latin typeface="Arial"/>
                <a:cs typeface="Arial"/>
              </a:rPr>
              <a:t></a:t>
            </a:r>
            <a:r>
              <a:rPr lang="en-US" sz="2450" spc="-625" dirty="0">
                <a:solidFill>
                  <a:srgbClr val="0AD0D9"/>
                </a:solidFill>
                <a:latin typeface="Arial"/>
                <a:cs typeface="Arial"/>
              </a:rPr>
              <a:t> </a:t>
            </a:r>
            <a:r>
              <a:rPr lang="en-US" sz="2450" spc="-625" dirty="0" smtClean="0">
                <a:solidFill>
                  <a:srgbClr val="0AD0D9"/>
                </a:solidFill>
                <a:latin typeface="Arial"/>
                <a:cs typeface="Arial"/>
              </a:rPr>
              <a:t>                 </a:t>
            </a:r>
            <a:r>
              <a:rPr sz="2600" spc="175" smtClean="0">
                <a:latin typeface="Times New Roman"/>
                <a:cs typeface="Times New Roman"/>
              </a:rPr>
              <a:t>When</a:t>
            </a:r>
            <a:r>
              <a:rPr sz="2600" spc="-65" smtClean="0">
                <a:latin typeface="Times New Roman"/>
                <a:cs typeface="Times New Roman"/>
              </a:rPr>
              <a:t> </a:t>
            </a:r>
            <a:r>
              <a:rPr sz="2600" spc="160" dirty="0">
                <a:latin typeface="Times New Roman"/>
                <a:cs typeface="Times New Roman"/>
              </a:rPr>
              <a:t>the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95" dirty="0">
                <a:latin typeface="Times New Roman"/>
                <a:cs typeface="Times New Roman"/>
              </a:rPr>
              <a:t>ratio</a:t>
            </a:r>
            <a:r>
              <a:rPr sz="2600" spc="-135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of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25" dirty="0">
                <a:latin typeface="Times New Roman"/>
                <a:cs typeface="Times New Roman"/>
              </a:rPr>
              <a:t>effective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120" dirty="0">
                <a:latin typeface="Times New Roman"/>
                <a:cs typeface="Times New Roman"/>
              </a:rPr>
              <a:t>length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130" dirty="0">
                <a:latin typeface="Times New Roman"/>
                <a:cs typeface="Times New Roman"/>
              </a:rPr>
              <a:t>to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spc="160" dirty="0">
                <a:latin typeface="Times New Roman"/>
                <a:cs typeface="Times New Roman"/>
              </a:rPr>
              <a:t>the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85" dirty="0">
                <a:latin typeface="Times New Roman"/>
                <a:cs typeface="Times New Roman"/>
              </a:rPr>
              <a:t>least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75" dirty="0">
                <a:latin typeface="Times New Roman"/>
                <a:cs typeface="Times New Roman"/>
              </a:rPr>
              <a:t>lateral  </a:t>
            </a:r>
            <a:r>
              <a:rPr sz="2600" spc="110" dirty="0">
                <a:latin typeface="Times New Roman"/>
                <a:cs typeface="Times New Roman"/>
              </a:rPr>
              <a:t>dimensions </a:t>
            </a:r>
            <a:r>
              <a:rPr sz="2600" spc="20" dirty="0">
                <a:latin typeface="Times New Roman"/>
                <a:cs typeface="Times New Roman"/>
              </a:rPr>
              <a:t>of </a:t>
            </a:r>
            <a:r>
              <a:rPr sz="2600" spc="160" dirty="0">
                <a:latin typeface="Times New Roman"/>
                <a:cs typeface="Times New Roman"/>
              </a:rPr>
              <a:t>the </a:t>
            </a:r>
            <a:r>
              <a:rPr sz="2600" spc="120" dirty="0">
                <a:latin typeface="Times New Roman"/>
                <a:cs typeface="Times New Roman"/>
              </a:rPr>
              <a:t>column </a:t>
            </a:r>
            <a:r>
              <a:rPr sz="2600" spc="25" dirty="0">
                <a:latin typeface="Times New Roman"/>
                <a:cs typeface="Times New Roman"/>
              </a:rPr>
              <a:t>is </a:t>
            </a:r>
            <a:r>
              <a:rPr sz="2600" spc="45" dirty="0">
                <a:latin typeface="Times New Roman"/>
                <a:cs typeface="Times New Roman"/>
              </a:rPr>
              <a:t>less </a:t>
            </a:r>
            <a:r>
              <a:rPr sz="2600" spc="175" dirty="0">
                <a:latin typeface="Times New Roman"/>
                <a:cs typeface="Times New Roman"/>
              </a:rPr>
              <a:t>than </a:t>
            </a:r>
            <a:r>
              <a:rPr sz="2600" spc="-170" dirty="0">
                <a:latin typeface="Times New Roman"/>
                <a:cs typeface="Times New Roman"/>
              </a:rPr>
              <a:t>12, </a:t>
            </a:r>
            <a:r>
              <a:rPr sz="2600" spc="175" dirty="0">
                <a:latin typeface="Times New Roman"/>
                <a:cs typeface="Times New Roman"/>
              </a:rPr>
              <a:t>then </a:t>
            </a:r>
            <a:r>
              <a:rPr sz="2600" spc="95" dirty="0">
                <a:latin typeface="Times New Roman"/>
                <a:cs typeface="Times New Roman"/>
              </a:rPr>
              <a:t>it </a:t>
            </a:r>
            <a:r>
              <a:rPr sz="2600" spc="20" dirty="0">
                <a:latin typeface="Times New Roman"/>
                <a:cs typeface="Times New Roman"/>
              </a:rPr>
              <a:t>is  </a:t>
            </a:r>
            <a:r>
              <a:rPr sz="2600" spc="65" dirty="0">
                <a:latin typeface="Times New Roman"/>
                <a:cs typeface="Times New Roman"/>
              </a:rPr>
              <a:t>called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95" dirty="0">
                <a:latin typeface="Times New Roman"/>
                <a:cs typeface="Times New Roman"/>
              </a:rPr>
              <a:t>a</a:t>
            </a:r>
            <a:r>
              <a:rPr sz="2600" spc="-114" dirty="0">
                <a:latin typeface="Times New Roman"/>
                <a:cs typeface="Times New Roman"/>
              </a:rPr>
              <a:t> </a:t>
            </a:r>
            <a:r>
              <a:rPr sz="2600" spc="135" dirty="0">
                <a:latin typeface="Times New Roman"/>
                <a:cs typeface="Times New Roman"/>
              </a:rPr>
              <a:t>short</a:t>
            </a:r>
            <a:r>
              <a:rPr sz="2600" spc="-145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Times New Roman"/>
                <a:cs typeface="Times New Roman"/>
              </a:rPr>
              <a:t>column.</a:t>
            </a:r>
            <a:endParaRPr sz="2600">
              <a:latin typeface="Times New Roman"/>
              <a:cs typeface="Times New Roman"/>
            </a:endParaRPr>
          </a:p>
          <a:p>
            <a:pPr marL="286385">
              <a:lnSpc>
                <a:spcPct val="100000"/>
              </a:lnSpc>
              <a:spcBef>
                <a:spcPts val="5"/>
              </a:spcBef>
            </a:pPr>
            <a:r>
              <a:rPr lang="en-US" sz="2700" spc="105" dirty="0">
                <a:latin typeface="Times New Roman"/>
                <a:cs typeface="Times New Roman"/>
              </a:rPr>
              <a:t> </a:t>
            </a:r>
            <a:r>
              <a:rPr lang="en-US" sz="2700" spc="105" dirty="0" smtClean="0">
                <a:latin typeface="Times New Roman"/>
                <a:cs typeface="Times New Roman"/>
              </a:rPr>
              <a:t>                                      </a:t>
            </a:r>
            <a:r>
              <a:rPr sz="2600" spc="105" smtClean="0">
                <a:latin typeface="Times New Roman"/>
                <a:cs typeface="Times New Roman"/>
              </a:rPr>
              <a:t>(</a:t>
            </a:r>
            <a:r>
              <a:rPr sz="2600" spc="105" dirty="0">
                <a:latin typeface="Times New Roman"/>
                <a:cs typeface="Times New Roman"/>
              </a:rPr>
              <a:t>or)</a:t>
            </a:r>
            <a:endParaRPr sz="2600">
              <a:latin typeface="Times New Roman"/>
              <a:cs typeface="Times New Roman"/>
            </a:endParaRPr>
          </a:p>
          <a:p>
            <a:pPr marL="286385" marR="5080">
              <a:lnSpc>
                <a:spcPct val="100000"/>
              </a:lnSpc>
            </a:pPr>
            <a:r>
              <a:rPr sz="2600" spc="175" dirty="0">
                <a:latin typeface="Times New Roman"/>
                <a:cs typeface="Times New Roman"/>
              </a:rPr>
              <a:t>When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160" dirty="0">
                <a:latin typeface="Times New Roman"/>
                <a:cs typeface="Times New Roman"/>
              </a:rPr>
              <a:t>the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spc="95" dirty="0">
                <a:latin typeface="Times New Roman"/>
                <a:cs typeface="Times New Roman"/>
              </a:rPr>
              <a:t>ratio</a:t>
            </a:r>
            <a:r>
              <a:rPr sz="2600" spc="-130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of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25" dirty="0">
                <a:latin typeface="Times New Roman"/>
                <a:cs typeface="Times New Roman"/>
              </a:rPr>
              <a:t>effective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120" dirty="0">
                <a:latin typeface="Times New Roman"/>
                <a:cs typeface="Times New Roman"/>
              </a:rPr>
              <a:t>length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130" dirty="0">
                <a:latin typeface="Times New Roman"/>
                <a:cs typeface="Times New Roman"/>
              </a:rPr>
              <a:t>to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160" dirty="0">
                <a:latin typeface="Times New Roman"/>
                <a:cs typeface="Times New Roman"/>
              </a:rPr>
              <a:t>the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85" dirty="0">
                <a:latin typeface="Times New Roman"/>
                <a:cs typeface="Times New Roman"/>
              </a:rPr>
              <a:t>least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95" dirty="0">
                <a:latin typeface="Times New Roman"/>
                <a:cs typeface="Times New Roman"/>
              </a:rPr>
              <a:t>radius</a:t>
            </a:r>
            <a:r>
              <a:rPr sz="2600" spc="-120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of  </a:t>
            </a:r>
            <a:r>
              <a:rPr sz="2600" spc="85" dirty="0">
                <a:latin typeface="Times New Roman"/>
                <a:cs typeface="Times New Roman"/>
              </a:rPr>
              <a:t>gyration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25" dirty="0">
                <a:latin typeface="Times New Roman"/>
                <a:cs typeface="Times New Roman"/>
              </a:rPr>
              <a:t>is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45" dirty="0">
                <a:latin typeface="Times New Roman"/>
                <a:cs typeface="Times New Roman"/>
              </a:rPr>
              <a:t>less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spc="175" dirty="0">
                <a:latin typeface="Times New Roman"/>
                <a:cs typeface="Times New Roman"/>
              </a:rPr>
              <a:t>than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45,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spc="175" dirty="0">
                <a:latin typeface="Times New Roman"/>
                <a:cs typeface="Times New Roman"/>
              </a:rPr>
              <a:t>then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it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is</a:t>
            </a:r>
            <a:r>
              <a:rPr sz="2600" spc="-125" dirty="0">
                <a:latin typeface="Times New Roman"/>
                <a:cs typeface="Times New Roman"/>
              </a:rPr>
              <a:t> </a:t>
            </a:r>
            <a:r>
              <a:rPr sz="2600" spc="65" dirty="0">
                <a:latin typeface="Times New Roman"/>
                <a:cs typeface="Times New Roman"/>
              </a:rPr>
              <a:t>called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95" dirty="0">
                <a:latin typeface="Times New Roman"/>
                <a:cs typeface="Times New Roman"/>
              </a:rPr>
              <a:t>a</a:t>
            </a:r>
            <a:r>
              <a:rPr sz="2600" spc="-114" dirty="0">
                <a:latin typeface="Times New Roman"/>
                <a:cs typeface="Times New Roman"/>
              </a:rPr>
              <a:t> </a:t>
            </a:r>
            <a:r>
              <a:rPr sz="2600" spc="135" dirty="0">
                <a:latin typeface="Times New Roman"/>
                <a:cs typeface="Times New Roman"/>
              </a:rPr>
              <a:t>short</a:t>
            </a:r>
            <a:r>
              <a:rPr sz="2600" spc="-145" dirty="0">
                <a:latin typeface="Times New Roman"/>
                <a:cs typeface="Times New Roman"/>
              </a:rPr>
              <a:t> </a:t>
            </a:r>
            <a:r>
              <a:rPr sz="2600" spc="120" dirty="0">
                <a:latin typeface="Times New Roman"/>
                <a:cs typeface="Times New Roman"/>
              </a:rPr>
              <a:t>column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</TotalTime>
  <Words>906</Words>
  <Application>Microsoft Office PowerPoint</Application>
  <PresentationFormat>On-screen Show (4:3)</PresentationFormat>
  <Paragraphs>127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WHAT IS COLUMN?</vt:lpstr>
      <vt:lpstr>Columns</vt:lpstr>
      <vt:lpstr>Column</vt:lpstr>
      <vt:lpstr>Types Of Columns</vt:lpstr>
      <vt:lpstr>Long Column</vt:lpstr>
      <vt:lpstr>Slide 7</vt:lpstr>
      <vt:lpstr>Slide 8</vt:lpstr>
      <vt:lpstr>Short Column:</vt:lpstr>
      <vt:lpstr>SHORT COLUMN :</vt:lpstr>
      <vt:lpstr>INTERMEDIATE COLUMN:</vt:lpstr>
      <vt:lpstr>What is the definition of the slenderness  ratio of a column?</vt:lpstr>
      <vt:lpstr>Uses of slenderness ratio</vt:lpstr>
      <vt:lpstr>Why this is important?</vt:lpstr>
      <vt:lpstr>Radius of gyration</vt:lpstr>
      <vt:lpstr>Calculating the radius of gyration</vt:lpstr>
      <vt:lpstr>Slide 17</vt:lpstr>
      <vt:lpstr>Slide 18</vt:lpstr>
      <vt:lpstr>Slide 19</vt:lpstr>
      <vt:lpstr>Slide 20</vt:lpstr>
      <vt:lpstr>Slide 21</vt:lpstr>
      <vt:lpstr>Failure Modes of COLUMN</vt:lpstr>
      <vt:lpstr>Failure modes of columns</vt:lpstr>
      <vt:lpstr>Slide 24</vt:lpstr>
      <vt:lpstr>Slide 25</vt:lpstr>
      <vt:lpstr>CRIPPLING LOAD OR BUCKLING  LOAD</vt:lpstr>
      <vt:lpstr>Failure Modes</vt:lpstr>
      <vt:lpstr>Find the Effective length</vt:lpstr>
      <vt:lpstr>(L e) for different support  conditions.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Nasir</cp:lastModifiedBy>
  <cp:revision>11</cp:revision>
  <dcterms:created xsi:type="dcterms:W3CDTF">2020-12-06T05:59:36Z</dcterms:created>
  <dcterms:modified xsi:type="dcterms:W3CDTF">2020-12-08T13:16:11Z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2016-02-25T00:00:00Z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2020-12-06T00:00:00Z</vt:filetime>
  </property>
</Properties>
</file>