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36"/>
  </p:notesMasterIdLst>
  <p:sldIdLst>
    <p:sldId id="309"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3" r:id="rId24"/>
    <p:sldId id="332" r:id="rId25"/>
    <p:sldId id="334" r:id="rId26"/>
    <p:sldId id="335" r:id="rId27"/>
    <p:sldId id="336" r:id="rId28"/>
    <p:sldId id="337" r:id="rId29"/>
    <p:sldId id="338" r:id="rId30"/>
    <p:sldId id="339" r:id="rId31"/>
    <p:sldId id="340" r:id="rId32"/>
    <p:sldId id="341" r:id="rId33"/>
    <p:sldId id="342" r:id="rId34"/>
    <p:sldId id="343"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44" d="100"/>
          <a:sy n="44" d="100"/>
        </p:scale>
        <p:origin x="-12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41DE205-793B-4E47-8C57-9534719205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B87B01EE-CFFF-4164-9650-7F752C689B54}"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C81C96C2-92C3-493E-969D-9EC4FFFD0BE1}"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276C9CF9-64D5-4F20-88F1-CB41276CC0F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AEF01AC1-560B-4F27-8CD1-3CDF08768A7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B3A7E0E0-AA8F-4A75-900F-9A6037A90E82}" type="slidenum">
              <a:rPr lang="en-US">
                <a:solidFill>
                  <a:srgbClr val="000000"/>
                </a:solidFill>
              </a:rPr>
              <a:pPr/>
              <a:t>1</a:t>
            </a:fld>
            <a:endParaRPr lang="en-US">
              <a:solidFill>
                <a:srgbClr val="000000"/>
              </a:solidFill>
            </a:endParaRPr>
          </a:p>
        </p:txBody>
      </p:sp>
      <p:pic>
        <p:nvPicPr>
          <p:cNvPr id="6147"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D61A4EB-FBD2-4404-A1FE-6D27D533CEF2}" type="slidenum">
              <a:rPr lang="en-US" smtClean="0">
                <a:solidFill>
                  <a:schemeClr val="tx1"/>
                </a:solidFill>
              </a:rPr>
              <a:pPr>
                <a:defRPr/>
              </a:pPr>
              <a:t>10</a:t>
            </a:fld>
            <a:endParaRPr lang="en-US" smtClean="0">
              <a:solidFill>
                <a:schemeClr val="tx1"/>
              </a:solidFill>
            </a:endParaRPr>
          </a:p>
        </p:txBody>
      </p:sp>
      <p:sp>
        <p:nvSpPr>
          <p:cNvPr id="1433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Purchasing Power Disparity</a:t>
            </a:r>
          </a:p>
        </p:txBody>
      </p:sp>
      <p:sp>
        <p:nvSpPr>
          <p:cNvPr id="14340" name="Rectangle 3"/>
          <p:cNvSpPr>
            <a:spLocks noGrp="1" noChangeArrowheads="1"/>
          </p:cNvSpPr>
          <p:nvPr>
            <p:ph type="body" idx="4294967295"/>
          </p:nvPr>
        </p:nvSpPr>
        <p:spPr bwMode="auto">
          <a:xfrm>
            <a:off x="990600" y="1295400"/>
            <a:ext cx="7772400" cy="4038600"/>
          </a:xfrm>
          <a:prstGeom prst="rect">
            <a:avLst/>
          </a:prstGeom>
          <a:noFill/>
          <a:ln>
            <a:miter lim="800000"/>
            <a:headEnd/>
            <a:tailEnd/>
          </a:ln>
        </p:spPr>
        <p:txBody>
          <a:bodyPr/>
          <a:lstStyle/>
          <a:p>
            <a:pPr marL="495300" indent="-495300"/>
            <a:r>
              <a:rPr lang="en-US" sz="2800" smtClean="0"/>
              <a:t>Any points off of the PPP line represent purchasing power disparity. If the exchange rate does not move as PPP theory suggests, there is a disparity in the purchasing power of the two countries.</a:t>
            </a:r>
          </a:p>
          <a:p>
            <a:pPr marL="495300" indent="-495300"/>
            <a:r>
              <a:rPr lang="en-US" sz="2800" smtClean="0"/>
              <a:t>Point C in Exhibit 8.3 represents a situation where home inflation (I</a:t>
            </a:r>
            <a:r>
              <a:rPr lang="en-US" sz="2800" baseline="-25000" smtClean="0"/>
              <a:t>h</a:t>
            </a:r>
            <a:r>
              <a:rPr lang="en-US" sz="2800" smtClean="0"/>
              <a:t>) exceeds foreign inflation (I</a:t>
            </a:r>
            <a:r>
              <a:rPr lang="en-US" sz="2800" baseline="-25000" smtClean="0"/>
              <a:t>f</a:t>
            </a:r>
            <a:r>
              <a:rPr lang="en-US" sz="2800" smtClean="0"/>
              <a:t> ) by 4 percent. Yet, the foreign currency appreciated by only 1 percent in response to this inflation differential. Consequently, purchasing power disparity exists.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EAA050A-2F2A-4F3A-A171-DA251F20BD66}" type="slidenum">
              <a:rPr lang="en-US" smtClean="0">
                <a:solidFill>
                  <a:schemeClr val="tx1"/>
                </a:solidFill>
              </a:rPr>
              <a:pPr>
                <a:defRPr/>
              </a:pPr>
              <a:t>11</a:t>
            </a:fld>
            <a:endParaRPr lang="en-US" smtClean="0">
              <a:solidFill>
                <a:schemeClr val="tx1"/>
              </a:solidFill>
            </a:endParaRPr>
          </a:p>
        </p:txBody>
      </p:sp>
      <p:sp>
        <p:nvSpPr>
          <p:cNvPr id="1536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400" smtClean="0">
                <a:solidFill>
                  <a:schemeClr val="bg1"/>
                </a:solidFill>
              </a:rPr>
              <a:t>Exhibit 8.3 </a:t>
            </a:r>
            <a:r>
              <a:rPr lang="en-US" sz="2400" b="0" smtClean="0">
                <a:solidFill>
                  <a:schemeClr val="bg1"/>
                </a:solidFill>
              </a:rPr>
              <a:t>Identifying Disparity in Purchasing Power</a:t>
            </a:r>
          </a:p>
        </p:txBody>
      </p:sp>
      <p:pic>
        <p:nvPicPr>
          <p:cNvPr id="15364" name="Picture 1"/>
          <p:cNvPicPr>
            <a:picLocks noChangeAspect="1"/>
          </p:cNvPicPr>
          <p:nvPr/>
        </p:nvPicPr>
        <p:blipFill>
          <a:blip r:embed="rId2" cstate="print"/>
          <a:srcRect/>
          <a:stretch>
            <a:fillRect/>
          </a:stretch>
        </p:blipFill>
        <p:spPr bwMode="auto">
          <a:xfrm>
            <a:off x="1600200" y="1219200"/>
            <a:ext cx="6731000" cy="5105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13CD386-4C3C-439D-9874-9DE47B511E88}" type="slidenum">
              <a:rPr lang="en-US" smtClean="0">
                <a:solidFill>
                  <a:schemeClr val="tx1"/>
                </a:solidFill>
              </a:rPr>
              <a:pPr>
                <a:defRPr/>
              </a:pPr>
              <a:t>12</a:t>
            </a:fld>
            <a:endParaRPr lang="en-US" smtClean="0">
              <a:solidFill>
                <a:schemeClr val="tx1"/>
              </a:solidFill>
            </a:endParaRPr>
          </a:p>
        </p:txBody>
      </p:sp>
      <p:sp>
        <p:nvSpPr>
          <p:cNvPr id="1638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Testing the Purchasing Power Parity Theory</a:t>
            </a:r>
          </a:p>
        </p:txBody>
      </p:sp>
      <p:sp>
        <p:nvSpPr>
          <p:cNvPr id="16388" name="Rectangle 3"/>
          <p:cNvSpPr>
            <a:spLocks noGrp="1" noChangeArrowheads="1"/>
          </p:cNvSpPr>
          <p:nvPr>
            <p:ph type="body" idx="4294967295"/>
          </p:nvPr>
        </p:nvSpPr>
        <p:spPr bwMode="auto">
          <a:xfrm>
            <a:off x="685800" y="1143000"/>
            <a:ext cx="8447088" cy="5257800"/>
          </a:xfrm>
          <a:prstGeom prst="rect">
            <a:avLst/>
          </a:prstGeom>
          <a:noFill/>
          <a:ln>
            <a:miter lim="800000"/>
            <a:headEnd/>
            <a:tailEnd/>
          </a:ln>
        </p:spPr>
        <p:txBody>
          <a:bodyPr/>
          <a:lstStyle/>
          <a:p>
            <a:pPr marL="341313" indent="-341313">
              <a:buFont typeface="Wingdings" pitchFamily="2" charset="2"/>
              <a:buAutoNum type="arabicPeriod"/>
            </a:pPr>
            <a:r>
              <a:rPr lang="en-US" sz="2800" smtClean="0"/>
              <a:t>Simple tests of PPP (Exhibit 8.4)</a:t>
            </a:r>
          </a:p>
          <a:p>
            <a:pPr marL="400050" lvl="1" indent="0">
              <a:spcBef>
                <a:spcPct val="0"/>
              </a:spcBef>
              <a:buFont typeface="Wingdings" pitchFamily="2" charset="2"/>
              <a:buNone/>
            </a:pPr>
            <a:r>
              <a:rPr lang="en-US" sz="2400" smtClean="0"/>
              <a:t>Choose two countries (such as the United States and a foreign country) and compare the differential in their inflation rates to the percentage change in the foreign currency’s value during several time periods.</a:t>
            </a:r>
          </a:p>
          <a:p>
            <a:pPr marL="341313" indent="-341313">
              <a:buFont typeface="Wingdings" pitchFamily="2" charset="2"/>
              <a:buAutoNum type="arabicPeriod"/>
            </a:pPr>
            <a:r>
              <a:rPr lang="en-US" sz="2800" smtClean="0"/>
              <a:t>Statistical Test of PPP</a:t>
            </a:r>
          </a:p>
          <a:p>
            <a:pPr marL="400050" lvl="1" indent="0">
              <a:spcBef>
                <a:spcPct val="0"/>
              </a:spcBef>
              <a:buFont typeface="Wingdings" pitchFamily="2" charset="2"/>
              <a:buNone/>
            </a:pPr>
            <a:r>
              <a:rPr lang="en-US" sz="2400" smtClean="0"/>
              <a:t>Apply regression analysis to historical exchange rates and inflation differentials.</a:t>
            </a:r>
          </a:p>
          <a:p>
            <a:pPr marL="341313" indent="-341313">
              <a:buFont typeface="Wingdings" pitchFamily="2" charset="2"/>
              <a:buAutoNum type="arabicPeriod"/>
            </a:pPr>
            <a:r>
              <a:rPr lang="en-US" sz="2800" smtClean="0"/>
              <a:t>Results of Tests of PPP</a:t>
            </a:r>
          </a:p>
          <a:p>
            <a:pPr marL="400050" lvl="1" indent="0">
              <a:spcBef>
                <a:spcPct val="0"/>
              </a:spcBef>
              <a:buFont typeface="Wingdings" pitchFamily="2" charset="2"/>
              <a:buNone/>
            </a:pPr>
            <a:r>
              <a:rPr lang="en-US" sz="2400" smtClean="0"/>
              <a:t>Deviations from PPP are not as pronounced for longer time periods, but they still exist. Thus, reliance on PPP to derive a forecast of the exchange rate is subject to significant error, even when applied to long-term forecasts.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0DA2712-1E41-4793-A6ED-3206E70005B2}" type="slidenum">
              <a:rPr lang="en-US" smtClean="0">
                <a:solidFill>
                  <a:schemeClr val="tx1"/>
                </a:solidFill>
              </a:rPr>
              <a:pPr>
                <a:defRPr/>
              </a:pPr>
              <a:t>13</a:t>
            </a:fld>
            <a:endParaRPr lang="en-US" smtClean="0">
              <a:solidFill>
                <a:schemeClr val="tx1"/>
              </a:solidFill>
            </a:endParaRPr>
          </a:p>
        </p:txBody>
      </p:sp>
      <p:sp>
        <p:nvSpPr>
          <p:cNvPr id="1741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Exhibit 8.4 </a:t>
            </a:r>
            <a:r>
              <a:rPr lang="en-US" sz="2400" b="0" smtClean="0">
                <a:solidFill>
                  <a:schemeClr val="bg1"/>
                </a:solidFill>
              </a:rPr>
              <a:t>Comparison of Annual Inflation Differentials and Exchange Rate Movements for Four Major Countries</a:t>
            </a:r>
          </a:p>
        </p:txBody>
      </p:sp>
      <p:pic>
        <p:nvPicPr>
          <p:cNvPr id="17412" name="Picture 1"/>
          <p:cNvPicPr>
            <a:picLocks noChangeAspect="1"/>
          </p:cNvPicPr>
          <p:nvPr/>
        </p:nvPicPr>
        <p:blipFill>
          <a:blip r:embed="rId2" cstate="print"/>
          <a:srcRect/>
          <a:stretch>
            <a:fillRect/>
          </a:stretch>
        </p:blipFill>
        <p:spPr bwMode="auto">
          <a:xfrm>
            <a:off x="1752600" y="1214438"/>
            <a:ext cx="6477000" cy="52085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6CF10EF-5309-4F82-994E-62605175775B}" type="slidenum">
              <a:rPr lang="en-US" smtClean="0">
                <a:solidFill>
                  <a:schemeClr val="tx1"/>
                </a:solidFill>
              </a:rPr>
              <a:pPr>
                <a:defRPr/>
              </a:pPr>
              <a:t>14</a:t>
            </a:fld>
            <a:endParaRPr lang="en-US" smtClean="0">
              <a:solidFill>
                <a:schemeClr val="tx1"/>
              </a:solidFill>
            </a:endParaRPr>
          </a:p>
        </p:txBody>
      </p:sp>
      <p:sp>
        <p:nvSpPr>
          <p:cNvPr id="1843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Testing the Purchasing Power Parity Theory (Cont.)</a:t>
            </a:r>
          </a:p>
        </p:txBody>
      </p:sp>
      <p:sp>
        <p:nvSpPr>
          <p:cNvPr id="18436" name="Rectangle 3"/>
          <p:cNvSpPr>
            <a:spLocks noGrp="1" noChangeArrowheads="1"/>
          </p:cNvSpPr>
          <p:nvPr>
            <p:ph type="body" idx="4294967295"/>
          </p:nvPr>
        </p:nvSpPr>
        <p:spPr bwMode="auto">
          <a:xfrm>
            <a:off x="903288" y="1143000"/>
            <a:ext cx="8229600" cy="4038600"/>
          </a:xfrm>
          <a:prstGeom prst="rect">
            <a:avLst/>
          </a:prstGeom>
          <a:noFill/>
          <a:ln>
            <a:miter lim="800000"/>
            <a:headEnd/>
            <a:tailEnd/>
          </a:ln>
        </p:spPr>
        <p:txBody>
          <a:bodyPr/>
          <a:lstStyle/>
          <a:p>
            <a:pPr marL="341313" indent="-341313">
              <a:buFont typeface="Wingdings" pitchFamily="2" charset="2"/>
              <a:buAutoNum type="arabicPeriod" startAt="4"/>
            </a:pPr>
            <a:r>
              <a:rPr lang="en-US" sz="2400" smtClean="0"/>
              <a:t>Limitation of PPP Tests</a:t>
            </a:r>
          </a:p>
          <a:p>
            <a:pPr marL="400050" lvl="1" indent="0">
              <a:buFont typeface="Wingdings" pitchFamily="2" charset="2"/>
              <a:buNone/>
            </a:pPr>
            <a:r>
              <a:rPr lang="en-US" sz="2200" smtClean="0"/>
              <a:t>Results  vary with the base period used. The base period chosen should reflect an equilibrium position since subsequent periods are evaluated in comparison to it. If a base period is used when the foreign currency was relatively weak for reasons other than high inflation, most subsequent periods could show higher appreciation of that currency than what would be predicted by PPP.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796AD11-69FF-43BA-8DAE-280D33A1F023}" type="slidenum">
              <a:rPr lang="en-US" smtClean="0">
                <a:solidFill>
                  <a:schemeClr val="tx1"/>
                </a:solidFill>
              </a:rPr>
              <a:pPr>
                <a:defRPr/>
              </a:pPr>
              <a:t>15</a:t>
            </a:fld>
            <a:endParaRPr lang="en-US" smtClean="0">
              <a:solidFill>
                <a:schemeClr val="tx1"/>
              </a:solidFill>
            </a:endParaRPr>
          </a:p>
        </p:txBody>
      </p:sp>
      <p:sp>
        <p:nvSpPr>
          <p:cNvPr id="19459"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600" smtClean="0">
                <a:solidFill>
                  <a:schemeClr val="bg1"/>
                </a:solidFill>
              </a:rPr>
              <a:t>Why Purchasing Power Parity Does Not Occur</a:t>
            </a:r>
          </a:p>
        </p:txBody>
      </p:sp>
      <p:sp>
        <p:nvSpPr>
          <p:cNvPr id="19460" name="Rectangle 3"/>
          <p:cNvSpPr>
            <a:spLocks noGrp="1" noChangeArrowheads="1"/>
          </p:cNvSpPr>
          <p:nvPr>
            <p:ph type="body" idx="4294967295"/>
          </p:nvPr>
        </p:nvSpPr>
        <p:spPr bwMode="auto">
          <a:xfrm>
            <a:off x="1066800" y="1219200"/>
            <a:ext cx="7924800" cy="4038600"/>
          </a:xfrm>
          <a:prstGeom prst="rect">
            <a:avLst/>
          </a:prstGeom>
          <a:noFill/>
          <a:ln>
            <a:miter lim="800000"/>
            <a:headEnd/>
            <a:tailEnd/>
          </a:ln>
        </p:spPr>
        <p:txBody>
          <a:bodyPr/>
          <a:lstStyle/>
          <a:p>
            <a:pPr marL="341313" indent="-341313">
              <a:buFont typeface="Wingdings" pitchFamily="2" charset="2"/>
              <a:buAutoNum type="arabicPeriod"/>
            </a:pPr>
            <a:r>
              <a:rPr lang="en-US" sz="2400" smtClean="0"/>
              <a:t>Confounding effects</a:t>
            </a:r>
          </a:p>
          <a:p>
            <a:pPr marL="400050" lvl="1" indent="0">
              <a:buFont typeface="Wingdings" pitchFamily="2" charset="2"/>
              <a:buNone/>
            </a:pPr>
            <a:r>
              <a:rPr lang="en-US" sz="2000" smtClean="0"/>
              <a:t>A change in a country’s spot rate is driven by more than the inflation differential between two countries:</a:t>
            </a:r>
          </a:p>
          <a:p>
            <a:pPr marL="400050" lvl="1" indent="0">
              <a:buFont typeface="Wingdings" pitchFamily="2" charset="2"/>
              <a:buNone/>
            </a:pPr>
            <a:endParaRPr lang="en-US" sz="2200" smtClean="0"/>
          </a:p>
          <a:p>
            <a:pPr marL="400050" lvl="1" indent="0">
              <a:buFont typeface="Wingdings" pitchFamily="2" charset="2"/>
              <a:buNone/>
            </a:pPr>
            <a:endParaRPr lang="en-US" sz="2200" smtClean="0"/>
          </a:p>
          <a:p>
            <a:pPr marL="400050" lvl="1" indent="0">
              <a:buFont typeface="Wingdings" pitchFamily="2" charset="2"/>
              <a:buNone/>
            </a:pPr>
            <a:endParaRPr lang="en-US" sz="2200" smtClean="0"/>
          </a:p>
          <a:p>
            <a:pPr marL="400050" lvl="1" indent="0">
              <a:buFont typeface="Wingdings" pitchFamily="2" charset="2"/>
              <a:buNone/>
            </a:pPr>
            <a:endParaRPr lang="en-US" sz="2200" smtClean="0"/>
          </a:p>
          <a:p>
            <a:pPr marL="400050" lvl="1" indent="0">
              <a:buFont typeface="Wingdings" pitchFamily="2" charset="2"/>
              <a:buNone/>
            </a:pPr>
            <a:endParaRPr lang="en-US" sz="2200" smtClean="0"/>
          </a:p>
          <a:p>
            <a:pPr marL="400050" lvl="1" indent="0">
              <a:buFont typeface="Wingdings" pitchFamily="2" charset="2"/>
              <a:buNone/>
            </a:pPr>
            <a:endParaRPr lang="en-US" sz="2200" smtClean="0"/>
          </a:p>
          <a:p>
            <a:pPr marL="400050" lvl="1" indent="0">
              <a:buFont typeface="Wingdings" pitchFamily="2" charset="2"/>
              <a:buNone/>
            </a:pPr>
            <a:endParaRPr lang="en-US" sz="2200" smtClean="0"/>
          </a:p>
          <a:p>
            <a:pPr marL="400050" lvl="1" indent="0">
              <a:buFont typeface="Wingdings" pitchFamily="2" charset="2"/>
              <a:buNone/>
            </a:pPr>
            <a:r>
              <a:rPr lang="en-US" sz="2000" smtClean="0"/>
              <a:t>Since the exchange rate movement is not driven solely by ΔINF, the</a:t>
            </a:r>
          </a:p>
        </p:txBody>
      </p:sp>
      <p:pic>
        <p:nvPicPr>
          <p:cNvPr id="19461" name="Picture 4"/>
          <p:cNvPicPr>
            <a:picLocks noChangeAspect="1" noChangeArrowheads="1"/>
          </p:cNvPicPr>
          <p:nvPr/>
        </p:nvPicPr>
        <p:blipFill>
          <a:blip r:embed="rId2" cstate="print"/>
          <a:srcRect/>
          <a:stretch>
            <a:fillRect/>
          </a:stretch>
        </p:blipFill>
        <p:spPr bwMode="auto">
          <a:xfrm>
            <a:off x="838200" y="2667000"/>
            <a:ext cx="7491413" cy="3124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11C7E53-243F-4980-9293-E0B7B5FD069B}" type="slidenum">
              <a:rPr lang="en-US" smtClean="0">
                <a:solidFill>
                  <a:schemeClr val="tx1"/>
                </a:solidFill>
              </a:rPr>
              <a:pPr>
                <a:defRPr/>
              </a:pPr>
              <a:t>16</a:t>
            </a:fld>
            <a:endParaRPr lang="en-US" smtClean="0">
              <a:solidFill>
                <a:schemeClr val="tx1"/>
              </a:solidFill>
            </a:endParaRPr>
          </a:p>
        </p:txBody>
      </p:sp>
      <p:sp>
        <p:nvSpPr>
          <p:cNvPr id="20483"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600" smtClean="0">
                <a:solidFill>
                  <a:schemeClr val="bg1"/>
                </a:solidFill>
              </a:rPr>
              <a:t>Why Purchasing Power Parity Does Not Occur (Cont.)</a:t>
            </a:r>
          </a:p>
        </p:txBody>
      </p:sp>
      <p:sp>
        <p:nvSpPr>
          <p:cNvPr id="20484" name="Rectangle 3"/>
          <p:cNvSpPr>
            <a:spLocks noGrp="1" noChangeArrowheads="1"/>
          </p:cNvSpPr>
          <p:nvPr>
            <p:ph type="body" idx="4294967295"/>
          </p:nvPr>
        </p:nvSpPr>
        <p:spPr bwMode="auto">
          <a:xfrm>
            <a:off x="1066800" y="1219200"/>
            <a:ext cx="7924800" cy="4038600"/>
          </a:xfrm>
          <a:prstGeom prst="rect">
            <a:avLst/>
          </a:prstGeom>
          <a:noFill/>
          <a:ln>
            <a:miter lim="800000"/>
            <a:headEnd/>
            <a:tailEnd/>
          </a:ln>
        </p:spPr>
        <p:txBody>
          <a:bodyPr/>
          <a:lstStyle/>
          <a:p>
            <a:pPr marL="457200" indent="-457200">
              <a:buFontTx/>
              <a:buAutoNum type="arabicPeriod" startAt="2"/>
            </a:pPr>
            <a:r>
              <a:rPr lang="en-US" sz="2800" smtClean="0"/>
              <a:t>No Substitutes for Traded Goods</a:t>
            </a:r>
          </a:p>
          <a:p>
            <a:pPr marL="400050" lvl="1" indent="0">
              <a:buFont typeface="Wingdings" pitchFamily="2" charset="2"/>
              <a:buNone/>
            </a:pPr>
            <a:r>
              <a:rPr lang="en-US" sz="2400" smtClean="0"/>
              <a:t>If substitute goods are not available domestically, consumers may not stop buying imported goods.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65F81D6-7FB4-4D4A-A5B0-8492C18B8E15}" type="slidenum">
              <a:rPr lang="en-US" smtClean="0">
                <a:solidFill>
                  <a:schemeClr val="tx1"/>
                </a:solidFill>
              </a:rPr>
              <a:pPr>
                <a:defRPr/>
              </a:pPr>
              <a:t>17</a:t>
            </a:fld>
            <a:endParaRPr lang="en-US" smtClean="0">
              <a:solidFill>
                <a:schemeClr val="tx1"/>
              </a:solidFill>
            </a:endParaRPr>
          </a:p>
        </p:txBody>
      </p:sp>
      <p:sp>
        <p:nvSpPr>
          <p:cNvPr id="2150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International Fisher Effect (IFE)</a:t>
            </a:r>
          </a:p>
        </p:txBody>
      </p:sp>
      <p:sp>
        <p:nvSpPr>
          <p:cNvPr id="21508" name="Rectangle 3"/>
          <p:cNvSpPr>
            <a:spLocks noGrp="1" noChangeArrowheads="1"/>
          </p:cNvSpPr>
          <p:nvPr>
            <p:ph type="body" idx="4294967295"/>
          </p:nvPr>
        </p:nvSpPr>
        <p:spPr bwMode="auto">
          <a:xfrm>
            <a:off x="914400" y="1447800"/>
            <a:ext cx="7315200" cy="4038600"/>
          </a:xfrm>
          <a:prstGeom prst="rect">
            <a:avLst/>
          </a:prstGeom>
          <a:noFill/>
          <a:ln>
            <a:miter lim="800000"/>
            <a:headEnd/>
            <a:tailEnd/>
          </a:ln>
        </p:spPr>
        <p:txBody>
          <a:bodyPr/>
          <a:lstStyle/>
          <a:p>
            <a:pPr marL="495300" indent="-495300">
              <a:lnSpc>
                <a:spcPct val="90000"/>
              </a:lnSpc>
              <a:buFont typeface="Wingdings" pitchFamily="2" charset="2"/>
              <a:buAutoNum type="arabicPeriod"/>
            </a:pPr>
            <a:r>
              <a:rPr lang="en-US" sz="2800" b="1" smtClean="0"/>
              <a:t>The Fisher effect </a:t>
            </a:r>
            <a:r>
              <a:rPr lang="en-US" sz="2800" smtClean="0"/>
              <a:t>suggests that the </a:t>
            </a:r>
            <a:r>
              <a:rPr lang="en-US" sz="2800" u="sng" smtClean="0"/>
              <a:t>nominal interest rate</a:t>
            </a:r>
            <a:r>
              <a:rPr lang="en-US" sz="2800" smtClean="0"/>
              <a:t> contain two components:</a:t>
            </a:r>
          </a:p>
          <a:p>
            <a:pPr marL="869950" lvl="1" indent="-412750">
              <a:lnSpc>
                <a:spcPct val="90000"/>
              </a:lnSpc>
              <a:buFont typeface="Wingdings" pitchFamily="2" charset="2"/>
              <a:buAutoNum type="alphaLcPeriod"/>
            </a:pPr>
            <a:r>
              <a:rPr lang="en-US" sz="2400" smtClean="0"/>
              <a:t>Expected inflation rate</a:t>
            </a:r>
          </a:p>
          <a:p>
            <a:pPr marL="869950" lvl="1" indent="-412750">
              <a:lnSpc>
                <a:spcPct val="90000"/>
              </a:lnSpc>
              <a:buFont typeface="Wingdings" pitchFamily="2" charset="2"/>
              <a:buAutoNum type="alphaLcPeriod"/>
            </a:pPr>
            <a:r>
              <a:rPr lang="en-US" sz="2400" smtClean="0"/>
              <a:t>Real interest rate</a:t>
            </a:r>
          </a:p>
          <a:p>
            <a:pPr marL="495300" indent="-495300">
              <a:lnSpc>
                <a:spcPct val="90000"/>
              </a:lnSpc>
              <a:buFont typeface="Wingdings" pitchFamily="2" charset="2"/>
              <a:buAutoNum type="arabicPeriod"/>
            </a:pPr>
            <a:r>
              <a:rPr lang="en-US" sz="2800" b="1" smtClean="0"/>
              <a:t>The real rate of interest </a:t>
            </a:r>
            <a:r>
              <a:rPr lang="en-US" sz="2800" smtClean="0"/>
              <a:t>represents the return on the investment to savers after accounting for expected inflation.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E1E1DEE-7806-4808-ABF4-E838558BEC0A}" type="slidenum">
              <a:rPr lang="en-US" smtClean="0">
                <a:solidFill>
                  <a:schemeClr val="tx1"/>
                </a:solidFill>
              </a:rPr>
              <a:pPr>
                <a:defRPr/>
              </a:pPr>
              <a:t>18</a:t>
            </a:fld>
            <a:endParaRPr lang="en-US" smtClean="0">
              <a:solidFill>
                <a:schemeClr val="tx1"/>
              </a:solidFill>
            </a:endParaRPr>
          </a:p>
        </p:txBody>
      </p:sp>
      <p:sp>
        <p:nvSpPr>
          <p:cNvPr id="2253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Using the IFE to Predict Exchange Rate Movements</a:t>
            </a:r>
          </a:p>
        </p:txBody>
      </p:sp>
      <p:sp>
        <p:nvSpPr>
          <p:cNvPr id="64515" name="Rectangle 3"/>
          <p:cNvSpPr>
            <a:spLocks noGrp="1" noChangeArrowheads="1"/>
          </p:cNvSpPr>
          <p:nvPr>
            <p:ph type="body" idx="4294967295"/>
          </p:nvPr>
        </p:nvSpPr>
        <p:spPr bwMode="auto">
          <a:xfrm>
            <a:off x="914400" y="1295400"/>
            <a:ext cx="7315200" cy="4038600"/>
          </a:xfrm>
          <a:prstGeom prst="rect">
            <a:avLst/>
          </a:prstGeom>
          <a:extLst>
            <a:ext uri="{909E8E84-426E-40DD-AFC4-6F175D3DCCD1}"/>
            <a:ext uri="{91240B29-F687-4F45-9708-019B960494DF}"/>
          </a:extLst>
        </p:spPr>
        <p:txBody>
          <a:bodyPr/>
          <a:lstStyle/>
          <a:p>
            <a:pPr marL="495300" indent="-495300">
              <a:lnSpc>
                <a:spcPct val="90000"/>
              </a:lnSpc>
              <a:buFont typeface="Wingdings" pitchFamily="2" charset="2"/>
              <a:buAutoNum type="arabicPeriod"/>
              <a:defRPr/>
            </a:pPr>
            <a:r>
              <a:rPr lang="en-US" sz="2800" dirty="0" smtClean="0"/>
              <a:t>Apply the Fisher Effect to Derive Expected Inflation per Country</a:t>
            </a:r>
          </a:p>
          <a:p>
            <a:pPr marL="457200" lvl="1" indent="0">
              <a:lnSpc>
                <a:spcPct val="90000"/>
              </a:lnSpc>
              <a:buFont typeface="Wingdings" pitchFamily="2" charset="2"/>
              <a:buNone/>
              <a:defRPr/>
            </a:pPr>
            <a:r>
              <a:rPr lang="en-US" sz="2400" dirty="0" smtClean="0"/>
              <a:t>The first step is to derive the expected inflation rates of the two countries based on the Fisher effect. The Fisher effect suggests that nominal interest rates of two countries differ because of the difference in expected inflation between the two countries.</a:t>
            </a:r>
          </a:p>
          <a:p>
            <a:pPr marL="469900" indent="-412750">
              <a:lnSpc>
                <a:spcPct val="90000"/>
              </a:lnSpc>
              <a:buFont typeface="Wingdings" pitchFamily="2" charset="2"/>
              <a:buAutoNum type="arabicPeriod"/>
              <a:defRPr/>
            </a:pPr>
            <a:r>
              <a:rPr lang="en-US" sz="2800" dirty="0" smtClean="0"/>
              <a:t>Rely on PPP to Estimate the Exchange Rate Movement </a:t>
            </a:r>
          </a:p>
          <a:p>
            <a:pPr marL="457200" lvl="1" indent="0">
              <a:lnSpc>
                <a:spcPct val="90000"/>
              </a:lnSpc>
              <a:buFont typeface="Wingdings" pitchFamily="2" charset="2"/>
              <a:buNone/>
              <a:defRPr/>
            </a:pPr>
            <a:r>
              <a:rPr lang="en-US" sz="2400" dirty="0" smtClean="0"/>
              <a:t>The second step of the international Fisher effect is to apply the theory of PPP to determine how the exchange rate would change in response to those expected inflation rates of the two countries.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C9CCE4D-9754-45AE-9F00-D140D90E9B3F}" type="slidenum">
              <a:rPr lang="en-US" smtClean="0">
                <a:solidFill>
                  <a:schemeClr val="tx1"/>
                </a:solidFill>
              </a:rPr>
              <a:pPr>
                <a:defRPr/>
              </a:pPr>
              <a:t>19</a:t>
            </a:fld>
            <a:endParaRPr lang="en-US" smtClean="0">
              <a:solidFill>
                <a:schemeClr val="tx1"/>
              </a:solidFill>
            </a:endParaRPr>
          </a:p>
        </p:txBody>
      </p:sp>
      <p:sp>
        <p:nvSpPr>
          <p:cNvPr id="2355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Implications of the International Fisher Effect</a:t>
            </a:r>
          </a:p>
        </p:txBody>
      </p:sp>
      <p:sp>
        <p:nvSpPr>
          <p:cNvPr id="64515" name="Rectangle 3"/>
          <p:cNvSpPr>
            <a:spLocks noGrp="1" noChangeArrowheads="1"/>
          </p:cNvSpPr>
          <p:nvPr>
            <p:ph type="body" idx="4294967295"/>
          </p:nvPr>
        </p:nvSpPr>
        <p:spPr bwMode="auto">
          <a:xfrm>
            <a:off x="914400" y="1295400"/>
            <a:ext cx="8077200" cy="5105400"/>
          </a:xfrm>
          <a:prstGeom prst="rect">
            <a:avLst/>
          </a:prstGeom>
          <a:extLst>
            <a:ext uri="{909E8E84-426E-40DD-AFC4-6F175D3DCCD1}"/>
            <a:ext uri="{91240B29-F687-4F45-9708-019B960494DF}"/>
          </a:extLst>
        </p:spPr>
        <p:txBody>
          <a:bodyPr/>
          <a:lstStyle/>
          <a:p>
            <a:pPr marL="495300" indent="-495300">
              <a:lnSpc>
                <a:spcPct val="90000"/>
              </a:lnSpc>
              <a:buFont typeface="Wingdings" pitchFamily="2" charset="2"/>
              <a:buAutoNum type="arabicPeriod"/>
              <a:defRPr/>
            </a:pPr>
            <a:r>
              <a:rPr lang="en-US" sz="2400" dirty="0" smtClean="0"/>
              <a:t>The international Fisher effect (IFE) theory suggests that currencies with high interest rates will have high expected inflation (due to the Fisher effect) and the relatively high inflation will cause the currencies to depreciate (due to the PPP effect).</a:t>
            </a:r>
          </a:p>
          <a:p>
            <a:pPr marL="469900" indent="-412750">
              <a:lnSpc>
                <a:spcPct val="90000"/>
              </a:lnSpc>
              <a:buFont typeface="Wingdings" pitchFamily="2" charset="2"/>
              <a:buAutoNum type="arabicPeriod"/>
              <a:defRPr/>
            </a:pPr>
            <a:r>
              <a:rPr lang="en-US" sz="2600" dirty="0" smtClean="0"/>
              <a:t>Implications of the IFE for Foreign Investors </a:t>
            </a:r>
          </a:p>
          <a:p>
            <a:pPr marL="457200" lvl="1" indent="0">
              <a:lnSpc>
                <a:spcPct val="90000"/>
              </a:lnSpc>
              <a:buFont typeface="Wingdings" pitchFamily="2" charset="2"/>
              <a:buNone/>
              <a:defRPr/>
            </a:pPr>
            <a:r>
              <a:rPr lang="en-US" sz="2400" dirty="0" smtClean="0"/>
              <a:t>The implications are similar for foreign investors who attempt to capitalize on relatively high U.S. interest rates. The foreign investors will be adversely affected by the effects of a relatively high U.S. inflation rate if they try to capitalize on the high U.S. interest rates.</a:t>
            </a:r>
          </a:p>
          <a:p>
            <a:pPr marL="469900" indent="-412750">
              <a:lnSpc>
                <a:spcPct val="90000"/>
              </a:lnSpc>
              <a:buFont typeface="Wingdings" pitchFamily="2" charset="2"/>
              <a:buAutoNum type="arabicPeriod"/>
              <a:defRPr/>
            </a:pPr>
            <a:r>
              <a:rPr lang="en-US" sz="2600" dirty="0" smtClean="0"/>
              <a:t>Implications of the IFE for Two Non-U.S. Currencies </a:t>
            </a:r>
          </a:p>
          <a:p>
            <a:pPr marL="457200" lvl="1" indent="0">
              <a:lnSpc>
                <a:spcPct val="90000"/>
              </a:lnSpc>
              <a:buFont typeface="Wingdings" pitchFamily="2" charset="2"/>
              <a:buNone/>
              <a:defRPr/>
            </a:pPr>
            <a:r>
              <a:rPr lang="en-US" sz="2400" dirty="0" smtClean="0"/>
              <a:t>The IFE theory can be applied to any exchange rate, even exchange rates that involve two non-U.S. currencies.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57BA57C-E82A-4E24-945E-9909592DDCE0}" type="slidenum">
              <a:rPr lang="en-US" smtClean="0">
                <a:solidFill>
                  <a:schemeClr val="tx1"/>
                </a:solidFill>
              </a:rPr>
              <a:pPr>
                <a:defRPr/>
              </a:pPr>
              <a:t>2</a:t>
            </a:fld>
            <a:endParaRPr lang="en-US" smtClean="0">
              <a:solidFill>
                <a:schemeClr val="tx1"/>
              </a:solidFill>
            </a:endParaRPr>
          </a:p>
        </p:txBody>
      </p:sp>
      <p:sp>
        <p:nvSpPr>
          <p:cNvPr id="5123" name="Title 1"/>
          <p:cNvSpPr>
            <a:spLocks noGrp="1"/>
          </p:cNvSpPr>
          <p:nvPr>
            <p:ph type="ctrTitle"/>
          </p:nvPr>
        </p:nvSpPr>
        <p:spPr bwMode="auto">
          <a:xfrm>
            <a:off x="685800" y="533400"/>
            <a:ext cx="8458200" cy="990600"/>
          </a:xfrm>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8</a:t>
            </a:r>
          </a:p>
        </p:txBody>
      </p:sp>
      <p:sp>
        <p:nvSpPr>
          <p:cNvPr id="7172" name="Subtitle 2"/>
          <p:cNvSpPr>
            <a:spLocks noGrp="1"/>
          </p:cNvSpPr>
          <p:nvPr>
            <p:ph type="subTitle" idx="1"/>
          </p:nvPr>
        </p:nvSpPr>
        <p:spPr bwMode="auto">
          <a:xfrm>
            <a:off x="1219200" y="533400"/>
            <a:ext cx="7543800" cy="990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spcBef>
                <a:spcPct val="0"/>
              </a:spcBef>
            </a:pPr>
            <a:r>
              <a:rPr lang="en-US" sz="3200" smtClean="0"/>
              <a:t>Relationships among Inflation, Interest Rates and Exchange Rates</a:t>
            </a:r>
          </a:p>
        </p:txBody>
      </p:sp>
      <p:sp>
        <p:nvSpPr>
          <p:cNvPr id="4" name="Text Placeholder 3"/>
          <p:cNvSpPr>
            <a:spLocks noGrp="1"/>
          </p:cNvSpPr>
          <p:nvPr>
            <p:ph type="body" sz="quarter" idx="10"/>
          </p:nvPr>
        </p:nvSpPr>
        <p:spPr bwMode="auto">
          <a:xfrm>
            <a:off x="1143000" y="2209800"/>
            <a:ext cx="7467600" cy="3962400"/>
          </a:xfrm>
          <a:prstGeom prst="rect">
            <a:avLst/>
          </a:prstGeo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marL="350838" lvl="1" indent="-342900" eaLnBrk="1" hangingPunct="1">
              <a:spcAft>
                <a:spcPts val="1800"/>
              </a:spcAft>
              <a:buClr>
                <a:srgbClr val="0D0D0D"/>
              </a:buClr>
              <a:defRPr/>
            </a:pPr>
            <a:r>
              <a:rPr lang="en-US" sz="2400" dirty="0" smtClean="0"/>
              <a:t>Explain the purchasing power parity (PPP) theory and its implications for exchange rate changes</a:t>
            </a:r>
          </a:p>
          <a:p>
            <a:pPr marL="342900" lvl="1" indent="-342900" eaLnBrk="1" hangingPunct="1">
              <a:spcAft>
                <a:spcPts val="1800"/>
              </a:spcAft>
              <a:buClr>
                <a:srgbClr val="0D0D0D"/>
              </a:buClr>
              <a:defRPr/>
            </a:pPr>
            <a:r>
              <a:rPr lang="en-US" sz="2400" dirty="0" smtClean="0"/>
              <a:t>Explain the International Fisher effect (IFE) theory and its  implications for exchange rate changes</a:t>
            </a:r>
          </a:p>
          <a:p>
            <a:pPr marL="342900" lvl="1" indent="-342900" eaLnBrk="1" hangingPunct="1">
              <a:spcAft>
                <a:spcPts val="1800"/>
              </a:spcAft>
              <a:buClr>
                <a:srgbClr val="0D0D0D"/>
              </a:buClr>
              <a:defRPr/>
            </a:pPr>
            <a:r>
              <a:rPr lang="en-US" sz="2400" dirty="0" smtClean="0"/>
              <a:t>Compare the PPP theory, the IFE theory, and the theory of interest rate  parity (IRP), which was introduced in the previous chapter</a:t>
            </a:r>
          </a:p>
          <a:p>
            <a:pPr marL="457200" indent="-457200" eaLnBrk="1" hangingPunct="1">
              <a:spcAft>
                <a:spcPts val="1800"/>
              </a:spcAft>
              <a:buFont typeface="Arial" pitchFamily="34" charset="0"/>
              <a:buChar char="•"/>
              <a:defRPr/>
            </a:pPr>
            <a:endParaRPr lang="en-US" sz="3200" dirty="0" smtClean="0"/>
          </a:p>
        </p:txBody>
      </p:sp>
      <p:sp>
        <p:nvSpPr>
          <p:cNvPr id="7174"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B16C7FE8-E888-4ED0-8A8C-26A5D02E1678}" type="slidenum">
              <a:rPr lang="en-US"/>
              <a:pPr/>
              <a:t>2</a:t>
            </a:fld>
            <a:endParaRPr lang="en-US"/>
          </a:p>
        </p:txBody>
      </p:sp>
      <p:sp>
        <p:nvSpPr>
          <p:cNvPr id="7175" name="Text Placeholder 3"/>
          <p:cNvSpPr txBox="1">
            <a:spLocks/>
          </p:cNvSpPr>
          <p:nvPr/>
        </p:nvSpPr>
        <p:spPr bwMode="auto">
          <a:xfrm>
            <a:off x="1371600" y="1600200"/>
            <a:ext cx="7391400" cy="5334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endParaRPr lang="en-US" sz="2400" b="1">
              <a:solidFill>
                <a:schemeClr val="bg1"/>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E238805-4EBA-4054-8BC1-15D59610628D}" type="slidenum">
              <a:rPr lang="en-US" smtClean="0">
                <a:solidFill>
                  <a:schemeClr val="tx1"/>
                </a:solidFill>
              </a:rPr>
              <a:pPr>
                <a:defRPr/>
              </a:pPr>
              <a:t>20</a:t>
            </a:fld>
            <a:endParaRPr lang="en-US" smtClean="0">
              <a:solidFill>
                <a:schemeClr val="tx1"/>
              </a:solidFill>
            </a:endParaRPr>
          </a:p>
        </p:txBody>
      </p:sp>
      <p:sp>
        <p:nvSpPr>
          <p:cNvPr id="2457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Exhibit 8.5 </a:t>
            </a:r>
            <a:r>
              <a:rPr lang="en-US" sz="2400" b="0" smtClean="0">
                <a:solidFill>
                  <a:schemeClr val="bg1"/>
                </a:solidFill>
              </a:rPr>
              <a:t>Illustration of the International Fisher Effect (IFE) from Various Investor Perspectives</a:t>
            </a:r>
          </a:p>
        </p:txBody>
      </p:sp>
      <p:pic>
        <p:nvPicPr>
          <p:cNvPr id="24580" name="Picture 1"/>
          <p:cNvPicPr>
            <a:picLocks noChangeAspect="1"/>
          </p:cNvPicPr>
          <p:nvPr/>
        </p:nvPicPr>
        <p:blipFill>
          <a:blip r:embed="rId2" cstate="print"/>
          <a:srcRect/>
          <a:stretch>
            <a:fillRect/>
          </a:stretch>
        </p:blipFill>
        <p:spPr bwMode="auto">
          <a:xfrm>
            <a:off x="838200" y="1676400"/>
            <a:ext cx="8228013" cy="3429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E8D5612-F279-40C2-80E0-73BCDD9D4FEF}" type="slidenum">
              <a:rPr lang="en-US" smtClean="0">
                <a:solidFill>
                  <a:schemeClr val="tx1"/>
                </a:solidFill>
              </a:rPr>
              <a:pPr>
                <a:defRPr/>
              </a:pPr>
              <a:t>21</a:t>
            </a:fld>
            <a:endParaRPr lang="en-US" smtClean="0">
              <a:solidFill>
                <a:schemeClr val="tx1"/>
              </a:solidFill>
            </a:endParaRPr>
          </a:p>
        </p:txBody>
      </p:sp>
      <p:sp>
        <p:nvSpPr>
          <p:cNvPr id="205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Derivation of the International Fisher Effect</a:t>
            </a:r>
          </a:p>
        </p:txBody>
      </p:sp>
      <p:sp>
        <p:nvSpPr>
          <p:cNvPr id="2054" name="Rectangle 3"/>
          <p:cNvSpPr>
            <a:spLocks noGrp="1" noChangeArrowheads="1"/>
          </p:cNvSpPr>
          <p:nvPr>
            <p:ph type="body" idx="4294967295"/>
          </p:nvPr>
        </p:nvSpPr>
        <p:spPr bwMode="auto">
          <a:xfrm>
            <a:off x="10668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400" smtClean="0"/>
              <a:t>Relationship between the interest rate (</a:t>
            </a:r>
            <a:r>
              <a:rPr lang="en-US" sz="2400" i="1" smtClean="0"/>
              <a:t>i</a:t>
            </a:r>
            <a:r>
              <a:rPr lang="en-US" sz="2400" smtClean="0"/>
              <a:t>) differential between two countries and expected exchange rate (</a:t>
            </a:r>
            <a:r>
              <a:rPr lang="en-US" sz="2400" i="1" smtClean="0"/>
              <a:t>e</a:t>
            </a:r>
            <a:r>
              <a:rPr lang="en-US" sz="2400" smtClean="0"/>
              <a:t>)</a:t>
            </a:r>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r>
              <a:rPr lang="en-US" sz="2400" smtClean="0"/>
              <a:t>Simplified relationship</a:t>
            </a:r>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r>
              <a:rPr lang="en-US" sz="2400" smtClean="0"/>
              <a:t>Summarized in Exhibit 8.6</a:t>
            </a:r>
          </a:p>
        </p:txBody>
      </p:sp>
      <p:graphicFrame>
        <p:nvGraphicFramePr>
          <p:cNvPr id="2050" name="Object 4"/>
          <p:cNvGraphicFramePr>
            <a:graphicFrameLocks noChangeAspect="1"/>
          </p:cNvGraphicFramePr>
          <p:nvPr/>
        </p:nvGraphicFramePr>
        <p:xfrm>
          <a:off x="3124200" y="2514600"/>
          <a:ext cx="1644650" cy="858838"/>
        </p:xfrm>
        <a:graphic>
          <a:graphicData uri="http://schemas.openxmlformats.org/presentationml/2006/ole">
            <p:oleObj spid="_x0000_s2050" name="Equation" r:id="rId3" imgW="850531" imgH="444307" progId="Equation.3">
              <p:embed/>
            </p:oleObj>
          </a:graphicData>
        </a:graphic>
      </p:graphicFrame>
      <p:graphicFrame>
        <p:nvGraphicFramePr>
          <p:cNvPr id="2051" name="Object 5"/>
          <p:cNvGraphicFramePr>
            <a:graphicFrameLocks noChangeAspect="1"/>
          </p:cNvGraphicFramePr>
          <p:nvPr/>
        </p:nvGraphicFramePr>
        <p:xfrm>
          <a:off x="3276600" y="4267200"/>
          <a:ext cx="1600200" cy="561975"/>
        </p:xfrm>
        <a:graphic>
          <a:graphicData uri="http://schemas.openxmlformats.org/presentationml/2006/ole">
            <p:oleObj spid="_x0000_s2051" name="Equation" r:id="rId4" imgW="685800" imgH="24130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62A39CD-A870-4311-BAA7-9075C14B9807}" type="slidenum">
              <a:rPr lang="en-US" smtClean="0">
                <a:solidFill>
                  <a:schemeClr val="tx1"/>
                </a:solidFill>
              </a:rPr>
              <a:pPr>
                <a:defRPr/>
              </a:pPr>
              <a:t>22</a:t>
            </a:fld>
            <a:endParaRPr lang="en-US" smtClean="0">
              <a:solidFill>
                <a:schemeClr val="tx1"/>
              </a:solidFill>
            </a:endParaRPr>
          </a:p>
        </p:txBody>
      </p:sp>
      <p:sp>
        <p:nvSpPr>
          <p:cNvPr id="2560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Exhibit 8.6 </a:t>
            </a:r>
            <a:r>
              <a:rPr lang="en-US" sz="2400" b="0" smtClean="0">
                <a:solidFill>
                  <a:schemeClr val="bg1"/>
                </a:solidFill>
              </a:rPr>
              <a:t>Summary of International Fisher Effect</a:t>
            </a:r>
          </a:p>
        </p:txBody>
      </p:sp>
      <p:pic>
        <p:nvPicPr>
          <p:cNvPr id="25604" name="Picture 1"/>
          <p:cNvPicPr>
            <a:picLocks noChangeAspect="1"/>
          </p:cNvPicPr>
          <p:nvPr/>
        </p:nvPicPr>
        <p:blipFill>
          <a:blip r:embed="rId2" cstate="print"/>
          <a:srcRect/>
          <a:stretch>
            <a:fillRect/>
          </a:stretch>
        </p:blipFill>
        <p:spPr bwMode="auto">
          <a:xfrm>
            <a:off x="1447800" y="1295400"/>
            <a:ext cx="6781800" cy="51482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44E7CF7-E0CC-46AC-8419-C471538B0238}" type="slidenum">
              <a:rPr lang="en-US" smtClean="0">
                <a:solidFill>
                  <a:schemeClr val="tx1"/>
                </a:solidFill>
              </a:rPr>
              <a:pPr>
                <a:defRPr/>
              </a:pPr>
              <a:t>23</a:t>
            </a:fld>
            <a:endParaRPr lang="en-US" smtClean="0">
              <a:solidFill>
                <a:schemeClr val="tx1"/>
              </a:solidFill>
            </a:endParaRPr>
          </a:p>
        </p:txBody>
      </p:sp>
      <p:sp>
        <p:nvSpPr>
          <p:cNvPr id="26627"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Exhibit 8.7 </a:t>
            </a:r>
            <a:r>
              <a:rPr lang="en-US" sz="2400" b="0" smtClean="0">
                <a:solidFill>
                  <a:schemeClr val="bg1"/>
                </a:solidFill>
              </a:rPr>
              <a:t>Illustration of IFE Line (When Exchange Rate Changes Perfectly Offset Interest Rate Differentials)</a:t>
            </a:r>
          </a:p>
        </p:txBody>
      </p:sp>
      <p:pic>
        <p:nvPicPr>
          <p:cNvPr id="26628" name="Picture 1"/>
          <p:cNvPicPr>
            <a:picLocks noChangeAspect="1"/>
          </p:cNvPicPr>
          <p:nvPr/>
        </p:nvPicPr>
        <p:blipFill>
          <a:blip r:embed="rId2" cstate="print"/>
          <a:srcRect/>
          <a:stretch>
            <a:fillRect/>
          </a:stretch>
        </p:blipFill>
        <p:spPr bwMode="auto">
          <a:xfrm>
            <a:off x="1676400" y="1219200"/>
            <a:ext cx="6858000" cy="52720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EFF08D9-F270-4ABF-913F-D9240DCA2F45}" type="slidenum">
              <a:rPr lang="en-US" smtClean="0">
                <a:solidFill>
                  <a:schemeClr val="tx1"/>
                </a:solidFill>
              </a:rPr>
              <a:pPr>
                <a:defRPr/>
              </a:pPr>
              <a:t>24</a:t>
            </a:fld>
            <a:endParaRPr lang="en-US" smtClean="0">
              <a:solidFill>
                <a:schemeClr val="tx1"/>
              </a:solidFill>
            </a:endParaRPr>
          </a:p>
        </p:txBody>
      </p:sp>
      <p:sp>
        <p:nvSpPr>
          <p:cNvPr id="2765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Graphic Analysis of the International Fisher Effect</a:t>
            </a:r>
          </a:p>
        </p:txBody>
      </p:sp>
      <p:sp>
        <p:nvSpPr>
          <p:cNvPr id="27652" name="Rectangle 3"/>
          <p:cNvSpPr>
            <a:spLocks noGrp="1" noChangeArrowheads="1"/>
          </p:cNvSpPr>
          <p:nvPr>
            <p:ph type="body" idx="4294967295"/>
          </p:nvPr>
        </p:nvSpPr>
        <p:spPr bwMode="auto">
          <a:xfrm>
            <a:off x="609600" y="1143000"/>
            <a:ext cx="8534400" cy="5334000"/>
          </a:xfrm>
          <a:prstGeom prst="rect">
            <a:avLst/>
          </a:prstGeom>
          <a:noFill/>
          <a:ln>
            <a:miter lim="800000"/>
            <a:headEnd/>
            <a:tailEnd/>
          </a:ln>
        </p:spPr>
        <p:txBody>
          <a:bodyPr/>
          <a:lstStyle/>
          <a:p>
            <a:pPr marL="495300" indent="-495300">
              <a:buFont typeface="Wingdings" pitchFamily="2" charset="2"/>
              <a:buAutoNum type="arabicPeriod"/>
            </a:pPr>
            <a:r>
              <a:rPr lang="en-US" sz="2400" smtClean="0"/>
              <a:t>Point E in Exhibit 8.7 reflects a situation where the foreign interest rate exceeds the home interest rate by three percentage points. The foreign currency has depreciated by 3 percent to offset its interest rate advantage. </a:t>
            </a:r>
          </a:p>
          <a:p>
            <a:pPr marL="495300" indent="-495300">
              <a:buFont typeface="Wingdings" pitchFamily="2" charset="2"/>
              <a:buAutoNum type="arabicPeriod"/>
            </a:pPr>
            <a:r>
              <a:rPr lang="en-US" sz="2400" smtClean="0"/>
              <a:t>Point F represents a home interest rate 2 percent above the foreign interest rate. IFE theory suggests that the currency should appreciate by 2 percent to offset the interest rate disadvantage.</a:t>
            </a:r>
          </a:p>
          <a:p>
            <a:pPr marL="495300" indent="-495300">
              <a:buFont typeface="Wingdings" pitchFamily="2" charset="2"/>
              <a:buAutoNum type="arabicPeriod"/>
            </a:pPr>
            <a:r>
              <a:rPr lang="en-US" sz="2400" smtClean="0"/>
              <a:t>Point F illustrates the IFE from a foreign investor’s perspective. The home interest rate will appear attractive to the foreign investor. However, IFE theory suggests that the foreign currency will appreciate by 2 percent.</a:t>
            </a:r>
          </a:p>
          <a:p>
            <a:pPr marL="495300" indent="-495300">
              <a:buFont typeface="Wingdings" pitchFamily="2" charset="2"/>
              <a:buAutoNum type="arabicPeriod"/>
            </a:pPr>
            <a:endParaRPr lang="en-US" sz="2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5630505-6C0F-4B8B-B8B7-45F7B6EBFF11}" type="slidenum">
              <a:rPr lang="en-US" smtClean="0">
                <a:solidFill>
                  <a:schemeClr val="tx1"/>
                </a:solidFill>
              </a:rPr>
              <a:pPr>
                <a:defRPr/>
              </a:pPr>
              <a:t>25</a:t>
            </a:fld>
            <a:endParaRPr lang="en-US" smtClean="0">
              <a:solidFill>
                <a:schemeClr val="tx1"/>
              </a:solidFill>
            </a:endParaRPr>
          </a:p>
        </p:txBody>
      </p:sp>
      <p:sp>
        <p:nvSpPr>
          <p:cNvPr id="2867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Graphic Analysis of the International Fisher Effect</a:t>
            </a:r>
          </a:p>
        </p:txBody>
      </p:sp>
      <p:sp>
        <p:nvSpPr>
          <p:cNvPr id="28676" name="Rectangle 3"/>
          <p:cNvSpPr>
            <a:spLocks noGrp="1" noChangeArrowheads="1"/>
          </p:cNvSpPr>
          <p:nvPr>
            <p:ph type="body" idx="4294967295"/>
          </p:nvPr>
        </p:nvSpPr>
        <p:spPr bwMode="auto">
          <a:xfrm>
            <a:off x="762000" y="1295400"/>
            <a:ext cx="8229600" cy="5105400"/>
          </a:xfrm>
          <a:prstGeom prst="rect">
            <a:avLst/>
          </a:prstGeom>
          <a:noFill/>
          <a:ln>
            <a:miter lim="800000"/>
            <a:headEnd/>
            <a:tailEnd/>
          </a:ln>
        </p:spPr>
        <p:txBody>
          <a:bodyPr/>
          <a:lstStyle/>
          <a:p>
            <a:pPr marL="469900" indent="-412750">
              <a:lnSpc>
                <a:spcPct val="90000"/>
              </a:lnSpc>
              <a:buFont typeface="Wingdings" pitchFamily="2" charset="2"/>
              <a:buAutoNum type="arabicPeriod"/>
            </a:pPr>
            <a:r>
              <a:rPr lang="en-US" sz="2800" smtClean="0"/>
              <a:t>Points on the IFE Line </a:t>
            </a:r>
          </a:p>
          <a:p>
            <a:pPr marL="457200" lvl="1" indent="0">
              <a:lnSpc>
                <a:spcPct val="90000"/>
              </a:lnSpc>
              <a:buFont typeface="Wingdings" pitchFamily="2" charset="2"/>
              <a:buNone/>
            </a:pPr>
            <a:r>
              <a:rPr lang="en-US" sz="2400" smtClean="0"/>
              <a:t>All the points along the IFE line reflect exchange rate adjustments to offset the differential in interest rates. This means investors will end up achieving the same yield (adjusted for exchange rate fluctuations) whether they invest at home or in a foreign country.</a:t>
            </a:r>
          </a:p>
          <a:p>
            <a:pPr marL="469900" indent="-412750">
              <a:lnSpc>
                <a:spcPct val="90000"/>
              </a:lnSpc>
              <a:buFont typeface="Wingdings" pitchFamily="2" charset="2"/>
              <a:buAutoNum type="arabicPeriod"/>
            </a:pPr>
            <a:r>
              <a:rPr lang="en-US" sz="2800" smtClean="0"/>
              <a:t>Points below the IFE Line </a:t>
            </a:r>
          </a:p>
          <a:p>
            <a:pPr marL="457200" lvl="1" indent="0">
              <a:lnSpc>
                <a:spcPct val="90000"/>
              </a:lnSpc>
              <a:buFont typeface="Wingdings" pitchFamily="2" charset="2"/>
              <a:buNone/>
            </a:pPr>
            <a:r>
              <a:rPr lang="en-US" sz="2400" smtClean="0"/>
              <a:t>Points below the IFE line generally reflect the higher returns from investing in foreign deposits.</a:t>
            </a:r>
          </a:p>
          <a:p>
            <a:pPr marL="469900" indent="-412750">
              <a:lnSpc>
                <a:spcPct val="90000"/>
              </a:lnSpc>
              <a:buFont typeface="Wingdings" pitchFamily="2" charset="2"/>
              <a:buAutoNum type="arabicPeriod"/>
            </a:pPr>
            <a:r>
              <a:rPr lang="en-US" sz="2800" smtClean="0"/>
              <a:t>Points above the IFE Line </a:t>
            </a:r>
          </a:p>
          <a:p>
            <a:pPr marL="457200" lvl="1" indent="0">
              <a:lnSpc>
                <a:spcPct val="90000"/>
              </a:lnSpc>
              <a:buFont typeface="Wingdings" pitchFamily="2" charset="2"/>
              <a:buNone/>
            </a:pPr>
            <a:r>
              <a:rPr lang="en-US" sz="2400" smtClean="0"/>
              <a:t>Points above the IFE line generally reflect returns from foreign deposits that are lower than the returns possible domestically.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42FD96C-83E0-459E-A1A7-99136C210BDC}" type="slidenum">
              <a:rPr lang="en-US" smtClean="0">
                <a:solidFill>
                  <a:schemeClr val="tx1"/>
                </a:solidFill>
              </a:rPr>
              <a:pPr>
                <a:defRPr/>
              </a:pPr>
              <a:t>26</a:t>
            </a:fld>
            <a:endParaRPr lang="en-US" smtClean="0">
              <a:solidFill>
                <a:schemeClr val="tx1"/>
              </a:solidFill>
            </a:endParaRPr>
          </a:p>
        </p:txBody>
      </p:sp>
      <p:sp>
        <p:nvSpPr>
          <p:cNvPr id="2969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Tests of the International Fisher Effect</a:t>
            </a:r>
          </a:p>
        </p:txBody>
      </p:sp>
      <p:sp>
        <p:nvSpPr>
          <p:cNvPr id="29700" name="Rectangle 3"/>
          <p:cNvSpPr>
            <a:spLocks noGrp="1" noChangeArrowheads="1"/>
          </p:cNvSpPr>
          <p:nvPr>
            <p:ph type="body" idx="4294967295"/>
          </p:nvPr>
        </p:nvSpPr>
        <p:spPr bwMode="auto">
          <a:xfrm>
            <a:off x="914400" y="1295400"/>
            <a:ext cx="8077200" cy="5105400"/>
          </a:xfrm>
          <a:prstGeom prst="rect">
            <a:avLst/>
          </a:prstGeom>
          <a:ln>
            <a:miter lim="800000"/>
            <a:headEnd/>
            <a:tailEnd/>
          </a:ln>
        </p:spPr>
        <p:txBody>
          <a:bodyPr/>
          <a:lstStyle/>
          <a:p>
            <a:pPr marL="469900" indent="-412750">
              <a:lnSpc>
                <a:spcPct val="90000"/>
              </a:lnSpc>
              <a:buFont typeface="Wingdings" pitchFamily="2" charset="2"/>
              <a:buNone/>
              <a:defRPr/>
            </a:pPr>
            <a:r>
              <a:rPr lang="en-US" sz="2800" dirty="0" smtClean="0"/>
              <a:t>What Can be Tested </a:t>
            </a:r>
          </a:p>
          <a:p>
            <a:pPr marL="0" lvl="1" indent="0">
              <a:lnSpc>
                <a:spcPct val="90000"/>
              </a:lnSpc>
              <a:buFont typeface="Wingdings" pitchFamily="2" charset="2"/>
              <a:buNone/>
              <a:defRPr/>
            </a:pPr>
            <a:r>
              <a:rPr lang="en-US" sz="2400" dirty="0" smtClean="0"/>
              <a:t>If the actual points (one for each period) of interest rates and exchange rate changes were plotted over time on a graph, we could determine whether </a:t>
            </a:r>
          </a:p>
          <a:p>
            <a:pPr marL="849313" lvl="2" indent="-339725">
              <a:lnSpc>
                <a:spcPct val="90000"/>
              </a:lnSpc>
              <a:defRPr/>
            </a:pPr>
            <a:r>
              <a:rPr lang="en-US" sz="2200" dirty="0" smtClean="0"/>
              <a:t>the points are systematically below the IFE line (suggesting higher returns from foreign investing), </a:t>
            </a:r>
          </a:p>
          <a:p>
            <a:pPr marL="849313" lvl="2" indent="-339725">
              <a:lnSpc>
                <a:spcPct val="90000"/>
              </a:lnSpc>
              <a:defRPr/>
            </a:pPr>
            <a:r>
              <a:rPr lang="en-US" sz="2200" dirty="0" smtClean="0"/>
              <a:t>above the line (suggesting lower returns from foreign investing), or </a:t>
            </a:r>
          </a:p>
          <a:p>
            <a:pPr marL="849313" lvl="2" indent="-339725">
              <a:lnSpc>
                <a:spcPct val="90000"/>
              </a:lnSpc>
              <a:defRPr/>
            </a:pPr>
            <a:r>
              <a:rPr lang="en-US" sz="2200" dirty="0" smtClean="0"/>
              <a:t>evenly scattered on both sides (suggesting a balance of higher returns from foreign investing in some periods and lower foreign returns in other periods).</a:t>
            </a:r>
          </a:p>
          <a:p>
            <a:pPr marL="469900" indent="-412750">
              <a:lnSpc>
                <a:spcPct val="90000"/>
              </a:lnSpc>
              <a:buFont typeface="Wingdings" pitchFamily="2" charset="2"/>
              <a:buNone/>
              <a:defRPr/>
            </a:pPr>
            <a:r>
              <a:rPr lang="en-US" sz="2800" dirty="0" smtClean="0"/>
              <a:t>Statistical Test of the IFE </a:t>
            </a:r>
          </a:p>
          <a:p>
            <a:pPr marL="0" lvl="1" indent="0">
              <a:lnSpc>
                <a:spcPct val="90000"/>
              </a:lnSpc>
              <a:buFont typeface="Wingdings" pitchFamily="2" charset="2"/>
              <a:buNone/>
              <a:defRPr/>
            </a:pPr>
            <a:r>
              <a:rPr lang="en-US" sz="2400" dirty="0" smtClean="0"/>
              <a:t>Apply regression analysis to historical exchange rates and the nominal</a:t>
            </a:r>
          </a:p>
          <a:p>
            <a:pPr marL="457200" lvl="1" indent="0">
              <a:lnSpc>
                <a:spcPct val="90000"/>
              </a:lnSpc>
              <a:buFont typeface="Wingdings" pitchFamily="2" charset="2"/>
              <a:buNone/>
              <a:defRPr/>
            </a:pPr>
            <a:r>
              <a:rPr lang="en-US" sz="2400" dirty="0" smtClean="0"/>
              <a:t>interest rate differential.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405BD01-370F-4F65-BEDB-1EBFD34AE38C}" type="slidenum">
              <a:rPr lang="en-US" smtClean="0">
                <a:solidFill>
                  <a:schemeClr val="tx1"/>
                </a:solidFill>
              </a:rPr>
              <a:pPr>
                <a:defRPr/>
              </a:pPr>
              <a:t>27</a:t>
            </a:fld>
            <a:endParaRPr lang="en-US" smtClean="0">
              <a:solidFill>
                <a:schemeClr val="tx1"/>
              </a:solidFill>
            </a:endParaRPr>
          </a:p>
        </p:txBody>
      </p:sp>
      <p:sp>
        <p:nvSpPr>
          <p:cNvPr id="3072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Exhibit 8.8 </a:t>
            </a:r>
            <a:r>
              <a:rPr lang="en-US" sz="2400" b="0" smtClean="0">
                <a:solidFill>
                  <a:schemeClr val="bg1"/>
                </a:solidFill>
              </a:rPr>
              <a:t>Illustration of IFE Concept (When Exchange Rate Changes Offset Interest Rate Differentials on Average)</a:t>
            </a:r>
          </a:p>
        </p:txBody>
      </p:sp>
      <p:pic>
        <p:nvPicPr>
          <p:cNvPr id="30724" name="Picture 1"/>
          <p:cNvPicPr>
            <a:picLocks noChangeAspect="1"/>
          </p:cNvPicPr>
          <p:nvPr/>
        </p:nvPicPr>
        <p:blipFill>
          <a:blip r:embed="rId2" cstate="print"/>
          <a:srcRect/>
          <a:stretch>
            <a:fillRect/>
          </a:stretch>
        </p:blipFill>
        <p:spPr bwMode="auto">
          <a:xfrm>
            <a:off x="1676400" y="1219200"/>
            <a:ext cx="6700838" cy="5105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407C518-1239-453F-B4B4-443B7C41C2EB}" type="slidenum">
              <a:rPr lang="en-US" smtClean="0">
                <a:solidFill>
                  <a:schemeClr val="tx1"/>
                </a:solidFill>
              </a:rPr>
              <a:pPr>
                <a:defRPr/>
              </a:pPr>
              <a:t>28</a:t>
            </a:fld>
            <a:endParaRPr lang="en-US" smtClean="0">
              <a:solidFill>
                <a:schemeClr val="tx1"/>
              </a:solidFill>
            </a:endParaRPr>
          </a:p>
        </p:txBody>
      </p:sp>
      <p:sp>
        <p:nvSpPr>
          <p:cNvPr id="31747"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Limitations of the IFE</a:t>
            </a:r>
          </a:p>
        </p:txBody>
      </p:sp>
      <p:sp>
        <p:nvSpPr>
          <p:cNvPr id="31748" name="Rectangle 3"/>
          <p:cNvSpPr>
            <a:spLocks noGrp="1" noChangeArrowheads="1"/>
          </p:cNvSpPr>
          <p:nvPr>
            <p:ph type="body" idx="4294967295"/>
          </p:nvPr>
        </p:nvSpPr>
        <p:spPr bwMode="auto">
          <a:xfrm>
            <a:off x="685800" y="1143000"/>
            <a:ext cx="8458200" cy="5105400"/>
          </a:xfrm>
          <a:prstGeom prst="rect">
            <a:avLst/>
          </a:prstGeom>
          <a:noFill/>
          <a:ln>
            <a:miter lim="800000"/>
            <a:headEnd/>
            <a:tailEnd/>
          </a:ln>
        </p:spPr>
        <p:txBody>
          <a:bodyPr/>
          <a:lstStyle/>
          <a:p>
            <a:pPr marL="469900" indent="-412750">
              <a:lnSpc>
                <a:spcPct val="90000"/>
              </a:lnSpc>
              <a:buFont typeface="Wingdings" pitchFamily="2" charset="2"/>
              <a:buNone/>
            </a:pPr>
            <a:r>
              <a:rPr lang="en-US" sz="2800" smtClean="0"/>
              <a:t>The IFE theory relies on the Fisher effect and PPP</a:t>
            </a:r>
            <a:endParaRPr lang="en-US" sz="2400" smtClean="0"/>
          </a:p>
          <a:p>
            <a:pPr marL="469900" indent="-412750">
              <a:lnSpc>
                <a:spcPct val="90000"/>
              </a:lnSpc>
              <a:buFont typeface="Wingdings" pitchFamily="2" charset="2"/>
              <a:buAutoNum type="arabicPeriod"/>
            </a:pPr>
            <a:r>
              <a:rPr lang="en-US" sz="2800" smtClean="0"/>
              <a:t>Limitation of the Fisher Effect </a:t>
            </a:r>
          </a:p>
          <a:p>
            <a:pPr marL="457200" lvl="1" indent="0">
              <a:lnSpc>
                <a:spcPct val="90000"/>
              </a:lnSpc>
              <a:buFont typeface="Wingdings" pitchFamily="2" charset="2"/>
              <a:buNone/>
            </a:pPr>
            <a:r>
              <a:rPr lang="en-US" sz="2400" smtClean="0"/>
              <a:t>The difference between the nominal interest rate and actual inflation rate is not consistent. Thus, while the Fisher effect can effectively use nominal interest rates to estimate the market’s expected inflation over a particular period, the market may be wrong.</a:t>
            </a:r>
          </a:p>
          <a:p>
            <a:pPr marL="469900" indent="-412750">
              <a:lnSpc>
                <a:spcPct val="90000"/>
              </a:lnSpc>
              <a:buFont typeface="Wingdings" pitchFamily="2" charset="2"/>
              <a:buAutoNum type="arabicPeriod"/>
            </a:pPr>
            <a:r>
              <a:rPr lang="en-US" sz="2800" smtClean="0"/>
              <a:t>Limitation of PPP </a:t>
            </a:r>
          </a:p>
          <a:p>
            <a:pPr marL="457200" lvl="1" indent="0">
              <a:lnSpc>
                <a:spcPct val="90000"/>
              </a:lnSpc>
              <a:buFont typeface="Wingdings" pitchFamily="2" charset="2"/>
              <a:buNone/>
            </a:pPr>
            <a:r>
              <a:rPr lang="en-US" sz="2400" smtClean="0"/>
              <a:t>Other country characteristics besides inflation (income levels, government controls) can affect exchange rate movements. Even if the expected inflation derived from the Fisher effect properly reflects the actual inflation rate over the period, relying solely on inflation to forecast the future exchange rate is subject to error.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F1C234B-E790-4191-967A-35D7945857D9}" type="slidenum">
              <a:rPr lang="en-US" smtClean="0">
                <a:solidFill>
                  <a:schemeClr val="tx1"/>
                </a:solidFill>
              </a:rPr>
              <a:pPr>
                <a:defRPr/>
              </a:pPr>
              <a:t>29</a:t>
            </a:fld>
            <a:endParaRPr lang="en-US" smtClean="0">
              <a:solidFill>
                <a:schemeClr val="tx1"/>
              </a:solidFill>
            </a:endParaRPr>
          </a:p>
        </p:txBody>
      </p:sp>
      <p:sp>
        <p:nvSpPr>
          <p:cNvPr id="3277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IFE Theory versus Reality</a:t>
            </a:r>
          </a:p>
        </p:txBody>
      </p:sp>
      <p:sp>
        <p:nvSpPr>
          <p:cNvPr id="32772" name="Rectangle 3"/>
          <p:cNvSpPr>
            <a:spLocks noGrp="1" noChangeArrowheads="1"/>
          </p:cNvSpPr>
          <p:nvPr>
            <p:ph type="body" idx="4294967295"/>
          </p:nvPr>
        </p:nvSpPr>
        <p:spPr bwMode="auto">
          <a:xfrm>
            <a:off x="747713" y="1219200"/>
            <a:ext cx="8382000" cy="5105400"/>
          </a:xfrm>
          <a:prstGeom prst="rect">
            <a:avLst/>
          </a:prstGeom>
          <a:noFill/>
          <a:ln>
            <a:miter lim="800000"/>
            <a:headEnd/>
            <a:tailEnd/>
          </a:ln>
        </p:spPr>
        <p:txBody>
          <a:bodyPr/>
          <a:lstStyle/>
          <a:p>
            <a:pPr marL="469900" indent="-412750">
              <a:lnSpc>
                <a:spcPct val="90000"/>
              </a:lnSpc>
              <a:buFont typeface="Wingdings" pitchFamily="2" charset="2"/>
              <a:buAutoNum type="arabicPeriod"/>
            </a:pPr>
            <a:r>
              <a:rPr lang="en-US" sz="2600" smtClean="0"/>
              <a:t>The IFE theory contradicts how a country with a high interest rate can attract more capital flows and therefore cause the local currency’s value to strengthen (Ch 4). </a:t>
            </a:r>
            <a:endParaRPr lang="en-US" smtClean="0"/>
          </a:p>
          <a:p>
            <a:pPr marL="469900" indent="-412750">
              <a:lnSpc>
                <a:spcPct val="90000"/>
              </a:lnSpc>
              <a:buFont typeface="Wingdings" pitchFamily="2" charset="2"/>
              <a:buAutoNum type="arabicPeriod"/>
            </a:pPr>
            <a:r>
              <a:rPr lang="en-US" sz="2600" smtClean="0"/>
              <a:t>IFE theory also contradicts how central banks may purposely try to raise interest rates in order to attract funds and strengthen the value of their local currencies (Ch 6). </a:t>
            </a:r>
          </a:p>
          <a:p>
            <a:pPr marL="469900" indent="-412750">
              <a:lnSpc>
                <a:spcPct val="90000"/>
              </a:lnSpc>
              <a:buFont typeface="Wingdings" pitchFamily="2" charset="2"/>
              <a:buAutoNum type="arabicPeriod"/>
            </a:pPr>
            <a:r>
              <a:rPr lang="en-US" sz="2600" smtClean="0"/>
              <a:t>Whether the IFE holds in reality is dependent on the countries involved and the period assessed. </a:t>
            </a:r>
            <a:endParaRPr lang="en-US" smtClean="0"/>
          </a:p>
          <a:p>
            <a:pPr marL="469900" indent="-412750">
              <a:lnSpc>
                <a:spcPct val="90000"/>
              </a:lnSpc>
              <a:buFont typeface="Wingdings" pitchFamily="2" charset="2"/>
              <a:buAutoNum type="arabicPeriod"/>
            </a:pPr>
            <a:r>
              <a:rPr lang="en-US" sz="2600" smtClean="0"/>
              <a:t>The IFE theory may be especially meaningful to situations in which the MNCs and large investors consider investing in countries where the prevailing interest rates are very high.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BF72425-249C-42F8-BA73-9505D88FAA1E}" type="slidenum">
              <a:rPr lang="en-US" smtClean="0">
                <a:solidFill>
                  <a:schemeClr val="tx1"/>
                </a:solidFill>
              </a:rPr>
              <a:pPr>
                <a:defRPr/>
              </a:pPr>
              <a:t>3</a:t>
            </a:fld>
            <a:endParaRPr lang="en-US" smtClean="0">
              <a:solidFill>
                <a:schemeClr val="tx1"/>
              </a:solidFill>
            </a:endParaRPr>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Purchasing Power Parity (PPP)</a:t>
            </a:r>
          </a:p>
        </p:txBody>
      </p:sp>
      <p:sp>
        <p:nvSpPr>
          <p:cNvPr id="8196" name="Rectangle 3"/>
          <p:cNvSpPr>
            <a:spLocks noGrp="1" noChangeArrowheads="1"/>
          </p:cNvSpPr>
          <p:nvPr>
            <p:ph type="body" idx="4294967295"/>
          </p:nvPr>
        </p:nvSpPr>
        <p:spPr bwMode="auto">
          <a:xfrm>
            <a:off x="685800" y="1295400"/>
            <a:ext cx="8077200" cy="4038600"/>
          </a:xfrm>
          <a:prstGeom prst="rect">
            <a:avLst/>
          </a:prstGeom>
          <a:noFill/>
          <a:ln>
            <a:miter lim="800000"/>
            <a:headEnd/>
            <a:tailEnd/>
          </a:ln>
        </p:spPr>
        <p:txBody>
          <a:bodyPr/>
          <a:lstStyle/>
          <a:p>
            <a:pPr marL="495300" indent="-495300">
              <a:buFont typeface="Wingdings" pitchFamily="2" charset="2"/>
              <a:buNone/>
            </a:pPr>
            <a:r>
              <a:rPr lang="en-US" sz="2800" smtClean="0"/>
              <a:t>Interpretations of Purchasing Power Parity</a:t>
            </a:r>
          </a:p>
          <a:p>
            <a:pPr marL="869950" lvl="1" indent="-412750"/>
            <a:r>
              <a:rPr lang="en-US" sz="2400" u="sng" smtClean="0"/>
              <a:t>Absolute Form of PPP</a:t>
            </a:r>
            <a:r>
              <a:rPr lang="en-US" sz="2400" smtClean="0"/>
              <a:t>: without international barriers, consumers shift their demand to wherever prices are lower.  </a:t>
            </a:r>
            <a:r>
              <a:rPr lang="en-US" sz="2400" b="1" smtClean="0"/>
              <a:t>Prices of the same basket of products in two different countries should be equal </a:t>
            </a:r>
            <a:r>
              <a:rPr lang="en-US" sz="2400" smtClean="0"/>
              <a:t>when measured in common currency.  </a:t>
            </a:r>
          </a:p>
          <a:p>
            <a:pPr marL="869950" lvl="1" indent="-412750"/>
            <a:r>
              <a:rPr lang="en-US" sz="2400" u="sng" smtClean="0"/>
              <a:t>Relative Form of PPP</a:t>
            </a:r>
            <a:r>
              <a:rPr lang="en-US" sz="2400" smtClean="0"/>
              <a:t>: Due to market imperfections, prices of the same basket of products in different countries will not necessarily be the same, but </a:t>
            </a:r>
            <a:r>
              <a:rPr lang="en-US" sz="2400" b="1" smtClean="0"/>
              <a:t>the rate of change in prices should be similar</a:t>
            </a:r>
            <a:r>
              <a:rPr lang="en-US" sz="2400" smtClean="0"/>
              <a:t> when measured in common currency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9083D34-18F6-42ED-82C0-481ADBD11E45}" type="slidenum">
              <a:rPr lang="en-US" smtClean="0">
                <a:solidFill>
                  <a:schemeClr val="tx1"/>
                </a:solidFill>
              </a:rPr>
              <a:pPr>
                <a:defRPr/>
              </a:pPr>
              <a:t>30</a:t>
            </a:fld>
            <a:endParaRPr lang="en-US" smtClean="0">
              <a:solidFill>
                <a:schemeClr val="tx1"/>
              </a:solidFill>
            </a:endParaRPr>
          </a:p>
        </p:txBody>
      </p:sp>
      <p:sp>
        <p:nvSpPr>
          <p:cNvPr id="3379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dirty="0" smtClean="0">
                <a:solidFill>
                  <a:schemeClr val="bg1"/>
                </a:solidFill>
              </a:rPr>
              <a:t>Comparison of the IRP</a:t>
            </a:r>
            <a:r>
              <a:rPr lang="en-US" sz="2600" dirty="0" smtClean="0">
                <a:solidFill>
                  <a:schemeClr val="bg1"/>
                </a:solidFill>
              </a:rPr>
              <a:t>, PPP, </a:t>
            </a:r>
            <a:r>
              <a:rPr lang="en-US" sz="2600" dirty="0" smtClean="0">
                <a:solidFill>
                  <a:schemeClr val="bg1"/>
                </a:solidFill>
              </a:rPr>
              <a:t>and IFE</a:t>
            </a:r>
            <a:endParaRPr lang="en-US" sz="2600" dirty="0" smtClean="0">
              <a:solidFill>
                <a:schemeClr val="bg1"/>
              </a:solidFill>
            </a:endParaRPr>
          </a:p>
        </p:txBody>
      </p:sp>
      <p:sp>
        <p:nvSpPr>
          <p:cNvPr id="33796" name="Rectangle 3"/>
          <p:cNvSpPr>
            <a:spLocks noGrp="1" noChangeArrowheads="1"/>
          </p:cNvSpPr>
          <p:nvPr>
            <p:ph type="body" idx="4294967295"/>
          </p:nvPr>
        </p:nvSpPr>
        <p:spPr bwMode="auto">
          <a:xfrm>
            <a:off x="747713" y="1219200"/>
            <a:ext cx="8382000" cy="5105400"/>
          </a:xfrm>
          <a:prstGeom prst="rect">
            <a:avLst/>
          </a:prstGeom>
          <a:noFill/>
          <a:ln>
            <a:miter lim="800000"/>
            <a:headEnd/>
            <a:tailEnd/>
          </a:ln>
        </p:spPr>
        <p:txBody>
          <a:bodyPr/>
          <a:lstStyle/>
          <a:p>
            <a:pPr marL="65088" indent="-7938">
              <a:lnSpc>
                <a:spcPct val="90000"/>
              </a:lnSpc>
              <a:buFont typeface="Wingdings" pitchFamily="2" charset="2"/>
              <a:buNone/>
            </a:pPr>
            <a:r>
              <a:rPr lang="en-US" sz="2600" smtClean="0"/>
              <a:t>Although all three theories relate to the determination of exchange rates, they have different implications.</a:t>
            </a:r>
          </a:p>
          <a:p>
            <a:pPr marL="914400" lvl="1" indent="-457200">
              <a:lnSpc>
                <a:spcPct val="90000"/>
              </a:lnSpc>
            </a:pPr>
            <a:r>
              <a:rPr lang="en-US" sz="2400" smtClean="0"/>
              <a:t>IRP focuses on why the forward rate differs from the spot rate and on the degree of difference that should exist. It relates to a specific point in time.</a:t>
            </a:r>
          </a:p>
          <a:p>
            <a:pPr marL="914400" lvl="1" indent="-457200">
              <a:lnSpc>
                <a:spcPct val="90000"/>
              </a:lnSpc>
            </a:pPr>
            <a:r>
              <a:rPr lang="en-US" sz="2400" smtClean="0"/>
              <a:t>PPP and IFE focus on how a currency’s spot rate will change over time.</a:t>
            </a:r>
          </a:p>
          <a:p>
            <a:pPr marL="914400" lvl="1" indent="-457200">
              <a:lnSpc>
                <a:spcPct val="90000"/>
              </a:lnSpc>
            </a:pPr>
            <a:r>
              <a:rPr lang="en-US" sz="2400" smtClean="0"/>
              <a:t>Whereas PPP suggests that the spot rate will change in accordance with inflation differentials, IFE suggests that it will change in accordance with interest rate differentials.</a:t>
            </a:r>
          </a:p>
          <a:p>
            <a:pPr marL="914400" lvl="1" indent="-457200">
              <a:lnSpc>
                <a:spcPct val="90000"/>
              </a:lnSpc>
            </a:pPr>
            <a:r>
              <a:rPr lang="en-US" sz="2400" smtClean="0"/>
              <a:t>PPP is related to IFE because expected inflation differentials influence the nominal interest rate differentials between two countries.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FF193E5-2DB0-4CA8-BEC8-176BC695C2BE}" type="slidenum">
              <a:rPr lang="en-US" smtClean="0">
                <a:solidFill>
                  <a:schemeClr val="tx1"/>
                </a:solidFill>
              </a:rPr>
              <a:pPr>
                <a:defRPr/>
              </a:pPr>
              <a:t>31</a:t>
            </a:fld>
            <a:endParaRPr lang="en-US" smtClean="0">
              <a:solidFill>
                <a:schemeClr val="tx1"/>
              </a:solidFill>
            </a:endParaRPr>
          </a:p>
        </p:txBody>
      </p:sp>
      <p:sp>
        <p:nvSpPr>
          <p:cNvPr id="3481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400" smtClean="0">
                <a:solidFill>
                  <a:schemeClr val="bg1"/>
                </a:solidFill>
              </a:rPr>
              <a:t> Exhibit 8.9 </a:t>
            </a:r>
            <a:r>
              <a:rPr lang="en-US" sz="2400" b="0" smtClean="0">
                <a:solidFill>
                  <a:schemeClr val="bg1"/>
                </a:solidFill>
              </a:rPr>
              <a:t>Comparison of the IRP, PPP, and IFE Theories</a:t>
            </a:r>
          </a:p>
        </p:txBody>
      </p:sp>
      <p:pic>
        <p:nvPicPr>
          <p:cNvPr id="34820" name="Picture 1"/>
          <p:cNvPicPr>
            <a:picLocks noChangeAspect="1"/>
          </p:cNvPicPr>
          <p:nvPr/>
        </p:nvPicPr>
        <p:blipFill>
          <a:blip r:embed="rId2" cstate="print"/>
          <a:srcRect/>
          <a:stretch>
            <a:fillRect/>
          </a:stretch>
        </p:blipFill>
        <p:spPr bwMode="auto">
          <a:xfrm>
            <a:off x="1752600" y="1219200"/>
            <a:ext cx="6126163" cy="5235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9D2D2D8-8426-4E84-9E7E-E4EBCA9B4218}" type="slidenum">
              <a:rPr lang="en-US" smtClean="0">
                <a:solidFill>
                  <a:schemeClr val="tx1"/>
                </a:solidFill>
              </a:rPr>
              <a:pPr>
                <a:defRPr/>
              </a:pPr>
              <a:t>32</a:t>
            </a:fld>
            <a:endParaRPr lang="en-US" smtClean="0">
              <a:solidFill>
                <a:schemeClr val="tx1"/>
              </a:solidFill>
            </a:endParaRPr>
          </a:p>
        </p:txBody>
      </p:sp>
      <p:sp>
        <p:nvSpPr>
          <p:cNvPr id="3584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35844" name="Rectangle 3"/>
          <p:cNvSpPr>
            <a:spLocks noGrp="1" noChangeArrowheads="1"/>
          </p:cNvSpPr>
          <p:nvPr>
            <p:ph type="body" idx="4294967295"/>
          </p:nvPr>
        </p:nvSpPr>
        <p:spPr bwMode="auto">
          <a:xfrm>
            <a:off x="747713" y="1219200"/>
            <a:ext cx="8382000" cy="5105400"/>
          </a:xfrm>
          <a:prstGeom prst="rect">
            <a:avLst/>
          </a:prstGeom>
          <a:noFill/>
          <a:ln>
            <a:miter lim="800000"/>
            <a:headEnd/>
            <a:tailEnd/>
          </a:ln>
        </p:spPr>
        <p:txBody>
          <a:bodyPr/>
          <a:lstStyle/>
          <a:p>
            <a:pPr marL="514350" indent="-457200">
              <a:lnSpc>
                <a:spcPct val="90000"/>
              </a:lnSpc>
            </a:pPr>
            <a:r>
              <a:rPr lang="en-US" sz="2600" smtClean="0"/>
              <a:t>Purchasing power parity (PPP) theory specifies a precise relationship between relative inflation rates of two countries and their exchange rate. In inexact terms, PPP theory suggests that the equilibrium exchange rate will adjust by the same magnitude as the differential in inflation rates between two countries.  Though PPP continues to be a valuable concept, there is evidence of sizable deviations from the theory in the real world.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4947C66-AF52-40AD-8B29-89F6A6E8CAB6}" type="slidenum">
              <a:rPr lang="en-US" smtClean="0">
                <a:solidFill>
                  <a:schemeClr val="tx1"/>
                </a:solidFill>
              </a:rPr>
              <a:pPr>
                <a:defRPr/>
              </a:pPr>
              <a:t>33</a:t>
            </a:fld>
            <a:endParaRPr lang="en-US" smtClean="0">
              <a:solidFill>
                <a:schemeClr val="tx1"/>
              </a:solidFill>
            </a:endParaRPr>
          </a:p>
        </p:txBody>
      </p:sp>
      <p:sp>
        <p:nvSpPr>
          <p:cNvPr id="36867"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6868" name="Rectangle 3"/>
          <p:cNvSpPr>
            <a:spLocks noGrp="1" noChangeArrowheads="1"/>
          </p:cNvSpPr>
          <p:nvPr>
            <p:ph type="body" idx="4294967295"/>
          </p:nvPr>
        </p:nvSpPr>
        <p:spPr bwMode="auto">
          <a:xfrm>
            <a:off x="747713" y="1219200"/>
            <a:ext cx="8382000" cy="5105400"/>
          </a:xfrm>
          <a:prstGeom prst="rect">
            <a:avLst/>
          </a:prstGeom>
          <a:noFill/>
          <a:ln>
            <a:miter lim="800000"/>
            <a:headEnd/>
            <a:tailEnd/>
          </a:ln>
        </p:spPr>
        <p:txBody>
          <a:bodyPr/>
          <a:lstStyle/>
          <a:p>
            <a:pPr marL="514350" indent="-457200">
              <a:lnSpc>
                <a:spcPct val="90000"/>
              </a:lnSpc>
            </a:pPr>
            <a:r>
              <a:rPr lang="en-US" sz="2800" smtClean="0"/>
              <a:t>The international Fisher effect (IFE) specifies a precise relationship between relative interest rates of two countries and their exchange rates.  It suggests that an investor who periodically invests in foreign interest-bearing securities will, on average, achieve a return similar to what is possible domestically. This implies that the exchange rate of the country with high interest rates will depreciate to offset the interest rate advantage achieved by foreign investments. However, there is evidence that during some periods the IFE does not hold. Thus, investment in foreign short-term securities may achieve a higher return than what is possible domestically.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B31A5D6-711F-4C39-8B9D-99FABDD23F0C}" type="slidenum">
              <a:rPr lang="en-US" smtClean="0">
                <a:solidFill>
                  <a:schemeClr val="tx1"/>
                </a:solidFill>
              </a:rPr>
              <a:pPr>
                <a:defRPr/>
              </a:pPr>
              <a:t>34</a:t>
            </a:fld>
            <a:endParaRPr lang="en-US" smtClean="0">
              <a:solidFill>
                <a:schemeClr val="tx1"/>
              </a:solidFill>
            </a:endParaRPr>
          </a:p>
        </p:txBody>
      </p:sp>
      <p:sp>
        <p:nvSpPr>
          <p:cNvPr id="3789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7892" name="Rectangle 3"/>
          <p:cNvSpPr>
            <a:spLocks noGrp="1" noChangeArrowheads="1"/>
          </p:cNvSpPr>
          <p:nvPr>
            <p:ph type="body" idx="4294967295"/>
          </p:nvPr>
        </p:nvSpPr>
        <p:spPr bwMode="auto">
          <a:xfrm>
            <a:off x="747713" y="1219200"/>
            <a:ext cx="8382000" cy="5105400"/>
          </a:xfrm>
          <a:prstGeom prst="rect">
            <a:avLst/>
          </a:prstGeom>
          <a:noFill/>
          <a:ln>
            <a:miter lim="800000"/>
            <a:headEnd/>
            <a:tailEnd/>
          </a:ln>
        </p:spPr>
        <p:txBody>
          <a:bodyPr/>
          <a:lstStyle/>
          <a:p>
            <a:pPr marL="514350" indent="-457200">
              <a:lnSpc>
                <a:spcPct val="90000"/>
              </a:lnSpc>
            </a:pPr>
            <a:r>
              <a:rPr lang="en-US" sz="2600" smtClean="0"/>
              <a:t>The PPP theory focuses on the relationship between the inflation rate differential and future exchange rate movements. The IFE focuses on the interest rate differential and future exchange rate movements. The theory of interest rate parity (IRP) focuses on the relationship between the interest rate differential and the forward rate premium (or discount) at a given point in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4C23C80-B518-417C-9F92-BD7EC0F4C52C}" type="slidenum">
              <a:rPr lang="en-US" smtClean="0">
                <a:solidFill>
                  <a:schemeClr val="tx1"/>
                </a:solidFill>
              </a:rPr>
              <a:pPr>
                <a:defRPr/>
              </a:pPr>
              <a:t>4</a:t>
            </a:fld>
            <a:endParaRPr lang="en-US" smtClean="0">
              <a:solidFill>
                <a:schemeClr val="tx1"/>
              </a:solidFill>
            </a:endParaRPr>
          </a:p>
        </p:txBody>
      </p:sp>
      <p:sp>
        <p:nvSpPr>
          <p:cNvPr id="921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Rational Behind Relative PPP Theory</a:t>
            </a:r>
          </a:p>
        </p:txBody>
      </p:sp>
      <p:sp>
        <p:nvSpPr>
          <p:cNvPr id="9220" name="Rectangle 3"/>
          <p:cNvSpPr>
            <a:spLocks noGrp="1" noChangeArrowheads="1"/>
          </p:cNvSpPr>
          <p:nvPr>
            <p:ph type="body" idx="4294967295"/>
          </p:nvPr>
        </p:nvSpPr>
        <p:spPr bwMode="auto">
          <a:xfrm>
            <a:off x="990600" y="1295400"/>
            <a:ext cx="7315200" cy="4038600"/>
          </a:xfrm>
          <a:prstGeom prst="rect">
            <a:avLst/>
          </a:prstGeom>
          <a:noFill/>
          <a:ln>
            <a:miter lim="800000"/>
            <a:headEnd/>
            <a:tailEnd/>
          </a:ln>
        </p:spPr>
        <p:txBody>
          <a:bodyPr/>
          <a:lstStyle/>
          <a:p>
            <a:pPr marL="495300" indent="-495300"/>
            <a:r>
              <a:rPr lang="en-US" sz="2800" smtClean="0"/>
              <a:t>Exchange rate adjustment is necessary for the relative purchasing power to be the same whether buying products locally or from another country.</a:t>
            </a:r>
          </a:p>
          <a:p>
            <a:pPr marL="495300" indent="-495300"/>
            <a:r>
              <a:rPr lang="en-US" sz="2800" smtClean="0"/>
              <a:t>If the purchasing power is not equal, consumers will shift purchases to wherever products are cheaper until the purchasing power is equal.</a:t>
            </a:r>
            <a:endParaRPr lang="en-US" sz="2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53B6802-FEDF-40B4-9A33-EC3000075CBA}" type="slidenum">
              <a:rPr lang="en-US" smtClean="0">
                <a:solidFill>
                  <a:schemeClr val="tx1"/>
                </a:solidFill>
              </a:rPr>
              <a:pPr>
                <a:defRPr/>
              </a:pPr>
              <a:t>5</a:t>
            </a:fld>
            <a:endParaRPr lang="en-US" smtClean="0">
              <a:solidFill>
                <a:schemeClr val="tx1"/>
              </a:solidFill>
            </a:endParaRPr>
          </a:p>
        </p:txBody>
      </p:sp>
      <p:sp>
        <p:nvSpPr>
          <p:cNvPr id="1029" name="Rectangle 2"/>
          <p:cNvSpPr>
            <a:spLocks noGrp="1" noChangeArrowheads="1"/>
          </p:cNvSpPr>
          <p:nvPr>
            <p:ph type="title" idx="4294967295"/>
          </p:nvPr>
        </p:nvSpPr>
        <p:spPr bwMode="auto">
          <a:xfrm>
            <a:off x="762000" y="12700"/>
            <a:ext cx="7315200" cy="825500"/>
          </a:xfrm>
          <a:prstGeom prst="rect">
            <a:avLst/>
          </a:prstGeom>
          <a:noFill/>
          <a:ln>
            <a:miter lim="800000"/>
            <a:headEnd/>
            <a:tailEnd/>
          </a:ln>
        </p:spPr>
        <p:txBody>
          <a:bodyPr anchor="ctr"/>
          <a:lstStyle/>
          <a:p>
            <a:r>
              <a:rPr lang="en-US" sz="2600" smtClean="0">
                <a:solidFill>
                  <a:schemeClr val="bg1"/>
                </a:solidFill>
              </a:rPr>
              <a:t>Purchasing Power Parity</a:t>
            </a:r>
          </a:p>
        </p:txBody>
      </p:sp>
      <p:sp>
        <p:nvSpPr>
          <p:cNvPr id="8196" name="Rectangle 3"/>
          <p:cNvSpPr>
            <a:spLocks noGrp="1" noChangeArrowheads="1"/>
          </p:cNvSpPr>
          <p:nvPr>
            <p:ph type="body" idx="4294967295"/>
          </p:nvPr>
        </p:nvSpPr>
        <p:spPr bwMode="auto">
          <a:xfrm>
            <a:off x="1219200" y="1447800"/>
            <a:ext cx="7315200" cy="4038600"/>
          </a:xfrm>
          <a:prstGeom prst="rect">
            <a:avLst/>
          </a:prstGeom>
          <a:ln>
            <a:miter lim="800000"/>
            <a:headEnd/>
            <a:tailEnd/>
          </a:ln>
        </p:spPr>
        <p:txBody>
          <a:bodyPr/>
          <a:lstStyle/>
          <a:p>
            <a:pPr marL="0" indent="0">
              <a:buFont typeface="Wingdings" pitchFamily="2" charset="2"/>
              <a:buNone/>
              <a:defRPr/>
            </a:pPr>
            <a:r>
              <a:rPr lang="en-US" sz="2400" dirty="0" smtClean="0"/>
              <a:t>Relationship between relative inflation rates (</a:t>
            </a:r>
            <a:r>
              <a:rPr lang="en-US" sz="2400" i="1" dirty="0" smtClean="0"/>
              <a:t>I</a:t>
            </a:r>
            <a:r>
              <a:rPr lang="en-US" sz="2400" dirty="0" smtClean="0"/>
              <a:t>) and the exchange rate (</a:t>
            </a:r>
            <a:r>
              <a:rPr lang="en-US" sz="2400" i="1" dirty="0" smtClean="0"/>
              <a:t>e</a:t>
            </a:r>
            <a:r>
              <a:rPr lang="en-US" sz="2400" dirty="0" smtClean="0"/>
              <a:t>).</a:t>
            </a:r>
          </a:p>
          <a:p>
            <a:pPr marL="495300" indent="-495300">
              <a:buFont typeface="Wingdings" pitchFamily="2" charset="2"/>
              <a:buAutoNum type="arabicPeriod"/>
              <a:defRPr/>
            </a:pPr>
            <a:endParaRPr lang="en-US" sz="2400" dirty="0" smtClean="0"/>
          </a:p>
          <a:p>
            <a:pPr marL="495300" indent="-495300">
              <a:buFont typeface="Wingdings" pitchFamily="2" charset="2"/>
              <a:buAutoNum type="arabicPeriod"/>
              <a:defRPr/>
            </a:pPr>
            <a:endParaRPr lang="en-US" sz="2400" dirty="0" smtClean="0"/>
          </a:p>
          <a:p>
            <a:pPr marL="495300" indent="-495300">
              <a:buFont typeface="Wingdings" pitchFamily="2" charset="2"/>
              <a:buAutoNum type="arabicPeriod"/>
              <a:defRPr/>
            </a:pPr>
            <a:endParaRPr lang="en-US" sz="2400" dirty="0" smtClean="0"/>
          </a:p>
          <a:p>
            <a:pPr marL="495300" indent="-495300">
              <a:buFont typeface="Wingdings" pitchFamily="2" charset="2"/>
              <a:buNone/>
              <a:defRPr/>
            </a:pPr>
            <a:r>
              <a:rPr lang="en-US" sz="2400" dirty="0" smtClean="0"/>
              <a:t>Simplified PPP relationship</a:t>
            </a:r>
          </a:p>
        </p:txBody>
      </p:sp>
      <p:graphicFrame>
        <p:nvGraphicFramePr>
          <p:cNvPr id="1026" name="Object 4"/>
          <p:cNvGraphicFramePr>
            <a:graphicFrameLocks noChangeAspect="1"/>
          </p:cNvGraphicFramePr>
          <p:nvPr/>
        </p:nvGraphicFramePr>
        <p:xfrm>
          <a:off x="2971800" y="2438400"/>
          <a:ext cx="1733550" cy="879475"/>
        </p:xfrm>
        <a:graphic>
          <a:graphicData uri="http://schemas.openxmlformats.org/presentationml/2006/ole">
            <p:oleObj spid="_x0000_s1026" name="Equation" r:id="rId3" imgW="875920" imgH="444307" progId="Equation.3">
              <p:embed/>
            </p:oleObj>
          </a:graphicData>
        </a:graphic>
      </p:graphicFrame>
      <p:graphicFrame>
        <p:nvGraphicFramePr>
          <p:cNvPr id="1027" name="Object 5"/>
          <p:cNvGraphicFramePr>
            <a:graphicFrameLocks noChangeAspect="1"/>
          </p:cNvGraphicFramePr>
          <p:nvPr/>
        </p:nvGraphicFramePr>
        <p:xfrm>
          <a:off x="3048000" y="4267200"/>
          <a:ext cx="1752600" cy="574675"/>
        </p:xfrm>
        <a:graphic>
          <a:graphicData uri="http://schemas.openxmlformats.org/presentationml/2006/ole">
            <p:oleObj spid="_x0000_s1027" name="Equation" r:id="rId4" imgW="736600" imgH="24130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4D96751-6AEE-4969-96A0-C799EF98611B}" type="slidenum">
              <a:rPr lang="en-US" smtClean="0">
                <a:solidFill>
                  <a:schemeClr val="tx1"/>
                </a:solidFill>
              </a:rPr>
              <a:pPr>
                <a:defRPr/>
              </a:pPr>
              <a:t>6</a:t>
            </a:fld>
            <a:endParaRPr lang="en-US" smtClean="0">
              <a:solidFill>
                <a:schemeClr val="tx1"/>
              </a:solidFill>
            </a:endParaRPr>
          </a:p>
        </p:txBody>
      </p:sp>
      <p:sp>
        <p:nvSpPr>
          <p:cNvPr id="1024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Using PPP to Estimate Exchange Rate Effects</a:t>
            </a:r>
          </a:p>
        </p:txBody>
      </p:sp>
      <p:sp>
        <p:nvSpPr>
          <p:cNvPr id="10244" name="Rectangle 3"/>
          <p:cNvSpPr>
            <a:spLocks noGrp="1" noChangeArrowheads="1"/>
          </p:cNvSpPr>
          <p:nvPr>
            <p:ph type="body" idx="4294967295"/>
          </p:nvPr>
        </p:nvSpPr>
        <p:spPr bwMode="auto">
          <a:xfrm>
            <a:off x="990600" y="1295400"/>
            <a:ext cx="7772400" cy="4038600"/>
          </a:xfrm>
          <a:prstGeom prst="rect">
            <a:avLst/>
          </a:prstGeom>
          <a:noFill/>
          <a:ln>
            <a:miter lim="800000"/>
            <a:headEnd/>
            <a:tailEnd/>
          </a:ln>
        </p:spPr>
        <p:txBody>
          <a:bodyPr/>
          <a:lstStyle/>
          <a:p>
            <a:pPr marL="495300" indent="-495300"/>
            <a:r>
              <a:rPr lang="en-US" sz="2800" smtClean="0"/>
              <a:t>The relative form of PPP can be used to estimate how an exchange rate will change in response to differential inflation rates between countries.</a:t>
            </a:r>
          </a:p>
          <a:p>
            <a:pPr marL="495300" indent="-495300"/>
            <a:r>
              <a:rPr lang="en-US" sz="2800" smtClean="0"/>
              <a:t>International trade is the mechanism by which the inflation differential affects the exchange rate according to this theory (Exhibit 8.1)</a:t>
            </a:r>
          </a:p>
          <a:p>
            <a:pPr marL="495300" indent="-495300">
              <a:buFont typeface="Wingdings" pitchFamily="2" charset="2"/>
              <a:buAutoNum type="arabicPeriod"/>
            </a:pPr>
            <a:endParaRPr lang="en-US" sz="2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A76C208-3787-4050-AF37-258C14D94A54}" type="slidenum">
              <a:rPr lang="en-US" smtClean="0">
                <a:solidFill>
                  <a:schemeClr val="tx1"/>
                </a:solidFill>
              </a:rPr>
              <a:pPr>
                <a:defRPr/>
              </a:pPr>
              <a:t>7</a:t>
            </a:fld>
            <a:endParaRPr lang="en-US" smtClean="0">
              <a:solidFill>
                <a:schemeClr val="tx1"/>
              </a:solidFill>
            </a:endParaRPr>
          </a:p>
        </p:txBody>
      </p:sp>
      <p:sp>
        <p:nvSpPr>
          <p:cNvPr id="1126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400" smtClean="0">
                <a:solidFill>
                  <a:schemeClr val="bg1"/>
                </a:solidFill>
              </a:rPr>
              <a:t>Exhibit 8.1 </a:t>
            </a:r>
            <a:r>
              <a:rPr lang="en-US" sz="2400" b="0" smtClean="0">
                <a:solidFill>
                  <a:schemeClr val="bg1"/>
                </a:solidFill>
              </a:rPr>
              <a:t>Summary of Purchasing Power Parity</a:t>
            </a:r>
          </a:p>
        </p:txBody>
      </p:sp>
      <p:pic>
        <p:nvPicPr>
          <p:cNvPr id="11268" name="Picture 1"/>
          <p:cNvPicPr>
            <a:picLocks noChangeAspect="1"/>
          </p:cNvPicPr>
          <p:nvPr/>
        </p:nvPicPr>
        <p:blipFill>
          <a:blip r:embed="rId2" cstate="print"/>
          <a:srcRect/>
          <a:stretch>
            <a:fillRect/>
          </a:stretch>
        </p:blipFill>
        <p:spPr bwMode="auto">
          <a:xfrm>
            <a:off x="2514600" y="1295400"/>
            <a:ext cx="4800600" cy="50879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834E612-8D56-4F2F-A7CF-B0F6CD882E8C}" type="slidenum">
              <a:rPr lang="en-US" smtClean="0">
                <a:solidFill>
                  <a:schemeClr val="tx1"/>
                </a:solidFill>
              </a:rPr>
              <a:pPr>
                <a:defRPr/>
              </a:pPr>
              <a:t>8</a:t>
            </a:fld>
            <a:endParaRPr lang="en-US" smtClean="0">
              <a:solidFill>
                <a:schemeClr val="tx1"/>
              </a:solidFill>
            </a:endParaRPr>
          </a:p>
        </p:txBody>
      </p:sp>
      <p:sp>
        <p:nvSpPr>
          <p:cNvPr id="1229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Graphic Analysis of Purchasing Power Parity</a:t>
            </a:r>
          </a:p>
        </p:txBody>
      </p:sp>
      <p:sp>
        <p:nvSpPr>
          <p:cNvPr id="12292" name="Rectangle 3"/>
          <p:cNvSpPr>
            <a:spLocks noGrp="1" noChangeArrowheads="1"/>
          </p:cNvSpPr>
          <p:nvPr>
            <p:ph type="body" idx="4294967295"/>
          </p:nvPr>
        </p:nvSpPr>
        <p:spPr bwMode="auto">
          <a:xfrm>
            <a:off x="990600" y="1295400"/>
            <a:ext cx="7772400" cy="4038600"/>
          </a:xfrm>
          <a:prstGeom prst="rect">
            <a:avLst/>
          </a:prstGeom>
          <a:noFill/>
          <a:ln>
            <a:miter lim="800000"/>
            <a:headEnd/>
            <a:tailEnd/>
          </a:ln>
        </p:spPr>
        <p:txBody>
          <a:bodyPr/>
          <a:lstStyle/>
          <a:p>
            <a:pPr marL="495300" indent="-495300"/>
            <a:r>
              <a:rPr lang="en-US" sz="2800" smtClean="0"/>
              <a:t>Using PPP theory, we should be able to assess the potential impact of inflation on exchange rates. The points on the Exhibit 8.2 suggest that given an inflation differential between the home and the foreign country of X percent, the foreign currency should adjust by X percent due to that inflation differential.</a:t>
            </a:r>
          </a:p>
          <a:p>
            <a:pPr marL="495300" indent="-495300"/>
            <a:r>
              <a:rPr lang="en-US" sz="2800" smtClean="0"/>
              <a:t>PPP Line - The diagonal line connecting all these points together.</a:t>
            </a:r>
          </a:p>
          <a:p>
            <a:pPr marL="495300" indent="-495300">
              <a:buFont typeface="Wingdings" pitchFamily="2" charset="2"/>
              <a:buAutoNum type="arabicPeriod"/>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780590A-C850-4430-B8CA-92514356CC7B}" type="slidenum">
              <a:rPr lang="en-US" smtClean="0">
                <a:solidFill>
                  <a:schemeClr val="tx1"/>
                </a:solidFill>
              </a:rPr>
              <a:pPr>
                <a:defRPr/>
              </a:pPr>
              <a:t>9</a:t>
            </a:fld>
            <a:endParaRPr lang="en-US" smtClean="0">
              <a:solidFill>
                <a:schemeClr val="tx1"/>
              </a:solidFill>
            </a:endParaRPr>
          </a:p>
        </p:txBody>
      </p:sp>
      <p:sp>
        <p:nvSpPr>
          <p:cNvPr id="1331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400" smtClean="0">
                <a:solidFill>
                  <a:schemeClr val="bg1"/>
                </a:solidFill>
              </a:rPr>
              <a:t>Exhibit 8.2 </a:t>
            </a:r>
            <a:r>
              <a:rPr lang="en-US" sz="2400" b="0" smtClean="0">
                <a:solidFill>
                  <a:schemeClr val="bg1"/>
                </a:solidFill>
              </a:rPr>
              <a:t>Illustration of Purchasing Power Parity</a:t>
            </a:r>
          </a:p>
        </p:txBody>
      </p:sp>
      <p:pic>
        <p:nvPicPr>
          <p:cNvPr id="13316" name="Picture 1"/>
          <p:cNvPicPr>
            <a:picLocks noChangeAspect="1"/>
          </p:cNvPicPr>
          <p:nvPr/>
        </p:nvPicPr>
        <p:blipFill>
          <a:blip r:embed="rId2" cstate="print"/>
          <a:srcRect/>
          <a:stretch>
            <a:fillRect/>
          </a:stretch>
        </p:blipFill>
        <p:spPr bwMode="auto">
          <a:xfrm>
            <a:off x="1544638" y="1295400"/>
            <a:ext cx="6761162" cy="5138738"/>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1495</TotalTime>
  <Words>2116</Words>
  <Application>Microsoft Office PowerPoint</Application>
  <PresentationFormat>On-screen Show (4:3)</PresentationFormat>
  <Paragraphs>167</Paragraphs>
  <Slides>34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10_FMI 9th</vt:lpstr>
      <vt:lpstr>Equation</vt:lpstr>
      <vt:lpstr>Slide 1</vt:lpstr>
      <vt:lpstr>8</vt:lpstr>
      <vt:lpstr>Purchasing Power Parity (PPP)</vt:lpstr>
      <vt:lpstr>Rational Behind Relative PPP Theory</vt:lpstr>
      <vt:lpstr>Purchasing Power Parity</vt:lpstr>
      <vt:lpstr>Using PPP to Estimate Exchange Rate Effects</vt:lpstr>
      <vt:lpstr>Exhibit 8.1 Summary of Purchasing Power Parity</vt:lpstr>
      <vt:lpstr>Graphic Analysis of Purchasing Power Parity</vt:lpstr>
      <vt:lpstr>Exhibit 8.2 Illustration of Purchasing Power Parity</vt:lpstr>
      <vt:lpstr>Purchasing Power Disparity</vt:lpstr>
      <vt:lpstr>Exhibit 8.3 Identifying Disparity in Purchasing Power</vt:lpstr>
      <vt:lpstr>Testing the Purchasing Power Parity Theory</vt:lpstr>
      <vt:lpstr>Exhibit 8.4 Comparison of Annual Inflation Differentials and Exchange Rate Movements for Four Major Countries</vt:lpstr>
      <vt:lpstr>Testing the Purchasing Power Parity Theory (Cont.)</vt:lpstr>
      <vt:lpstr>Why Purchasing Power Parity Does Not Occur</vt:lpstr>
      <vt:lpstr>Why Purchasing Power Parity Does Not Occur (Cont.)</vt:lpstr>
      <vt:lpstr>International Fisher Effect (IFE)</vt:lpstr>
      <vt:lpstr>Using the IFE to Predict Exchange Rate Movements</vt:lpstr>
      <vt:lpstr>Implications of the International Fisher Effect</vt:lpstr>
      <vt:lpstr>Exhibit 8.5 Illustration of the International Fisher Effect (IFE) from Various Investor Perspectives</vt:lpstr>
      <vt:lpstr>Derivation of the International Fisher Effect</vt:lpstr>
      <vt:lpstr>Exhibit 8.6 Summary of International Fisher Effect</vt:lpstr>
      <vt:lpstr>Exhibit 8.7 Illustration of IFE Line (When Exchange Rate Changes Perfectly Offset Interest Rate Differentials)</vt:lpstr>
      <vt:lpstr>Graphic Analysis of the International Fisher Effect</vt:lpstr>
      <vt:lpstr>Graphic Analysis of the International Fisher Effect</vt:lpstr>
      <vt:lpstr>Tests of the International Fisher Effect</vt:lpstr>
      <vt:lpstr>Exhibit 8.8 Illustration of IFE Concept (When Exchange Rate Changes Offset Interest Rate Differentials on Average)</vt:lpstr>
      <vt:lpstr>Limitations of the IFE</vt:lpstr>
      <vt:lpstr>IFE Theory versus Reality</vt:lpstr>
      <vt:lpstr>Comparison of the IRP, PPP, and IFE</vt:lpstr>
      <vt:lpstr> Exhibit 8.9 Comparison of the IRP, PPP, and IFE Theories</vt:lpstr>
      <vt:lpstr>SUMMARY</vt:lpstr>
      <vt:lpstr>SUMMARY (Cont.)</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55</cp:revision>
  <dcterms:created xsi:type="dcterms:W3CDTF">2009-07-28T18:23:29Z</dcterms:created>
  <dcterms:modified xsi:type="dcterms:W3CDTF">2011-08-08T14:11:40Z</dcterms:modified>
</cp:coreProperties>
</file>