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91" r:id="rId2"/>
    <p:sldId id="293" r:id="rId3"/>
    <p:sldId id="294" r:id="rId4"/>
    <p:sldId id="295" r:id="rId5"/>
    <p:sldId id="296" r:id="rId6"/>
    <p:sldId id="325"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6" r:id="rId31"/>
    <p:sldId id="320" r:id="rId32"/>
    <p:sldId id="321" r:id="rId33"/>
    <p:sldId id="322" r:id="rId34"/>
    <p:sldId id="323" r:id="rId35"/>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737" autoAdjust="0"/>
  </p:normalViewPr>
  <p:slideViewPr>
    <p:cSldViewPr>
      <p:cViewPr varScale="1">
        <p:scale>
          <a:sx n="44" d="100"/>
          <a:sy n="44" d="100"/>
        </p:scale>
        <p:origin x="-124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34B3DD7-7FFD-4365-9333-39EC6321B1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CE4F6669-ECD0-48C1-811D-3B689F4C415C}"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F11F1977-7FAA-4493-BCF1-8A4B688670DE}"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D75D2308-5F2C-4805-BC7E-4CEE0890B3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45873850-107B-4C4A-9827-087DBCF8F6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12BF6B9A-320A-42A9-AC88-A6E77EEC7B1C}" type="slidenum">
              <a:rPr lang="en-US">
                <a:solidFill>
                  <a:srgbClr val="000000"/>
                </a:solidFill>
              </a:rPr>
              <a:pPr/>
              <a:t>1</a:t>
            </a:fld>
            <a:endParaRPr lang="en-US">
              <a:solidFill>
                <a:srgbClr val="000000"/>
              </a:solidFill>
            </a:endParaRPr>
          </a:p>
        </p:txBody>
      </p:sp>
      <p:pic>
        <p:nvPicPr>
          <p:cNvPr id="6147"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4DF53A2-27D7-4AD3-A52A-473305DF65C0}" type="slidenum">
              <a:rPr lang="en-US" smtClean="0">
                <a:solidFill>
                  <a:schemeClr val="tx1"/>
                </a:solidFill>
              </a:rPr>
              <a:pPr>
                <a:defRPr/>
              </a:pPr>
              <a:t>10</a:t>
            </a:fld>
            <a:endParaRPr lang="en-US" smtClean="0">
              <a:solidFill>
                <a:schemeClr val="tx1"/>
              </a:solidFill>
            </a:endParaRPr>
          </a:p>
        </p:txBody>
      </p:sp>
      <p:sp>
        <p:nvSpPr>
          <p:cNvPr id="14339" name="Rectangle 2"/>
          <p:cNvSpPr>
            <a:spLocks noGrp="1" noChangeArrowheads="1"/>
          </p:cNvSpPr>
          <p:nvPr>
            <p:ph type="title" idx="4294967295"/>
          </p:nvPr>
        </p:nvSpPr>
        <p:spPr bwMode="auto">
          <a:xfrm>
            <a:off x="381000" y="0"/>
            <a:ext cx="8763000" cy="838200"/>
          </a:xfrm>
          <a:prstGeom prst="rect">
            <a:avLst/>
          </a:prstGeom>
          <a:noFill/>
          <a:ln>
            <a:miter lim="800000"/>
            <a:headEnd/>
            <a:tailEnd/>
          </a:ln>
        </p:spPr>
        <p:txBody>
          <a:bodyPr anchor="ctr"/>
          <a:lstStyle/>
          <a:p>
            <a:r>
              <a:rPr lang="en-US" sz="2600" smtClean="0">
                <a:solidFill>
                  <a:schemeClr val="bg1"/>
                </a:solidFill>
              </a:rPr>
              <a:t>Exhibit 10.3 </a:t>
            </a:r>
            <a:r>
              <a:rPr lang="en-US" sz="2600" b="0" smtClean="0">
                <a:solidFill>
                  <a:schemeClr val="bg1"/>
                </a:solidFill>
              </a:rPr>
              <a:t>Estimating the Range of Net Inflows or Outflows for Miami Co.</a:t>
            </a:r>
          </a:p>
        </p:txBody>
      </p:sp>
      <p:pic>
        <p:nvPicPr>
          <p:cNvPr id="14340" name="Picture 1"/>
          <p:cNvPicPr>
            <a:picLocks noChangeAspect="1"/>
          </p:cNvPicPr>
          <p:nvPr/>
        </p:nvPicPr>
        <p:blipFill>
          <a:blip r:embed="rId2" cstate="print"/>
          <a:srcRect/>
          <a:stretch>
            <a:fillRect/>
          </a:stretch>
        </p:blipFill>
        <p:spPr bwMode="auto">
          <a:xfrm>
            <a:off x="838200" y="2114550"/>
            <a:ext cx="8102600" cy="1771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9407C4F-AD39-42B2-94A1-4A02C5F37F61}" type="slidenum">
              <a:rPr lang="en-US" smtClean="0">
                <a:solidFill>
                  <a:schemeClr val="tx1"/>
                </a:solidFill>
              </a:rPr>
              <a:pPr>
                <a:defRPr/>
              </a:pPr>
              <a:t>11</a:t>
            </a:fld>
            <a:endParaRPr lang="en-US" smtClean="0">
              <a:solidFill>
                <a:schemeClr val="tx1"/>
              </a:solidFill>
            </a:endParaRPr>
          </a:p>
        </p:txBody>
      </p:sp>
      <p:sp>
        <p:nvSpPr>
          <p:cNvPr id="1536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Exposure of an MNC’s Portfolio </a:t>
            </a:r>
          </a:p>
        </p:txBody>
      </p:sp>
      <p:sp>
        <p:nvSpPr>
          <p:cNvPr id="15364" name="Rectangle 3"/>
          <p:cNvSpPr>
            <a:spLocks noGrp="1" noChangeArrowheads="1"/>
          </p:cNvSpPr>
          <p:nvPr>
            <p:ph type="body" idx="4294967295"/>
          </p:nvPr>
        </p:nvSpPr>
        <p:spPr bwMode="auto">
          <a:xfrm>
            <a:off x="533400" y="1143000"/>
            <a:ext cx="8610600" cy="5181600"/>
          </a:xfrm>
          <a:prstGeom prst="rect">
            <a:avLst/>
          </a:prstGeom>
          <a:noFill/>
          <a:ln>
            <a:miter lim="800000"/>
            <a:headEnd/>
            <a:tailEnd/>
          </a:ln>
        </p:spPr>
        <p:txBody>
          <a:bodyPr/>
          <a:lstStyle/>
          <a:p>
            <a:pPr marL="395288" indent="-395288"/>
            <a:r>
              <a:rPr lang="en-US" sz="2800" smtClean="0"/>
              <a:t>Measurement of currency volatility (Exhibit 10.4)</a:t>
            </a:r>
          </a:p>
          <a:p>
            <a:pPr marL="400050" lvl="1" indent="0">
              <a:buFont typeface="Wingdings" pitchFamily="2" charset="2"/>
              <a:buNone/>
            </a:pPr>
            <a:r>
              <a:rPr lang="en-US" sz="2400" smtClean="0"/>
              <a:t>The </a:t>
            </a:r>
            <a:r>
              <a:rPr lang="en-US" sz="2400" b="1" smtClean="0"/>
              <a:t>standard deviation </a:t>
            </a:r>
            <a:r>
              <a:rPr lang="en-US" sz="2400" smtClean="0"/>
              <a:t>statistic measures the degree of movement for each currency. In any given period, some currencies clearly fluctuate much more than others.</a:t>
            </a:r>
          </a:p>
          <a:p>
            <a:pPr marL="395288" indent="-395288"/>
            <a:r>
              <a:rPr lang="en-US" sz="2800" smtClean="0"/>
              <a:t>Currency volatility over time (Exhibit 10.5)</a:t>
            </a:r>
          </a:p>
          <a:p>
            <a:pPr marL="400050" lvl="1" indent="0">
              <a:buFont typeface="Wingdings" pitchFamily="2" charset="2"/>
              <a:buNone/>
            </a:pPr>
            <a:r>
              <a:rPr lang="en-US" sz="2400" smtClean="0"/>
              <a:t>The volatility of a currency may not remain consistent from one time period to another. An MNC can identify currencies whose values are most likely to be stable or highly volatile in the future.</a:t>
            </a:r>
          </a:p>
          <a:p>
            <a:pPr marL="395288" indent="-395288"/>
            <a:r>
              <a:rPr lang="en-US" sz="2800" smtClean="0"/>
              <a:t>Measurement of currency correlations (Exhibit 10.6)</a:t>
            </a:r>
          </a:p>
          <a:p>
            <a:pPr marL="400050" lvl="1" indent="0">
              <a:buFont typeface="Wingdings" pitchFamily="2" charset="2"/>
              <a:buNone/>
            </a:pPr>
            <a:r>
              <a:rPr lang="en-US" sz="2400" smtClean="0"/>
              <a:t>The </a:t>
            </a:r>
            <a:r>
              <a:rPr lang="en-US" sz="2400" b="1" smtClean="0"/>
              <a:t>correlations coefficients </a:t>
            </a:r>
            <a:r>
              <a:rPr lang="en-US" sz="2400" smtClean="0"/>
              <a:t>indicate the degree to which two currencies move in relation to each other.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1975F3D-C40F-41E4-82B1-5E2F7600EF09}" type="slidenum">
              <a:rPr lang="en-US" smtClean="0">
                <a:solidFill>
                  <a:schemeClr val="tx1"/>
                </a:solidFill>
              </a:rPr>
              <a:pPr>
                <a:defRPr/>
              </a:pPr>
              <a:t>12</a:t>
            </a:fld>
            <a:endParaRPr lang="en-US" smtClean="0">
              <a:solidFill>
                <a:schemeClr val="tx1"/>
              </a:solidFill>
            </a:endParaRPr>
          </a:p>
        </p:txBody>
      </p:sp>
      <p:sp>
        <p:nvSpPr>
          <p:cNvPr id="1638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Exposure of an MNC’s Portfolio Affected by:</a:t>
            </a:r>
          </a:p>
        </p:txBody>
      </p:sp>
      <p:sp>
        <p:nvSpPr>
          <p:cNvPr id="48131" name="Rectangle 3"/>
          <p:cNvSpPr>
            <a:spLocks noGrp="1" noChangeArrowheads="1"/>
          </p:cNvSpPr>
          <p:nvPr>
            <p:ph type="body" idx="4294967295"/>
          </p:nvPr>
        </p:nvSpPr>
        <p:spPr bwMode="auto">
          <a:xfrm>
            <a:off x="609600" y="1295400"/>
            <a:ext cx="8305800" cy="5562600"/>
          </a:xfrm>
          <a:prstGeom prst="rect">
            <a:avLst/>
          </a:prstGeom>
          <a:extLst>
            <a:ext uri="{909E8E84-426E-40DD-AFC4-6F175D3DCCD1}"/>
            <a:ext uri="{91240B29-F687-4F45-9708-019B960494DF}"/>
          </a:extLst>
        </p:spPr>
        <p:txBody>
          <a:bodyPr/>
          <a:lstStyle/>
          <a:p>
            <a:pPr marL="457200" indent="-457200">
              <a:defRPr/>
            </a:pPr>
            <a:r>
              <a:rPr lang="en-US" sz="2800" dirty="0" smtClean="0"/>
              <a:t>Applying currency correlations to net cash flows (Exhibit 10.7)</a:t>
            </a:r>
          </a:p>
          <a:p>
            <a:pPr marL="400050" lvl="1" indent="0">
              <a:buFont typeface="Wingdings" pitchFamily="2" charset="2"/>
              <a:buNone/>
              <a:defRPr/>
            </a:pPr>
            <a:r>
              <a:rPr lang="en-US" sz="2400" dirty="0" smtClean="0"/>
              <a:t>If a MNC has positive net cash flows in various currencies that are highly correlated, it may be exposed to exchange rate risk.  However, many MNCs have some negative net cash flow positions in some currencies to complement their positive net cash flows in other currencies.</a:t>
            </a:r>
          </a:p>
          <a:p>
            <a:pPr marL="395288" indent="-395288">
              <a:defRPr/>
            </a:pPr>
            <a:r>
              <a:rPr lang="en-US" sz="2800" dirty="0" smtClean="0"/>
              <a:t>Currency correlations over time</a:t>
            </a:r>
          </a:p>
          <a:p>
            <a:pPr marL="400050" lvl="1" indent="0">
              <a:buFont typeface="Wingdings" pitchFamily="2" charset="2"/>
              <a:buNone/>
              <a:defRPr/>
            </a:pPr>
            <a:r>
              <a:rPr lang="en-US" sz="2400" dirty="0" smtClean="0"/>
              <a:t>Because currency correlations change over time, an MNC cannot use previous correlations to predict future correlations with perfect</a:t>
            </a:r>
            <a:r>
              <a:rPr lang="en-US" sz="2400" dirty="0"/>
              <a:t> </a:t>
            </a:r>
            <a:r>
              <a:rPr lang="en-US" sz="2400" dirty="0" smtClean="0"/>
              <a:t>accuracy.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522928D-6FA7-4E34-9C0E-C467E4F82B17}" type="slidenum">
              <a:rPr lang="en-US" smtClean="0">
                <a:solidFill>
                  <a:schemeClr val="tx1"/>
                </a:solidFill>
              </a:rPr>
              <a:pPr>
                <a:defRPr/>
              </a:pPr>
              <a:t>13</a:t>
            </a:fld>
            <a:endParaRPr lang="en-US" smtClean="0">
              <a:solidFill>
                <a:schemeClr val="tx1"/>
              </a:solidFill>
            </a:endParaRPr>
          </a:p>
        </p:txBody>
      </p:sp>
      <p:sp>
        <p:nvSpPr>
          <p:cNvPr id="17411" name="Rectangle 2"/>
          <p:cNvSpPr>
            <a:spLocks noGrp="1" noChangeArrowheads="1"/>
          </p:cNvSpPr>
          <p:nvPr>
            <p:ph type="title" idx="4294967295"/>
          </p:nvPr>
        </p:nvSpPr>
        <p:spPr bwMode="auto">
          <a:xfrm>
            <a:off x="304800" y="0"/>
            <a:ext cx="8839200" cy="838200"/>
          </a:xfrm>
          <a:prstGeom prst="rect">
            <a:avLst/>
          </a:prstGeom>
          <a:noFill/>
          <a:ln>
            <a:miter lim="800000"/>
            <a:headEnd/>
            <a:tailEnd/>
          </a:ln>
        </p:spPr>
        <p:txBody>
          <a:bodyPr anchor="ctr"/>
          <a:lstStyle/>
          <a:p>
            <a:r>
              <a:rPr lang="en-US" sz="2600" smtClean="0">
                <a:solidFill>
                  <a:schemeClr val="bg1"/>
                </a:solidFill>
              </a:rPr>
              <a:t>Exhibit 10.4 </a:t>
            </a:r>
            <a:r>
              <a:rPr lang="en-US" sz="2600" b="0" smtClean="0">
                <a:solidFill>
                  <a:schemeClr val="bg1"/>
                </a:solidFill>
              </a:rPr>
              <a:t>Standard Deviation of Exchange Rate Movements </a:t>
            </a:r>
            <a:r>
              <a:rPr lang="en-US" sz="2400" b="0" smtClean="0">
                <a:solidFill>
                  <a:schemeClr val="bg1"/>
                </a:solidFill>
              </a:rPr>
              <a:t>(based on quarterly exchange rates, 2005–2008)</a:t>
            </a:r>
            <a:endParaRPr lang="en-US" sz="2600" b="0" smtClean="0">
              <a:solidFill>
                <a:schemeClr val="bg1"/>
              </a:solidFill>
            </a:endParaRPr>
          </a:p>
        </p:txBody>
      </p:sp>
      <p:pic>
        <p:nvPicPr>
          <p:cNvPr id="17412" name="Picture 1"/>
          <p:cNvPicPr>
            <a:picLocks noChangeAspect="1"/>
          </p:cNvPicPr>
          <p:nvPr/>
        </p:nvPicPr>
        <p:blipFill>
          <a:blip r:embed="rId2" cstate="print"/>
          <a:srcRect/>
          <a:stretch>
            <a:fillRect/>
          </a:stretch>
        </p:blipFill>
        <p:spPr bwMode="auto">
          <a:xfrm>
            <a:off x="1295400" y="1219200"/>
            <a:ext cx="7381875" cy="5105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DBC4FF8-6774-4B7C-B996-9114A5BE1074}" type="slidenum">
              <a:rPr lang="en-US" smtClean="0">
                <a:solidFill>
                  <a:schemeClr val="tx1"/>
                </a:solidFill>
              </a:rPr>
              <a:pPr>
                <a:defRPr/>
              </a:pPr>
              <a:t>14</a:t>
            </a:fld>
            <a:endParaRPr lang="en-US" smtClean="0">
              <a:solidFill>
                <a:schemeClr val="tx1"/>
              </a:solidFill>
            </a:endParaRPr>
          </a:p>
        </p:txBody>
      </p:sp>
      <p:sp>
        <p:nvSpPr>
          <p:cNvPr id="18435" name="Rectangle 2"/>
          <p:cNvSpPr>
            <a:spLocks noGrp="1" noChangeArrowheads="1"/>
          </p:cNvSpPr>
          <p:nvPr>
            <p:ph type="title" idx="4294967295"/>
          </p:nvPr>
        </p:nvSpPr>
        <p:spPr bwMode="auto">
          <a:xfrm>
            <a:off x="304800" y="0"/>
            <a:ext cx="8839200" cy="838200"/>
          </a:xfrm>
          <a:prstGeom prst="rect">
            <a:avLst/>
          </a:prstGeom>
          <a:noFill/>
          <a:ln>
            <a:miter lim="800000"/>
            <a:headEnd/>
            <a:tailEnd/>
          </a:ln>
        </p:spPr>
        <p:txBody>
          <a:bodyPr anchor="ctr"/>
          <a:lstStyle/>
          <a:p>
            <a:r>
              <a:rPr lang="en-US" sz="2600" smtClean="0">
                <a:solidFill>
                  <a:schemeClr val="bg1"/>
                </a:solidFill>
              </a:rPr>
              <a:t>Exhibit 10.5 </a:t>
            </a:r>
            <a:r>
              <a:rPr lang="en-US" sz="2600" b="0" smtClean="0">
                <a:solidFill>
                  <a:schemeClr val="bg1"/>
                </a:solidFill>
              </a:rPr>
              <a:t>Shift In Currency Volatility During The Financial Crisis</a:t>
            </a:r>
          </a:p>
        </p:txBody>
      </p:sp>
      <p:pic>
        <p:nvPicPr>
          <p:cNvPr id="18436" name="Picture 1"/>
          <p:cNvPicPr>
            <a:picLocks noChangeAspect="1"/>
          </p:cNvPicPr>
          <p:nvPr/>
        </p:nvPicPr>
        <p:blipFill>
          <a:blip r:embed="rId2" cstate="print"/>
          <a:srcRect/>
          <a:stretch>
            <a:fillRect/>
          </a:stretch>
        </p:blipFill>
        <p:spPr bwMode="auto">
          <a:xfrm>
            <a:off x="2057400" y="1219200"/>
            <a:ext cx="5626100" cy="51895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82215A5-2E1F-4C5E-832A-276AE82267D6}" type="slidenum">
              <a:rPr lang="en-US" smtClean="0">
                <a:solidFill>
                  <a:schemeClr val="tx1"/>
                </a:solidFill>
              </a:rPr>
              <a:pPr>
                <a:defRPr/>
              </a:pPr>
              <a:t>15</a:t>
            </a:fld>
            <a:endParaRPr lang="en-US" smtClean="0">
              <a:solidFill>
                <a:schemeClr val="tx1"/>
              </a:solidFill>
            </a:endParaRPr>
          </a:p>
        </p:txBody>
      </p:sp>
      <p:sp>
        <p:nvSpPr>
          <p:cNvPr id="19459" name="Rectangle 2"/>
          <p:cNvSpPr>
            <a:spLocks noGrp="1" noChangeArrowheads="1"/>
          </p:cNvSpPr>
          <p:nvPr>
            <p:ph type="title" idx="4294967295"/>
          </p:nvPr>
        </p:nvSpPr>
        <p:spPr bwMode="auto">
          <a:xfrm>
            <a:off x="304800" y="0"/>
            <a:ext cx="8845550" cy="838200"/>
          </a:xfrm>
          <a:prstGeom prst="rect">
            <a:avLst/>
          </a:prstGeom>
          <a:noFill/>
          <a:ln>
            <a:miter lim="800000"/>
            <a:headEnd/>
            <a:tailEnd/>
          </a:ln>
        </p:spPr>
        <p:txBody>
          <a:bodyPr anchor="ctr"/>
          <a:lstStyle/>
          <a:p>
            <a:r>
              <a:rPr lang="en-US" sz="2400" smtClean="0">
                <a:solidFill>
                  <a:schemeClr val="bg1"/>
                </a:solidFill>
              </a:rPr>
              <a:t>Exhibit 10.6 </a:t>
            </a:r>
            <a:r>
              <a:rPr lang="en-US" sz="2400" b="0" smtClean="0">
                <a:solidFill>
                  <a:schemeClr val="bg1"/>
                </a:solidFill>
              </a:rPr>
              <a:t>Correlations among Movements in Quarterly Exchange Rates</a:t>
            </a:r>
          </a:p>
        </p:txBody>
      </p:sp>
      <p:pic>
        <p:nvPicPr>
          <p:cNvPr id="19460" name="Picture 1"/>
          <p:cNvPicPr>
            <a:picLocks noChangeAspect="1"/>
          </p:cNvPicPr>
          <p:nvPr/>
        </p:nvPicPr>
        <p:blipFill>
          <a:blip r:embed="rId2" cstate="print"/>
          <a:srcRect/>
          <a:stretch>
            <a:fillRect/>
          </a:stretch>
        </p:blipFill>
        <p:spPr bwMode="auto">
          <a:xfrm>
            <a:off x="838200" y="2057400"/>
            <a:ext cx="8288338" cy="213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C4E71D9-F9B7-47F0-A788-A219622B964F}" type="slidenum">
              <a:rPr lang="en-US" smtClean="0">
                <a:solidFill>
                  <a:schemeClr val="tx1"/>
                </a:solidFill>
              </a:rPr>
              <a:pPr>
                <a:defRPr/>
              </a:pPr>
              <a:t>16</a:t>
            </a:fld>
            <a:endParaRPr lang="en-US" smtClean="0">
              <a:solidFill>
                <a:schemeClr val="tx1"/>
              </a:solidFill>
            </a:endParaRPr>
          </a:p>
        </p:txBody>
      </p:sp>
      <p:sp>
        <p:nvSpPr>
          <p:cNvPr id="20483" name="Rectangle 2"/>
          <p:cNvSpPr>
            <a:spLocks noGrp="1" noChangeArrowheads="1"/>
          </p:cNvSpPr>
          <p:nvPr>
            <p:ph type="title" idx="4294967295"/>
          </p:nvPr>
        </p:nvSpPr>
        <p:spPr bwMode="auto">
          <a:xfrm>
            <a:off x="685800" y="0"/>
            <a:ext cx="8170863" cy="838200"/>
          </a:xfrm>
          <a:prstGeom prst="rect">
            <a:avLst/>
          </a:prstGeom>
          <a:noFill/>
          <a:ln>
            <a:miter lim="800000"/>
            <a:headEnd/>
            <a:tailEnd/>
          </a:ln>
        </p:spPr>
        <p:txBody>
          <a:bodyPr anchor="ctr"/>
          <a:lstStyle/>
          <a:p>
            <a:r>
              <a:rPr lang="en-US" sz="2600" smtClean="0">
                <a:solidFill>
                  <a:schemeClr val="bg1"/>
                </a:solidFill>
              </a:rPr>
              <a:t>Exhibit 10.7 </a:t>
            </a:r>
            <a:r>
              <a:rPr lang="en-US" sz="2600" b="0" smtClean="0">
                <a:solidFill>
                  <a:schemeClr val="bg1"/>
                </a:solidFill>
              </a:rPr>
              <a:t>Impact of Cash Flow and Correlation Conditions on an MNC’s Exposure</a:t>
            </a:r>
          </a:p>
        </p:txBody>
      </p:sp>
      <p:pic>
        <p:nvPicPr>
          <p:cNvPr id="20484" name="Picture 1"/>
          <p:cNvPicPr>
            <a:picLocks noChangeAspect="1"/>
          </p:cNvPicPr>
          <p:nvPr/>
        </p:nvPicPr>
        <p:blipFill>
          <a:blip r:embed="rId2" cstate="print"/>
          <a:srcRect/>
          <a:stretch>
            <a:fillRect/>
          </a:stretch>
        </p:blipFill>
        <p:spPr bwMode="auto">
          <a:xfrm>
            <a:off x="838200" y="1905000"/>
            <a:ext cx="8174038" cy="2438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C2135A6-B62C-4637-9038-521F30168A2C}" type="slidenum">
              <a:rPr lang="en-US" smtClean="0">
                <a:solidFill>
                  <a:schemeClr val="tx1"/>
                </a:solidFill>
              </a:rPr>
              <a:pPr>
                <a:defRPr/>
              </a:pPr>
              <a:t>17</a:t>
            </a:fld>
            <a:endParaRPr lang="en-US" smtClean="0">
              <a:solidFill>
                <a:schemeClr val="tx1"/>
              </a:solidFill>
            </a:endParaRPr>
          </a:p>
        </p:txBody>
      </p:sp>
      <p:sp>
        <p:nvSpPr>
          <p:cNvPr id="21507" name="Rectangle 2"/>
          <p:cNvSpPr>
            <a:spLocks noGrp="1" noChangeArrowheads="1"/>
          </p:cNvSpPr>
          <p:nvPr>
            <p:ph type="title" idx="4294967295"/>
          </p:nvPr>
        </p:nvSpPr>
        <p:spPr bwMode="auto">
          <a:xfrm>
            <a:off x="685800" y="0"/>
            <a:ext cx="8382000" cy="838200"/>
          </a:xfrm>
          <a:prstGeom prst="rect">
            <a:avLst/>
          </a:prstGeom>
          <a:noFill/>
          <a:ln>
            <a:miter lim="800000"/>
            <a:headEnd/>
            <a:tailEnd/>
          </a:ln>
        </p:spPr>
        <p:txBody>
          <a:bodyPr anchor="ctr"/>
          <a:lstStyle/>
          <a:p>
            <a:r>
              <a:rPr lang="en-US" sz="2600" smtClean="0">
                <a:solidFill>
                  <a:schemeClr val="bg1"/>
                </a:solidFill>
              </a:rPr>
              <a:t>Transaction Exposure Based on Value at Risk (VaR)</a:t>
            </a:r>
          </a:p>
        </p:txBody>
      </p:sp>
      <p:sp>
        <p:nvSpPr>
          <p:cNvPr id="21508" name="Rectangle 3"/>
          <p:cNvSpPr>
            <a:spLocks noGrp="1" noChangeArrowheads="1"/>
          </p:cNvSpPr>
          <p:nvPr>
            <p:ph type="body" idx="4294967295"/>
          </p:nvPr>
        </p:nvSpPr>
        <p:spPr bwMode="auto">
          <a:xfrm>
            <a:off x="1066800" y="1447800"/>
            <a:ext cx="7848600" cy="4038600"/>
          </a:xfrm>
          <a:prstGeom prst="rect">
            <a:avLst/>
          </a:prstGeom>
          <a:noFill/>
          <a:ln>
            <a:miter lim="800000"/>
            <a:headEnd/>
            <a:tailEnd/>
          </a:ln>
        </p:spPr>
        <p:txBody>
          <a:bodyPr/>
          <a:lstStyle/>
          <a:p>
            <a:pPr marL="495300" indent="-495300"/>
            <a:r>
              <a:rPr lang="en-US" sz="2800" smtClean="0"/>
              <a:t>Measures the potential maximum 1-day loss on the value of positions of an MNC that is exposed to exchange rate movements.</a:t>
            </a:r>
          </a:p>
          <a:p>
            <a:pPr marL="495300" indent="-495300"/>
            <a:r>
              <a:rPr lang="en-US" sz="2800" smtClean="0"/>
              <a:t>Factors that affect the maximum 1-day loss:</a:t>
            </a:r>
          </a:p>
          <a:p>
            <a:pPr marL="869950" lvl="1" indent="-412750">
              <a:buFont typeface="Wingdings" pitchFamily="2" charset="2"/>
              <a:buChar char="§"/>
            </a:pPr>
            <a:r>
              <a:rPr lang="en-US" sz="2400" smtClean="0"/>
              <a:t>Expected percentage change in the currency rate for the next day</a:t>
            </a:r>
          </a:p>
          <a:p>
            <a:pPr marL="869950" lvl="1" indent="-412750">
              <a:buFont typeface="Wingdings" pitchFamily="2" charset="2"/>
              <a:buChar char="§"/>
            </a:pPr>
            <a:r>
              <a:rPr lang="en-US" sz="2400" smtClean="0"/>
              <a:t>Confidence level used</a:t>
            </a:r>
          </a:p>
          <a:p>
            <a:pPr marL="869950" lvl="1" indent="-412750">
              <a:buFont typeface="Wingdings" pitchFamily="2" charset="2"/>
              <a:buChar char="§"/>
            </a:pPr>
            <a:r>
              <a:rPr lang="en-US" sz="2400" smtClean="0"/>
              <a:t>Standard deviation of the daily percentage changes in the currency</a:t>
            </a:r>
          </a:p>
        </p:txBody>
      </p:sp>
      <p:pic>
        <p:nvPicPr>
          <p:cNvPr id="21509" name="Picture 2"/>
          <p:cNvPicPr>
            <a:picLocks noChangeAspect="1" noChangeArrowheads="1"/>
          </p:cNvPicPr>
          <p:nvPr/>
        </p:nvPicPr>
        <p:blipFill>
          <a:blip r:embed="rId2" cstate="print"/>
          <a:srcRect/>
          <a:stretch>
            <a:fillRect/>
          </a:stretch>
        </p:blipFill>
        <p:spPr bwMode="auto">
          <a:xfrm>
            <a:off x="1752600" y="5486400"/>
            <a:ext cx="6070600" cy="457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F30D324-36C4-4E01-86A4-82839039A252}" type="slidenum">
              <a:rPr lang="en-US" smtClean="0">
                <a:solidFill>
                  <a:schemeClr val="tx1"/>
                </a:solidFill>
              </a:rPr>
              <a:pPr>
                <a:defRPr/>
              </a:pPr>
              <a:t>18</a:t>
            </a:fld>
            <a:endParaRPr lang="en-US" smtClean="0">
              <a:solidFill>
                <a:schemeClr val="tx1"/>
              </a:solidFill>
            </a:endParaRPr>
          </a:p>
        </p:txBody>
      </p:sp>
      <p:sp>
        <p:nvSpPr>
          <p:cNvPr id="22531" name="Rectangle 2"/>
          <p:cNvSpPr>
            <a:spLocks noGrp="1" noChangeArrowheads="1"/>
          </p:cNvSpPr>
          <p:nvPr>
            <p:ph type="title" idx="4294967295"/>
          </p:nvPr>
        </p:nvSpPr>
        <p:spPr bwMode="auto">
          <a:xfrm>
            <a:off x="685800" y="0"/>
            <a:ext cx="8382000" cy="838200"/>
          </a:xfrm>
          <a:prstGeom prst="rect">
            <a:avLst/>
          </a:prstGeom>
          <a:noFill/>
          <a:ln>
            <a:miter lim="800000"/>
            <a:headEnd/>
            <a:tailEnd/>
          </a:ln>
        </p:spPr>
        <p:txBody>
          <a:bodyPr anchor="ctr"/>
          <a:lstStyle/>
          <a:p>
            <a:r>
              <a:rPr lang="en-US" sz="2600" smtClean="0">
                <a:solidFill>
                  <a:schemeClr val="bg1"/>
                </a:solidFill>
              </a:rPr>
              <a:t>Transaction Exposure Based on Value at Risk (VaR)</a:t>
            </a:r>
          </a:p>
        </p:txBody>
      </p:sp>
      <p:sp>
        <p:nvSpPr>
          <p:cNvPr id="49155" name="Rectangle 3"/>
          <p:cNvSpPr>
            <a:spLocks noGrp="1" noChangeArrowheads="1"/>
          </p:cNvSpPr>
          <p:nvPr>
            <p:ph type="body" idx="4294967295"/>
          </p:nvPr>
        </p:nvSpPr>
        <p:spPr bwMode="auto">
          <a:xfrm>
            <a:off x="1066800" y="1447800"/>
            <a:ext cx="7848600" cy="4038600"/>
          </a:xfrm>
          <a:prstGeom prst="rect">
            <a:avLst/>
          </a:prstGeom>
          <a:extLst>
            <a:ext uri="{909E8E84-426E-40DD-AFC4-6F175D3DCCD1}"/>
            <a:ext uri="{91240B29-F687-4F45-9708-019B960494DF}"/>
          </a:extLst>
        </p:spPr>
        <p:txBody>
          <a:bodyPr/>
          <a:lstStyle/>
          <a:p>
            <a:pPr marL="395288" indent="-395288">
              <a:defRPr/>
            </a:pPr>
            <a:r>
              <a:rPr lang="en-US" sz="2400" dirty="0" smtClean="0"/>
              <a:t>Applying </a:t>
            </a:r>
            <a:r>
              <a:rPr lang="en-US" sz="2400" dirty="0" err="1" smtClean="0"/>
              <a:t>VaR</a:t>
            </a:r>
            <a:r>
              <a:rPr lang="en-US" sz="2400" dirty="0" smtClean="0"/>
              <a:t> to Longer Time Horizons</a:t>
            </a:r>
          </a:p>
          <a:p>
            <a:pPr marL="400050" lvl="1" indent="0">
              <a:buFont typeface="Wingdings" pitchFamily="2" charset="2"/>
              <a:buNone/>
              <a:defRPr/>
            </a:pPr>
            <a:r>
              <a:rPr lang="en-US" sz="2200" dirty="0" smtClean="0"/>
              <a:t>The standard deviation should be estimated over the time horizon in which the maximum loss is to be measured.</a:t>
            </a:r>
          </a:p>
          <a:p>
            <a:pPr marL="395288" indent="-395288">
              <a:defRPr/>
            </a:pPr>
            <a:r>
              <a:rPr lang="en-US" sz="2400" dirty="0" smtClean="0"/>
              <a:t>Applying </a:t>
            </a:r>
            <a:r>
              <a:rPr lang="en-US" sz="2400" dirty="0" err="1" smtClean="0"/>
              <a:t>VaR</a:t>
            </a:r>
            <a:r>
              <a:rPr lang="en-US" sz="2400" dirty="0" smtClean="0"/>
              <a:t> to Transaction Exposure of a Portfolio</a:t>
            </a:r>
          </a:p>
          <a:p>
            <a:pPr marL="457200" lvl="1" indent="0">
              <a:buFont typeface="Wingdings" pitchFamily="2" charset="2"/>
              <a:buNone/>
              <a:defRPr/>
            </a:pPr>
            <a:r>
              <a:rPr lang="en-US" sz="2000" dirty="0" smtClean="0"/>
              <a:t>Since MNCs are commonly exposed to more than one currency, they may apply the </a:t>
            </a:r>
            <a:r>
              <a:rPr lang="en-US" sz="2000" dirty="0" err="1" smtClean="0"/>
              <a:t>VaR</a:t>
            </a:r>
            <a:r>
              <a:rPr lang="en-US" sz="2000" dirty="0" smtClean="0"/>
              <a:t> method to a currency portfolio. When considering multiple currencies, software packages can be used to perform the computations.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3D0984D-75CE-45A8-AACF-2AA54D702315}" type="slidenum">
              <a:rPr lang="en-US" smtClean="0">
                <a:solidFill>
                  <a:schemeClr val="tx1"/>
                </a:solidFill>
              </a:rPr>
              <a:pPr>
                <a:defRPr/>
              </a:pPr>
              <a:t>19</a:t>
            </a:fld>
            <a:endParaRPr lang="en-US" smtClean="0">
              <a:solidFill>
                <a:schemeClr val="tx1"/>
              </a:solidFill>
            </a:endParaRPr>
          </a:p>
        </p:txBody>
      </p:sp>
      <p:sp>
        <p:nvSpPr>
          <p:cNvPr id="23555" name="Rectangle 2"/>
          <p:cNvSpPr>
            <a:spLocks noGrp="1" noChangeArrowheads="1"/>
          </p:cNvSpPr>
          <p:nvPr>
            <p:ph type="title" idx="4294967295"/>
          </p:nvPr>
        </p:nvSpPr>
        <p:spPr bwMode="auto">
          <a:xfrm>
            <a:off x="685800" y="12700"/>
            <a:ext cx="8382000" cy="825500"/>
          </a:xfrm>
          <a:prstGeom prst="rect">
            <a:avLst/>
          </a:prstGeom>
          <a:noFill/>
          <a:ln>
            <a:miter lim="800000"/>
            <a:headEnd/>
            <a:tailEnd/>
          </a:ln>
        </p:spPr>
        <p:txBody>
          <a:bodyPr anchor="ctr"/>
          <a:lstStyle/>
          <a:p>
            <a:r>
              <a:rPr lang="en-US" sz="2600" smtClean="0">
                <a:solidFill>
                  <a:schemeClr val="bg1"/>
                </a:solidFill>
              </a:rPr>
              <a:t>Estimating VaR with an Electronic Spreadsheet</a:t>
            </a:r>
          </a:p>
        </p:txBody>
      </p:sp>
      <p:sp>
        <p:nvSpPr>
          <p:cNvPr id="23556" name="Rectangle 3"/>
          <p:cNvSpPr>
            <a:spLocks noGrp="1" noChangeArrowheads="1"/>
          </p:cNvSpPr>
          <p:nvPr>
            <p:ph type="body" idx="4294967295"/>
          </p:nvPr>
        </p:nvSpPr>
        <p:spPr bwMode="auto">
          <a:xfrm>
            <a:off x="685800" y="1143000"/>
            <a:ext cx="8305800" cy="5257800"/>
          </a:xfrm>
          <a:prstGeom prst="rect">
            <a:avLst/>
          </a:prstGeom>
          <a:noFill/>
          <a:ln>
            <a:miter lim="800000"/>
            <a:headEnd/>
            <a:tailEnd/>
          </a:ln>
        </p:spPr>
        <p:txBody>
          <a:bodyPr/>
          <a:lstStyle/>
          <a:p>
            <a:pPr marL="495300" indent="-495300">
              <a:spcBef>
                <a:spcPts val="300"/>
              </a:spcBef>
              <a:buFont typeface="Wingdings" pitchFamily="2" charset="2"/>
              <a:buAutoNum type="arabicPeriod"/>
            </a:pPr>
            <a:r>
              <a:rPr lang="en-US" sz="2400" smtClean="0"/>
              <a:t>Obtain the series of exchange rates for all relevant dates for each currency of concern and list each currency in its own column.</a:t>
            </a:r>
          </a:p>
          <a:p>
            <a:pPr marL="495300" indent="-495300">
              <a:spcBef>
                <a:spcPts val="300"/>
              </a:spcBef>
              <a:buFont typeface="Wingdings" pitchFamily="2" charset="2"/>
              <a:buAutoNum type="arabicPeriod"/>
            </a:pPr>
            <a:r>
              <a:rPr lang="en-US" sz="2400" smtClean="0"/>
              <a:t>Compute the percentage changes per period (from one date to the next) for each exchange rate in a column.</a:t>
            </a:r>
          </a:p>
          <a:p>
            <a:pPr marL="495300" indent="-495300">
              <a:spcBef>
                <a:spcPts val="300"/>
              </a:spcBef>
              <a:buFont typeface="Wingdings" pitchFamily="2" charset="2"/>
              <a:buAutoNum type="arabicPeriod"/>
            </a:pPr>
            <a:r>
              <a:rPr lang="en-US" sz="2400" smtClean="0"/>
              <a:t>Estimate the standard deviation of the column of percentage changes for each exchange rate.</a:t>
            </a:r>
          </a:p>
          <a:p>
            <a:pPr marL="495300" indent="-495300">
              <a:spcBef>
                <a:spcPts val="300"/>
              </a:spcBef>
              <a:buFont typeface="Wingdings" pitchFamily="2" charset="2"/>
              <a:buAutoNum type="arabicPeriod"/>
            </a:pPr>
            <a:r>
              <a:rPr lang="en-US" sz="2400" smtClean="0"/>
              <a:t>In a separate column, compute the periodic percentage change in the portfolio value by applying weights to the individual currency returns. </a:t>
            </a:r>
          </a:p>
          <a:p>
            <a:pPr marL="495300" indent="-495300">
              <a:spcBef>
                <a:spcPts val="300"/>
              </a:spcBef>
              <a:buFont typeface="Wingdings" pitchFamily="2" charset="2"/>
              <a:buAutoNum type="arabicPeriod"/>
            </a:pPr>
            <a:r>
              <a:rPr lang="en-US" sz="2400" smtClean="0"/>
              <a:t>Use a compute statement to determine the standard deviation of the column of percentage changes in the portfolio value.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4121819-9F48-4F28-8778-76E932A21A51}" type="slidenum">
              <a:rPr lang="en-US" smtClean="0">
                <a:solidFill>
                  <a:schemeClr val="tx1"/>
                </a:solidFill>
              </a:rPr>
              <a:pPr>
                <a:defRPr/>
              </a:pPr>
              <a:t>2</a:t>
            </a:fld>
            <a:endParaRPr lang="en-US" smtClean="0">
              <a:solidFill>
                <a:schemeClr val="tx1"/>
              </a:solidFill>
            </a:endParaRPr>
          </a:p>
        </p:txBody>
      </p:sp>
      <p:sp>
        <p:nvSpPr>
          <p:cNvPr id="5123" name="Title 1"/>
          <p:cNvSpPr>
            <a:spLocks noGrp="1"/>
          </p:cNvSpPr>
          <p:nvPr>
            <p:ph type="ctrTitle"/>
          </p:nvPr>
        </p:nvSpPr>
        <p:spPr bwMode="auto">
          <a:xfrm>
            <a:off x="228600" y="533400"/>
            <a:ext cx="8915400" cy="609600"/>
          </a:xfrm>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mtClean="0">
                <a:latin typeface="Arial" charset="0"/>
                <a:cs typeface="Arial" charset="0"/>
              </a:rPr>
              <a:t>10</a:t>
            </a:r>
          </a:p>
        </p:txBody>
      </p:sp>
      <p:sp>
        <p:nvSpPr>
          <p:cNvPr id="7172" name="Subtitle 2"/>
          <p:cNvSpPr>
            <a:spLocks noGrp="1"/>
          </p:cNvSpPr>
          <p:nvPr>
            <p:ph type="subTitle" idx="1"/>
          </p:nvPr>
        </p:nvSpPr>
        <p:spPr bwMode="auto">
          <a:xfrm>
            <a:off x="914400" y="533400"/>
            <a:ext cx="82296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spcBef>
                <a:spcPct val="0"/>
              </a:spcBef>
            </a:pPr>
            <a:r>
              <a:rPr lang="en-US" sz="2800" b="1" smtClean="0"/>
              <a:t>Measuring Exposure to  Exchange Rate Fluctuations</a:t>
            </a:r>
          </a:p>
        </p:txBody>
      </p:sp>
      <p:sp>
        <p:nvSpPr>
          <p:cNvPr id="7173" name="Text Placeholder 3"/>
          <p:cNvSpPr>
            <a:spLocks noGrp="1"/>
          </p:cNvSpPr>
          <p:nvPr>
            <p:ph type="body" sz="quarter" idx="10"/>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800"/>
              </a:spcBef>
              <a:buFont typeface="Wingdings" pitchFamily="2" charset="2"/>
              <a:buChar char="§"/>
            </a:pPr>
            <a:r>
              <a:rPr lang="en-US" dirty="0" smtClean="0">
                <a:solidFill>
                  <a:schemeClr val="tx1">
                    <a:lumMod val="95000"/>
                    <a:lumOff val="5000"/>
                  </a:schemeClr>
                </a:solidFill>
              </a:rPr>
              <a:t>Discuss the relevance of an MNC’s exposure to exchange rate risk</a:t>
            </a:r>
          </a:p>
          <a:p>
            <a:pPr eaLnBrk="1" hangingPunct="1">
              <a:spcBef>
                <a:spcPts val="1800"/>
              </a:spcBef>
              <a:buFont typeface="Wingdings" pitchFamily="2" charset="2"/>
              <a:buChar char="§"/>
            </a:pPr>
            <a:r>
              <a:rPr lang="en-US" dirty="0" smtClean="0">
                <a:solidFill>
                  <a:schemeClr val="tx1">
                    <a:lumMod val="95000"/>
                    <a:lumOff val="5000"/>
                  </a:schemeClr>
                </a:solidFill>
              </a:rPr>
              <a:t>Explain how transaction exposure can be measured</a:t>
            </a:r>
          </a:p>
          <a:p>
            <a:pPr eaLnBrk="1" hangingPunct="1">
              <a:spcBef>
                <a:spcPts val="1800"/>
              </a:spcBef>
              <a:buFont typeface="Wingdings" pitchFamily="2" charset="2"/>
              <a:buChar char="§"/>
            </a:pPr>
            <a:r>
              <a:rPr lang="en-US" dirty="0" smtClean="0">
                <a:solidFill>
                  <a:schemeClr val="tx1">
                    <a:lumMod val="95000"/>
                    <a:lumOff val="5000"/>
                  </a:schemeClr>
                </a:solidFill>
              </a:rPr>
              <a:t>Explain how economic exposure can be measured</a:t>
            </a:r>
          </a:p>
          <a:p>
            <a:pPr eaLnBrk="1" hangingPunct="1">
              <a:spcBef>
                <a:spcPts val="1800"/>
              </a:spcBef>
              <a:buFont typeface="Wingdings" pitchFamily="2" charset="2"/>
              <a:buChar char="§"/>
            </a:pPr>
            <a:r>
              <a:rPr lang="en-US" dirty="0" smtClean="0">
                <a:solidFill>
                  <a:schemeClr val="tx1">
                    <a:lumMod val="95000"/>
                    <a:lumOff val="5000"/>
                  </a:schemeClr>
                </a:solidFill>
              </a:rPr>
              <a:t>Explain how translation exposure can be measured</a:t>
            </a:r>
          </a:p>
          <a:p>
            <a:pPr lvl="1" eaLnBrk="1" hangingPunct="1">
              <a:buClr>
                <a:srgbClr val="0D0D0D"/>
              </a:buClr>
            </a:pPr>
            <a:endParaRPr lang="en-US" dirty="0" smtClean="0">
              <a:solidFill>
                <a:schemeClr val="tx1">
                  <a:lumMod val="95000"/>
                  <a:lumOff val="5000"/>
                </a:schemeClr>
              </a:solidFill>
            </a:endParaRPr>
          </a:p>
        </p:txBody>
      </p:sp>
      <p:sp>
        <p:nvSpPr>
          <p:cNvPr id="7174"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110FB182-A3C9-41A4-A2C2-8FA6CEB0D01F}" type="slidenum">
              <a:rPr lang="en-US"/>
              <a:pPr/>
              <a:t>2</a:t>
            </a:fld>
            <a:endParaRPr lang="en-US"/>
          </a:p>
        </p:txBody>
      </p:sp>
      <p:sp>
        <p:nvSpPr>
          <p:cNvPr id="7175" name="Text Placeholder 3"/>
          <p:cNvSpPr txBox="1">
            <a:spLocks/>
          </p:cNvSpPr>
          <p:nvPr/>
        </p:nvSpPr>
        <p:spPr bwMode="auto">
          <a:xfrm>
            <a:off x="1295400" y="1295400"/>
            <a:ext cx="7391400" cy="6096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D66C719-7AC0-4C4D-9E15-7339C8AFD8BB}" type="slidenum">
              <a:rPr lang="en-US" smtClean="0">
                <a:solidFill>
                  <a:schemeClr val="tx1"/>
                </a:solidFill>
              </a:rPr>
              <a:pPr>
                <a:defRPr/>
              </a:pPr>
              <a:t>20</a:t>
            </a:fld>
            <a:endParaRPr lang="en-US" smtClean="0">
              <a:solidFill>
                <a:schemeClr val="tx1"/>
              </a:solidFill>
            </a:endParaRPr>
          </a:p>
        </p:txBody>
      </p:sp>
      <p:sp>
        <p:nvSpPr>
          <p:cNvPr id="24579" name="Rectangle 2"/>
          <p:cNvSpPr>
            <a:spLocks noGrp="1" noChangeArrowheads="1"/>
          </p:cNvSpPr>
          <p:nvPr>
            <p:ph type="title" idx="4294967295"/>
          </p:nvPr>
        </p:nvSpPr>
        <p:spPr bwMode="auto">
          <a:xfrm>
            <a:off x="685800" y="0"/>
            <a:ext cx="8170863" cy="838200"/>
          </a:xfrm>
          <a:prstGeom prst="rect">
            <a:avLst/>
          </a:prstGeom>
          <a:noFill/>
          <a:ln>
            <a:miter lim="800000"/>
            <a:headEnd/>
            <a:tailEnd/>
          </a:ln>
        </p:spPr>
        <p:txBody>
          <a:bodyPr anchor="ctr"/>
          <a:lstStyle/>
          <a:p>
            <a:r>
              <a:rPr lang="en-US" sz="2600" smtClean="0">
                <a:solidFill>
                  <a:schemeClr val="bg1"/>
                </a:solidFill>
              </a:rPr>
              <a:t>Exhibit 10.8 </a:t>
            </a:r>
            <a:r>
              <a:rPr lang="en-US" sz="2600" b="0" smtClean="0">
                <a:solidFill>
                  <a:schemeClr val="bg1"/>
                </a:solidFill>
              </a:rPr>
              <a:t>Spreadsheet Analysis Used to Apply Value-at-Risk</a:t>
            </a:r>
          </a:p>
        </p:txBody>
      </p:sp>
      <p:pic>
        <p:nvPicPr>
          <p:cNvPr id="24580" name="Picture 1"/>
          <p:cNvPicPr>
            <a:picLocks noChangeAspect="1"/>
          </p:cNvPicPr>
          <p:nvPr/>
        </p:nvPicPr>
        <p:blipFill>
          <a:blip r:embed="rId2" cstate="print"/>
          <a:srcRect/>
          <a:stretch>
            <a:fillRect/>
          </a:stretch>
        </p:blipFill>
        <p:spPr bwMode="auto">
          <a:xfrm>
            <a:off x="838200" y="1752600"/>
            <a:ext cx="8083550" cy="2362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94E01B3-A1A1-40A4-8C2B-8E4E89585F33}" type="slidenum">
              <a:rPr lang="en-US" smtClean="0">
                <a:solidFill>
                  <a:schemeClr val="tx1"/>
                </a:solidFill>
              </a:rPr>
              <a:pPr>
                <a:defRPr/>
              </a:pPr>
              <a:t>21</a:t>
            </a:fld>
            <a:endParaRPr lang="en-US" smtClean="0">
              <a:solidFill>
                <a:schemeClr val="tx1"/>
              </a:solidFill>
            </a:endParaRPr>
          </a:p>
        </p:txBody>
      </p:sp>
      <p:sp>
        <p:nvSpPr>
          <p:cNvPr id="25603" name="Rectangle 2"/>
          <p:cNvSpPr>
            <a:spLocks noGrp="1" noChangeArrowheads="1"/>
          </p:cNvSpPr>
          <p:nvPr>
            <p:ph type="title" idx="4294967295"/>
          </p:nvPr>
        </p:nvSpPr>
        <p:spPr bwMode="auto">
          <a:xfrm>
            <a:off x="609600" y="0"/>
            <a:ext cx="8382000" cy="825500"/>
          </a:xfrm>
          <a:prstGeom prst="rect">
            <a:avLst/>
          </a:prstGeom>
          <a:noFill/>
          <a:ln>
            <a:miter lim="800000"/>
            <a:headEnd/>
            <a:tailEnd/>
          </a:ln>
        </p:spPr>
        <p:txBody>
          <a:bodyPr anchor="ctr"/>
          <a:lstStyle/>
          <a:p>
            <a:r>
              <a:rPr lang="en-US" sz="2600" smtClean="0">
                <a:solidFill>
                  <a:schemeClr val="bg1"/>
                </a:solidFill>
              </a:rPr>
              <a:t>Limitations of VaR</a:t>
            </a:r>
          </a:p>
        </p:txBody>
      </p:sp>
      <p:sp>
        <p:nvSpPr>
          <p:cNvPr id="25604" name="Rectangle 3"/>
          <p:cNvSpPr>
            <a:spLocks noGrp="1" noChangeArrowheads="1"/>
          </p:cNvSpPr>
          <p:nvPr>
            <p:ph type="body" idx="4294967295"/>
          </p:nvPr>
        </p:nvSpPr>
        <p:spPr bwMode="auto">
          <a:xfrm>
            <a:off x="914400" y="1295400"/>
            <a:ext cx="8077200" cy="4038600"/>
          </a:xfrm>
          <a:prstGeom prst="rect">
            <a:avLst/>
          </a:prstGeom>
          <a:noFill/>
          <a:ln>
            <a:miter lim="800000"/>
            <a:headEnd/>
            <a:tailEnd/>
          </a:ln>
        </p:spPr>
        <p:txBody>
          <a:bodyPr/>
          <a:lstStyle/>
          <a:p>
            <a:pPr marL="495300" indent="-495300">
              <a:spcAft>
                <a:spcPts val="1800"/>
              </a:spcAft>
              <a:buFont typeface="Wingdings" pitchFamily="2" charset="2"/>
              <a:buAutoNum type="arabicPeriod"/>
            </a:pPr>
            <a:r>
              <a:rPr lang="en-US" sz="2800" smtClean="0"/>
              <a:t>If the distribution of exchange rate movements is not normal, the estimate of the maximum expected loss is subject to error.</a:t>
            </a:r>
          </a:p>
          <a:p>
            <a:pPr marL="495300" indent="-495300">
              <a:buFont typeface="Wingdings" pitchFamily="2" charset="2"/>
              <a:buAutoNum type="arabicPeriod"/>
            </a:pPr>
            <a:r>
              <a:rPr lang="en-US" sz="2800" smtClean="0"/>
              <a:t>The VaR method assumes that the volatility (standard deviation) of exchange rate movements is stable over time. If exchange rate movements are less volatile in the past than in the future, the estimated maximum expected loss derived from the VaR method will be underestimated.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4045A7A-5088-4D52-837B-9241AF4679FD}" type="slidenum">
              <a:rPr lang="en-US" smtClean="0">
                <a:solidFill>
                  <a:schemeClr val="tx1"/>
                </a:solidFill>
              </a:rPr>
              <a:pPr>
                <a:defRPr/>
              </a:pPr>
              <a:t>22</a:t>
            </a:fld>
            <a:endParaRPr lang="en-US" smtClean="0">
              <a:solidFill>
                <a:schemeClr val="tx1"/>
              </a:solidFill>
            </a:endParaRPr>
          </a:p>
        </p:txBody>
      </p:sp>
      <p:sp>
        <p:nvSpPr>
          <p:cNvPr id="2662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Economic Exposure</a:t>
            </a:r>
          </a:p>
        </p:txBody>
      </p:sp>
      <p:sp>
        <p:nvSpPr>
          <p:cNvPr id="51203" name="Rectangle 3"/>
          <p:cNvSpPr>
            <a:spLocks noGrp="1" noChangeArrowheads="1"/>
          </p:cNvSpPr>
          <p:nvPr>
            <p:ph type="body" idx="4294967295"/>
          </p:nvPr>
        </p:nvSpPr>
        <p:spPr bwMode="auto">
          <a:xfrm>
            <a:off x="685800" y="1371600"/>
            <a:ext cx="8153400" cy="5105400"/>
          </a:xfrm>
          <a:prstGeom prst="rect">
            <a:avLst/>
          </a:prstGeom>
          <a:extLst>
            <a:ext uri="{909E8E84-426E-40DD-AFC4-6F175D3DCCD1}"/>
            <a:ext uri="{91240B29-F687-4F45-9708-019B960494DF}"/>
          </a:extLst>
        </p:spPr>
        <p:txBody>
          <a:bodyPr/>
          <a:lstStyle/>
          <a:p>
            <a:pPr marL="341313" indent="-341313">
              <a:defRPr/>
            </a:pPr>
            <a:r>
              <a:rPr lang="en-US" sz="2600" u="sng" dirty="0" smtClean="0"/>
              <a:t>Definition</a:t>
            </a:r>
            <a:r>
              <a:rPr lang="en-US" sz="2600" dirty="0" smtClean="0"/>
              <a:t>: The sensitivity of the firm’s cash flows to exchange rate movements, sometimes referred to as operating exposure. (Exhibits 10.9 &amp; 10.10)</a:t>
            </a:r>
          </a:p>
          <a:p>
            <a:pPr marL="341313" indent="-341313">
              <a:defRPr/>
            </a:pPr>
            <a:r>
              <a:rPr lang="en-US" sz="2600" dirty="0" smtClean="0"/>
              <a:t>Economic exposure arises from:</a:t>
            </a:r>
          </a:p>
          <a:p>
            <a:pPr marL="573088" lvl="1" indent="-231775">
              <a:buFont typeface="Wingdings" pitchFamily="2" charset="2"/>
              <a:buChar char="§"/>
              <a:defRPr/>
            </a:pPr>
            <a:r>
              <a:rPr lang="en-US" sz="2200" b="1" dirty="0" smtClean="0"/>
              <a:t>Exposure to local currency appreciation</a:t>
            </a:r>
          </a:p>
          <a:p>
            <a:pPr marL="573088" lvl="2" indent="0">
              <a:buFont typeface="Wingdings" pitchFamily="2" charset="2"/>
              <a:buNone/>
              <a:defRPr/>
            </a:pPr>
            <a:r>
              <a:rPr lang="en-US" sz="2200" dirty="0"/>
              <a:t>A</a:t>
            </a:r>
            <a:r>
              <a:rPr lang="en-US" sz="2200" dirty="0" smtClean="0"/>
              <a:t>ppreciation in the firm’s local currency causes a reduction in both cash inflows and outflows. The impact on a firm’s net cash flows will depend on whether the inflow transactions are affected more or less than the outflow transactions.</a:t>
            </a:r>
          </a:p>
          <a:p>
            <a:pPr marL="573088" lvl="1" indent="-231775">
              <a:buFont typeface="Wingdings" pitchFamily="2" charset="2"/>
              <a:buChar char="§"/>
              <a:defRPr/>
            </a:pPr>
            <a:r>
              <a:rPr lang="en-US" sz="2200" b="1" dirty="0" smtClean="0"/>
              <a:t>Exposure to local currency depreciation</a:t>
            </a:r>
          </a:p>
          <a:p>
            <a:pPr marL="573088" lvl="2" indent="-3175">
              <a:buFont typeface="Wingdings" pitchFamily="2" charset="2"/>
              <a:buNone/>
              <a:defRPr/>
            </a:pPr>
            <a:r>
              <a:rPr lang="en-US" sz="2200" dirty="0"/>
              <a:t>D</a:t>
            </a:r>
            <a:r>
              <a:rPr lang="en-US" sz="2200" dirty="0" smtClean="0"/>
              <a:t>epreciation of the firm’s local currency causes an increase in both cash inflows and outflows.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CDC8042-164C-4E96-A344-3298F7DFA04A}" type="slidenum">
              <a:rPr lang="en-US" smtClean="0">
                <a:solidFill>
                  <a:schemeClr val="tx1"/>
                </a:solidFill>
              </a:rPr>
              <a:pPr>
                <a:defRPr/>
              </a:pPr>
              <a:t>23</a:t>
            </a:fld>
            <a:endParaRPr lang="en-US" smtClean="0">
              <a:solidFill>
                <a:schemeClr val="tx1"/>
              </a:solidFill>
            </a:endParaRPr>
          </a:p>
        </p:txBody>
      </p:sp>
      <p:sp>
        <p:nvSpPr>
          <p:cNvPr id="27651" name="Rectangle 2"/>
          <p:cNvSpPr>
            <a:spLocks noGrp="1" noChangeArrowheads="1"/>
          </p:cNvSpPr>
          <p:nvPr>
            <p:ph type="title" idx="4294967295"/>
          </p:nvPr>
        </p:nvSpPr>
        <p:spPr bwMode="auto">
          <a:xfrm>
            <a:off x="685800" y="0"/>
            <a:ext cx="8170863" cy="838200"/>
          </a:xfrm>
          <a:prstGeom prst="rect">
            <a:avLst/>
          </a:prstGeom>
          <a:noFill/>
          <a:ln>
            <a:miter lim="800000"/>
            <a:headEnd/>
            <a:tailEnd/>
          </a:ln>
        </p:spPr>
        <p:txBody>
          <a:bodyPr anchor="ctr"/>
          <a:lstStyle/>
          <a:p>
            <a:r>
              <a:rPr lang="en-US" sz="2400" smtClean="0">
                <a:solidFill>
                  <a:schemeClr val="bg1"/>
                </a:solidFill>
              </a:rPr>
              <a:t>Exhibit 10.9 </a:t>
            </a:r>
            <a:r>
              <a:rPr lang="en-US" sz="2400" b="0" smtClean="0">
                <a:solidFill>
                  <a:schemeClr val="bg1"/>
                </a:solidFill>
              </a:rPr>
              <a:t>Examples That Subject a Firm to Economic Exposure</a:t>
            </a:r>
          </a:p>
        </p:txBody>
      </p:sp>
      <p:pic>
        <p:nvPicPr>
          <p:cNvPr id="27652" name="Picture 1"/>
          <p:cNvPicPr>
            <a:picLocks noChangeAspect="1"/>
          </p:cNvPicPr>
          <p:nvPr/>
        </p:nvPicPr>
        <p:blipFill>
          <a:blip r:embed="rId2" cstate="print"/>
          <a:srcRect/>
          <a:stretch>
            <a:fillRect/>
          </a:stretch>
        </p:blipFill>
        <p:spPr bwMode="auto">
          <a:xfrm>
            <a:off x="762000" y="1905000"/>
            <a:ext cx="8385175" cy="1828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E3C9F3C-287E-46BD-AA6E-58E80ADE502C}" type="slidenum">
              <a:rPr lang="en-US" smtClean="0">
                <a:solidFill>
                  <a:schemeClr val="tx1"/>
                </a:solidFill>
              </a:rPr>
              <a:pPr>
                <a:defRPr/>
              </a:pPr>
              <a:t>24</a:t>
            </a:fld>
            <a:endParaRPr lang="en-US" smtClean="0">
              <a:solidFill>
                <a:schemeClr val="tx1"/>
              </a:solidFill>
            </a:endParaRPr>
          </a:p>
        </p:txBody>
      </p:sp>
      <p:sp>
        <p:nvSpPr>
          <p:cNvPr id="2867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10.10 </a:t>
            </a:r>
            <a:r>
              <a:rPr lang="en-US" sz="2600" b="0" smtClean="0">
                <a:solidFill>
                  <a:schemeClr val="bg1"/>
                </a:solidFill>
              </a:rPr>
              <a:t>Economic Exposure to Exchange Rate Fluctuations</a:t>
            </a:r>
          </a:p>
        </p:txBody>
      </p:sp>
      <p:pic>
        <p:nvPicPr>
          <p:cNvPr id="28676" name="Picture 1"/>
          <p:cNvPicPr>
            <a:picLocks noChangeAspect="1"/>
          </p:cNvPicPr>
          <p:nvPr/>
        </p:nvPicPr>
        <p:blipFill>
          <a:blip r:embed="rId2" cstate="print"/>
          <a:srcRect/>
          <a:stretch>
            <a:fillRect/>
          </a:stretch>
        </p:blipFill>
        <p:spPr bwMode="auto">
          <a:xfrm>
            <a:off x="762000" y="1676400"/>
            <a:ext cx="8228013" cy="304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D03859F-781C-4A92-89BD-79F606673FFE}" type="slidenum">
              <a:rPr lang="en-US" smtClean="0">
                <a:solidFill>
                  <a:schemeClr val="tx1"/>
                </a:solidFill>
              </a:rPr>
              <a:pPr>
                <a:defRPr/>
              </a:pPr>
              <a:t>25</a:t>
            </a:fld>
            <a:endParaRPr lang="en-US" smtClean="0">
              <a:solidFill>
                <a:schemeClr val="tx1"/>
              </a:solidFill>
            </a:endParaRPr>
          </a:p>
        </p:txBody>
      </p:sp>
      <p:sp>
        <p:nvSpPr>
          <p:cNvPr id="2052"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Measuring Economic Exposure</a:t>
            </a:r>
          </a:p>
        </p:txBody>
      </p:sp>
      <p:sp>
        <p:nvSpPr>
          <p:cNvPr id="2053" name="Rectangle 3"/>
          <p:cNvSpPr>
            <a:spLocks noGrp="1" noChangeArrowheads="1"/>
          </p:cNvSpPr>
          <p:nvPr>
            <p:ph type="body" idx="4294967295"/>
          </p:nvPr>
        </p:nvSpPr>
        <p:spPr bwMode="auto">
          <a:xfrm>
            <a:off x="990600" y="1295400"/>
            <a:ext cx="7315200" cy="4038600"/>
          </a:xfrm>
          <a:prstGeom prst="rect">
            <a:avLst/>
          </a:prstGeom>
          <a:noFill/>
          <a:ln>
            <a:miter lim="800000"/>
            <a:headEnd/>
            <a:tailEnd/>
          </a:ln>
        </p:spPr>
        <p:txBody>
          <a:bodyPr/>
          <a:lstStyle/>
          <a:p>
            <a:pPr marL="395288" indent="-395288"/>
            <a:r>
              <a:rPr lang="en-US" sz="2400" smtClean="0"/>
              <a:t>Use of sensitivity analysis (Exhibits 11 &amp; 12)</a:t>
            </a:r>
          </a:p>
          <a:p>
            <a:pPr marL="400050" lvl="1" indent="0">
              <a:buFont typeface="Wingdings" pitchFamily="2" charset="2"/>
              <a:buNone/>
            </a:pPr>
            <a:r>
              <a:rPr lang="en-US" sz="2200" smtClean="0"/>
              <a:t>Consider how sales and expense categories are affected by various exchange rate scenarios.</a:t>
            </a:r>
          </a:p>
          <a:p>
            <a:pPr marL="395288" indent="-395288"/>
            <a:r>
              <a:rPr lang="en-US" sz="2400" smtClean="0"/>
              <a:t>Use of regression analysis</a:t>
            </a:r>
          </a:p>
        </p:txBody>
      </p:sp>
      <p:graphicFrame>
        <p:nvGraphicFramePr>
          <p:cNvPr id="2050" name="Object 4"/>
          <p:cNvGraphicFramePr>
            <a:graphicFrameLocks noChangeAspect="1"/>
          </p:cNvGraphicFramePr>
          <p:nvPr/>
        </p:nvGraphicFramePr>
        <p:xfrm>
          <a:off x="2209800" y="3124200"/>
          <a:ext cx="4800600" cy="2979738"/>
        </p:xfrm>
        <a:graphic>
          <a:graphicData uri="http://schemas.openxmlformats.org/presentationml/2006/ole">
            <p:oleObj spid="_x0000_s2050" name="Equation" r:id="rId3" imgW="2946400" imgH="182880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B08E467-449D-42A6-AF5B-CB2FDAC8C2FE}" type="slidenum">
              <a:rPr lang="en-US" smtClean="0">
                <a:solidFill>
                  <a:schemeClr val="tx1"/>
                </a:solidFill>
              </a:rPr>
              <a:pPr>
                <a:defRPr/>
              </a:pPr>
              <a:t>26</a:t>
            </a:fld>
            <a:endParaRPr lang="en-US" smtClean="0">
              <a:solidFill>
                <a:schemeClr val="tx1"/>
              </a:solidFill>
            </a:endParaRPr>
          </a:p>
        </p:txBody>
      </p:sp>
      <p:sp>
        <p:nvSpPr>
          <p:cNvPr id="29699" name="Rectangle 2"/>
          <p:cNvSpPr>
            <a:spLocks noGrp="1" noChangeArrowheads="1"/>
          </p:cNvSpPr>
          <p:nvPr>
            <p:ph type="title" idx="4294967295"/>
          </p:nvPr>
        </p:nvSpPr>
        <p:spPr bwMode="auto">
          <a:xfrm>
            <a:off x="609600" y="0"/>
            <a:ext cx="8534400" cy="838200"/>
          </a:xfrm>
          <a:prstGeom prst="rect">
            <a:avLst/>
          </a:prstGeom>
          <a:noFill/>
          <a:ln>
            <a:miter lim="800000"/>
            <a:headEnd/>
            <a:tailEnd/>
          </a:ln>
        </p:spPr>
        <p:txBody>
          <a:bodyPr anchor="ctr"/>
          <a:lstStyle/>
          <a:p>
            <a:r>
              <a:rPr lang="en-US" sz="2400" smtClean="0">
                <a:solidFill>
                  <a:schemeClr val="bg1"/>
                </a:solidFill>
              </a:rPr>
              <a:t>Exhibit 10.11 </a:t>
            </a:r>
            <a:r>
              <a:rPr lang="en-US" sz="2400" b="0" smtClean="0">
                <a:solidFill>
                  <a:schemeClr val="bg1"/>
                </a:solidFill>
              </a:rPr>
              <a:t>Estimated Sales and Expenses for Madison’s U.S. and Canadian Business Segments </a:t>
            </a:r>
            <a:r>
              <a:rPr lang="en-US" sz="1800" b="0" smtClean="0">
                <a:solidFill>
                  <a:schemeClr val="bg1"/>
                </a:solidFill>
              </a:rPr>
              <a:t>(in Millions)</a:t>
            </a:r>
            <a:endParaRPr lang="en-US" sz="2400" b="0" smtClean="0">
              <a:solidFill>
                <a:schemeClr val="bg1"/>
              </a:solidFill>
            </a:endParaRPr>
          </a:p>
        </p:txBody>
      </p:sp>
      <p:pic>
        <p:nvPicPr>
          <p:cNvPr id="29700" name="Picture 1"/>
          <p:cNvPicPr>
            <a:picLocks noChangeAspect="1"/>
          </p:cNvPicPr>
          <p:nvPr/>
        </p:nvPicPr>
        <p:blipFill>
          <a:blip r:embed="rId2" cstate="print"/>
          <a:srcRect/>
          <a:stretch>
            <a:fillRect/>
          </a:stretch>
        </p:blipFill>
        <p:spPr bwMode="auto">
          <a:xfrm>
            <a:off x="838200" y="2282825"/>
            <a:ext cx="8305800" cy="19081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B3E2775-23ED-420D-9D2A-17646B56A1CA}" type="slidenum">
              <a:rPr lang="en-US" smtClean="0">
                <a:solidFill>
                  <a:schemeClr val="tx1"/>
                </a:solidFill>
              </a:rPr>
              <a:pPr>
                <a:defRPr/>
              </a:pPr>
              <a:t>27</a:t>
            </a:fld>
            <a:endParaRPr lang="en-US" smtClean="0">
              <a:solidFill>
                <a:schemeClr val="tx1"/>
              </a:solidFill>
            </a:endParaRPr>
          </a:p>
        </p:txBody>
      </p:sp>
      <p:sp>
        <p:nvSpPr>
          <p:cNvPr id="3072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10.12 </a:t>
            </a:r>
            <a:r>
              <a:rPr lang="en-US" sz="2600" b="0" smtClean="0">
                <a:solidFill>
                  <a:schemeClr val="bg1"/>
                </a:solidFill>
              </a:rPr>
              <a:t>Impact of Possible Exchange Rates on Cash Flows of Madison Co. (in Millions)</a:t>
            </a:r>
          </a:p>
        </p:txBody>
      </p:sp>
      <p:pic>
        <p:nvPicPr>
          <p:cNvPr id="30724" name="Picture 1"/>
          <p:cNvPicPr>
            <a:picLocks noChangeAspect="1"/>
          </p:cNvPicPr>
          <p:nvPr/>
        </p:nvPicPr>
        <p:blipFill>
          <a:blip r:embed="rId2" cstate="print"/>
          <a:srcRect/>
          <a:stretch>
            <a:fillRect/>
          </a:stretch>
        </p:blipFill>
        <p:spPr bwMode="auto">
          <a:xfrm>
            <a:off x="838200" y="1447800"/>
            <a:ext cx="8259763" cy="4267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8F8334B-764B-4192-BA56-2E9353159667}" type="slidenum">
              <a:rPr lang="en-US" smtClean="0">
                <a:solidFill>
                  <a:schemeClr val="tx1"/>
                </a:solidFill>
              </a:rPr>
              <a:pPr>
                <a:defRPr/>
              </a:pPr>
              <a:t>28</a:t>
            </a:fld>
            <a:endParaRPr lang="en-US" smtClean="0">
              <a:solidFill>
                <a:schemeClr val="tx1"/>
              </a:solidFill>
            </a:endParaRPr>
          </a:p>
        </p:txBody>
      </p:sp>
      <p:sp>
        <p:nvSpPr>
          <p:cNvPr id="3174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Translation Exposure</a:t>
            </a:r>
          </a:p>
        </p:txBody>
      </p:sp>
      <p:sp>
        <p:nvSpPr>
          <p:cNvPr id="31748" name="Rectangle 3"/>
          <p:cNvSpPr>
            <a:spLocks noGrp="1" noChangeArrowheads="1"/>
          </p:cNvSpPr>
          <p:nvPr>
            <p:ph type="body" idx="4294967295"/>
          </p:nvPr>
        </p:nvSpPr>
        <p:spPr bwMode="auto">
          <a:xfrm>
            <a:off x="1066800" y="1371600"/>
            <a:ext cx="7315200" cy="4038600"/>
          </a:xfrm>
          <a:prstGeom prst="rect">
            <a:avLst/>
          </a:prstGeom>
          <a:noFill/>
          <a:ln>
            <a:miter lim="800000"/>
            <a:headEnd/>
            <a:tailEnd/>
          </a:ln>
        </p:spPr>
        <p:txBody>
          <a:bodyPr/>
          <a:lstStyle/>
          <a:p>
            <a:pPr marL="495300" indent="-495300"/>
            <a:r>
              <a:rPr lang="en-US" sz="2800" u="sng" smtClean="0"/>
              <a:t>Definition</a:t>
            </a:r>
            <a:r>
              <a:rPr lang="en-US" sz="2800" smtClean="0"/>
              <a:t>: The exposure of the MNC’s consolidated financial statements to exchange rate fluctuations.</a:t>
            </a:r>
          </a:p>
          <a:p>
            <a:pPr marL="495300" indent="-495300"/>
            <a:r>
              <a:rPr lang="en-US" sz="2800" smtClean="0"/>
              <a:t>Determinants of translation exposure:</a:t>
            </a:r>
          </a:p>
          <a:p>
            <a:pPr marL="869950" lvl="1" indent="-412750">
              <a:buFont typeface="Wingdings" pitchFamily="2" charset="2"/>
              <a:buChar char="§"/>
            </a:pPr>
            <a:r>
              <a:rPr lang="en-US" sz="2400" smtClean="0"/>
              <a:t>The proportion of business conducted by foreign subsidiaries</a:t>
            </a:r>
          </a:p>
          <a:p>
            <a:pPr marL="869950" lvl="1" indent="-412750">
              <a:buFont typeface="Wingdings" pitchFamily="2" charset="2"/>
              <a:buChar char="§"/>
            </a:pPr>
            <a:r>
              <a:rPr lang="en-US" sz="2400" smtClean="0"/>
              <a:t>The locations of foreign subsidiaries</a:t>
            </a:r>
          </a:p>
          <a:p>
            <a:pPr marL="869950" lvl="1" indent="-412750">
              <a:buFont typeface="Wingdings" pitchFamily="2" charset="2"/>
              <a:buChar char="§"/>
            </a:pPr>
            <a:r>
              <a:rPr lang="en-US" sz="2400" smtClean="0"/>
              <a:t>The accounting methods used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3EA1493-2829-49A0-B410-899408F37D0C}" type="slidenum">
              <a:rPr lang="en-US" smtClean="0">
                <a:solidFill>
                  <a:schemeClr val="tx1"/>
                </a:solidFill>
              </a:rPr>
              <a:pPr>
                <a:defRPr/>
              </a:pPr>
              <a:t>29</a:t>
            </a:fld>
            <a:endParaRPr lang="en-US" smtClean="0">
              <a:solidFill>
                <a:schemeClr val="tx1"/>
              </a:solidFill>
            </a:endParaRPr>
          </a:p>
        </p:txBody>
      </p:sp>
      <p:sp>
        <p:nvSpPr>
          <p:cNvPr id="32771"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Accounting Methods</a:t>
            </a:r>
          </a:p>
        </p:txBody>
      </p:sp>
      <p:sp>
        <p:nvSpPr>
          <p:cNvPr id="31748" name="Rectangle 3"/>
          <p:cNvSpPr>
            <a:spLocks noGrp="1" noChangeArrowheads="1"/>
          </p:cNvSpPr>
          <p:nvPr>
            <p:ph type="body" idx="4294967295"/>
          </p:nvPr>
        </p:nvSpPr>
        <p:spPr bwMode="auto">
          <a:xfrm>
            <a:off x="685800" y="1219200"/>
            <a:ext cx="8305800" cy="4953000"/>
          </a:xfrm>
          <a:prstGeom prst="rect">
            <a:avLst/>
          </a:prstGeom>
          <a:ln>
            <a:miter lim="800000"/>
            <a:headEnd/>
            <a:tailEnd/>
          </a:ln>
        </p:spPr>
        <p:txBody>
          <a:bodyPr/>
          <a:lstStyle/>
          <a:p>
            <a:pPr marL="0" indent="0">
              <a:buFont typeface="Wingdings" pitchFamily="2" charset="2"/>
              <a:buNone/>
              <a:defRPr/>
            </a:pPr>
            <a:r>
              <a:rPr lang="en-US" sz="2800" dirty="0" smtClean="0"/>
              <a:t>MNC translation exposure  is affected by accounting procedures, many of which are based on </a:t>
            </a:r>
            <a:r>
              <a:rPr lang="en-US" sz="2800" b="1" dirty="0" smtClean="0"/>
              <a:t>FASB 52</a:t>
            </a:r>
            <a:r>
              <a:rPr lang="en-US" sz="2800" dirty="0" smtClean="0"/>
              <a:t>:</a:t>
            </a:r>
          </a:p>
          <a:p>
            <a:pPr marL="457200" indent="-457200">
              <a:buFont typeface="Wingdings" pitchFamily="2" charset="2"/>
              <a:buAutoNum type="arabicPeriod"/>
              <a:defRPr/>
            </a:pPr>
            <a:r>
              <a:rPr lang="en-US" sz="2800" dirty="0" smtClean="0">
                <a:solidFill>
                  <a:schemeClr val="tx1"/>
                </a:solidFill>
              </a:rPr>
              <a:t>The functional currency of an entity is the currency of the economic environment in which the entity operates.</a:t>
            </a:r>
          </a:p>
          <a:p>
            <a:pPr marL="457200" indent="-457200">
              <a:buFont typeface="Wingdings" pitchFamily="2" charset="2"/>
              <a:buAutoNum type="arabicPeriod"/>
              <a:defRPr/>
            </a:pPr>
            <a:r>
              <a:rPr lang="en-US" sz="2800" dirty="0" smtClean="0">
                <a:solidFill>
                  <a:schemeClr val="tx1"/>
                </a:solidFill>
              </a:rPr>
              <a:t>The current exchange rate as of the reporting date is used to translate the assets and liabilities of a foreign entity from its functional currency into the reporting currency.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A7B42FF-38CB-4F70-93CF-2318055C8C25}" type="slidenum">
              <a:rPr lang="en-US" smtClean="0">
                <a:solidFill>
                  <a:schemeClr val="tx1"/>
                </a:solidFill>
              </a:rPr>
              <a:pPr>
                <a:defRPr/>
              </a:pPr>
              <a:t>3</a:t>
            </a:fld>
            <a:endParaRPr lang="en-US" smtClean="0">
              <a:solidFill>
                <a:schemeClr val="tx1"/>
              </a:solidFill>
            </a:endParaRPr>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Relevance of Exchange Rate Risk</a:t>
            </a:r>
          </a:p>
        </p:txBody>
      </p:sp>
      <p:sp>
        <p:nvSpPr>
          <p:cNvPr id="8196" name="Rectangle 3"/>
          <p:cNvSpPr>
            <a:spLocks noGrp="1" noChangeArrowheads="1"/>
          </p:cNvSpPr>
          <p:nvPr>
            <p:ph type="body" idx="4294967295"/>
          </p:nvPr>
        </p:nvSpPr>
        <p:spPr bwMode="auto">
          <a:xfrm>
            <a:off x="990600" y="1371600"/>
            <a:ext cx="7315200" cy="4038600"/>
          </a:xfrm>
          <a:prstGeom prst="rect">
            <a:avLst/>
          </a:prstGeom>
          <a:noFill/>
          <a:ln>
            <a:miter lim="800000"/>
            <a:headEnd/>
            <a:tailEnd/>
          </a:ln>
        </p:spPr>
        <p:txBody>
          <a:bodyPr/>
          <a:lstStyle/>
          <a:p>
            <a:pPr marL="457200" indent="-457200">
              <a:spcAft>
                <a:spcPts val="1800"/>
              </a:spcAft>
            </a:pPr>
            <a:r>
              <a:rPr lang="en-US" sz="2400" smtClean="0"/>
              <a:t>Exchange rates are very volatile. </a:t>
            </a:r>
          </a:p>
          <a:p>
            <a:pPr marL="457200" indent="-457200"/>
            <a:r>
              <a:rPr lang="en-US" sz="2400" smtClean="0"/>
              <a:t>The dollar value of an MNC’s future payables or receivables in a foreign currency can change substantially in response to exchange rate movements.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04F3ED8-7642-47C9-BBBA-BEE157B7FDF1}" type="slidenum">
              <a:rPr lang="en-US" smtClean="0">
                <a:solidFill>
                  <a:schemeClr val="tx1"/>
                </a:solidFill>
              </a:rPr>
              <a:pPr>
                <a:defRPr/>
              </a:pPr>
              <a:t>30</a:t>
            </a:fld>
            <a:endParaRPr lang="en-US" smtClean="0">
              <a:solidFill>
                <a:schemeClr val="tx1"/>
              </a:solidFill>
            </a:endParaRPr>
          </a:p>
        </p:txBody>
      </p:sp>
      <p:sp>
        <p:nvSpPr>
          <p:cNvPr id="33795"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Accounting Methods</a:t>
            </a:r>
          </a:p>
        </p:txBody>
      </p:sp>
      <p:sp>
        <p:nvSpPr>
          <p:cNvPr id="33796" name="Rectangle 3"/>
          <p:cNvSpPr>
            <a:spLocks noGrp="1" noChangeArrowheads="1"/>
          </p:cNvSpPr>
          <p:nvPr>
            <p:ph type="body" idx="4294967295"/>
          </p:nvPr>
        </p:nvSpPr>
        <p:spPr bwMode="auto">
          <a:xfrm>
            <a:off x="685800" y="1219200"/>
            <a:ext cx="8305800" cy="5181600"/>
          </a:xfrm>
          <a:prstGeom prst="rect">
            <a:avLst/>
          </a:prstGeom>
          <a:noFill/>
          <a:ln>
            <a:miter lim="800000"/>
            <a:headEnd/>
            <a:tailEnd/>
          </a:ln>
        </p:spPr>
        <p:txBody>
          <a:bodyPr/>
          <a:lstStyle/>
          <a:p>
            <a:pPr marL="457200" indent="-457200">
              <a:spcAft>
                <a:spcPts val="1200"/>
              </a:spcAft>
              <a:buFontTx/>
              <a:buAutoNum type="arabicPeriod" startAt="3"/>
            </a:pPr>
            <a:r>
              <a:rPr lang="en-US" sz="2400" smtClean="0">
                <a:solidFill>
                  <a:schemeClr val="tx1"/>
                </a:solidFill>
              </a:rPr>
              <a:t>The weighted average exchange rate over the relevant period is used to translate revenue, expenses, and gains and losses of a foreign entity from its functional currency into the reporting currency.</a:t>
            </a:r>
          </a:p>
          <a:p>
            <a:pPr marL="457200" indent="-457200">
              <a:spcAft>
                <a:spcPts val="1200"/>
              </a:spcAft>
              <a:buFontTx/>
              <a:buAutoNum type="arabicPeriod" startAt="3"/>
            </a:pPr>
            <a:r>
              <a:rPr lang="en-US" sz="2400" smtClean="0">
                <a:solidFill>
                  <a:schemeClr val="tx1"/>
                </a:solidFill>
              </a:rPr>
              <a:t>Translated income gains or losses due to changes in foreign currency values are not recognized in current net income but are reported as a second component of stockholder’s equity; an exception to this rule is a foreign entity located in a country with high inflation.</a:t>
            </a:r>
          </a:p>
          <a:p>
            <a:pPr marL="457200" indent="-457200">
              <a:buFontTx/>
              <a:buAutoNum type="arabicPeriod" startAt="3"/>
            </a:pPr>
            <a:r>
              <a:rPr lang="en-US" sz="2400" smtClean="0">
                <a:solidFill>
                  <a:schemeClr val="tx1"/>
                </a:solidFill>
              </a:rPr>
              <a:t>Realized income gains or losses due to foreign currency transactions are recorded in current net income, although there are some exceptions.</a:t>
            </a:r>
            <a:endParaRPr lang="en-US" smtClean="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E399393-A4F5-4F9C-AC6D-1A2C4A979F86}" type="slidenum">
              <a:rPr lang="en-US" smtClean="0">
                <a:solidFill>
                  <a:schemeClr val="tx1"/>
                </a:solidFill>
              </a:rPr>
              <a:pPr>
                <a:defRPr/>
              </a:pPr>
              <a:t>31</a:t>
            </a:fld>
            <a:endParaRPr lang="en-US" smtClean="0">
              <a:solidFill>
                <a:schemeClr val="tx1"/>
              </a:solidFill>
            </a:endParaRPr>
          </a:p>
        </p:txBody>
      </p:sp>
      <p:sp>
        <p:nvSpPr>
          <p:cNvPr id="34819"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Exposure of an MNC’s Stock Price to Translation Effects</a:t>
            </a:r>
          </a:p>
        </p:txBody>
      </p:sp>
      <p:sp>
        <p:nvSpPr>
          <p:cNvPr id="32772" name="Rectangle 3"/>
          <p:cNvSpPr>
            <a:spLocks noGrp="1" noChangeArrowheads="1"/>
          </p:cNvSpPr>
          <p:nvPr>
            <p:ph type="body" idx="4294967295"/>
          </p:nvPr>
        </p:nvSpPr>
        <p:spPr bwMode="auto">
          <a:xfrm>
            <a:off x="838200" y="1219200"/>
            <a:ext cx="8153400" cy="4953000"/>
          </a:xfrm>
          <a:prstGeom prst="rect">
            <a:avLst/>
          </a:prstGeom>
          <a:ln>
            <a:miter lim="800000"/>
            <a:headEnd/>
            <a:tailEnd/>
          </a:ln>
        </p:spPr>
        <p:txBody>
          <a:bodyPr/>
          <a:lstStyle/>
          <a:p>
            <a:pPr marL="495300" indent="26988">
              <a:buFont typeface="Wingdings" pitchFamily="2" charset="2"/>
              <a:buNone/>
              <a:defRPr/>
            </a:pPr>
            <a:endParaRPr lang="en-US" sz="2800" dirty="0" smtClean="0"/>
          </a:p>
          <a:p>
            <a:pPr marL="495300" indent="26988">
              <a:buFont typeface="Wingdings" pitchFamily="2" charset="2"/>
              <a:buNone/>
              <a:defRPr/>
            </a:pPr>
            <a:r>
              <a:rPr lang="en-US" sz="2800" dirty="0" smtClean="0"/>
              <a:t>Because an MNC’s translation exposure affects its consolidated earnings, it can affect the MNC’s valuation.</a:t>
            </a:r>
          </a:p>
          <a:p>
            <a:pPr marL="495300" indent="-495300">
              <a:buFont typeface="Wingdings" pitchFamily="2" charset="2"/>
              <a:buAutoNum type="arabicPeriod"/>
              <a:defRPr/>
            </a:pPr>
            <a:endParaRPr lang="en-US" sz="2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9EC421C-E4D9-435C-874F-4B2F9BC0E0A1}" type="slidenum">
              <a:rPr lang="en-US" smtClean="0">
                <a:solidFill>
                  <a:schemeClr val="tx1"/>
                </a:solidFill>
              </a:rPr>
              <a:pPr>
                <a:defRPr/>
              </a:pPr>
              <a:t>32</a:t>
            </a:fld>
            <a:endParaRPr lang="en-US" smtClean="0">
              <a:solidFill>
                <a:schemeClr val="tx1"/>
              </a:solidFill>
            </a:endParaRPr>
          </a:p>
        </p:txBody>
      </p:sp>
      <p:sp>
        <p:nvSpPr>
          <p:cNvPr id="3584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10.13 </a:t>
            </a:r>
            <a:r>
              <a:rPr lang="en-US" sz="2600" b="0" smtClean="0">
                <a:solidFill>
                  <a:schemeClr val="bg1"/>
                </a:solidFill>
              </a:rPr>
              <a:t>How Translation Exposure Can Affect the MNC’s Stock Price</a:t>
            </a:r>
          </a:p>
        </p:txBody>
      </p:sp>
      <p:pic>
        <p:nvPicPr>
          <p:cNvPr id="35844" name="Picture 1"/>
          <p:cNvPicPr>
            <a:picLocks noChangeAspect="1"/>
          </p:cNvPicPr>
          <p:nvPr/>
        </p:nvPicPr>
        <p:blipFill>
          <a:blip r:embed="rId2" cstate="print"/>
          <a:srcRect/>
          <a:stretch>
            <a:fillRect/>
          </a:stretch>
        </p:blipFill>
        <p:spPr bwMode="auto">
          <a:xfrm>
            <a:off x="762000" y="1949450"/>
            <a:ext cx="8370888" cy="2089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DBBE31B-7E74-435F-9BF4-D6B7F44C9454}" type="slidenum">
              <a:rPr lang="en-US" smtClean="0">
                <a:solidFill>
                  <a:schemeClr val="tx1"/>
                </a:solidFill>
              </a:rPr>
              <a:pPr>
                <a:defRPr/>
              </a:pPr>
              <a:t>33</a:t>
            </a:fld>
            <a:endParaRPr lang="en-US" smtClean="0">
              <a:solidFill>
                <a:schemeClr val="tx1"/>
              </a:solidFill>
            </a:endParaRPr>
          </a:p>
        </p:txBody>
      </p:sp>
      <p:sp>
        <p:nvSpPr>
          <p:cNvPr id="36867"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SUMMARY</a:t>
            </a:r>
          </a:p>
        </p:txBody>
      </p:sp>
      <p:sp>
        <p:nvSpPr>
          <p:cNvPr id="36868" name="Rectangle 3"/>
          <p:cNvSpPr>
            <a:spLocks noGrp="1" noChangeArrowheads="1"/>
          </p:cNvSpPr>
          <p:nvPr>
            <p:ph type="body" idx="4294967295"/>
          </p:nvPr>
        </p:nvSpPr>
        <p:spPr bwMode="auto">
          <a:xfrm>
            <a:off x="838200" y="1219200"/>
            <a:ext cx="8153400" cy="4953000"/>
          </a:xfrm>
          <a:prstGeom prst="rect">
            <a:avLst/>
          </a:prstGeom>
          <a:noFill/>
          <a:ln>
            <a:miter lim="800000"/>
            <a:headEnd/>
            <a:tailEnd/>
          </a:ln>
        </p:spPr>
        <p:txBody>
          <a:bodyPr/>
          <a:lstStyle/>
          <a:p>
            <a:pPr>
              <a:buFont typeface="Wingdings" pitchFamily="2" charset="2"/>
              <a:buChar char="§"/>
            </a:pPr>
            <a:r>
              <a:rPr lang="en-US" sz="2400" smtClean="0"/>
              <a:t>MNCs with less risk can obtain funds at lower financing costs. Since they may experience more volatile cash flows because of exchange rate movements, exchange rate risk can affect their financing costs. Thus, MNCs recognize the relevance of exchange rate risk, and may benefit from hedging their exposure.</a:t>
            </a:r>
          </a:p>
          <a:p>
            <a:pPr>
              <a:buFont typeface="Wingdings" pitchFamily="2" charset="2"/>
              <a:buChar char="§"/>
            </a:pPr>
            <a:r>
              <a:rPr lang="en-US" sz="2400" smtClean="0"/>
              <a:t>Transaction exposure is the exposure of an MNC’s contractual transactions to exchange rate movements. MNCs can measure their transaction exposure by determining their future payables and receivables positions in various currencies, along with the volatility levels and correlations of these currencies. From this information, they can assess how their revenue and costs may change in response to various exchange rate scenarios.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86963CA-52D5-4E2A-BFC3-DFDBA6AA0706}" type="slidenum">
              <a:rPr lang="en-US" smtClean="0">
                <a:solidFill>
                  <a:schemeClr val="tx1"/>
                </a:solidFill>
              </a:rPr>
              <a:pPr>
                <a:defRPr/>
              </a:pPr>
              <a:t>34</a:t>
            </a:fld>
            <a:endParaRPr lang="en-US" smtClean="0">
              <a:solidFill>
                <a:schemeClr val="tx1"/>
              </a:solidFill>
            </a:endParaRPr>
          </a:p>
        </p:txBody>
      </p:sp>
      <p:sp>
        <p:nvSpPr>
          <p:cNvPr id="37891"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37892" name="Rectangle 3"/>
          <p:cNvSpPr>
            <a:spLocks noGrp="1" noChangeArrowheads="1"/>
          </p:cNvSpPr>
          <p:nvPr>
            <p:ph type="body" idx="4294967295"/>
          </p:nvPr>
        </p:nvSpPr>
        <p:spPr bwMode="auto">
          <a:xfrm>
            <a:off x="838200" y="1219200"/>
            <a:ext cx="8153400" cy="4953000"/>
          </a:xfrm>
          <a:prstGeom prst="rect">
            <a:avLst/>
          </a:prstGeom>
          <a:noFill/>
          <a:ln>
            <a:miter lim="800000"/>
            <a:headEnd/>
            <a:tailEnd/>
          </a:ln>
        </p:spPr>
        <p:txBody>
          <a:bodyPr/>
          <a:lstStyle/>
          <a:p>
            <a:pPr>
              <a:buFont typeface="Wingdings" pitchFamily="2" charset="2"/>
              <a:buChar char="§"/>
            </a:pPr>
            <a:r>
              <a:rPr lang="en-US" sz="2400" smtClean="0"/>
              <a:t>Economic exposure is any exposure of an MNC’s cash flows (direct or indirect) to exchange rate movements. MNCs can attempt to measure their economic exposure by determining the extent to which their cash flows will be affected by their exposure to each foreign currency.</a:t>
            </a:r>
          </a:p>
          <a:p>
            <a:pPr>
              <a:buFont typeface="Wingdings" pitchFamily="2" charset="2"/>
              <a:buChar char="§"/>
            </a:pPr>
            <a:r>
              <a:rPr lang="en-US" sz="2400" smtClean="0"/>
              <a:t>Translation exposure is the exposure of an MNC’s consolidated financial statements to exchange rate movements. To measure translation exposure, MNCs can forecast their earnings in each foreign currency and then determine how their earnings could be affected by the potential exchange rate movements of each currency.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EAA2C4D-9651-4C6D-9DB2-A677DBE80A74}" type="slidenum">
              <a:rPr lang="en-US" smtClean="0">
                <a:solidFill>
                  <a:schemeClr val="tx1"/>
                </a:solidFill>
              </a:rPr>
              <a:pPr>
                <a:defRPr/>
              </a:pPr>
              <a:t>4</a:t>
            </a:fld>
            <a:endParaRPr lang="en-US" smtClean="0">
              <a:solidFill>
                <a:schemeClr val="tx1"/>
              </a:solidFill>
            </a:endParaRPr>
          </a:p>
        </p:txBody>
      </p:sp>
      <p:sp>
        <p:nvSpPr>
          <p:cNvPr id="9219" name="Rectangle 2"/>
          <p:cNvSpPr>
            <a:spLocks noGrp="1" noChangeArrowheads="1"/>
          </p:cNvSpPr>
          <p:nvPr>
            <p:ph type="title" idx="4294967295"/>
          </p:nvPr>
        </p:nvSpPr>
        <p:spPr bwMode="auto">
          <a:xfrm>
            <a:off x="685800" y="0"/>
            <a:ext cx="8153400" cy="838200"/>
          </a:xfrm>
          <a:prstGeom prst="rect">
            <a:avLst/>
          </a:prstGeom>
          <a:noFill/>
          <a:ln>
            <a:miter lim="800000"/>
            <a:headEnd/>
            <a:tailEnd/>
          </a:ln>
        </p:spPr>
        <p:txBody>
          <a:bodyPr anchor="ctr"/>
          <a:lstStyle/>
          <a:p>
            <a:r>
              <a:rPr lang="en-US" sz="2600" smtClean="0">
                <a:solidFill>
                  <a:schemeClr val="bg1"/>
                </a:solidFill>
              </a:rPr>
              <a:t>Exhibit 10.1 </a:t>
            </a:r>
            <a:r>
              <a:rPr lang="en-US" sz="2600" b="0" smtClean="0">
                <a:solidFill>
                  <a:schemeClr val="bg1"/>
                </a:solidFill>
              </a:rPr>
              <a:t>Amount of Dollars Needed to Obtain Imports (transaction value is 1 million euros)</a:t>
            </a:r>
          </a:p>
        </p:txBody>
      </p:sp>
      <p:pic>
        <p:nvPicPr>
          <p:cNvPr id="9220" name="Picture 1"/>
          <p:cNvPicPr>
            <a:picLocks noChangeAspect="1"/>
          </p:cNvPicPr>
          <p:nvPr/>
        </p:nvPicPr>
        <p:blipFill>
          <a:blip r:embed="rId2" cstate="print"/>
          <a:srcRect/>
          <a:stretch>
            <a:fillRect/>
          </a:stretch>
        </p:blipFill>
        <p:spPr bwMode="auto">
          <a:xfrm>
            <a:off x="804863" y="1828800"/>
            <a:ext cx="8258175" cy="3352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540ED98-C63A-40B4-9C13-1FD232622B36}" type="slidenum">
              <a:rPr lang="en-US" smtClean="0">
                <a:solidFill>
                  <a:schemeClr val="tx1"/>
                </a:solidFill>
              </a:rPr>
              <a:pPr>
                <a:defRPr/>
              </a:pPr>
              <a:t>5</a:t>
            </a:fld>
            <a:endParaRPr lang="en-US" smtClean="0">
              <a:solidFill>
                <a:schemeClr val="tx1"/>
              </a:solidFill>
            </a:endParaRPr>
          </a:p>
        </p:txBody>
      </p:sp>
      <p:sp>
        <p:nvSpPr>
          <p:cNvPr id="1024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Relevance of Exchange Rate Risk</a:t>
            </a:r>
          </a:p>
        </p:txBody>
      </p:sp>
      <p:sp>
        <p:nvSpPr>
          <p:cNvPr id="10244" name="Rectangle 3"/>
          <p:cNvSpPr>
            <a:spLocks noGrp="1" noChangeArrowheads="1"/>
          </p:cNvSpPr>
          <p:nvPr>
            <p:ph type="body" idx="4294967295"/>
          </p:nvPr>
        </p:nvSpPr>
        <p:spPr bwMode="auto">
          <a:xfrm>
            <a:off x="609600" y="1371600"/>
            <a:ext cx="8077200" cy="4876800"/>
          </a:xfrm>
          <a:prstGeom prst="rect">
            <a:avLst/>
          </a:prstGeom>
          <a:noFill/>
          <a:ln>
            <a:miter lim="800000"/>
            <a:headEnd/>
            <a:tailEnd/>
          </a:ln>
        </p:spPr>
        <p:txBody>
          <a:bodyPr/>
          <a:lstStyle/>
          <a:p>
            <a:pPr marL="495300" indent="-495300">
              <a:buFont typeface="Wingdings" pitchFamily="2" charset="2"/>
              <a:buAutoNum type="arabicPeriod"/>
            </a:pPr>
            <a:r>
              <a:rPr lang="en-US" sz="2800" b="1" smtClean="0"/>
              <a:t>Investor Hedge Argument</a:t>
            </a:r>
            <a:r>
              <a:rPr lang="en-US" sz="2800" smtClean="0"/>
              <a:t>: exchange rate risk is irrelevant because investors can hedge exchange rate risk on their own.</a:t>
            </a:r>
          </a:p>
          <a:p>
            <a:pPr marL="495300" indent="-495300">
              <a:buFont typeface="Wingdings" pitchFamily="2" charset="2"/>
              <a:buAutoNum type="arabicPeriod"/>
            </a:pPr>
            <a:r>
              <a:rPr lang="en-US" sz="2800" b="1" smtClean="0"/>
              <a:t>Currency Diversification Argument</a:t>
            </a:r>
            <a:r>
              <a:rPr lang="en-US" sz="2800" smtClean="0"/>
              <a:t>: if U.S.-based MNC is well diversified across numerous currencies, its value will not be affected by exchange rate risk</a:t>
            </a:r>
          </a:p>
          <a:p>
            <a:pPr marL="495300" indent="-495300">
              <a:buFont typeface="Wingdings" pitchFamily="2" charset="2"/>
              <a:buAutoNum type="arabicPeriod"/>
            </a:pPr>
            <a:r>
              <a:rPr lang="en-US" sz="2800" b="1" smtClean="0"/>
              <a:t>Stakeholder Diversification Argument</a:t>
            </a:r>
            <a:r>
              <a:rPr lang="en-US" sz="2800" smtClean="0"/>
              <a:t>: if stakeholders are well diversified, they will be somewhat insulated against losses due to MNC exchange rate risk.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51623B0-EEC7-469F-AD00-14E9FA0A9DD0}" type="slidenum">
              <a:rPr lang="en-US" smtClean="0">
                <a:solidFill>
                  <a:schemeClr val="tx1"/>
                </a:solidFill>
              </a:rPr>
              <a:pPr>
                <a:defRPr/>
              </a:pPr>
              <a:t>6</a:t>
            </a:fld>
            <a:endParaRPr lang="en-US" smtClean="0">
              <a:solidFill>
                <a:schemeClr val="tx1"/>
              </a:solidFill>
            </a:endParaRPr>
          </a:p>
        </p:txBody>
      </p:sp>
      <p:sp>
        <p:nvSpPr>
          <p:cNvPr id="1126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Response from MNCs</a:t>
            </a:r>
          </a:p>
        </p:txBody>
      </p:sp>
      <p:sp>
        <p:nvSpPr>
          <p:cNvPr id="8196" name="Rectangle 3"/>
          <p:cNvSpPr>
            <a:spLocks noGrp="1" noChangeArrowheads="1"/>
          </p:cNvSpPr>
          <p:nvPr>
            <p:ph type="body" idx="4294967295"/>
          </p:nvPr>
        </p:nvSpPr>
        <p:spPr bwMode="auto">
          <a:xfrm>
            <a:off x="609600" y="1143000"/>
            <a:ext cx="8077200" cy="4876800"/>
          </a:xfrm>
          <a:prstGeom prst="rect">
            <a:avLst/>
          </a:prstGeom>
          <a:ln>
            <a:miter lim="800000"/>
            <a:headEnd/>
            <a:tailEnd/>
          </a:ln>
        </p:spPr>
        <p:txBody>
          <a:bodyPr/>
          <a:lstStyle/>
          <a:p>
            <a:pPr marL="0" indent="0">
              <a:spcAft>
                <a:spcPts val="1800"/>
              </a:spcAft>
              <a:buFont typeface="Wingdings" pitchFamily="2" charset="2"/>
              <a:buNone/>
              <a:defRPr/>
            </a:pPr>
            <a:r>
              <a:rPr lang="en-US" sz="2800" dirty="0" smtClean="0"/>
              <a:t>Many MNCs attempt to stabilize their earnings with hedging strategies because they believe exchange rate risk is relevant. </a:t>
            </a:r>
          </a:p>
          <a:p>
            <a:pPr marL="457200" indent="0">
              <a:buFont typeface="Wingdings" pitchFamily="2" charset="2"/>
              <a:buNone/>
              <a:defRPr/>
            </a:pPr>
            <a:r>
              <a:rPr lang="en-US" sz="2200" i="1" dirty="0" smtClean="0">
                <a:solidFill>
                  <a:schemeClr val="tx1"/>
                </a:solidFill>
              </a:rPr>
              <a:t>Because we manufacture and sell products in a number of countries throughout the world, we are </a:t>
            </a:r>
            <a:r>
              <a:rPr lang="en-US" sz="2200" i="1" dirty="0" err="1" smtClean="0">
                <a:solidFill>
                  <a:schemeClr val="tx1"/>
                </a:solidFill>
              </a:rPr>
              <a:t>expossed</a:t>
            </a:r>
            <a:r>
              <a:rPr lang="en-US" sz="2200" i="1" dirty="0" smtClean="0">
                <a:solidFill>
                  <a:schemeClr val="tx1"/>
                </a:solidFill>
              </a:rPr>
              <a:t> to the impact on revenues and expenses of movements in currency exchange rates.</a:t>
            </a:r>
          </a:p>
          <a:p>
            <a:pPr marL="457200" indent="0">
              <a:buFont typeface="Wingdings" pitchFamily="2" charset="2"/>
              <a:buNone/>
              <a:defRPr/>
            </a:pPr>
            <a:r>
              <a:rPr lang="en-US" sz="2200" i="1" dirty="0" smtClean="0">
                <a:solidFill>
                  <a:schemeClr val="tx1"/>
                </a:solidFill>
              </a:rPr>
              <a:t>					—Proctor &amp; Gamble Co.</a:t>
            </a:r>
          </a:p>
          <a:p>
            <a:pPr marL="457200" indent="0">
              <a:buFont typeface="Wingdings" pitchFamily="2" charset="2"/>
              <a:buNone/>
              <a:defRPr/>
            </a:pPr>
            <a:endParaRPr lang="en-US" sz="2200" i="1" dirty="0" smtClean="0">
              <a:solidFill>
                <a:schemeClr val="tx1"/>
              </a:solidFill>
            </a:endParaRPr>
          </a:p>
          <a:p>
            <a:pPr marL="457200" indent="0">
              <a:buFont typeface="Wingdings" pitchFamily="2" charset="2"/>
              <a:buNone/>
              <a:defRPr/>
            </a:pPr>
            <a:r>
              <a:rPr lang="en-US" sz="2200" i="1" dirty="0" smtClean="0">
                <a:solidFill>
                  <a:schemeClr val="tx1"/>
                </a:solidFill>
              </a:rPr>
              <a:t>Increased volatility in foreign exchange rates … may have an adverse impact on our business results and financial condition. </a:t>
            </a:r>
          </a:p>
          <a:p>
            <a:pPr marL="457200" indent="0">
              <a:buFont typeface="Wingdings" pitchFamily="2" charset="2"/>
              <a:buNone/>
              <a:defRPr/>
            </a:pPr>
            <a:r>
              <a:rPr lang="en-US" sz="2200" i="1" dirty="0" smtClean="0">
                <a:solidFill>
                  <a:schemeClr val="tx1"/>
                </a:solidFill>
              </a:rPr>
              <a:t>					—PepsiCo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4C8F4C8-9C00-46E0-9F73-E1C854004CB2}" type="slidenum">
              <a:rPr lang="en-US" smtClean="0">
                <a:solidFill>
                  <a:schemeClr val="tx1"/>
                </a:solidFill>
              </a:rPr>
              <a:pPr>
                <a:defRPr/>
              </a:pPr>
              <a:t>7</a:t>
            </a:fld>
            <a:endParaRPr lang="en-US" smtClean="0">
              <a:solidFill>
                <a:schemeClr val="tx1"/>
              </a:solidFill>
            </a:endParaRPr>
          </a:p>
        </p:txBody>
      </p:sp>
      <p:sp>
        <p:nvSpPr>
          <p:cNvPr id="12291"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Forms of Exchange Rate Exposure</a:t>
            </a:r>
          </a:p>
        </p:txBody>
      </p:sp>
      <p:sp>
        <p:nvSpPr>
          <p:cNvPr id="12292" name="Rectangle 3"/>
          <p:cNvSpPr>
            <a:spLocks noGrp="1" noChangeArrowheads="1"/>
          </p:cNvSpPr>
          <p:nvPr>
            <p:ph type="body" idx="4294967295"/>
          </p:nvPr>
        </p:nvSpPr>
        <p:spPr bwMode="auto">
          <a:xfrm>
            <a:off x="1066800" y="14478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800" smtClean="0"/>
              <a:t>Transaction exposure</a:t>
            </a:r>
          </a:p>
          <a:p>
            <a:pPr marL="495300" indent="-495300">
              <a:buFont typeface="Wingdings" pitchFamily="2" charset="2"/>
              <a:buAutoNum type="arabicPeriod"/>
            </a:pPr>
            <a:r>
              <a:rPr lang="en-US" sz="2800" smtClean="0"/>
              <a:t>Economic exposure</a:t>
            </a:r>
          </a:p>
          <a:p>
            <a:pPr marL="495300" indent="-495300">
              <a:buFont typeface="Wingdings" pitchFamily="2" charset="2"/>
              <a:buAutoNum type="arabicPeriod"/>
            </a:pPr>
            <a:r>
              <a:rPr lang="en-US" sz="2800" smtClean="0"/>
              <a:t>Translation exposure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3E9E20B-DA6F-44B4-9AE4-74317EB69AC7}" type="slidenum">
              <a:rPr lang="en-US" smtClean="0">
                <a:solidFill>
                  <a:schemeClr val="tx1"/>
                </a:solidFill>
              </a:rPr>
              <a:pPr>
                <a:defRPr/>
              </a:pPr>
              <a:t>8</a:t>
            </a:fld>
            <a:endParaRPr lang="en-US" smtClean="0">
              <a:solidFill>
                <a:schemeClr val="tx1"/>
              </a:solidFill>
            </a:endParaRPr>
          </a:p>
        </p:txBody>
      </p:sp>
      <p:sp>
        <p:nvSpPr>
          <p:cNvPr id="1028"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Transaction Exposure</a:t>
            </a:r>
          </a:p>
        </p:txBody>
      </p:sp>
      <p:sp>
        <p:nvSpPr>
          <p:cNvPr id="1029" name="Rectangle 3"/>
          <p:cNvSpPr>
            <a:spLocks noGrp="1" noChangeArrowheads="1"/>
          </p:cNvSpPr>
          <p:nvPr>
            <p:ph type="body" idx="4294967295"/>
          </p:nvPr>
        </p:nvSpPr>
        <p:spPr bwMode="auto">
          <a:xfrm>
            <a:off x="609600" y="1295400"/>
            <a:ext cx="8077200" cy="4876800"/>
          </a:xfrm>
          <a:prstGeom prst="rect">
            <a:avLst/>
          </a:prstGeom>
          <a:noFill/>
          <a:ln>
            <a:miter lim="800000"/>
            <a:headEnd/>
            <a:tailEnd/>
          </a:ln>
        </p:spPr>
        <p:txBody>
          <a:bodyPr/>
          <a:lstStyle/>
          <a:p>
            <a:pPr marL="495300" indent="-495300"/>
            <a:r>
              <a:rPr lang="en-US" sz="2800" u="sng" smtClean="0"/>
              <a:t>Definition</a:t>
            </a:r>
            <a:r>
              <a:rPr lang="en-US" sz="2800" smtClean="0"/>
              <a:t>: sensitivity of the firm’s contractual transactions in foreign currencies to exchange rate movements.</a:t>
            </a:r>
          </a:p>
          <a:p>
            <a:pPr marL="495300" indent="-495300"/>
            <a:r>
              <a:rPr lang="en-US" sz="2800" smtClean="0"/>
              <a:t>To assess transaction exposure, the MNC must:</a:t>
            </a:r>
          </a:p>
          <a:p>
            <a:pPr marL="869950" lvl="1" indent="-412750">
              <a:buFont typeface="Wingdings" pitchFamily="2" charset="2"/>
              <a:buChar char="§"/>
            </a:pPr>
            <a:r>
              <a:rPr lang="en-US" sz="2400" smtClean="0"/>
              <a:t>Estimate </a:t>
            </a:r>
            <a:r>
              <a:rPr lang="en-US" sz="2400" b="1" smtClean="0"/>
              <a:t>net cash flows </a:t>
            </a:r>
            <a:r>
              <a:rPr lang="en-US" sz="2400" smtClean="0"/>
              <a:t>in each currency (See Exhibits 10.2 &amp; 10.3)</a:t>
            </a:r>
          </a:p>
          <a:p>
            <a:pPr marL="869950" lvl="1" indent="-412750">
              <a:buFont typeface="Wingdings" pitchFamily="2" charset="2"/>
              <a:buChar char="§"/>
            </a:pPr>
            <a:r>
              <a:rPr lang="en-US" sz="2400" smtClean="0"/>
              <a:t>Measure potential impact of the </a:t>
            </a:r>
            <a:r>
              <a:rPr lang="en-US" sz="2400" b="1" smtClean="0"/>
              <a:t>currency exposure</a:t>
            </a:r>
          </a:p>
        </p:txBody>
      </p:sp>
      <p:graphicFrame>
        <p:nvGraphicFramePr>
          <p:cNvPr id="1026" name="Object 4"/>
          <p:cNvGraphicFramePr>
            <a:graphicFrameLocks noChangeAspect="1"/>
          </p:cNvGraphicFramePr>
          <p:nvPr/>
        </p:nvGraphicFramePr>
        <p:xfrm>
          <a:off x="2133600" y="4800600"/>
          <a:ext cx="6451600" cy="1377950"/>
        </p:xfrm>
        <a:graphic>
          <a:graphicData uri="http://schemas.openxmlformats.org/presentationml/2006/ole">
            <p:oleObj spid="_x0000_s1026" name="Equation" r:id="rId3" imgW="4635500" imgH="9906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093A111-4A78-4E00-A5A0-144DF09B0402}" type="slidenum">
              <a:rPr lang="en-US" smtClean="0">
                <a:solidFill>
                  <a:schemeClr val="tx1"/>
                </a:solidFill>
              </a:rPr>
              <a:pPr>
                <a:defRPr/>
              </a:pPr>
              <a:t>9</a:t>
            </a:fld>
            <a:endParaRPr lang="en-US" smtClean="0">
              <a:solidFill>
                <a:schemeClr val="tx1"/>
              </a:solidFill>
            </a:endParaRPr>
          </a:p>
        </p:txBody>
      </p:sp>
      <p:sp>
        <p:nvSpPr>
          <p:cNvPr id="13315" name="Rectangle 2"/>
          <p:cNvSpPr>
            <a:spLocks noGrp="1" noChangeArrowheads="1"/>
          </p:cNvSpPr>
          <p:nvPr>
            <p:ph type="title" idx="4294967295"/>
          </p:nvPr>
        </p:nvSpPr>
        <p:spPr bwMode="auto">
          <a:xfrm>
            <a:off x="381000" y="0"/>
            <a:ext cx="8763000" cy="838200"/>
          </a:xfrm>
          <a:prstGeom prst="rect">
            <a:avLst/>
          </a:prstGeom>
          <a:noFill/>
          <a:ln>
            <a:miter lim="800000"/>
            <a:headEnd/>
            <a:tailEnd/>
          </a:ln>
        </p:spPr>
        <p:txBody>
          <a:bodyPr anchor="ctr"/>
          <a:lstStyle/>
          <a:p>
            <a:r>
              <a:rPr lang="en-US" sz="2600" smtClean="0">
                <a:solidFill>
                  <a:schemeClr val="bg1"/>
                </a:solidFill>
              </a:rPr>
              <a:t>Exhibit 10.2 </a:t>
            </a:r>
            <a:r>
              <a:rPr lang="en-US" sz="2600" b="0" smtClean="0">
                <a:solidFill>
                  <a:schemeClr val="bg1"/>
                </a:solidFill>
              </a:rPr>
              <a:t>Consolidated Net Cash Flow Assessment of Miami Co.</a:t>
            </a:r>
          </a:p>
        </p:txBody>
      </p:sp>
      <p:pic>
        <p:nvPicPr>
          <p:cNvPr id="13316" name="Picture 2"/>
          <p:cNvPicPr>
            <a:picLocks noChangeAspect="1"/>
          </p:cNvPicPr>
          <p:nvPr/>
        </p:nvPicPr>
        <p:blipFill>
          <a:blip r:embed="rId2" cstate="print"/>
          <a:srcRect/>
          <a:stretch>
            <a:fillRect/>
          </a:stretch>
        </p:blipFill>
        <p:spPr bwMode="auto">
          <a:xfrm>
            <a:off x="908050" y="1905000"/>
            <a:ext cx="7924800" cy="19050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594</TotalTime>
  <Words>1592</Words>
  <Application>Microsoft Office PowerPoint</Application>
  <PresentationFormat>On-screen Show (4:3)</PresentationFormat>
  <Paragraphs>146</Paragraphs>
  <Slides>34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10_FMI 9th</vt:lpstr>
      <vt:lpstr>Equation</vt:lpstr>
      <vt:lpstr>Slide 1</vt:lpstr>
      <vt:lpstr>10</vt:lpstr>
      <vt:lpstr>Relevance of Exchange Rate Risk</vt:lpstr>
      <vt:lpstr>Exhibit 10.1 Amount of Dollars Needed to Obtain Imports (transaction value is 1 million euros)</vt:lpstr>
      <vt:lpstr>Relevance of Exchange Rate Risk</vt:lpstr>
      <vt:lpstr>Response from MNCs</vt:lpstr>
      <vt:lpstr>Forms of Exchange Rate Exposure</vt:lpstr>
      <vt:lpstr>Transaction Exposure</vt:lpstr>
      <vt:lpstr>Exhibit 10.2 Consolidated Net Cash Flow Assessment of Miami Co.</vt:lpstr>
      <vt:lpstr>Exhibit 10.3 Estimating the Range of Net Inflows or Outflows for Miami Co.</vt:lpstr>
      <vt:lpstr>Exposure of an MNC’s Portfolio </vt:lpstr>
      <vt:lpstr>Exposure of an MNC’s Portfolio Affected by:</vt:lpstr>
      <vt:lpstr>Exhibit 10.4 Standard Deviation of Exchange Rate Movements (based on quarterly exchange rates, 2005–2008)</vt:lpstr>
      <vt:lpstr>Exhibit 10.5 Shift In Currency Volatility During The Financial Crisis</vt:lpstr>
      <vt:lpstr>Exhibit 10.6 Correlations among Movements in Quarterly Exchange Rates</vt:lpstr>
      <vt:lpstr>Exhibit 10.7 Impact of Cash Flow and Correlation Conditions on an MNC’s Exposure</vt:lpstr>
      <vt:lpstr>Transaction Exposure Based on Value at Risk (VaR)</vt:lpstr>
      <vt:lpstr>Transaction Exposure Based on Value at Risk (VaR)</vt:lpstr>
      <vt:lpstr>Estimating VaR with an Electronic Spreadsheet</vt:lpstr>
      <vt:lpstr>Exhibit 10.8 Spreadsheet Analysis Used to Apply Value-at-Risk</vt:lpstr>
      <vt:lpstr>Limitations of VaR</vt:lpstr>
      <vt:lpstr>Economic Exposure</vt:lpstr>
      <vt:lpstr>Exhibit 10.9 Examples That Subject a Firm to Economic Exposure</vt:lpstr>
      <vt:lpstr>Exhibit 10.10 Economic Exposure to Exchange Rate Fluctuations</vt:lpstr>
      <vt:lpstr>Measuring Economic Exposure</vt:lpstr>
      <vt:lpstr>Exhibit 10.11 Estimated Sales and Expenses for Madison’s U.S. and Canadian Business Segments (in Millions)</vt:lpstr>
      <vt:lpstr>Exhibit 10.12 Impact of Possible Exchange Rates on Cash Flows of Madison Co. (in Millions)</vt:lpstr>
      <vt:lpstr>Translation Exposure</vt:lpstr>
      <vt:lpstr>Accounting Methods</vt:lpstr>
      <vt:lpstr>Accounting Methods</vt:lpstr>
      <vt:lpstr>Exposure of an MNC’s Stock Price to Translation Effects</vt:lpstr>
      <vt:lpstr>Exhibit 10.13 How Translation Exposure Can Affect the MNC’s Stock Price</vt:lpstr>
      <vt:lpstr>SUMMARY</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46</cp:revision>
  <dcterms:created xsi:type="dcterms:W3CDTF">2009-07-28T18:54:56Z</dcterms:created>
  <dcterms:modified xsi:type="dcterms:W3CDTF">2011-08-08T14:09:35Z</dcterms:modified>
</cp:coreProperties>
</file>