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9"/>
  </p:notesMasterIdLst>
  <p:sldIdLst>
    <p:sldId id="256" r:id="rId2"/>
    <p:sldId id="257" r:id="rId3"/>
    <p:sldId id="258" r:id="rId4"/>
    <p:sldId id="280" r:id="rId5"/>
    <p:sldId id="259" r:id="rId6"/>
    <p:sldId id="281" r:id="rId7"/>
    <p:sldId id="260" r:id="rId8"/>
    <p:sldId id="282" r:id="rId9"/>
    <p:sldId id="261" r:id="rId10"/>
    <p:sldId id="283" r:id="rId11"/>
    <p:sldId id="289" r:id="rId12"/>
    <p:sldId id="290" r:id="rId13"/>
    <p:sldId id="291" r:id="rId14"/>
    <p:sldId id="292" r:id="rId15"/>
    <p:sldId id="293" r:id="rId16"/>
    <p:sldId id="262" r:id="rId17"/>
    <p:sldId id="294" r:id="rId18"/>
    <p:sldId id="263" r:id="rId19"/>
    <p:sldId id="295" r:id="rId20"/>
    <p:sldId id="296" r:id="rId21"/>
    <p:sldId id="264" r:id="rId22"/>
    <p:sldId id="297" r:id="rId23"/>
    <p:sldId id="284" r:id="rId24"/>
    <p:sldId id="298" r:id="rId25"/>
    <p:sldId id="299" r:id="rId26"/>
    <p:sldId id="300" r:id="rId27"/>
    <p:sldId id="301" r:id="rId28"/>
    <p:sldId id="302" r:id="rId29"/>
    <p:sldId id="266" r:id="rId30"/>
    <p:sldId id="303" r:id="rId31"/>
    <p:sldId id="304" r:id="rId32"/>
    <p:sldId id="305" r:id="rId33"/>
    <p:sldId id="306" r:id="rId34"/>
    <p:sldId id="307" r:id="rId35"/>
    <p:sldId id="267" r:id="rId36"/>
    <p:sldId id="268" r:id="rId37"/>
    <p:sldId id="308" r:id="rId38"/>
    <p:sldId id="269" r:id="rId39"/>
    <p:sldId id="275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285" r:id="rId48"/>
    <p:sldId id="277" r:id="rId49"/>
    <p:sldId id="316" r:id="rId50"/>
    <p:sldId id="278" r:id="rId51"/>
    <p:sldId id="270" r:id="rId52"/>
    <p:sldId id="317" r:id="rId53"/>
    <p:sldId id="271" r:id="rId54"/>
    <p:sldId id="318" r:id="rId55"/>
    <p:sldId id="325" r:id="rId56"/>
    <p:sldId id="272" r:id="rId57"/>
    <p:sldId id="319" r:id="rId58"/>
    <p:sldId id="320" r:id="rId59"/>
    <p:sldId id="321" r:id="rId60"/>
    <p:sldId id="327" r:id="rId61"/>
    <p:sldId id="322" r:id="rId62"/>
    <p:sldId id="328" r:id="rId63"/>
    <p:sldId id="323" r:id="rId64"/>
    <p:sldId id="324" r:id="rId65"/>
    <p:sldId id="286" r:id="rId66"/>
    <p:sldId id="288" r:id="rId67"/>
    <p:sldId id="287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165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84231-207C-44B4-B85E-13E3A22E543F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60FBA-3796-4315-9363-4BF65B946E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4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young athletic population is different than the general population, and resting pulse rates less than 60 are common and are no cause for alarm as long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athlete is alert and oriented. Rates higher than 100 are expected during physical activity and are cause for alarm only if they do not quickly return to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normal level when activity ceases.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0FBA-3796-4315-9363-4BF65B946EA2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1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0FBA-3796-4315-9363-4BF65B946EA2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2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Oxyhemoglobin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absorbs infrared light at 990 nm, whereas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deoxyhemoglobin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absorbs red light at 660 nm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60FBA-3796-4315-9363-4BF65B946EA2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23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5C75900-524B-4E6A-8F83-FD4EE9EF1FB8}" type="datetimeFigureOut">
              <a:rPr lang="en-GB" smtClean="0"/>
              <a:pPr/>
              <a:t>27/02/2020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21293C-7CAF-4934-8211-35979AFBFA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086600" cy="9144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Physical examination</a:t>
            </a:r>
            <a:br>
              <a:rPr lang="en-GB" dirty="0" smtClean="0"/>
            </a:br>
            <a:r>
              <a:rPr lang="en-GB" dirty="0" err="1" smtClean="0"/>
              <a:t>Dr.Waqas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uscultation-lungs-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886200" cy="4419600"/>
          </a:xfrm>
        </p:spPr>
      </p:pic>
      <p:pic>
        <p:nvPicPr>
          <p:cNvPr id="6" name="Content Placeholder 5" descr="lungs_auscutati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76400"/>
            <a:ext cx="4235450" cy="4419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Minion-Regular"/>
              </a:rPr>
              <a:t>Evaluation of the injured or ill athlete consists of conducting a physical examination and obtaining a complete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set of </a:t>
            </a:r>
            <a:r>
              <a:rPr lang="en-US" sz="2800" b="1" dirty="0">
                <a:solidFill>
                  <a:srgbClr val="231F20"/>
                </a:solidFill>
                <a:latin typeface="Minion-Bold"/>
              </a:rPr>
              <a:t>vital signs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. </a:t>
            </a:r>
            <a:endParaRPr lang="en-US" sz="2800" dirty="0" smtClean="0">
              <a:solidFill>
                <a:srgbClr val="231F20"/>
              </a:solidFill>
              <a:latin typeface="Minion-Regular"/>
            </a:endParaRPr>
          </a:p>
          <a:p>
            <a:endParaRPr lang="en-US" sz="2800" dirty="0">
              <a:solidFill>
                <a:srgbClr val="231F20"/>
              </a:solidFill>
              <a:latin typeface="Minion-Regular"/>
            </a:endParaRPr>
          </a:p>
          <a:p>
            <a:endParaRPr lang="en-US" sz="2800" dirty="0" smtClean="0">
              <a:solidFill>
                <a:srgbClr val="231F2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Physical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examination can be either a </a:t>
            </a:r>
            <a:r>
              <a:rPr lang="en-US" sz="2800" dirty="0" smtClean="0">
                <a:solidFill>
                  <a:srgbClr val="FF0000"/>
                </a:solidFill>
                <a:latin typeface="Minion-Regular"/>
              </a:rPr>
              <a:t>focused body 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>systems approach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 or a </a:t>
            </a:r>
            <a:r>
              <a:rPr lang="en-US" sz="2800" dirty="0">
                <a:solidFill>
                  <a:srgbClr val="FF0000"/>
                </a:solidFill>
                <a:latin typeface="Minion-Regular"/>
              </a:rPr>
              <a:t>global head-to-toe </a:t>
            </a:r>
            <a:r>
              <a:rPr lang="en-US" sz="2800" dirty="0" smtClean="0">
                <a:solidFill>
                  <a:srgbClr val="FF0000"/>
                </a:solidFill>
                <a:latin typeface="Minion-Regular"/>
              </a:rPr>
              <a:t>approach.</a:t>
            </a:r>
            <a:r>
              <a:rPr lang="en-US" sz="2800" dirty="0">
                <a:solidFill>
                  <a:srgbClr val="FF0000"/>
                </a:solidFill>
                <a:latin typeface="Minion-Bold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Minion-Bold"/>
              </a:rPr>
            </a:br>
            <a:r>
              <a:rPr lang="en-US" sz="2800" dirty="0">
                <a:solidFill>
                  <a:srgbClr val="231F20"/>
                </a:solidFill>
                <a:latin typeface="Minion-Bold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Bold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574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Golden </a:t>
            </a:r>
            <a:r>
              <a:rPr lang="en-GB" b="1" dirty="0"/>
              <a:t>hour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676401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002060"/>
                </a:solidFill>
              </a:rPr>
              <a:t>G</a:t>
            </a:r>
            <a:r>
              <a:rPr lang="en-GB" sz="2800" b="1" dirty="0" smtClean="0">
                <a:solidFill>
                  <a:srgbClr val="002060"/>
                </a:solidFill>
              </a:rPr>
              <a:t>olden </a:t>
            </a:r>
            <a:r>
              <a:rPr lang="en-GB" sz="2800" b="1" dirty="0">
                <a:solidFill>
                  <a:srgbClr val="002060"/>
                </a:solidFill>
              </a:rPr>
              <a:t>hour </a:t>
            </a:r>
            <a:r>
              <a:rPr lang="en-GB" sz="2800" dirty="0" smtClean="0"/>
              <a:t>is </a:t>
            </a:r>
            <a:r>
              <a:rPr lang="en-GB" sz="2800" dirty="0"/>
              <a:t>time between </a:t>
            </a:r>
            <a:r>
              <a:rPr lang="en-GB" sz="2800" dirty="0">
                <a:solidFill>
                  <a:srgbClr val="002060"/>
                </a:solidFill>
              </a:rPr>
              <a:t>onset of injury and definitive surgical </a:t>
            </a:r>
            <a:r>
              <a:rPr lang="en-GB" sz="2800" dirty="0" smtClean="0">
                <a:solidFill>
                  <a:srgbClr val="002060"/>
                </a:solidFill>
              </a:rPr>
              <a:t>treatment.</a:t>
            </a:r>
          </a:p>
          <a:p>
            <a:r>
              <a:rPr lang="en-US" sz="2800" dirty="0"/>
              <a:t>This universally </a:t>
            </a:r>
            <a:r>
              <a:rPr lang="en-US" sz="2800" dirty="0" smtClean="0"/>
              <a:t>accepted concept </a:t>
            </a:r>
            <a:r>
              <a:rPr lang="en-US" sz="2800" dirty="0"/>
              <a:t>for the management of trauma patients means that </a:t>
            </a:r>
            <a:r>
              <a:rPr lang="en-US" sz="2800" b="1" dirty="0">
                <a:solidFill>
                  <a:srgbClr val="FF0000"/>
                </a:solidFill>
              </a:rPr>
              <a:t>paramedics concentrate on a rapid assessment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packaging of the patient</a:t>
            </a:r>
            <a:r>
              <a:rPr lang="en-US" sz="2800" dirty="0"/>
              <a:t> to keep their on-scene time to </a:t>
            </a:r>
            <a:r>
              <a:rPr lang="en-US" sz="2800" dirty="0">
                <a:solidFill>
                  <a:srgbClr val="FF0000"/>
                </a:solidFill>
              </a:rPr>
              <a:t>less </a:t>
            </a:r>
            <a:r>
              <a:rPr lang="en-US" sz="2800" dirty="0" smtClean="0">
                <a:solidFill>
                  <a:srgbClr val="FF0000"/>
                </a:solidFill>
              </a:rPr>
              <a:t>than 10 </a:t>
            </a:r>
            <a:r>
              <a:rPr lang="en-US" sz="2800" dirty="0">
                <a:solidFill>
                  <a:srgbClr val="FF0000"/>
                </a:solidFill>
              </a:rPr>
              <a:t>minutes.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If </a:t>
            </a:r>
            <a:r>
              <a:rPr lang="en-US" sz="2800" dirty="0"/>
              <a:t>the response time was 10 minutes and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transport </a:t>
            </a:r>
            <a:r>
              <a:rPr lang="en-US" sz="2800" dirty="0">
                <a:solidFill>
                  <a:srgbClr val="FF0000"/>
                </a:solidFill>
              </a:rPr>
              <a:t>time is also 10 minutes</a:t>
            </a:r>
            <a:r>
              <a:rPr lang="en-US" sz="2800" dirty="0"/>
              <a:t>, you can readily see </a:t>
            </a:r>
            <a:r>
              <a:rPr lang="en-US" sz="2800" dirty="0" smtClean="0"/>
              <a:t>that half </a:t>
            </a:r>
            <a:r>
              <a:rPr lang="en-US" sz="2800" dirty="0"/>
              <a:t>of the golden hour is gone before the patient </a:t>
            </a:r>
            <a:r>
              <a:rPr lang="en-US" sz="2800" dirty="0" smtClean="0"/>
              <a:t>even arrives </a:t>
            </a:r>
            <a:r>
              <a:rPr lang="en-US" sz="2800" dirty="0"/>
              <a:t>at a hospital, preferably a trauma center. </a:t>
            </a:r>
          </a:p>
        </p:txBody>
      </p:sp>
    </p:spTree>
    <p:extLst>
      <p:ext uri="{BB962C8B-B14F-4D97-AF65-F5344CB8AC3E}">
        <p14:creationId xmlns:p14="http://schemas.microsoft.com/office/powerpoint/2010/main" val="60796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524001"/>
            <a:ext cx="876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Therefore, it </a:t>
            </a:r>
            <a:r>
              <a:rPr lang="en-US" sz="2800" dirty="0"/>
              <a:t>is important that no time is lost by the athletic trainer </a:t>
            </a:r>
            <a:r>
              <a:rPr lang="en-US" sz="2800" dirty="0" smtClean="0"/>
              <a:t>in deciding </a:t>
            </a:r>
            <a:r>
              <a:rPr lang="en-US" sz="2800" dirty="0"/>
              <a:t>to summon EMS after the injury occurs.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Although not </a:t>
            </a:r>
            <a:r>
              <a:rPr lang="en-US" sz="2800" dirty="0"/>
              <a:t>all athletic injury emergencies are related to trauma, </a:t>
            </a:r>
            <a:r>
              <a:rPr lang="en-US" sz="2800" dirty="0" smtClean="0"/>
              <a:t>it is </a:t>
            </a:r>
            <a:r>
              <a:rPr lang="en-US" sz="2800" dirty="0"/>
              <a:t>reasonable to </a:t>
            </a:r>
            <a:r>
              <a:rPr lang="en-US" sz="2800" dirty="0">
                <a:solidFill>
                  <a:srgbClr val="FF0000"/>
                </a:solidFill>
              </a:rPr>
              <a:t>extend the trauma management concept </a:t>
            </a:r>
            <a:r>
              <a:rPr lang="en-US" sz="2800" dirty="0" smtClean="0">
                <a:solidFill>
                  <a:srgbClr val="FF0000"/>
                </a:solidFill>
              </a:rPr>
              <a:t>to medical </a:t>
            </a:r>
            <a:r>
              <a:rPr lang="en-US" sz="2800" dirty="0">
                <a:solidFill>
                  <a:srgbClr val="FF0000"/>
                </a:solidFill>
              </a:rPr>
              <a:t>patients</a:t>
            </a:r>
            <a:r>
              <a:rPr lang="en-US" sz="2800" dirty="0"/>
              <a:t> to avoid delays in getting the athlete </a:t>
            </a:r>
            <a:r>
              <a:rPr lang="en-US" sz="2800" dirty="0" smtClean="0"/>
              <a:t>to definitive </a:t>
            </a:r>
            <a:r>
              <a:rPr lang="en-US" sz="2800" dirty="0"/>
              <a:t>care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846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Scene Assessment and Safety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7526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approaching an athlete who is down, </a:t>
            </a:r>
            <a:r>
              <a:rPr lang="en-US" sz="2800" dirty="0" smtClean="0">
                <a:solidFill>
                  <a:srgbClr val="FF0000"/>
                </a:solidFill>
              </a:rPr>
              <a:t>avoid tunnel vision</a:t>
            </a:r>
            <a:r>
              <a:rPr lang="en-US" sz="2800" dirty="0"/>
              <a:t>; instead, get a </a:t>
            </a:r>
            <a:r>
              <a:rPr lang="en-US" sz="2800" dirty="0">
                <a:solidFill>
                  <a:srgbClr val="FF0000"/>
                </a:solidFill>
              </a:rPr>
              <a:t>global picture of the scene</a:t>
            </a:r>
            <a:r>
              <a:rPr lang="en-US" sz="2800" dirty="0"/>
              <a:t>. Is the </a:t>
            </a:r>
            <a:r>
              <a:rPr lang="en-US" sz="2800" dirty="0" smtClean="0"/>
              <a:t>scene safe</a:t>
            </a:r>
            <a:r>
              <a:rPr lang="en-US" sz="2800" dirty="0"/>
              <a:t>? How many athletes are injured? Are there hazards in </a:t>
            </a:r>
            <a:r>
              <a:rPr lang="en-US" sz="2800" dirty="0" smtClean="0"/>
              <a:t>the area </a:t>
            </a:r>
            <a:r>
              <a:rPr lang="en-US" sz="2800" dirty="0"/>
              <a:t>such </a:t>
            </a:r>
            <a:r>
              <a:rPr lang="en-US" sz="2800" dirty="0" smtClean="0"/>
              <a:t>as electrical </a:t>
            </a:r>
            <a:r>
              <a:rPr lang="en-US" sz="2800" dirty="0"/>
              <a:t>cords, water, or blood?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Is </a:t>
            </a:r>
            <a:r>
              <a:rPr lang="en-US" sz="2800" dirty="0"/>
              <a:t>the </a:t>
            </a:r>
            <a:r>
              <a:rPr lang="en-US" sz="2800" dirty="0" smtClean="0"/>
              <a:t>athlete moving</a:t>
            </a:r>
            <a:r>
              <a:rPr lang="en-US" sz="2800" dirty="0"/>
              <a:t>? Are bystanders or teammates trying to move </a:t>
            </a:r>
            <a:r>
              <a:rPr lang="en-US" sz="2800" dirty="0" smtClean="0"/>
              <a:t>the athlete</a:t>
            </a:r>
            <a:r>
              <a:rPr lang="en-US" sz="2800" dirty="0"/>
              <a:t>? Do you have sufficient resources and equipment </a:t>
            </a:r>
            <a:r>
              <a:rPr lang="en-US" sz="2800" dirty="0" smtClean="0"/>
              <a:t>to manage </a:t>
            </a:r>
            <a:r>
              <a:rPr lang="en-US" sz="2800" dirty="0"/>
              <a:t>the injured athlete? </a:t>
            </a:r>
          </a:p>
        </p:txBody>
      </p:sp>
    </p:spTree>
    <p:extLst>
      <p:ext uri="{BB962C8B-B14F-4D97-AF65-F5344CB8AC3E}">
        <p14:creationId xmlns:p14="http://schemas.microsoft.com/office/powerpoint/2010/main" val="75327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828800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If the athlete is an assault </a:t>
            </a:r>
            <a:r>
              <a:rPr lang="en-US" sz="2800" dirty="0" smtClean="0"/>
              <a:t>victim, where </a:t>
            </a:r>
            <a:r>
              <a:rPr lang="en-US" sz="2800" dirty="0"/>
              <a:t>are the </a:t>
            </a:r>
            <a:r>
              <a:rPr lang="en-US" sz="2800" dirty="0">
                <a:solidFill>
                  <a:srgbClr val="FF0000"/>
                </a:solidFill>
              </a:rPr>
              <a:t>assailant</a:t>
            </a:r>
            <a:r>
              <a:rPr lang="en-US" sz="2800" dirty="0"/>
              <a:t> and the </a:t>
            </a:r>
            <a:r>
              <a:rPr lang="en-US" sz="2800" dirty="0">
                <a:solidFill>
                  <a:srgbClr val="FF0000"/>
                </a:solidFill>
              </a:rPr>
              <a:t>weapon</a:t>
            </a:r>
            <a:r>
              <a:rPr lang="en-US" sz="2800" dirty="0"/>
              <a:t>?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All </a:t>
            </a:r>
            <a:r>
              <a:rPr lang="en-US" sz="2800" dirty="0"/>
              <a:t>of these questions must be answered as you approach so that you </a:t>
            </a:r>
            <a:r>
              <a:rPr lang="en-US" sz="2800" dirty="0">
                <a:solidFill>
                  <a:srgbClr val="FF0000"/>
                </a:solidFill>
              </a:rPr>
              <a:t>do not become injured yourself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Failure </a:t>
            </a:r>
            <a:r>
              <a:rPr lang="en-US" sz="2800" dirty="0">
                <a:solidFill>
                  <a:srgbClr val="FF0000"/>
                </a:solidFill>
              </a:rPr>
              <a:t>to see the big picture </a:t>
            </a:r>
            <a:r>
              <a:rPr lang="en-US" sz="2800" dirty="0" smtClean="0">
                <a:solidFill>
                  <a:srgbClr val="FF0000"/>
                </a:solidFill>
              </a:rPr>
              <a:t>is often </a:t>
            </a:r>
            <a:r>
              <a:rPr lang="en-US" sz="2800" dirty="0">
                <a:solidFill>
                  <a:srgbClr val="FF0000"/>
                </a:solidFill>
              </a:rPr>
              <a:t>called </a:t>
            </a:r>
            <a:r>
              <a:rPr lang="en-US" sz="2800" dirty="0">
                <a:solidFill>
                  <a:srgbClr val="002060"/>
                </a:solidFill>
              </a:rPr>
              <a:t>tunnel vision</a:t>
            </a:r>
            <a:r>
              <a:rPr lang="en-US" sz="2800" dirty="0">
                <a:solidFill>
                  <a:srgbClr val="FF0000"/>
                </a:solidFill>
              </a:rPr>
              <a:t> and can lead to significant </a:t>
            </a:r>
            <a:r>
              <a:rPr lang="en-US" sz="2800" dirty="0" smtClean="0">
                <a:solidFill>
                  <a:srgbClr val="FF0000"/>
                </a:solidFill>
              </a:rPr>
              <a:t>dangers being missed.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Scene Assessment and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Avoid tunnel vision</a:t>
            </a:r>
          </a:p>
          <a:p>
            <a:r>
              <a:rPr lang="en-GB" dirty="0" smtClean="0"/>
              <a:t>Get global Vision</a:t>
            </a:r>
          </a:p>
          <a:p>
            <a:r>
              <a:rPr lang="en-GB" dirty="0" smtClean="0"/>
              <a:t>Check the Hazards</a:t>
            </a:r>
          </a:p>
          <a:p>
            <a:r>
              <a:rPr lang="en-GB" dirty="0" smtClean="0"/>
              <a:t>See assaulting or Weapon</a:t>
            </a:r>
          </a:p>
          <a:p>
            <a:r>
              <a:rPr lang="en-GB" dirty="0" smtClean="0"/>
              <a:t>Make sure your safety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8808"/>
            <a:ext cx="7162800" cy="59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Body Substance Isolation Precautions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231F20"/>
                </a:solidFill>
                <a:latin typeface="Minion-Regular"/>
              </a:rPr>
              <a:t>   </a:t>
            </a:r>
          </a:p>
          <a:p>
            <a:pPr>
              <a:buNone/>
            </a:pPr>
            <a:r>
              <a:rPr lang="en-US" sz="3200" dirty="0">
                <a:solidFill>
                  <a:srgbClr val="231F20"/>
                </a:solidFill>
                <a:latin typeface="Minion-Regular"/>
              </a:rPr>
              <a:t> </a:t>
            </a:r>
            <a:r>
              <a:rPr lang="en-US" sz="3200" dirty="0" smtClean="0">
                <a:solidFill>
                  <a:srgbClr val="231F20"/>
                </a:solidFill>
                <a:latin typeface="Minion-Regular"/>
              </a:rPr>
              <a:t>  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Protection 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against the transmission of infectious diseases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such as </a:t>
            </a:r>
            <a:r>
              <a:rPr lang="en-US" sz="5900" dirty="0">
                <a:solidFill>
                  <a:srgbClr val="FF0000"/>
                </a:solidFill>
                <a:latin typeface="Minion-Regular"/>
              </a:rPr>
              <a:t>hepatitis or HIV 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is an important consideration when treating any </a:t>
            </a:r>
            <a:r>
              <a:rPr lang="en-US" sz="5900" dirty="0">
                <a:solidFill>
                  <a:srgbClr val="231F20"/>
                </a:solidFill>
                <a:latin typeface="+mj-lt"/>
              </a:rPr>
              <a:t>patient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. </a:t>
            </a:r>
            <a:endParaRPr lang="en-US" sz="5900" dirty="0" smtClean="0">
              <a:solidFill>
                <a:srgbClr val="231F20"/>
              </a:solidFill>
              <a:latin typeface="Minion-Regular"/>
            </a:endParaRPr>
          </a:p>
          <a:p>
            <a:pPr>
              <a:buNone/>
            </a:pPr>
            <a:r>
              <a:rPr lang="en-US" sz="5900" dirty="0">
                <a:solidFill>
                  <a:srgbClr val="231F20"/>
                </a:solidFill>
                <a:latin typeface="Minion-Regular"/>
              </a:rPr>
              <a:t>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   </a:t>
            </a:r>
          </a:p>
          <a:p>
            <a:pPr>
              <a:buNone/>
            </a:pPr>
            <a:r>
              <a:rPr lang="en-US" sz="5900" dirty="0">
                <a:solidFill>
                  <a:srgbClr val="231F20"/>
                </a:solidFill>
                <a:latin typeface="Minion-Regular"/>
              </a:rPr>
              <a:t>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    The 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degree of protection depends on the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procedure 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performed and the </a:t>
            </a:r>
            <a:r>
              <a:rPr lang="en-US" sz="5900" dirty="0">
                <a:solidFill>
                  <a:srgbClr val="FF0000"/>
                </a:solidFill>
                <a:latin typeface="Minion-Regular"/>
              </a:rPr>
              <a:t>body fluids you might come </a:t>
            </a:r>
            <a:r>
              <a:rPr lang="en-US" sz="5900" dirty="0" smtClean="0">
                <a:solidFill>
                  <a:srgbClr val="FF0000"/>
                </a:solidFill>
                <a:latin typeface="Minion-Regular"/>
              </a:rPr>
              <a:t>in contact </a:t>
            </a:r>
            <a:r>
              <a:rPr lang="en-US" sz="5900" dirty="0">
                <a:solidFill>
                  <a:srgbClr val="FF0000"/>
                </a:solidFill>
                <a:latin typeface="Minion-Regular"/>
              </a:rPr>
              <a:t>with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. </a:t>
            </a:r>
            <a:endParaRPr lang="en-US" sz="5900" dirty="0" smtClean="0">
              <a:solidFill>
                <a:srgbClr val="231F20"/>
              </a:solidFill>
              <a:latin typeface="Minion-Regular"/>
            </a:endParaRPr>
          </a:p>
          <a:p>
            <a:pPr>
              <a:buNone/>
            </a:pPr>
            <a:r>
              <a:rPr lang="en-US" sz="5900" dirty="0">
                <a:solidFill>
                  <a:srgbClr val="231F20"/>
                </a:solidFill>
                <a:latin typeface="Minion-Regular"/>
              </a:rPr>
              <a:t>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   </a:t>
            </a:r>
            <a:r>
              <a:rPr lang="en-US" sz="5900" dirty="0" smtClean="0">
                <a:solidFill>
                  <a:srgbClr val="FF0000"/>
                </a:solidFill>
                <a:latin typeface="Minion-Regular"/>
              </a:rPr>
              <a:t>Hand </a:t>
            </a:r>
            <a:r>
              <a:rPr lang="en-US" sz="5900" dirty="0">
                <a:solidFill>
                  <a:srgbClr val="FF0000"/>
                </a:solidFill>
                <a:latin typeface="Minion-Regular"/>
              </a:rPr>
              <a:t>washing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 is the single most effective way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to prevent 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the transmission of diseases, and the provider </a:t>
            </a:r>
            <a:r>
              <a:rPr lang="en-US" sz="5900" dirty="0" smtClean="0">
                <a:solidFill>
                  <a:srgbClr val="231F20"/>
                </a:solidFill>
                <a:latin typeface="Minion-Regular"/>
              </a:rPr>
              <a:t>should always </a:t>
            </a:r>
            <a:r>
              <a:rPr lang="en-US" sz="5900" dirty="0" smtClean="0">
                <a:solidFill>
                  <a:srgbClr val="FF0000"/>
                </a:solidFill>
                <a:latin typeface="Minion-Regular"/>
              </a:rPr>
              <a:t>wash </a:t>
            </a:r>
            <a:r>
              <a:rPr lang="en-US" sz="5900" dirty="0">
                <a:solidFill>
                  <a:srgbClr val="FF0000"/>
                </a:solidFill>
                <a:latin typeface="Minion-Regular"/>
              </a:rPr>
              <a:t>his or her hands before and after each </a:t>
            </a:r>
            <a:r>
              <a:rPr lang="en-US" sz="5900" dirty="0" smtClean="0">
                <a:solidFill>
                  <a:srgbClr val="FF0000"/>
                </a:solidFill>
                <a:latin typeface="Minion-Regular"/>
              </a:rPr>
              <a:t>patient contact</a:t>
            </a:r>
            <a:r>
              <a:rPr lang="en-US" sz="5900" dirty="0">
                <a:solidFill>
                  <a:srgbClr val="231F20"/>
                </a:solidFill>
                <a:latin typeface="Minion-Regular"/>
              </a:rPr>
              <a:t>. </a:t>
            </a:r>
            <a:br>
              <a:rPr lang="en-US" sz="5900" dirty="0">
                <a:solidFill>
                  <a:srgbClr val="231F20"/>
                </a:solidFill>
                <a:latin typeface="Minion-Regular"/>
              </a:rPr>
            </a:br>
            <a:r>
              <a:rPr lang="en-US" sz="59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5900" dirty="0">
                <a:solidFill>
                  <a:srgbClr val="231F20"/>
                </a:solidFill>
                <a:latin typeface="Minion-Regular"/>
              </a:rPr>
            </a:br>
            <a:endParaRPr lang="en-GB" sz="5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warm water and thoroughly spread the lathered</a:t>
            </a:r>
          </a:p>
          <a:p>
            <a:r>
              <a:rPr lang="en-US" sz="2400" dirty="0"/>
              <a:t>soap over the entire hand and wrist areas for </a:t>
            </a:r>
            <a:r>
              <a:rPr lang="en-US" sz="2400" dirty="0">
                <a:solidFill>
                  <a:srgbClr val="002060"/>
                </a:solidFill>
              </a:rPr>
              <a:t>at least 15 </a:t>
            </a:r>
            <a:r>
              <a:rPr lang="en-US" sz="2400" dirty="0" smtClean="0">
                <a:solidFill>
                  <a:srgbClr val="002060"/>
                </a:solidFill>
              </a:rPr>
              <a:t>seconds.</a:t>
            </a:r>
          </a:p>
          <a:p>
            <a:r>
              <a:rPr lang="en-US" sz="2400" dirty="0" smtClean="0"/>
              <a:t>Rinse </a:t>
            </a:r>
            <a:r>
              <a:rPr lang="en-US" sz="2400" dirty="0"/>
              <a:t>completely with a strong stream of water and dry completely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/>
              <a:t>If soap and water are not available</a:t>
            </a:r>
            <a:r>
              <a:rPr lang="en-US" sz="2400" dirty="0">
                <a:solidFill>
                  <a:srgbClr val="002060"/>
                </a:solidFill>
              </a:rPr>
              <a:t>, waterless </a:t>
            </a:r>
            <a:r>
              <a:rPr lang="en-US" sz="2400" dirty="0" smtClean="0">
                <a:solidFill>
                  <a:srgbClr val="002060"/>
                </a:solidFill>
              </a:rPr>
              <a:t>alcohol based </a:t>
            </a:r>
            <a:r>
              <a:rPr lang="en-US" sz="2400" dirty="0">
                <a:solidFill>
                  <a:srgbClr val="002060"/>
                </a:solidFill>
              </a:rPr>
              <a:t>soap</a:t>
            </a:r>
            <a:r>
              <a:rPr lang="en-US" sz="2400" dirty="0"/>
              <a:t> can be used until soap and water become available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Repeated use of these waterless soaps will lead </a:t>
            </a:r>
            <a:r>
              <a:rPr lang="en-US" sz="2400" dirty="0">
                <a:solidFill>
                  <a:srgbClr val="002060"/>
                </a:solidFill>
              </a:rPr>
              <a:t>to dry and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cracked skin</a:t>
            </a:r>
            <a:r>
              <a:rPr lang="en-US" sz="2400" dirty="0"/>
              <a:t>, which increases the likelihood of disease transmission because the skin is </a:t>
            </a:r>
            <a:r>
              <a:rPr lang="en-US" sz="2400" dirty="0">
                <a:solidFill>
                  <a:srgbClr val="002060"/>
                </a:solidFill>
              </a:rPr>
              <a:t>no longer intact.</a:t>
            </a:r>
          </a:p>
        </p:txBody>
      </p:sp>
    </p:spTree>
    <p:extLst>
      <p:ext uri="{BB962C8B-B14F-4D97-AF65-F5344CB8AC3E}">
        <p14:creationId xmlns:p14="http://schemas.microsoft.com/office/powerpoint/2010/main" val="142530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Inspection</a:t>
            </a:r>
          </a:p>
          <a:p>
            <a:r>
              <a:rPr lang="en-GB" dirty="0" smtClean="0"/>
              <a:t>Palpation</a:t>
            </a:r>
          </a:p>
          <a:p>
            <a:r>
              <a:rPr lang="en-GB" dirty="0" smtClean="0"/>
              <a:t>Percussion</a:t>
            </a:r>
          </a:p>
          <a:p>
            <a:r>
              <a:rPr lang="en-GB" dirty="0" smtClean="0"/>
              <a:t>Auscultation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904999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Wearing </a:t>
            </a:r>
            <a:r>
              <a:rPr lang="en-US" sz="2400" dirty="0">
                <a:solidFill>
                  <a:srgbClr val="FF0000"/>
                </a:solidFill>
              </a:rPr>
              <a:t>disposable latex or vinyl gloves</a:t>
            </a:r>
            <a:r>
              <a:rPr lang="en-US" sz="2400" dirty="0"/>
              <a:t> is mandatory</a:t>
            </a:r>
          </a:p>
          <a:p>
            <a:r>
              <a:rPr lang="en-US" sz="2400" dirty="0"/>
              <a:t>when there is any </a:t>
            </a:r>
            <a:r>
              <a:rPr lang="en-US" sz="2400" dirty="0">
                <a:solidFill>
                  <a:srgbClr val="FF0000"/>
                </a:solidFill>
              </a:rPr>
              <a:t>chance of coming into contact with blood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or bodily fluids.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dirty="0"/>
              <a:t>the increasing concerns over </a:t>
            </a:r>
            <a:r>
              <a:rPr lang="en-US" sz="2400" dirty="0">
                <a:solidFill>
                  <a:srgbClr val="FF0000"/>
                </a:solidFill>
              </a:rPr>
              <a:t>latex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allergies</a:t>
            </a:r>
            <a:r>
              <a:rPr lang="en-US" sz="2400" dirty="0"/>
              <a:t>, the use of </a:t>
            </a:r>
            <a:r>
              <a:rPr lang="en-US" sz="2400" dirty="0">
                <a:solidFill>
                  <a:srgbClr val="FF0000"/>
                </a:solidFill>
              </a:rPr>
              <a:t>vinyl gloves is preferred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use of </a:t>
            </a:r>
            <a:r>
              <a:rPr lang="en-US" sz="2400" dirty="0" smtClean="0"/>
              <a:t>eye goggles</a:t>
            </a:r>
            <a:r>
              <a:rPr lang="en-US" sz="2400" dirty="0"/>
              <a:t>, gowns, and masks is frequently indicated for </a:t>
            </a:r>
            <a:r>
              <a:rPr lang="en-US" sz="2400" dirty="0" smtClean="0"/>
              <a:t>many invasive </a:t>
            </a:r>
            <a:r>
              <a:rPr lang="en-US" sz="2400" dirty="0"/>
              <a:t>procedures performed by advanced providers, </a:t>
            </a:r>
            <a:r>
              <a:rPr lang="en-US" sz="2400" dirty="0" smtClean="0"/>
              <a:t>but their </a:t>
            </a:r>
            <a:r>
              <a:rPr lang="en-US" sz="2400" dirty="0"/>
              <a:t>use in the athletic environment is </a:t>
            </a:r>
            <a:r>
              <a:rPr lang="en-US" sz="2400" dirty="0" smtClean="0"/>
              <a:t>rare.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300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Level of protection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1196752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Procedure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Gloves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Mask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Gown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Eye Protection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Control minor bleeding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Yes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Control major bleeding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IV stars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Vital signs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</a:t>
                      </a:r>
                      <a:r>
                        <a:rPr lang="en-GB" baseline="0" dirty="0" smtClean="0"/>
                        <a:t> Injection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Advance airway Procedure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Yes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</a:t>
            </a:r>
            <a:r>
              <a:rPr lang="en-US" dirty="0"/>
              <a:t>survey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4582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primary survey is a </a:t>
            </a:r>
            <a:r>
              <a:rPr lang="en-US" sz="2800" dirty="0">
                <a:solidFill>
                  <a:srgbClr val="FF0000"/>
                </a:solidFill>
              </a:rPr>
              <a:t>rapid head-to-toe </a:t>
            </a:r>
            <a:r>
              <a:rPr lang="en-US" sz="2800" dirty="0" smtClean="0">
                <a:solidFill>
                  <a:srgbClr val="FF0000"/>
                </a:solidFill>
              </a:rPr>
              <a:t>assessment</a:t>
            </a:r>
            <a:r>
              <a:rPr lang="en-US" sz="2800" dirty="0" smtClean="0"/>
              <a:t> designed </a:t>
            </a:r>
            <a:r>
              <a:rPr lang="en-US" sz="2800" dirty="0">
                <a:solidFill>
                  <a:srgbClr val="7030A0"/>
                </a:solidFill>
              </a:rPr>
              <a:t>to identify and immediately correct life- and </a:t>
            </a:r>
            <a:r>
              <a:rPr lang="en-US" sz="2800" dirty="0" smtClean="0">
                <a:solidFill>
                  <a:srgbClr val="7030A0"/>
                </a:solidFill>
              </a:rPr>
              <a:t>limb threatening </a:t>
            </a:r>
            <a:r>
              <a:rPr lang="en-US" sz="2800" dirty="0">
                <a:solidFill>
                  <a:srgbClr val="7030A0"/>
                </a:solidFill>
              </a:rPr>
              <a:t>injuries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800" dirty="0"/>
              <a:t>Within the </a:t>
            </a:r>
            <a:r>
              <a:rPr lang="en-US" sz="2800" dirty="0">
                <a:solidFill>
                  <a:srgbClr val="FF0000"/>
                </a:solidFill>
              </a:rPr>
              <a:t>first minute</a:t>
            </a:r>
            <a:r>
              <a:rPr lang="en-US" sz="2800" dirty="0"/>
              <a:t>, you </a:t>
            </a:r>
            <a:r>
              <a:rPr lang="en-US" sz="2800" dirty="0" smtClean="0"/>
              <a:t>must determine </a:t>
            </a:r>
            <a:r>
              <a:rPr lang="en-US" sz="2800" dirty="0"/>
              <a:t>if the athlete is critically injured and activate </a:t>
            </a:r>
            <a:r>
              <a:rPr lang="en-US" sz="2800" dirty="0" smtClean="0"/>
              <a:t>the emergency </a:t>
            </a:r>
            <a:r>
              <a:rPr lang="en-US" sz="2800" dirty="0"/>
              <a:t>action plan (EAP).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>
                <a:solidFill>
                  <a:srgbClr val="FF0000"/>
                </a:solidFill>
              </a:rPr>
              <a:t>load and go,”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15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A: Stabilize cervical spine and check the airway</a:t>
            </a:r>
          </a:p>
          <a:p>
            <a:r>
              <a:rPr lang="en-GB" dirty="0" smtClean="0"/>
              <a:t>B: Check for breathing</a:t>
            </a:r>
          </a:p>
          <a:p>
            <a:r>
              <a:rPr lang="en-GB" dirty="0" smtClean="0"/>
              <a:t>C: Check for circulation</a:t>
            </a:r>
          </a:p>
          <a:p>
            <a:r>
              <a:rPr lang="en-GB" dirty="0" smtClean="0"/>
              <a:t>D: Check for neurological disability(or apply defibrillator)</a:t>
            </a:r>
          </a:p>
          <a:p>
            <a:r>
              <a:rPr lang="en-GB" dirty="0" smtClean="0"/>
              <a:t>E: Check level of exposure</a:t>
            </a:r>
          </a:p>
          <a:p>
            <a:endParaRPr lang="en-US" dirty="0"/>
          </a:p>
        </p:txBody>
      </p:sp>
      <p:pic>
        <p:nvPicPr>
          <p:cNvPr id="1026" name="Picture 2" descr="C:\Users\Junaid Azam\Downloads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24400"/>
            <a:ext cx="8229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Airway..Breathing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6002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Look and feel for the chest to rise, indicating the athlete is</a:t>
            </a:r>
          </a:p>
          <a:p>
            <a:r>
              <a:rPr lang="en-US" sz="2400" dirty="0"/>
              <a:t>breathing. Look to see that the chest rises in a symmetrical</a:t>
            </a:r>
          </a:p>
          <a:p>
            <a:r>
              <a:rPr lang="en-US" sz="2400" dirty="0"/>
              <a:t>fashion. </a:t>
            </a:r>
            <a:endParaRPr lang="en-US" sz="2400" dirty="0" smtClean="0"/>
          </a:p>
          <a:p>
            <a:r>
              <a:rPr lang="en-US" sz="2400" dirty="0" smtClean="0"/>
              <a:t>Asymmetry </a:t>
            </a:r>
            <a:r>
              <a:rPr lang="en-US" sz="2400" dirty="0"/>
              <a:t>may indicate significant chest trauma.</a:t>
            </a:r>
          </a:p>
          <a:p>
            <a:r>
              <a:rPr lang="en-US" sz="2400" dirty="0"/>
              <a:t>Evaluate the rate and quality of breathing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If the athlete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not </a:t>
            </a:r>
            <a:r>
              <a:rPr lang="en-US" sz="2400" dirty="0">
                <a:solidFill>
                  <a:srgbClr val="FF0000"/>
                </a:solidFill>
              </a:rPr>
              <a:t>breathing</a:t>
            </a:r>
            <a:r>
              <a:rPr lang="en-US" sz="2400" dirty="0"/>
              <a:t>, begin </a:t>
            </a:r>
            <a:r>
              <a:rPr lang="en-US" sz="2400" dirty="0">
                <a:solidFill>
                  <a:srgbClr val="FF0000"/>
                </a:solidFill>
              </a:rPr>
              <a:t>rescue breathing </a:t>
            </a:r>
            <a:r>
              <a:rPr lang="en-US" sz="2400" dirty="0"/>
              <a:t>with either </a:t>
            </a:r>
            <a:r>
              <a:rPr lang="en-US" sz="2400" dirty="0" smtClean="0"/>
              <a:t>   a </a:t>
            </a:r>
            <a:r>
              <a:rPr lang="en-US" sz="2400" dirty="0" smtClean="0">
                <a:solidFill>
                  <a:srgbClr val="FF0000"/>
                </a:solidFill>
              </a:rPr>
              <a:t>pocket mask </a:t>
            </a:r>
            <a:r>
              <a:rPr lang="en-US" sz="2400" dirty="0">
                <a:solidFill>
                  <a:srgbClr val="FF0000"/>
                </a:solidFill>
              </a:rPr>
              <a:t>or bag valve </a:t>
            </a:r>
            <a:r>
              <a:rPr lang="en-US" sz="2400" dirty="0" smtClean="0">
                <a:solidFill>
                  <a:srgbClr val="FF0000"/>
                </a:solidFill>
              </a:rPr>
              <a:t>mask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respiratory </a:t>
            </a:r>
            <a:r>
              <a:rPr lang="en-US" sz="2400" dirty="0" smtClean="0"/>
              <a:t>rate </a:t>
            </a:r>
            <a:r>
              <a:rPr lang="en-US" sz="2400" dirty="0" smtClean="0">
                <a:solidFill>
                  <a:srgbClr val="FF0000"/>
                </a:solidFill>
              </a:rPr>
              <a:t>less </a:t>
            </a:r>
            <a:r>
              <a:rPr lang="en-US" sz="2400" dirty="0">
                <a:solidFill>
                  <a:srgbClr val="FF0000"/>
                </a:solidFill>
              </a:rPr>
              <a:t>than 8 or greater than 30 is significant </a:t>
            </a:r>
            <a:r>
              <a:rPr lang="en-US" sz="2400" dirty="0"/>
              <a:t>and cause </a:t>
            </a:r>
            <a:r>
              <a:rPr lang="en-US" sz="2400" dirty="0" smtClean="0"/>
              <a:t>for concern</a:t>
            </a:r>
            <a:r>
              <a:rPr lang="en-US" sz="2400" dirty="0"/>
              <a:t>. Note the color of the </a:t>
            </a:r>
            <a:r>
              <a:rPr lang="en-US" sz="2400" dirty="0">
                <a:solidFill>
                  <a:srgbClr val="FF0000"/>
                </a:solidFill>
              </a:rPr>
              <a:t>oral mucosa </a:t>
            </a:r>
            <a:r>
              <a:rPr lang="en-US" sz="2400" dirty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nail beds to look </a:t>
            </a:r>
            <a:r>
              <a:rPr lang="en-US" sz="2400" dirty="0">
                <a:solidFill>
                  <a:srgbClr val="FF0000"/>
                </a:solidFill>
              </a:rPr>
              <a:t>for cyanosis</a:t>
            </a:r>
            <a:r>
              <a:rPr lang="en-US" sz="2400" dirty="0"/>
              <a:t>, which is </a:t>
            </a:r>
            <a:r>
              <a:rPr lang="en-US" sz="2400" dirty="0">
                <a:solidFill>
                  <a:srgbClr val="FF0000"/>
                </a:solidFill>
              </a:rPr>
              <a:t>a bluish color indicating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hypoxia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7030A0"/>
                </a:solidFill>
              </a:rPr>
              <a:t>Breathing must be adequate to ensure oxygenation</a:t>
            </a:r>
          </a:p>
          <a:p>
            <a:r>
              <a:rPr lang="en-US" sz="2400" dirty="0">
                <a:solidFill>
                  <a:srgbClr val="7030A0"/>
                </a:solidFill>
              </a:rPr>
              <a:t>of tissues (ventilation).</a:t>
            </a:r>
          </a:p>
        </p:txBody>
      </p:sp>
    </p:spTree>
    <p:extLst>
      <p:ext uri="{BB962C8B-B14F-4D97-AF65-F5344CB8AC3E}">
        <p14:creationId xmlns:p14="http://schemas.microsoft.com/office/powerpoint/2010/main" val="4222580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8288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Quickly feel the </a:t>
            </a:r>
            <a:r>
              <a:rPr lang="en-US" sz="2400" dirty="0">
                <a:solidFill>
                  <a:srgbClr val="FF0000"/>
                </a:solidFill>
              </a:rPr>
              <a:t>radial pulse </a:t>
            </a:r>
            <a:r>
              <a:rPr lang="en-US" sz="2400" dirty="0"/>
              <a:t>and note if it is fast or slow,</a:t>
            </a:r>
          </a:p>
          <a:p>
            <a:r>
              <a:rPr lang="en-US" sz="2400" dirty="0"/>
              <a:t>regular or irregular, and strong or weak. If the radial pulse</a:t>
            </a:r>
          </a:p>
          <a:p>
            <a:r>
              <a:rPr lang="en-US" sz="2400" dirty="0"/>
              <a:t>is absent, check the </a:t>
            </a:r>
            <a:r>
              <a:rPr lang="en-US" sz="2400" dirty="0">
                <a:solidFill>
                  <a:srgbClr val="FF0000"/>
                </a:solidFill>
              </a:rPr>
              <a:t>carotid pulse</a:t>
            </a:r>
            <a:r>
              <a:rPr lang="en-US" sz="2400" dirty="0"/>
              <a:t>. A weak or absent radial</a:t>
            </a:r>
          </a:p>
          <a:p>
            <a:r>
              <a:rPr lang="en-US" sz="2400" dirty="0"/>
              <a:t>pulse is a strong indication that the athlete is in </a:t>
            </a:r>
            <a:r>
              <a:rPr lang="en-US" sz="2400" dirty="0">
                <a:solidFill>
                  <a:srgbClr val="FF0000"/>
                </a:solidFill>
              </a:rPr>
              <a:t>critical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condition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mortality and morbidity are </a:t>
            </a:r>
            <a:r>
              <a:rPr lang="en-US" sz="2400" dirty="0" smtClean="0">
                <a:solidFill>
                  <a:srgbClr val="FF0000"/>
                </a:solidFill>
              </a:rPr>
              <a:t>increased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/>
              <a:t> </a:t>
            </a:r>
            <a:r>
              <a:rPr lang="en-US" sz="2400" dirty="0"/>
              <a:t>Now check </a:t>
            </a:r>
            <a:r>
              <a:rPr lang="en-US" sz="2400" dirty="0">
                <a:solidFill>
                  <a:srgbClr val="7030A0"/>
                </a:solidFill>
              </a:rPr>
              <a:t>capillary refill</a:t>
            </a:r>
            <a:r>
              <a:rPr lang="en-US" sz="2400" dirty="0"/>
              <a:t>. Press on the </a:t>
            </a:r>
            <a:r>
              <a:rPr lang="en-US" sz="2400" dirty="0" smtClean="0">
                <a:solidFill>
                  <a:srgbClr val="7030A0"/>
                </a:solidFill>
              </a:rPr>
              <a:t>nail bed</a:t>
            </a:r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of any finger and quickly release</a:t>
            </a:r>
            <a:r>
              <a:rPr lang="en-US" sz="2400" dirty="0"/>
              <a:t>, noting how quickly color</a:t>
            </a:r>
          </a:p>
          <a:p>
            <a:r>
              <a:rPr lang="en-US" sz="2400" dirty="0"/>
              <a:t>returns. Color should return </a:t>
            </a:r>
            <a:r>
              <a:rPr lang="en-US" sz="2400" dirty="0">
                <a:solidFill>
                  <a:srgbClr val="7030A0"/>
                </a:solidFill>
              </a:rPr>
              <a:t>within 3 seconds </a:t>
            </a:r>
            <a:r>
              <a:rPr lang="en-US" sz="2400" dirty="0"/>
              <a:t>or as</a:t>
            </a:r>
          </a:p>
          <a:p>
            <a:r>
              <a:rPr lang="en-US" sz="2400" dirty="0"/>
              <a:t>quickly as you can say the words “capillary refill.” </a:t>
            </a:r>
            <a:r>
              <a:rPr lang="en-US" sz="2400" dirty="0">
                <a:solidFill>
                  <a:srgbClr val="7030A0"/>
                </a:solidFill>
              </a:rPr>
              <a:t>If capillary refill is delayed, the athlete’s circulation is </a:t>
            </a:r>
            <a:r>
              <a:rPr lang="en-US" sz="2400" dirty="0">
                <a:solidFill>
                  <a:srgbClr val="FF0000"/>
                </a:solidFill>
              </a:rPr>
              <a:t>not sufficient to perfuse the vital </a:t>
            </a:r>
            <a:r>
              <a:rPr lang="en-US" sz="2400" dirty="0" smtClean="0">
                <a:solidFill>
                  <a:srgbClr val="FF0000"/>
                </a:solidFill>
              </a:rPr>
              <a:t>organs.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8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7239000" cy="36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6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Disability/Defibrillation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915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Disability refers to a </a:t>
            </a:r>
            <a:r>
              <a:rPr lang="en-US" sz="2800" dirty="0">
                <a:solidFill>
                  <a:srgbClr val="7030A0"/>
                </a:solidFill>
              </a:rPr>
              <a:t>brief neurological examination</a:t>
            </a:r>
            <a:r>
              <a:rPr lang="en-US" sz="2800" dirty="0"/>
              <a:t>. It </a:t>
            </a:r>
            <a:r>
              <a:rPr lang="en-US" sz="2800" dirty="0" smtClean="0"/>
              <a:t>is time </a:t>
            </a:r>
            <a:r>
              <a:rPr lang="en-US" sz="2800" dirty="0"/>
              <a:t>consuming to perform a focused neurological examination, and </a:t>
            </a:r>
            <a:r>
              <a:rPr lang="en-US" sz="2800" dirty="0">
                <a:solidFill>
                  <a:srgbClr val="7030A0"/>
                </a:solidFill>
              </a:rPr>
              <a:t>merely asking the athlete to move his or </a:t>
            </a:r>
            <a:r>
              <a:rPr lang="en-US" sz="2800" dirty="0" smtClean="0">
                <a:solidFill>
                  <a:srgbClr val="7030A0"/>
                </a:solidFill>
              </a:rPr>
              <a:t>her arms </a:t>
            </a:r>
            <a:r>
              <a:rPr lang="en-US" sz="2800" dirty="0">
                <a:solidFill>
                  <a:srgbClr val="7030A0"/>
                </a:solidFill>
              </a:rPr>
              <a:t>and legs</a:t>
            </a:r>
            <a:r>
              <a:rPr lang="en-US" sz="2800" dirty="0"/>
              <a:t> is sufficient for a primary survey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801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8153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Clothing or equipment </a:t>
            </a:r>
            <a:r>
              <a:rPr lang="en-US" sz="2800" dirty="0"/>
              <a:t>may need to be </a:t>
            </a:r>
            <a:r>
              <a:rPr lang="en-US" sz="2800" dirty="0">
                <a:solidFill>
                  <a:srgbClr val="7030A0"/>
                </a:solidFill>
              </a:rPr>
              <a:t>removed</a:t>
            </a:r>
            <a:r>
              <a:rPr lang="en-US" sz="2800" dirty="0"/>
              <a:t> to </a:t>
            </a:r>
            <a:r>
              <a:rPr lang="en-US" sz="2800" dirty="0" smtClean="0"/>
              <a:t>examine the </a:t>
            </a:r>
            <a:r>
              <a:rPr lang="en-US" sz="2800" dirty="0"/>
              <a:t>injured athlete. </a:t>
            </a:r>
            <a:endParaRPr lang="en-US" sz="2800" dirty="0" smtClean="0"/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Modesty or environmental concerns </a:t>
            </a:r>
            <a:r>
              <a:rPr lang="en-US" sz="2800" dirty="0" smtClean="0"/>
              <a:t>should </a:t>
            </a:r>
            <a:r>
              <a:rPr lang="en-US" sz="2800" dirty="0"/>
              <a:t>be taken into account but </a:t>
            </a:r>
            <a:r>
              <a:rPr lang="en-US" sz="2800" dirty="0">
                <a:solidFill>
                  <a:srgbClr val="7030A0"/>
                </a:solidFill>
              </a:rPr>
              <a:t>should never inhibit </a:t>
            </a:r>
            <a:r>
              <a:rPr lang="en-US" sz="2800" dirty="0" smtClean="0">
                <a:solidFill>
                  <a:srgbClr val="7030A0"/>
                </a:solidFill>
              </a:rPr>
              <a:t>the examination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455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 Complete head-to-toe </a:t>
            </a:r>
            <a:r>
              <a:rPr lang="en-GB" dirty="0"/>
              <a:t>examination to rule out </a:t>
            </a:r>
            <a:r>
              <a:rPr lang="en-GB" dirty="0" smtClean="0"/>
              <a:t>other injuries</a:t>
            </a:r>
            <a:endParaRPr lang="en-GB" dirty="0"/>
          </a:p>
        </p:txBody>
      </p:sp>
      <p:pic>
        <p:nvPicPr>
          <p:cNvPr id="2050" name="Picture 2" descr="C:\Users\Junaid Azam\Downloads\Screen-Shot-2014-10-27-at-09.05.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019800" cy="4038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Inspection involves a close examination of the injured area </a:t>
            </a:r>
            <a:r>
              <a:rPr lang="en-GB" dirty="0" smtClean="0">
                <a:solidFill>
                  <a:srgbClr val="FF0000"/>
                </a:solidFill>
              </a:rPr>
              <a:t>looking for </a:t>
            </a:r>
            <a:r>
              <a:rPr lang="en-GB" dirty="0" smtClean="0"/>
              <a:t>deformity, contusions, abrasions, swelling, and bleeding.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Starting at the head use a </a:t>
            </a:r>
            <a:r>
              <a:rPr lang="en-US" sz="2800" dirty="0">
                <a:solidFill>
                  <a:srgbClr val="FF0000"/>
                </a:solidFill>
              </a:rPr>
              <a:t>look, listen, and palpate </a:t>
            </a:r>
            <a:r>
              <a:rPr lang="en-US" sz="2800" dirty="0" smtClean="0"/>
              <a:t>approach.</a:t>
            </a:r>
          </a:p>
          <a:p>
            <a:r>
              <a:rPr lang="en-US" sz="2800" dirty="0" smtClean="0"/>
              <a:t> Look </a:t>
            </a:r>
            <a:r>
              <a:rPr lang="en-US" sz="2800" dirty="0"/>
              <a:t>for contusions, abrasions, lacerations, and </a:t>
            </a:r>
            <a:r>
              <a:rPr lang="en-US" sz="2800" dirty="0" smtClean="0"/>
              <a:t>deformity.</a:t>
            </a:r>
          </a:p>
          <a:p>
            <a:endParaRPr lang="en-US" sz="2800" dirty="0" smtClean="0"/>
          </a:p>
          <a:p>
            <a:r>
              <a:rPr lang="en-US" sz="2800" dirty="0" smtClean="0"/>
              <a:t> Listen </a:t>
            </a:r>
            <a:r>
              <a:rPr lang="en-US" sz="2800" dirty="0"/>
              <a:t>to breath sounds in the chest.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Palpate </a:t>
            </a:r>
            <a:r>
              <a:rPr lang="en-US" sz="2800" dirty="0"/>
              <a:t>body parts </a:t>
            </a:r>
            <a:r>
              <a:rPr lang="en-US" sz="2800" dirty="0" smtClean="0"/>
              <a:t>for crepitus</a:t>
            </a:r>
            <a:r>
              <a:rPr lang="en-US" sz="2800" dirty="0"/>
              <a:t>, pain, and rigidity or masses. Listen for </a:t>
            </a:r>
            <a:r>
              <a:rPr lang="en-US" sz="2800" dirty="0" smtClean="0"/>
              <a:t>abnormal sounds </a:t>
            </a:r>
            <a:r>
              <a:rPr lang="en-US" sz="2800" dirty="0"/>
              <a:t>while palpating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23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Head-to-Toe Examination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Look at the </a:t>
            </a:r>
            <a:r>
              <a:rPr lang="en-US" sz="2800" dirty="0">
                <a:solidFill>
                  <a:srgbClr val="FF0000"/>
                </a:solidFill>
              </a:rPr>
              <a:t>P</a:t>
            </a:r>
            <a:r>
              <a:rPr lang="en-US" sz="2800" dirty="0" smtClean="0">
                <a:solidFill>
                  <a:srgbClr val="FF0000"/>
                </a:solidFill>
              </a:rPr>
              <a:t>upils</a:t>
            </a:r>
            <a:r>
              <a:rPr lang="en-US" sz="2800" dirty="0" smtClean="0"/>
              <a:t> </a:t>
            </a:r>
            <a:r>
              <a:rPr lang="en-US" sz="2800" dirty="0"/>
              <a:t>while examining the head. Pupils </a:t>
            </a:r>
            <a:r>
              <a:rPr lang="en-US" sz="2800" dirty="0" smtClean="0"/>
              <a:t>should be </a:t>
            </a:r>
            <a:r>
              <a:rPr lang="en-US" sz="2800" dirty="0">
                <a:solidFill>
                  <a:srgbClr val="7030A0"/>
                </a:solidFill>
              </a:rPr>
              <a:t>midline, equal, and round, and they should react to </a:t>
            </a:r>
            <a:r>
              <a:rPr lang="en-US" sz="2800" dirty="0" smtClean="0">
                <a:solidFill>
                  <a:srgbClr val="7030A0"/>
                </a:solidFill>
              </a:rPr>
              <a:t>light and </a:t>
            </a:r>
            <a:r>
              <a:rPr lang="en-US" sz="2800" dirty="0">
                <a:solidFill>
                  <a:srgbClr val="7030A0"/>
                </a:solidFill>
              </a:rPr>
              <a:t>accommodation</a:t>
            </a:r>
            <a:r>
              <a:rPr lang="en-US" sz="2800" dirty="0"/>
              <a:t>;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acronym PERRLA is </a:t>
            </a:r>
            <a:r>
              <a:rPr lang="en-US" sz="2800" dirty="0" smtClean="0"/>
              <a:t>frequently.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8355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81841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2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443841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Palpate for deformity or pain in the </a:t>
            </a:r>
            <a:r>
              <a:rPr lang="en-US" sz="2800" dirty="0" smtClean="0"/>
              <a:t>cervical spine </a:t>
            </a:r>
            <a:r>
              <a:rPr lang="en-US" sz="2800" dirty="0"/>
              <a:t>and ensure the </a:t>
            </a:r>
            <a:r>
              <a:rPr lang="en-US" sz="2800" dirty="0">
                <a:solidFill>
                  <a:srgbClr val="7030A0"/>
                </a:solidFill>
              </a:rPr>
              <a:t>trachea is in a midline position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Auscultate lung sounds </a:t>
            </a:r>
            <a:r>
              <a:rPr lang="en-US" sz="2800" dirty="0">
                <a:solidFill>
                  <a:srgbClr val="FF0000"/>
                </a:solidFill>
              </a:rPr>
              <a:t>high in the axilla bilaterally</a:t>
            </a:r>
            <a:r>
              <a:rPr lang="en-US" sz="2800" dirty="0"/>
              <a:t> to determine </a:t>
            </a:r>
            <a:r>
              <a:rPr lang="en-US" sz="2800" dirty="0">
                <a:solidFill>
                  <a:srgbClr val="7030A0"/>
                </a:solidFill>
              </a:rPr>
              <a:t>the presence of equal breath </a:t>
            </a:r>
            <a:r>
              <a:rPr lang="en-US" sz="2800" dirty="0" smtClean="0">
                <a:solidFill>
                  <a:srgbClr val="7030A0"/>
                </a:solidFill>
              </a:rPr>
              <a:t>sounds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 smtClean="0"/>
              <a:t>Palpate </a:t>
            </a:r>
            <a:r>
              <a:rPr lang="en-US" sz="2800" dirty="0">
                <a:solidFill>
                  <a:srgbClr val="7030A0"/>
                </a:solidFill>
              </a:rPr>
              <a:t>each quadrant of the abdomen for pain or rigidity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Compression of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iliac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crests evaluates stability of the pelvis</a:t>
            </a:r>
            <a:r>
              <a:rPr lang="en-US" sz="2800" dirty="0"/>
              <a:t>. Carefully </a:t>
            </a:r>
            <a:r>
              <a:rPr lang="en-US" sz="2800" dirty="0" smtClean="0"/>
              <a:t>but quickly </a:t>
            </a:r>
            <a:r>
              <a:rPr lang="en-US" sz="2800" dirty="0"/>
              <a:t>palpate </a:t>
            </a:r>
            <a:r>
              <a:rPr lang="en-US" sz="2800" dirty="0">
                <a:solidFill>
                  <a:srgbClr val="FF0000"/>
                </a:solidFill>
              </a:rPr>
              <a:t>each leg and arm for deformity or pain</a:t>
            </a:r>
          </a:p>
        </p:txBody>
      </p:sp>
    </p:spTree>
    <p:extLst>
      <p:ext uri="{BB962C8B-B14F-4D97-AF65-F5344CB8AC3E}">
        <p14:creationId xmlns:p14="http://schemas.microsoft.com/office/powerpoint/2010/main" val="42420433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915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Check pulses </a:t>
            </a:r>
            <a:r>
              <a:rPr lang="en-US" sz="2800" dirty="0"/>
              <a:t>in each extremity to ensure they are </a:t>
            </a:r>
            <a:r>
              <a:rPr lang="en-US" sz="2800" dirty="0" smtClean="0">
                <a:solidFill>
                  <a:srgbClr val="7030A0"/>
                </a:solidFill>
              </a:rPr>
              <a:t>present and </a:t>
            </a:r>
            <a:r>
              <a:rPr lang="en-US" sz="2800" dirty="0">
                <a:solidFill>
                  <a:srgbClr val="7030A0"/>
                </a:solidFill>
              </a:rPr>
              <a:t>equal</a:t>
            </a:r>
            <a:r>
              <a:rPr lang="en-US" sz="2800" dirty="0"/>
              <a:t>. For the </a:t>
            </a:r>
            <a:r>
              <a:rPr lang="en-US" sz="2800" dirty="0">
                <a:solidFill>
                  <a:srgbClr val="7030A0"/>
                </a:solidFill>
              </a:rPr>
              <a:t>lower extremities</a:t>
            </a:r>
            <a:r>
              <a:rPr lang="en-US" sz="2800" dirty="0"/>
              <a:t>, use of the </a:t>
            </a:r>
            <a:r>
              <a:rPr lang="en-US" sz="2800" dirty="0">
                <a:solidFill>
                  <a:srgbClr val="7030A0"/>
                </a:solidFill>
              </a:rPr>
              <a:t>posterior </a:t>
            </a:r>
            <a:r>
              <a:rPr lang="en-US" sz="2800" dirty="0" err="1">
                <a:solidFill>
                  <a:srgbClr val="7030A0"/>
                </a:solidFill>
              </a:rPr>
              <a:t>tibial</a:t>
            </a:r>
            <a:r>
              <a:rPr lang="en-US" sz="2800" dirty="0">
                <a:solidFill>
                  <a:srgbClr val="7030A0"/>
                </a:solidFill>
              </a:rPr>
              <a:t> or dorsal pedal pulse </a:t>
            </a:r>
            <a:r>
              <a:rPr lang="en-US" sz="2800" dirty="0"/>
              <a:t>is recommended.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entire examination should be accomplished in </a:t>
            </a:r>
            <a:r>
              <a:rPr lang="en-US" sz="2800" dirty="0">
                <a:solidFill>
                  <a:srgbClr val="7030A0"/>
                </a:solidFill>
              </a:rPr>
              <a:t>1 minute or less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Once the primary </a:t>
            </a:r>
            <a:r>
              <a:rPr lang="en-US" sz="2800" dirty="0"/>
              <a:t>and secondary surveys are completed, a </a:t>
            </a:r>
            <a:r>
              <a:rPr lang="en-US" sz="2800" dirty="0" smtClean="0">
                <a:solidFill>
                  <a:srgbClr val="7030A0"/>
                </a:solidFill>
              </a:rPr>
              <a:t>complete set </a:t>
            </a:r>
            <a:r>
              <a:rPr lang="en-US" sz="2800" dirty="0">
                <a:solidFill>
                  <a:srgbClr val="7030A0"/>
                </a:solidFill>
              </a:rPr>
              <a:t>of vital signs </a:t>
            </a:r>
            <a:r>
              <a:rPr lang="en-US" sz="2800" dirty="0"/>
              <a:t>should be obtained and </a:t>
            </a:r>
            <a:r>
              <a:rPr lang="en-US" sz="2800" dirty="0" smtClean="0"/>
              <a:t>recorded.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8488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Vital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Pulse</a:t>
            </a:r>
            <a:endParaRPr lang="en-GB" dirty="0"/>
          </a:p>
          <a:p>
            <a:r>
              <a:rPr lang="en-GB" dirty="0" smtClean="0"/>
              <a:t>Blood pressure</a:t>
            </a:r>
          </a:p>
          <a:p>
            <a:r>
              <a:rPr lang="en-GB" dirty="0"/>
              <a:t>R</a:t>
            </a:r>
            <a:r>
              <a:rPr lang="en-GB" dirty="0" smtClean="0"/>
              <a:t>espiratory rate</a:t>
            </a:r>
          </a:p>
          <a:p>
            <a:r>
              <a:rPr lang="en-GB" dirty="0" smtClean="0"/>
              <a:t>Temperature</a:t>
            </a:r>
            <a:endParaRPr lang="en-GB" dirty="0"/>
          </a:p>
          <a:p>
            <a:r>
              <a:rPr lang="en-GB" dirty="0" smtClean="0"/>
              <a:t>Pulse </a:t>
            </a:r>
            <a:r>
              <a:rPr lang="en-GB" dirty="0" err="1" smtClean="0"/>
              <a:t>oxymetry</a:t>
            </a:r>
            <a:endParaRPr lang="en-GB" dirty="0" smtClean="0"/>
          </a:p>
          <a:p>
            <a:r>
              <a:rPr lang="en-GB" dirty="0"/>
              <a:t>P</a:t>
            </a:r>
            <a:r>
              <a:rPr lang="en-GB" dirty="0" smtClean="0"/>
              <a:t>ain </a:t>
            </a:r>
            <a:r>
              <a:rPr lang="en-GB" dirty="0"/>
              <a:t>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Normal Vital Signs</a:t>
            </a:r>
          </a:p>
          <a:p>
            <a:r>
              <a:rPr lang="en-GB" b="1" dirty="0"/>
              <a:t>Adult </a:t>
            </a:r>
            <a:r>
              <a:rPr lang="en-GB" b="1" dirty="0" smtClean="0"/>
              <a:t>					Child</a:t>
            </a:r>
            <a:endParaRPr lang="en-GB" b="1" dirty="0"/>
          </a:p>
          <a:p>
            <a:r>
              <a:rPr lang="en-GB" b="1" dirty="0"/>
              <a:t>Pulse 60-100 </a:t>
            </a:r>
            <a:r>
              <a:rPr lang="en-GB" b="1" dirty="0" smtClean="0"/>
              <a:t>				&gt;20</a:t>
            </a:r>
            <a:endParaRPr lang="en-GB" b="1" dirty="0"/>
          </a:p>
          <a:p>
            <a:r>
              <a:rPr lang="en-GB" b="1" dirty="0"/>
              <a:t>Blood pressure 120/80 </a:t>
            </a:r>
            <a:r>
              <a:rPr lang="en-GB" b="1" dirty="0" smtClean="0"/>
              <a:t>		70+2 x age</a:t>
            </a:r>
            <a:endParaRPr lang="en-GB" b="1" dirty="0"/>
          </a:p>
          <a:p>
            <a:r>
              <a:rPr lang="en-GB" b="1" dirty="0"/>
              <a:t>Respiratory rate 10–20 </a:t>
            </a:r>
            <a:r>
              <a:rPr lang="en-GB" b="1" dirty="0" smtClean="0"/>
              <a:t>		&gt;20</a:t>
            </a:r>
            <a:endParaRPr lang="en-GB" b="1" dirty="0"/>
          </a:p>
          <a:p>
            <a:r>
              <a:rPr lang="en-GB" b="1" dirty="0"/>
              <a:t>Temperature 98.6°F </a:t>
            </a:r>
            <a:r>
              <a:rPr lang="en-GB" b="1" dirty="0" smtClean="0"/>
              <a:t>			</a:t>
            </a:r>
            <a:r>
              <a:rPr lang="en-GB" b="1" dirty="0" err="1" smtClean="0"/>
              <a:t>98.6°F</a:t>
            </a:r>
            <a:endParaRPr lang="en-GB" b="1" dirty="0"/>
          </a:p>
          <a:p>
            <a:r>
              <a:rPr lang="en-GB" b="1" dirty="0"/>
              <a:t>(37.0°C</a:t>
            </a:r>
            <a:r>
              <a:rPr lang="en-GB" b="1" dirty="0" smtClean="0"/>
              <a:t>)			</a:t>
            </a:r>
            <a:r>
              <a:rPr lang="en-GB" b="1" smtClean="0"/>
              <a:t>		(</a:t>
            </a:r>
            <a:r>
              <a:rPr lang="en-GB" b="1" dirty="0"/>
              <a:t>37.0°C)</a:t>
            </a:r>
          </a:p>
          <a:p>
            <a:r>
              <a:rPr lang="en-GB" b="1" dirty="0"/>
              <a:t>Pulse </a:t>
            </a:r>
            <a:r>
              <a:rPr lang="en-GB" b="1" dirty="0" err="1"/>
              <a:t>oximetry</a:t>
            </a:r>
            <a:r>
              <a:rPr lang="en-GB" b="1" dirty="0"/>
              <a:t> 95% </a:t>
            </a:r>
            <a:r>
              <a:rPr lang="en-GB" b="1" dirty="0" smtClean="0"/>
              <a:t>			95</a:t>
            </a:r>
            <a:r>
              <a:rPr lang="en-GB" b="1" dirty="0"/>
              <a:t>%</a:t>
            </a:r>
          </a:p>
          <a:p>
            <a:r>
              <a:rPr lang="en-GB" b="1" dirty="0"/>
              <a:t>Pain </a:t>
            </a:r>
            <a:r>
              <a:rPr lang="en-GB" b="1" dirty="0" smtClean="0"/>
              <a:t>0					 </a:t>
            </a:r>
            <a:r>
              <a:rPr lang="en-GB" b="1" dirty="0"/>
              <a:t>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Rate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Count the pulse rate by </a:t>
            </a:r>
            <a:r>
              <a:rPr lang="en-US" sz="2800" dirty="0">
                <a:solidFill>
                  <a:srgbClr val="FF0000"/>
                </a:solidFill>
              </a:rPr>
              <a:t>palpating the radial artery </a:t>
            </a:r>
            <a:r>
              <a:rPr lang="en-US" sz="2800" dirty="0"/>
              <a:t>at the </a:t>
            </a:r>
            <a:r>
              <a:rPr lang="en-US" sz="2800" dirty="0" smtClean="0">
                <a:solidFill>
                  <a:srgbClr val="7030A0"/>
                </a:solidFill>
              </a:rPr>
              <a:t>wrist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 smtClean="0"/>
              <a:t>An </a:t>
            </a:r>
            <a:r>
              <a:rPr lang="en-US" sz="2800" dirty="0"/>
              <a:t>accurate pulse rate requires </a:t>
            </a:r>
            <a:r>
              <a:rPr lang="en-US" sz="2800" dirty="0">
                <a:solidFill>
                  <a:srgbClr val="7030A0"/>
                </a:solidFill>
              </a:rPr>
              <a:t>counting the rate for at </a:t>
            </a:r>
            <a:r>
              <a:rPr lang="en-US" sz="2800" dirty="0" smtClean="0">
                <a:solidFill>
                  <a:srgbClr val="7030A0"/>
                </a:solidFill>
              </a:rPr>
              <a:t>least 30 </a:t>
            </a:r>
            <a:r>
              <a:rPr lang="en-US" sz="2800" dirty="0">
                <a:solidFill>
                  <a:srgbClr val="7030A0"/>
                </a:solidFill>
              </a:rPr>
              <a:t>seconds</a:t>
            </a:r>
            <a:r>
              <a:rPr lang="en-US" sz="2800" dirty="0"/>
              <a:t>. </a:t>
            </a:r>
            <a:endParaRPr lang="en-US" sz="2800" dirty="0" smtClean="0"/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Very </a:t>
            </a:r>
            <a:r>
              <a:rPr lang="en-US" sz="2800" dirty="0">
                <a:solidFill>
                  <a:srgbClr val="7030A0"/>
                </a:solidFill>
              </a:rPr>
              <a:t>slow or fast </a:t>
            </a:r>
            <a:r>
              <a:rPr lang="en-US" sz="2800" dirty="0"/>
              <a:t>rates may require </a:t>
            </a:r>
            <a:r>
              <a:rPr lang="en-US" sz="2800" dirty="0">
                <a:solidFill>
                  <a:srgbClr val="7030A0"/>
                </a:solidFill>
              </a:rPr>
              <a:t>a full minute </a:t>
            </a:r>
            <a:r>
              <a:rPr lang="en-US" sz="2800" dirty="0" smtClean="0"/>
              <a:t>to obtain </a:t>
            </a:r>
            <a:r>
              <a:rPr lang="en-US" sz="2800" dirty="0"/>
              <a:t>an accurate pulse </a:t>
            </a:r>
            <a:r>
              <a:rPr lang="en-US" sz="2800" dirty="0" smtClean="0"/>
              <a:t>rate.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373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</a:t>
            </a:r>
            <a:r>
              <a:rPr lang="en-GB" dirty="0" smtClean="0">
                <a:solidFill>
                  <a:srgbClr val="FF0000"/>
                </a:solidFill>
              </a:rPr>
              <a:t>eak pulse </a:t>
            </a:r>
            <a:r>
              <a:rPr lang="en-GB" dirty="0" smtClean="0"/>
              <a:t>is considered </a:t>
            </a:r>
            <a:r>
              <a:rPr lang="en-GB" dirty="0" err="1" smtClean="0">
                <a:solidFill>
                  <a:srgbClr val="FF0000"/>
                </a:solidFill>
              </a:rPr>
              <a:t>thready</a:t>
            </a:r>
            <a:r>
              <a:rPr lang="en-GB" dirty="0" smtClean="0"/>
              <a:t> and may indicate </a:t>
            </a:r>
            <a:r>
              <a:rPr lang="en-GB" dirty="0" smtClean="0">
                <a:solidFill>
                  <a:srgbClr val="FF0000"/>
                </a:solidFill>
              </a:rPr>
              <a:t>inadequate tissue perfusion</a:t>
            </a:r>
            <a:r>
              <a:rPr lang="en-GB" dirty="0" smtClean="0"/>
              <a:t>, one form of </a:t>
            </a:r>
            <a:r>
              <a:rPr lang="en-GB" b="1" dirty="0" smtClean="0">
                <a:solidFill>
                  <a:srgbClr val="002060"/>
                </a:solidFill>
              </a:rPr>
              <a:t>shock</a:t>
            </a:r>
          </a:p>
          <a:p>
            <a:endParaRPr lang="en-GB" b="1" dirty="0" smtClean="0"/>
          </a:p>
          <a:p>
            <a:r>
              <a:rPr lang="en-GB" dirty="0" smtClean="0"/>
              <a:t>An irregular rate requires careful evaluation and could indicate anything from </a:t>
            </a:r>
            <a:r>
              <a:rPr lang="en-GB" dirty="0" smtClean="0">
                <a:solidFill>
                  <a:srgbClr val="002060"/>
                </a:solidFill>
              </a:rPr>
              <a:t>sinus arrhythmia</a:t>
            </a:r>
            <a:r>
              <a:rPr lang="en-GB" dirty="0" smtClean="0"/>
              <a:t> (a benign rhythm common in athletes) to </a:t>
            </a:r>
            <a:r>
              <a:rPr lang="en-GB" dirty="0" smtClean="0">
                <a:solidFill>
                  <a:srgbClr val="002060"/>
                </a:solidFill>
              </a:rPr>
              <a:t>premature beats to atrial fibrillation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/>
              <a:t>Electrocardiogram (EKG) monitor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231F20"/>
                </a:solidFill>
                <a:latin typeface="Minion-Regular"/>
              </a:rPr>
              <a:t>A normal pulse rate is </a:t>
            </a:r>
            <a:r>
              <a:rPr lang="en-US" sz="3200" dirty="0">
                <a:solidFill>
                  <a:srgbClr val="7030A0"/>
                </a:solidFill>
                <a:latin typeface="Minion-Regular"/>
              </a:rPr>
              <a:t>60 to 100 </a:t>
            </a:r>
            <a:r>
              <a:rPr lang="en-US" sz="3200" dirty="0">
                <a:solidFill>
                  <a:srgbClr val="231F20"/>
                </a:solidFill>
                <a:latin typeface="Minion-Regular"/>
              </a:rPr>
              <a:t>beats per minute</a:t>
            </a:r>
            <a:r>
              <a:rPr lang="en-US" sz="3200" dirty="0" smtClean="0">
                <a:solidFill>
                  <a:srgbClr val="231F20"/>
                </a:solidFill>
                <a:latin typeface="Minion-Regular"/>
              </a:rPr>
              <a:t>.</a:t>
            </a:r>
            <a:endParaRPr lang="en-GB" b="1" dirty="0" smtClean="0"/>
          </a:p>
          <a:p>
            <a:r>
              <a:rPr lang="en-US" dirty="0" smtClean="0"/>
              <a:t>Rates higher </a:t>
            </a:r>
            <a:r>
              <a:rPr lang="en-US" dirty="0"/>
              <a:t>than </a:t>
            </a:r>
            <a:r>
              <a:rPr lang="en-US" dirty="0">
                <a:solidFill>
                  <a:srgbClr val="7030A0"/>
                </a:solidFill>
              </a:rPr>
              <a:t>100</a:t>
            </a:r>
            <a:r>
              <a:rPr lang="en-US" dirty="0"/>
              <a:t> are called </a:t>
            </a:r>
            <a:r>
              <a:rPr lang="en-GB" b="1" dirty="0" smtClean="0">
                <a:solidFill>
                  <a:srgbClr val="7030A0"/>
                </a:solidFill>
              </a:rPr>
              <a:t>Tachycardia </a:t>
            </a:r>
          </a:p>
          <a:p>
            <a:r>
              <a:rPr lang="en-GB" dirty="0" smtClean="0"/>
              <a:t>Lower than </a:t>
            </a:r>
            <a:r>
              <a:rPr lang="en-GB" dirty="0" smtClean="0">
                <a:solidFill>
                  <a:srgbClr val="7030A0"/>
                </a:solidFill>
              </a:rPr>
              <a:t>60</a:t>
            </a:r>
            <a:r>
              <a:rPr lang="en-GB" dirty="0" smtClean="0"/>
              <a:t> are called </a:t>
            </a:r>
            <a:r>
              <a:rPr lang="en-GB" b="1" dirty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0000"/>
                </a:solidFill>
              </a:rPr>
              <a:t>radycardia</a:t>
            </a:r>
          </a:p>
          <a:p>
            <a:r>
              <a:rPr lang="en-GB" dirty="0" smtClean="0"/>
              <a:t>Rates higher than </a:t>
            </a:r>
            <a:r>
              <a:rPr lang="en-GB" dirty="0" smtClean="0">
                <a:solidFill>
                  <a:srgbClr val="7030A0"/>
                </a:solidFill>
              </a:rPr>
              <a:t>150</a:t>
            </a:r>
            <a:r>
              <a:rPr lang="en-GB" dirty="0" smtClean="0"/>
              <a:t> are called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b="1" dirty="0" smtClean="0">
                <a:solidFill>
                  <a:srgbClr val="FF0000"/>
                </a:solidFill>
              </a:rPr>
              <a:t>upraventricular tachycardia.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nspect-the-patients-hands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4267200" cy="4724400"/>
          </a:xfrm>
        </p:spPr>
      </p:pic>
      <p:pic>
        <p:nvPicPr>
          <p:cNvPr id="6" name="Content Placeholder 5" descr="Perform-a-general-inspecti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600200"/>
            <a:ext cx="407035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7030A0"/>
                </a:solidFill>
              </a:rPr>
              <a:t>young </a:t>
            </a:r>
            <a:r>
              <a:rPr lang="en-US" sz="2800" dirty="0" smtClean="0">
                <a:solidFill>
                  <a:srgbClr val="7030A0"/>
                </a:solidFill>
              </a:rPr>
              <a:t>athletic population </a:t>
            </a:r>
            <a:r>
              <a:rPr lang="en-US" sz="2800" dirty="0"/>
              <a:t>is </a:t>
            </a:r>
            <a:r>
              <a:rPr lang="en-US" sz="2800" dirty="0">
                <a:solidFill>
                  <a:srgbClr val="7030A0"/>
                </a:solidFill>
              </a:rPr>
              <a:t>different</a:t>
            </a:r>
            <a:r>
              <a:rPr lang="en-US" sz="2800" dirty="0"/>
              <a:t> than the general population,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0000"/>
                </a:solidFill>
              </a:rPr>
              <a:t>resting </a:t>
            </a:r>
            <a:r>
              <a:rPr lang="en-US" sz="2800" dirty="0">
                <a:solidFill>
                  <a:srgbClr val="FF0000"/>
                </a:solidFill>
              </a:rPr>
              <a:t>pulse rates less than 60 are common and are </a:t>
            </a:r>
            <a:r>
              <a:rPr lang="en-US" sz="2800" dirty="0" smtClean="0">
                <a:solidFill>
                  <a:srgbClr val="FF0000"/>
                </a:solidFill>
              </a:rPr>
              <a:t>no cause </a:t>
            </a:r>
            <a:r>
              <a:rPr lang="en-US" sz="2800" dirty="0">
                <a:solidFill>
                  <a:srgbClr val="FF0000"/>
                </a:solidFill>
              </a:rPr>
              <a:t>for alarm </a:t>
            </a:r>
            <a:r>
              <a:rPr lang="en-US" sz="2800" dirty="0"/>
              <a:t>as long as the athlete is </a:t>
            </a:r>
            <a:r>
              <a:rPr lang="en-US" sz="2800" dirty="0">
                <a:solidFill>
                  <a:srgbClr val="FF0000"/>
                </a:solidFill>
              </a:rPr>
              <a:t>alert and </a:t>
            </a:r>
            <a:r>
              <a:rPr lang="en-US" sz="2800" dirty="0" smtClean="0">
                <a:solidFill>
                  <a:srgbClr val="FF0000"/>
                </a:solidFill>
              </a:rPr>
              <a:t>oriented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Rates </a:t>
            </a:r>
            <a:r>
              <a:rPr lang="en-US" sz="2800" dirty="0">
                <a:solidFill>
                  <a:srgbClr val="FF0000"/>
                </a:solidFill>
              </a:rPr>
              <a:t>higher than 100 </a:t>
            </a:r>
            <a:r>
              <a:rPr lang="en-US" sz="2800" dirty="0"/>
              <a:t>are expected </a:t>
            </a:r>
            <a:r>
              <a:rPr lang="en-US" sz="2800" dirty="0">
                <a:solidFill>
                  <a:srgbClr val="FF0000"/>
                </a:solidFill>
              </a:rPr>
              <a:t>during physical </a:t>
            </a:r>
            <a:r>
              <a:rPr lang="en-US" sz="2800" dirty="0" smtClean="0">
                <a:solidFill>
                  <a:srgbClr val="FF0000"/>
                </a:solidFill>
              </a:rPr>
              <a:t>activity </a:t>
            </a:r>
            <a:r>
              <a:rPr lang="en-US" sz="2800" dirty="0" smtClean="0"/>
              <a:t>and </a:t>
            </a:r>
            <a:r>
              <a:rPr lang="en-US" sz="2800" dirty="0"/>
              <a:t>are cause for alarm only if they </a:t>
            </a:r>
            <a:r>
              <a:rPr lang="en-US" sz="2800" dirty="0">
                <a:solidFill>
                  <a:srgbClr val="FF0000"/>
                </a:solidFill>
              </a:rPr>
              <a:t>do not quickly return </a:t>
            </a:r>
            <a:r>
              <a:rPr lang="en-US" sz="2800" dirty="0" smtClean="0"/>
              <a:t>to a </a:t>
            </a:r>
            <a:r>
              <a:rPr lang="en-US" sz="2800" dirty="0"/>
              <a:t>normal level when </a:t>
            </a:r>
            <a:r>
              <a:rPr lang="en-US" sz="2800" dirty="0">
                <a:solidFill>
                  <a:srgbClr val="FF0000"/>
                </a:solidFill>
              </a:rPr>
              <a:t>activity ceases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594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752599"/>
            <a:ext cx="8991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002060"/>
                </a:solidFill>
              </a:rPr>
              <a:t>radial artery is used most </a:t>
            </a:r>
            <a:r>
              <a:rPr lang="en-US" sz="2800" dirty="0"/>
              <a:t>often only because it is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readily accessible</a:t>
            </a:r>
            <a:r>
              <a:rPr lang="en-US" sz="2800" dirty="0"/>
              <a:t>. Pulse rates may be determined by palpating any artery. Other arteries used include the </a:t>
            </a:r>
            <a:r>
              <a:rPr lang="en-US" sz="2800" dirty="0" err="1" smtClean="0">
                <a:solidFill>
                  <a:srgbClr val="002060"/>
                </a:solidFill>
              </a:rPr>
              <a:t>femoral,carotid</a:t>
            </a:r>
            <a:r>
              <a:rPr lang="en-US" sz="2800" dirty="0">
                <a:solidFill>
                  <a:srgbClr val="002060"/>
                </a:solidFill>
              </a:rPr>
              <a:t>, brachial, temporal, posterior </a:t>
            </a:r>
            <a:r>
              <a:rPr lang="en-US" sz="2800" dirty="0" err="1">
                <a:solidFill>
                  <a:srgbClr val="002060"/>
                </a:solidFill>
              </a:rPr>
              <a:t>tibial</a:t>
            </a:r>
            <a:r>
              <a:rPr lang="en-US" sz="2800" dirty="0">
                <a:solidFill>
                  <a:srgbClr val="002060"/>
                </a:solidFill>
              </a:rPr>
              <a:t>, and dorsal </a:t>
            </a:r>
            <a:r>
              <a:rPr lang="en-US" sz="2800" dirty="0" smtClean="0">
                <a:solidFill>
                  <a:srgbClr val="002060"/>
                </a:solidFill>
              </a:rPr>
              <a:t>pedal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>
                <a:solidFill>
                  <a:srgbClr val="FF0000"/>
                </a:solidFill>
              </a:rPr>
              <a:t>brachial artery </a:t>
            </a:r>
            <a:r>
              <a:rPr lang="en-US" sz="2800" dirty="0"/>
              <a:t>is most commonly used in </a:t>
            </a:r>
            <a:r>
              <a:rPr lang="en-US" sz="2800" dirty="0" smtClean="0"/>
              <a:t>children </a:t>
            </a:r>
            <a:r>
              <a:rPr lang="en-US" sz="2800" dirty="0" smtClean="0">
                <a:solidFill>
                  <a:srgbClr val="FF0000"/>
                </a:solidFill>
              </a:rPr>
              <a:t>younger </a:t>
            </a:r>
            <a:r>
              <a:rPr lang="en-US" sz="2800" dirty="0">
                <a:solidFill>
                  <a:srgbClr val="FF0000"/>
                </a:solidFill>
              </a:rPr>
              <a:t>than age 6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002060"/>
                </a:solidFill>
              </a:rPr>
              <a:t>Direct pressure to the brachial </a:t>
            </a:r>
            <a:r>
              <a:rPr lang="en-US" sz="2800" dirty="0" smtClean="0">
                <a:solidFill>
                  <a:srgbClr val="002060"/>
                </a:solidFill>
              </a:rPr>
              <a:t>and femoral </a:t>
            </a:r>
            <a:r>
              <a:rPr lang="en-US" sz="2800" dirty="0">
                <a:solidFill>
                  <a:srgbClr val="002060"/>
                </a:solidFill>
              </a:rPr>
              <a:t>pulse sites </a:t>
            </a:r>
            <a:r>
              <a:rPr lang="en-US" sz="2800" dirty="0"/>
              <a:t>will slow or stop </a:t>
            </a:r>
            <a:r>
              <a:rPr lang="en-US" sz="2800" dirty="0">
                <a:solidFill>
                  <a:srgbClr val="002060"/>
                </a:solidFill>
              </a:rPr>
              <a:t>arterial bleeding </a:t>
            </a:r>
            <a:r>
              <a:rPr lang="en-US" sz="2800" dirty="0" smtClean="0">
                <a:solidFill>
                  <a:srgbClr val="002060"/>
                </a:solidFill>
              </a:rPr>
              <a:t>distally</a:t>
            </a:r>
            <a:r>
              <a:rPr lang="en-US" sz="2800" dirty="0" smtClean="0"/>
              <a:t>. These </a:t>
            </a:r>
            <a:r>
              <a:rPr lang="en-US" sz="2800" dirty="0"/>
              <a:t>are referred to as </a:t>
            </a:r>
            <a:r>
              <a:rPr lang="en-US" sz="2800" dirty="0">
                <a:solidFill>
                  <a:srgbClr val="002060"/>
                </a:solidFill>
              </a:rPr>
              <a:t>pressure points </a:t>
            </a:r>
          </a:p>
        </p:txBody>
      </p:sp>
    </p:spTree>
    <p:extLst>
      <p:ext uri="{BB962C8B-B14F-4D97-AF65-F5344CB8AC3E}">
        <p14:creationId xmlns:p14="http://schemas.microsoft.com/office/powerpoint/2010/main" val="22939118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09" y="113762"/>
            <a:ext cx="4724291" cy="56774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28836"/>
            <a:ext cx="419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Severe bleeding in the arm or leg</a:t>
            </a:r>
          </a:p>
          <a:p>
            <a:r>
              <a:rPr lang="en-US" dirty="0"/>
              <a:t>can be controlled using pressure points.</a:t>
            </a:r>
          </a:p>
          <a:p>
            <a:r>
              <a:rPr lang="en-US" dirty="0"/>
              <a:t>A: Brachial pressure point on inside of arm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B: Femoral pressure point in groin.</a:t>
            </a:r>
          </a:p>
        </p:txBody>
      </p:sp>
    </p:spTree>
    <p:extLst>
      <p:ext uri="{BB962C8B-B14F-4D97-AF65-F5344CB8AC3E}">
        <p14:creationId xmlns:p14="http://schemas.microsoft.com/office/powerpoint/2010/main" val="3947081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676400"/>
            <a:ext cx="8534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Blood pressure is most commonly measured using </a:t>
            </a:r>
            <a:r>
              <a:rPr lang="en-US" sz="2600" dirty="0" smtClean="0"/>
              <a:t>a </a:t>
            </a:r>
            <a:r>
              <a:rPr lang="en-US" sz="2600" dirty="0" smtClean="0">
                <a:solidFill>
                  <a:srgbClr val="002060"/>
                </a:solidFill>
              </a:rPr>
              <a:t>stethoscope</a:t>
            </a:r>
            <a:r>
              <a:rPr lang="en-US" sz="2600" dirty="0" smtClean="0"/>
              <a:t> </a:t>
            </a:r>
            <a:r>
              <a:rPr lang="en-US" sz="2600" dirty="0"/>
              <a:t>and a device called </a:t>
            </a:r>
            <a:r>
              <a:rPr lang="en-US" sz="2600" dirty="0">
                <a:solidFill>
                  <a:srgbClr val="002060"/>
                </a:solidFill>
              </a:rPr>
              <a:t>an </a:t>
            </a:r>
            <a:r>
              <a:rPr lang="en-US" sz="2600" dirty="0" smtClean="0">
                <a:solidFill>
                  <a:srgbClr val="002060"/>
                </a:solidFill>
              </a:rPr>
              <a:t>aneroid sphygmomanometer (blood </a:t>
            </a:r>
            <a:r>
              <a:rPr lang="en-US" sz="2600" dirty="0">
                <a:solidFill>
                  <a:srgbClr val="002060"/>
                </a:solidFill>
              </a:rPr>
              <a:t>pressure cuff). </a:t>
            </a:r>
            <a:endParaRPr lang="en-US" sz="2600" dirty="0" smtClean="0">
              <a:solidFill>
                <a:srgbClr val="002060"/>
              </a:solidFill>
            </a:endParaRPr>
          </a:p>
          <a:p>
            <a:endParaRPr lang="en-US" sz="2600" dirty="0"/>
          </a:p>
          <a:p>
            <a:r>
              <a:rPr lang="en-US" sz="2600" dirty="0" smtClean="0"/>
              <a:t>This </a:t>
            </a:r>
            <a:r>
              <a:rPr lang="en-US" sz="2600" dirty="0"/>
              <a:t>device consists of a </a:t>
            </a:r>
            <a:r>
              <a:rPr lang="en-US" sz="2600" dirty="0">
                <a:solidFill>
                  <a:srgbClr val="FF0000"/>
                </a:solidFill>
              </a:rPr>
              <a:t>cuff </a:t>
            </a:r>
            <a:r>
              <a:rPr lang="en-US" sz="2600" dirty="0" smtClean="0">
                <a:solidFill>
                  <a:srgbClr val="FF0000"/>
                </a:solidFill>
              </a:rPr>
              <a:t>with an </a:t>
            </a:r>
            <a:r>
              <a:rPr lang="en-US" sz="2600" dirty="0">
                <a:solidFill>
                  <a:srgbClr val="FF0000"/>
                </a:solidFill>
              </a:rPr>
              <a:t>inflatable bladder</a:t>
            </a:r>
            <a:r>
              <a:rPr lang="en-US" sz="2600" dirty="0"/>
              <a:t>, a </a:t>
            </a:r>
            <a:r>
              <a:rPr lang="en-US" sz="2600" dirty="0">
                <a:solidFill>
                  <a:srgbClr val="FF0000"/>
                </a:solidFill>
              </a:rPr>
              <a:t>bulb</a:t>
            </a:r>
            <a:r>
              <a:rPr lang="en-US" sz="2600" dirty="0"/>
              <a:t> to inflate the bladder, a </a:t>
            </a:r>
            <a:r>
              <a:rPr lang="en-US" sz="2600" dirty="0" smtClean="0">
                <a:solidFill>
                  <a:srgbClr val="FF0000"/>
                </a:solidFill>
              </a:rPr>
              <a:t>valve</a:t>
            </a:r>
            <a:r>
              <a:rPr lang="en-US" sz="2600" dirty="0" smtClean="0"/>
              <a:t> to </a:t>
            </a:r>
            <a:r>
              <a:rPr lang="en-US" sz="2600" dirty="0"/>
              <a:t>release the air from the bladder, and a </a:t>
            </a:r>
            <a:r>
              <a:rPr lang="en-US" sz="2600" dirty="0">
                <a:solidFill>
                  <a:srgbClr val="FF0000"/>
                </a:solidFill>
              </a:rPr>
              <a:t>pressure dial </a:t>
            </a:r>
            <a:r>
              <a:rPr lang="en-US" sz="2600" dirty="0" smtClean="0"/>
              <a:t>that displays </a:t>
            </a:r>
            <a:r>
              <a:rPr lang="en-US" sz="2600" dirty="0"/>
              <a:t>cuff pressure in millimeters of mercury (mm Hg</a:t>
            </a:r>
            <a:r>
              <a:rPr lang="en-US" sz="2600" dirty="0" smtClean="0"/>
              <a:t>). </a:t>
            </a:r>
          </a:p>
          <a:p>
            <a:endParaRPr lang="en-US" sz="2600" dirty="0"/>
          </a:p>
          <a:p>
            <a:r>
              <a:rPr lang="en-US" sz="2600" dirty="0" smtClean="0"/>
              <a:t>Blood </a:t>
            </a:r>
            <a:r>
              <a:rPr lang="en-US" sz="2600" dirty="0"/>
              <a:t>pressure is most often measured using the </a:t>
            </a:r>
            <a:r>
              <a:rPr lang="en-US" sz="2600" dirty="0">
                <a:solidFill>
                  <a:srgbClr val="FF0000"/>
                </a:solidFill>
              </a:rPr>
              <a:t>upper </a:t>
            </a:r>
            <a:r>
              <a:rPr lang="en-US" sz="2600" dirty="0" smtClean="0">
                <a:solidFill>
                  <a:srgbClr val="FF0000"/>
                </a:solidFill>
              </a:rPr>
              <a:t>arm</a:t>
            </a:r>
            <a:r>
              <a:rPr lang="en-US" sz="2600" dirty="0" smtClean="0"/>
              <a:t>, although </a:t>
            </a:r>
            <a:r>
              <a:rPr lang="en-US" sz="2600" dirty="0"/>
              <a:t>the </a:t>
            </a:r>
            <a:r>
              <a:rPr lang="en-US" sz="2600" dirty="0">
                <a:solidFill>
                  <a:srgbClr val="FF0000"/>
                </a:solidFill>
              </a:rPr>
              <a:t>forearm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FF0000"/>
                </a:solidFill>
              </a:rPr>
              <a:t>thigh</a:t>
            </a:r>
            <a:r>
              <a:rPr lang="en-US" sz="2600" dirty="0"/>
              <a:t> may also be </a:t>
            </a:r>
            <a:r>
              <a:rPr lang="en-US" sz="2600" dirty="0" smtClean="0"/>
              <a:t>used</a:t>
            </a:r>
            <a:r>
              <a:rPr lang="en-US" sz="2500" dirty="0" smtClean="0"/>
              <a:t>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728760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991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</a:t>
            </a:r>
            <a:r>
              <a:rPr lang="en-US" sz="2600" dirty="0">
                <a:solidFill>
                  <a:srgbClr val="FF0000"/>
                </a:solidFill>
              </a:rPr>
              <a:t>cuff </a:t>
            </a:r>
            <a:r>
              <a:rPr lang="en-US" sz="2600" dirty="0"/>
              <a:t>must be an </a:t>
            </a:r>
            <a:r>
              <a:rPr lang="en-US" sz="2600" dirty="0">
                <a:solidFill>
                  <a:srgbClr val="FF0000"/>
                </a:solidFill>
              </a:rPr>
              <a:t>appropriate size </a:t>
            </a:r>
            <a:r>
              <a:rPr lang="en-US" sz="2600" dirty="0"/>
              <a:t>for the athlete and it</a:t>
            </a:r>
          </a:p>
          <a:p>
            <a:r>
              <a:rPr lang="en-US" sz="2600" dirty="0"/>
              <a:t>must be applied </a:t>
            </a:r>
            <a:r>
              <a:rPr lang="en-US" sz="2600" dirty="0">
                <a:solidFill>
                  <a:srgbClr val="FF0000"/>
                </a:solidFill>
              </a:rPr>
              <a:t>snugly</a:t>
            </a:r>
            <a:r>
              <a:rPr lang="en-US" sz="2600" dirty="0"/>
              <a:t>. Cuffs that are </a:t>
            </a:r>
            <a:r>
              <a:rPr lang="en-US" sz="2600" dirty="0">
                <a:solidFill>
                  <a:srgbClr val="FF0000"/>
                </a:solidFill>
              </a:rPr>
              <a:t>too small will give</a:t>
            </a:r>
          </a:p>
          <a:p>
            <a:r>
              <a:rPr lang="en-US" sz="2600" dirty="0">
                <a:solidFill>
                  <a:srgbClr val="FF0000"/>
                </a:solidFill>
              </a:rPr>
              <a:t>falsely high readings,</a:t>
            </a:r>
            <a:r>
              <a:rPr lang="en-US" sz="2600" dirty="0"/>
              <a:t> whereas cuffs that are </a:t>
            </a:r>
            <a:r>
              <a:rPr lang="en-US" sz="2600" dirty="0">
                <a:solidFill>
                  <a:srgbClr val="FF0000"/>
                </a:solidFill>
              </a:rPr>
              <a:t>too large </a:t>
            </a:r>
            <a:r>
              <a:rPr lang="en-US" sz="2600" dirty="0"/>
              <a:t>will</a:t>
            </a:r>
          </a:p>
          <a:p>
            <a:r>
              <a:rPr lang="en-US" sz="2600" dirty="0"/>
              <a:t>give </a:t>
            </a:r>
            <a:r>
              <a:rPr lang="en-US" sz="2600" dirty="0">
                <a:solidFill>
                  <a:srgbClr val="FF0000"/>
                </a:solidFill>
              </a:rPr>
              <a:t>falsely low readings</a:t>
            </a:r>
            <a:r>
              <a:rPr lang="en-US" sz="2600" dirty="0"/>
              <a:t>. The cuff width should cover at </a:t>
            </a:r>
            <a:r>
              <a:rPr lang="en-US" sz="2600" dirty="0" smtClean="0"/>
              <a:t>least </a:t>
            </a:r>
            <a:r>
              <a:rPr lang="en-US" sz="2600" dirty="0" smtClean="0">
                <a:solidFill>
                  <a:srgbClr val="FF0000"/>
                </a:solidFill>
              </a:rPr>
              <a:t>80</a:t>
            </a:r>
            <a:r>
              <a:rPr lang="en-US" sz="2600" dirty="0">
                <a:solidFill>
                  <a:srgbClr val="FF0000"/>
                </a:solidFill>
              </a:rPr>
              <a:t>% of the arm or be 20% to 50% greater than the </a:t>
            </a:r>
            <a:r>
              <a:rPr lang="en-US" sz="2600" dirty="0" smtClean="0">
                <a:solidFill>
                  <a:srgbClr val="FF0000"/>
                </a:solidFill>
              </a:rPr>
              <a:t>diameter of </a:t>
            </a:r>
            <a:r>
              <a:rPr lang="en-US" sz="2600" dirty="0">
                <a:solidFill>
                  <a:srgbClr val="FF0000"/>
                </a:solidFill>
              </a:rPr>
              <a:t>the arm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Many </a:t>
            </a:r>
            <a:r>
              <a:rPr lang="en-US" sz="2600" dirty="0"/>
              <a:t>cuffs have proper sizing guides easily visible on the cuff itself; it is important to follow </a:t>
            </a:r>
            <a:r>
              <a:rPr lang="en-US" sz="2600" dirty="0" smtClean="0"/>
              <a:t>manufacturer’s instructions </a:t>
            </a:r>
            <a:r>
              <a:rPr lang="en-US" sz="2600" dirty="0"/>
              <a:t>for use of these sizing guides. </a:t>
            </a:r>
            <a:r>
              <a:rPr lang="en-US" sz="2600" dirty="0">
                <a:solidFill>
                  <a:srgbClr val="FF0000"/>
                </a:solidFill>
              </a:rPr>
              <a:t>Pediatric cuffs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rgbClr val="FF0000"/>
                </a:solidFill>
              </a:rPr>
              <a:t>large </a:t>
            </a:r>
            <a:r>
              <a:rPr lang="en-US" sz="2600" dirty="0">
                <a:solidFill>
                  <a:srgbClr val="FF0000"/>
                </a:solidFill>
              </a:rPr>
              <a:t>adult and thigh cuffs </a:t>
            </a:r>
            <a:r>
              <a:rPr lang="en-US" sz="2600" dirty="0"/>
              <a:t>should be available so </a:t>
            </a:r>
            <a:r>
              <a:rPr lang="en-US" sz="2600" dirty="0" smtClean="0"/>
              <a:t>that proper-sized </a:t>
            </a:r>
            <a:r>
              <a:rPr lang="en-US" sz="2600" dirty="0"/>
              <a:t>cuffs are used when appropriate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747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676399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cuff is placed on the </a:t>
            </a:r>
            <a:r>
              <a:rPr lang="en-US" sz="2600" dirty="0">
                <a:solidFill>
                  <a:srgbClr val="FF0000"/>
                </a:solidFill>
              </a:rPr>
              <a:t>upper arm directly on the skin</a:t>
            </a:r>
            <a:r>
              <a:rPr lang="en-US" sz="2600" dirty="0"/>
              <a:t>,</a:t>
            </a:r>
          </a:p>
          <a:p>
            <a:r>
              <a:rPr lang="en-US" sz="2600" dirty="0"/>
              <a:t>and the </a:t>
            </a:r>
            <a:r>
              <a:rPr lang="en-US" sz="2600" dirty="0">
                <a:solidFill>
                  <a:srgbClr val="FF0000"/>
                </a:solidFill>
              </a:rPr>
              <a:t>brachial artery is palpated at the elbow</a:t>
            </a:r>
            <a:r>
              <a:rPr lang="en-US" sz="2600" dirty="0"/>
              <a:t>. The cuff</a:t>
            </a:r>
          </a:p>
          <a:p>
            <a:r>
              <a:rPr lang="en-US" sz="2600" dirty="0"/>
              <a:t>should never be applied </a:t>
            </a:r>
            <a:r>
              <a:rPr lang="en-US" sz="2600" dirty="0">
                <a:solidFill>
                  <a:srgbClr val="FF0000"/>
                </a:solidFill>
              </a:rPr>
              <a:t>over clothing</a:t>
            </a:r>
            <a:r>
              <a:rPr lang="en-US" sz="2600" dirty="0"/>
              <a:t>, and the </a:t>
            </a:r>
            <a:r>
              <a:rPr lang="en-US" sz="2600" dirty="0">
                <a:solidFill>
                  <a:srgbClr val="FF0000"/>
                </a:solidFill>
              </a:rPr>
              <a:t>arm </a:t>
            </a:r>
            <a:r>
              <a:rPr lang="en-US" sz="2600" dirty="0" smtClean="0">
                <a:solidFill>
                  <a:srgbClr val="FF0000"/>
                </a:solidFill>
              </a:rPr>
              <a:t>should be </a:t>
            </a:r>
            <a:r>
              <a:rPr lang="en-US" sz="2600" dirty="0">
                <a:solidFill>
                  <a:srgbClr val="FF0000"/>
                </a:solidFill>
              </a:rPr>
              <a:t>at the level of the heart</a:t>
            </a:r>
            <a:r>
              <a:rPr lang="en-US" sz="2600" dirty="0"/>
              <a:t>. 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Once </a:t>
            </a:r>
            <a:r>
              <a:rPr lang="en-US" sz="2600" dirty="0"/>
              <a:t>the artery is located, </a:t>
            </a:r>
            <a:r>
              <a:rPr lang="en-US" sz="2600" dirty="0" smtClean="0"/>
              <a:t>the stethoscope </a:t>
            </a:r>
            <a:r>
              <a:rPr lang="en-US" sz="2600" dirty="0"/>
              <a:t>is placed over the artery and the cuff is inflated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b="1" dirty="0" err="1">
                <a:solidFill>
                  <a:srgbClr val="FF0000"/>
                </a:solidFill>
              </a:rPr>
              <a:t>Korotkoff</a:t>
            </a:r>
            <a:r>
              <a:rPr lang="en-US" sz="2600" b="1" dirty="0">
                <a:solidFill>
                  <a:srgbClr val="FF0000"/>
                </a:solidFill>
              </a:rPr>
              <a:t> sounds </a:t>
            </a:r>
            <a:r>
              <a:rPr lang="en-US" sz="2600" dirty="0"/>
              <a:t>are the </a:t>
            </a:r>
            <a:r>
              <a:rPr lang="en-US" sz="2600" dirty="0">
                <a:solidFill>
                  <a:srgbClr val="FF0000"/>
                </a:solidFill>
              </a:rPr>
              <a:t>noises heard </a:t>
            </a:r>
            <a:r>
              <a:rPr lang="en-US" sz="2600" dirty="0"/>
              <a:t>through the stethoscope and are the result of the cuff collapsing the artery </a:t>
            </a:r>
            <a:r>
              <a:rPr lang="en-US" sz="2600" dirty="0" smtClean="0"/>
              <a:t>and producing </a:t>
            </a:r>
            <a:r>
              <a:rPr lang="en-US" sz="2600" dirty="0">
                <a:solidFill>
                  <a:srgbClr val="FF0000"/>
                </a:solidFill>
              </a:rPr>
              <a:t>turbulent blood </a:t>
            </a:r>
            <a:r>
              <a:rPr lang="en-US" sz="2600" dirty="0" smtClean="0">
                <a:solidFill>
                  <a:srgbClr val="FF0000"/>
                </a:solidFill>
              </a:rPr>
              <a:t>flow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48147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447800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cuff should be </a:t>
            </a:r>
            <a:r>
              <a:rPr lang="en-US" sz="2600" dirty="0" smtClean="0">
                <a:solidFill>
                  <a:srgbClr val="FF0000"/>
                </a:solidFill>
              </a:rPr>
              <a:t>inflated15 </a:t>
            </a:r>
            <a:r>
              <a:rPr lang="en-US" sz="2600" dirty="0">
                <a:solidFill>
                  <a:srgbClr val="FF0000"/>
                </a:solidFill>
              </a:rPr>
              <a:t>to 20 mm Hg </a:t>
            </a:r>
            <a:r>
              <a:rPr lang="en-US" sz="2600" dirty="0"/>
              <a:t>beyond the point that the </a:t>
            </a:r>
            <a:r>
              <a:rPr lang="en-US" sz="2600" dirty="0" err="1">
                <a:solidFill>
                  <a:srgbClr val="FF0000"/>
                </a:solidFill>
              </a:rPr>
              <a:t>Korotkoff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sounds disappear</a:t>
            </a:r>
            <a:r>
              <a:rPr lang="en-US" sz="2600" dirty="0"/>
              <a:t>. The valve is then slowly opened and air is </a:t>
            </a:r>
            <a:r>
              <a:rPr lang="en-US" sz="2600" dirty="0" smtClean="0"/>
              <a:t>allowed to </a:t>
            </a:r>
            <a:r>
              <a:rPr lang="en-US" sz="2600" dirty="0"/>
              <a:t>escape from the bladder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 </a:t>
            </a:r>
            <a:r>
              <a:rPr lang="en-US" sz="2600" dirty="0">
                <a:solidFill>
                  <a:srgbClr val="FF0000"/>
                </a:solidFill>
              </a:rPr>
              <a:t>Systolic blood pressure (SBP) is</a:t>
            </a:r>
          </a:p>
          <a:p>
            <a:r>
              <a:rPr lang="en-US" sz="2600" dirty="0">
                <a:solidFill>
                  <a:srgbClr val="FF0000"/>
                </a:solidFill>
              </a:rPr>
              <a:t>when the </a:t>
            </a:r>
            <a:r>
              <a:rPr lang="en-US" sz="2600" dirty="0" err="1">
                <a:solidFill>
                  <a:srgbClr val="FF0000"/>
                </a:solidFill>
              </a:rPr>
              <a:t>Korotkoff</a:t>
            </a:r>
            <a:r>
              <a:rPr lang="en-US" sz="2600" dirty="0">
                <a:solidFill>
                  <a:srgbClr val="FF0000"/>
                </a:solidFill>
              </a:rPr>
              <a:t> sounds are heard again and the </a:t>
            </a:r>
            <a:r>
              <a:rPr lang="en-US" sz="2600" dirty="0" smtClean="0">
                <a:solidFill>
                  <a:srgbClr val="FF0000"/>
                </a:solidFill>
              </a:rPr>
              <a:t>diastolic blood </a:t>
            </a:r>
            <a:r>
              <a:rPr lang="en-US" sz="2600" dirty="0">
                <a:solidFill>
                  <a:srgbClr val="FF0000"/>
                </a:solidFill>
              </a:rPr>
              <a:t>pressure (DBP) is when the sounds are </a:t>
            </a:r>
            <a:r>
              <a:rPr lang="en-US" sz="2600" dirty="0" smtClean="0">
                <a:solidFill>
                  <a:srgbClr val="FF0000"/>
                </a:solidFill>
              </a:rPr>
              <a:t>absent</a:t>
            </a:r>
            <a:r>
              <a:rPr lang="en-US" sz="2600" dirty="0" smtClean="0"/>
              <a:t>.</a:t>
            </a:r>
          </a:p>
          <a:p>
            <a:endParaRPr lang="en-US" sz="2600" dirty="0"/>
          </a:p>
          <a:p>
            <a:r>
              <a:rPr lang="en-US" sz="2600" dirty="0" smtClean="0">
                <a:solidFill>
                  <a:srgbClr val="FF0000"/>
                </a:solidFill>
              </a:rPr>
              <a:t>Systolic </a:t>
            </a:r>
            <a:r>
              <a:rPr lang="en-US" sz="2600" dirty="0">
                <a:solidFill>
                  <a:srgbClr val="FF0000"/>
                </a:solidFill>
              </a:rPr>
              <a:t>blood pressure </a:t>
            </a:r>
            <a:r>
              <a:rPr lang="en-US" sz="2600" dirty="0"/>
              <a:t>is the pressure during </a:t>
            </a:r>
            <a:r>
              <a:rPr lang="en-US" sz="2600" dirty="0" smtClean="0">
                <a:solidFill>
                  <a:srgbClr val="FF0000"/>
                </a:solidFill>
              </a:rPr>
              <a:t>ventricular contraction</a:t>
            </a:r>
            <a:r>
              <a:rPr lang="en-US" sz="2600" dirty="0"/>
              <a:t>, whereas diastolic pressure is the pressure </a:t>
            </a:r>
            <a:r>
              <a:rPr lang="en-US" sz="2600" dirty="0" smtClean="0"/>
              <a:t>during </a:t>
            </a:r>
            <a:r>
              <a:rPr lang="en-US" sz="2600" dirty="0" smtClean="0">
                <a:solidFill>
                  <a:srgbClr val="FF0000"/>
                </a:solidFill>
              </a:rPr>
              <a:t>ventricular </a:t>
            </a:r>
            <a:r>
              <a:rPr lang="en-US" sz="2600" dirty="0">
                <a:solidFill>
                  <a:srgbClr val="FF0000"/>
                </a:solidFill>
              </a:rPr>
              <a:t>rest</a:t>
            </a:r>
            <a:r>
              <a:rPr lang="en-US" sz="2600" dirty="0"/>
              <a:t>. The </a:t>
            </a:r>
            <a:r>
              <a:rPr lang="en-US" sz="2600" dirty="0">
                <a:solidFill>
                  <a:srgbClr val="FF0000"/>
                </a:solidFill>
              </a:rPr>
              <a:t>gradient</a:t>
            </a:r>
            <a:r>
              <a:rPr lang="en-US" sz="2600" dirty="0"/>
              <a:t> between the two is referred </a:t>
            </a:r>
            <a:r>
              <a:rPr lang="en-US" sz="2600" dirty="0" smtClean="0"/>
              <a:t>to as </a:t>
            </a:r>
            <a:r>
              <a:rPr lang="en-US" sz="2600" dirty="0">
                <a:solidFill>
                  <a:srgbClr val="FF0000"/>
                </a:solidFill>
              </a:rPr>
              <a:t>pulse pressure</a:t>
            </a:r>
            <a:r>
              <a:rPr lang="en-US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021265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duit_pic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3575784"/>
            <a:ext cx="4419600" cy="2977415"/>
          </a:xfrm>
        </p:spPr>
      </p:pic>
      <p:sp>
        <p:nvSpPr>
          <p:cNvPr id="3" name="Rectangle 2"/>
          <p:cNvSpPr/>
          <p:nvPr/>
        </p:nvSpPr>
        <p:spPr>
          <a:xfrm>
            <a:off x="228600" y="1828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Automatic blood pressure cuffs are available, but they</a:t>
            </a:r>
          </a:p>
          <a:p>
            <a:r>
              <a:rPr lang="en-US" sz="2400" dirty="0"/>
              <a:t>may not be cost effective for the athletic training room.</a:t>
            </a:r>
          </a:p>
          <a:p>
            <a:r>
              <a:rPr lang="en-US" sz="2400" dirty="0"/>
              <a:t>These are referred to as </a:t>
            </a:r>
            <a:r>
              <a:rPr lang="en-US" sz="2400" b="1" dirty="0">
                <a:solidFill>
                  <a:srgbClr val="FF0000"/>
                </a:solidFill>
              </a:rPr>
              <a:t>noninvasive blood pressure (</a:t>
            </a:r>
            <a:r>
              <a:rPr lang="en-US" sz="2400" b="1" dirty="0" smtClean="0">
                <a:solidFill>
                  <a:srgbClr val="FF0000"/>
                </a:solidFill>
              </a:rPr>
              <a:t>NIBP) </a:t>
            </a:r>
            <a:r>
              <a:rPr lang="en-US" sz="2400" dirty="0" smtClean="0"/>
              <a:t>units </a:t>
            </a:r>
            <a:r>
              <a:rPr lang="en-US" sz="2400" dirty="0"/>
              <a:t>and are either electric or battery powered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Hypotension less than 100 in general population</a:t>
            </a:r>
          </a:p>
          <a:p>
            <a:pPr>
              <a:buNone/>
            </a:pPr>
            <a:r>
              <a:rPr lang="en-GB" b="1" dirty="0" smtClean="0"/>
              <a:t>Expect less in athletes</a:t>
            </a:r>
          </a:p>
          <a:p>
            <a:r>
              <a:rPr lang="en-GB" dirty="0" smtClean="0"/>
              <a:t>A normal systolic pressure is between 100 and 140 mm Hg, whereas a normal diastolic pressure is between 60 and 85 mm Hg</a:t>
            </a:r>
          </a:p>
          <a:p>
            <a:r>
              <a:rPr lang="en-US" dirty="0"/>
              <a:t>The </a:t>
            </a:r>
            <a:r>
              <a:rPr lang="en-US" dirty="0" smtClean="0"/>
              <a:t>diagnosis of </a:t>
            </a:r>
            <a:r>
              <a:rPr lang="en-US" dirty="0"/>
              <a:t>hypertension is made based on </a:t>
            </a:r>
            <a:r>
              <a:rPr lang="en-US" dirty="0">
                <a:solidFill>
                  <a:srgbClr val="FF0000"/>
                </a:solidFill>
              </a:rPr>
              <a:t>high diastolic </a:t>
            </a:r>
            <a:r>
              <a:rPr lang="en-US" dirty="0" smtClean="0">
                <a:solidFill>
                  <a:srgbClr val="FF0000"/>
                </a:solidFill>
              </a:rPr>
              <a:t>pressure </a:t>
            </a:r>
            <a:r>
              <a:rPr lang="en-US" dirty="0" smtClean="0"/>
              <a:t>and </a:t>
            </a:r>
            <a:r>
              <a:rPr lang="en-US" dirty="0"/>
              <a:t>requires additional evaluation and possible treatment.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Athletes have </a:t>
            </a:r>
            <a:r>
              <a:rPr lang="en-US" sz="2800" dirty="0">
                <a:solidFill>
                  <a:srgbClr val="FF0000"/>
                </a:solidFill>
              </a:rPr>
              <a:t>low heart rate </a:t>
            </a:r>
            <a:r>
              <a:rPr lang="en-US" sz="2800" dirty="0"/>
              <a:t>because of hypertrophy or growth of their left ventricle. This hypertrophy occurs because </a:t>
            </a:r>
            <a:r>
              <a:rPr lang="en-US" sz="2800" dirty="0">
                <a:solidFill>
                  <a:srgbClr val="FF0000"/>
                </a:solidFill>
              </a:rPr>
              <a:t>heart needs to pump more blood in athletes.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When this enlarged ventricle pumps, huge amount of blood goes in blood capillaries which activates </a:t>
            </a:r>
            <a:r>
              <a:rPr lang="en-US" sz="2800" dirty="0">
                <a:solidFill>
                  <a:srgbClr val="FF0000"/>
                </a:solidFill>
              </a:rPr>
              <a:t>circulatory reflex </a:t>
            </a:r>
            <a:r>
              <a:rPr lang="en-US" sz="2800" dirty="0"/>
              <a:t>and other mechanisms which slows down heart beat so that normal blood flows in body. As a result heart rate slows </a:t>
            </a:r>
            <a:r>
              <a:rPr lang="en-US" sz="2800" dirty="0" smtClean="0"/>
              <a:t>down.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Pulse </a:t>
            </a:r>
            <a:r>
              <a:rPr lang="en-US" sz="2800" dirty="0">
                <a:solidFill>
                  <a:srgbClr val="FF0000"/>
                </a:solidFill>
              </a:rPr>
              <a:t>is 60 and blood pressure 100/60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267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Palpation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Palpation involves touching the injured area to note abnormal findings such as </a:t>
            </a:r>
            <a:r>
              <a:rPr lang="en-GB" dirty="0" smtClean="0">
                <a:solidFill>
                  <a:srgbClr val="FF0000"/>
                </a:solidFill>
              </a:rPr>
              <a:t>deformity or </a:t>
            </a:r>
            <a:r>
              <a:rPr lang="en-GB" dirty="0" err="1" smtClean="0">
                <a:solidFill>
                  <a:srgbClr val="FF0000"/>
                </a:solidFill>
              </a:rPr>
              <a:t>crepitus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Respiratory Rate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do this, when taking a pulse, tell the athlete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US" dirty="0" smtClean="0"/>
              <a:t>Count </a:t>
            </a:r>
            <a:r>
              <a:rPr lang="en-US" dirty="0" smtClean="0"/>
              <a:t>the pulse </a:t>
            </a:r>
            <a:r>
              <a:rPr lang="en-US" dirty="0"/>
              <a:t>for the first 30 seconds and the respiratory </a:t>
            </a:r>
            <a:r>
              <a:rPr lang="en-US" dirty="0" smtClean="0"/>
              <a:t>rate is 30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Normal </a:t>
            </a:r>
            <a:r>
              <a:rPr lang="en-US" dirty="0">
                <a:solidFill>
                  <a:srgbClr val="FF0000"/>
                </a:solidFill>
              </a:rPr>
              <a:t>resting respiratory rate </a:t>
            </a:r>
            <a:r>
              <a:rPr lang="en-US" dirty="0"/>
              <a:t>is between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en-US" dirty="0"/>
              <a:t>and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20 </a:t>
            </a:r>
            <a:r>
              <a:rPr lang="en-US" dirty="0">
                <a:solidFill>
                  <a:srgbClr val="FF0000"/>
                </a:solidFill>
              </a:rPr>
              <a:t>breaths per minute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 rapid respiratory rate higher than 30 (</a:t>
            </a:r>
            <a:r>
              <a:rPr lang="en-GB" b="1" dirty="0" err="1" smtClean="0"/>
              <a:t>tachypnea</a:t>
            </a:r>
            <a:r>
              <a:rPr lang="en-GB" b="1" dirty="0" smtClean="0"/>
              <a:t>) also may be caused by anxiety, pain, excitement, </a:t>
            </a:r>
            <a:r>
              <a:rPr lang="en-GB" dirty="0" smtClean="0"/>
              <a:t>or acidosis</a:t>
            </a:r>
          </a:p>
          <a:p>
            <a:r>
              <a:rPr lang="en-GB" b="1" dirty="0" smtClean="0"/>
              <a:t>Bradypnea is a rate less </a:t>
            </a:r>
            <a:r>
              <a:rPr lang="en-GB" dirty="0" smtClean="0"/>
              <a:t>than 10 and is always </a:t>
            </a:r>
            <a:r>
              <a:rPr lang="en-GB" dirty="0" smtClean="0">
                <a:solidFill>
                  <a:srgbClr val="FF0000"/>
                </a:solidFill>
              </a:rPr>
              <a:t>a cause for alarm in someone who is injured.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Respiratory Rate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Irregular respirations are cause for alarm, especially if found in athletes.</a:t>
            </a:r>
          </a:p>
          <a:p>
            <a:r>
              <a:rPr lang="en-GB" b="1" dirty="0" err="1" smtClean="0"/>
              <a:t>Cheyne</a:t>
            </a:r>
            <a:r>
              <a:rPr lang="en-GB" b="1" dirty="0" smtClean="0"/>
              <a:t>-Stokes respirations are characterized by an </a:t>
            </a:r>
            <a:r>
              <a:rPr lang="en-GB" dirty="0" smtClean="0">
                <a:solidFill>
                  <a:srgbClr val="FF0000"/>
                </a:solidFill>
              </a:rPr>
              <a:t>increasing rate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depth followed </a:t>
            </a:r>
            <a:r>
              <a:rPr lang="en-GB" dirty="0" smtClean="0"/>
              <a:t>by a </a:t>
            </a:r>
            <a:r>
              <a:rPr lang="en-GB" dirty="0" smtClean="0">
                <a:solidFill>
                  <a:srgbClr val="FF0000"/>
                </a:solidFill>
              </a:rPr>
              <a:t>period of </a:t>
            </a:r>
            <a:r>
              <a:rPr lang="en-GB" dirty="0" err="1" smtClean="0">
                <a:solidFill>
                  <a:srgbClr val="FF0000"/>
                </a:solidFill>
              </a:rPr>
              <a:t>apnea</a:t>
            </a:r>
            <a:r>
              <a:rPr lang="en-GB" dirty="0" smtClean="0"/>
              <a:t>. This pattern is a sign of significant brain injury</a:t>
            </a:r>
          </a:p>
        </p:txBody>
      </p:sp>
      <p:pic>
        <p:nvPicPr>
          <p:cNvPr id="3074" name="Picture 2" descr="C:\Users\Junaid Azam\Downloads\Cheyne_Stokes_Breathing_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029200"/>
            <a:ext cx="7620000" cy="163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Symptoms of increased work </a:t>
            </a:r>
            <a:r>
              <a:rPr lang="en-US" sz="2400" dirty="0" smtClean="0">
                <a:solidFill>
                  <a:srgbClr val="FF0000"/>
                </a:solidFill>
              </a:rPr>
              <a:t>of breathing </a:t>
            </a:r>
            <a:r>
              <a:rPr lang="en-US" sz="2400" dirty="0"/>
              <a:t>include intercostal retractions, nasal </a:t>
            </a:r>
            <a:r>
              <a:rPr lang="en-US" sz="2400" dirty="0" smtClean="0"/>
              <a:t>flaring, pursed </a:t>
            </a:r>
            <a:r>
              <a:rPr lang="en-US" sz="2400" dirty="0"/>
              <a:t>lip breathing, sternocleidomastoid muscle contractions, and upright posturing. A well-conditioned </a:t>
            </a:r>
            <a:r>
              <a:rPr lang="en-US" sz="2400" dirty="0" smtClean="0"/>
              <a:t>athlete should </a:t>
            </a:r>
            <a:r>
              <a:rPr lang="en-US" sz="2400" dirty="0"/>
              <a:t>only manifest these symptoms if an underlying pathology is present such as an </a:t>
            </a:r>
            <a:r>
              <a:rPr lang="en-US" sz="2400" dirty="0">
                <a:solidFill>
                  <a:srgbClr val="FF0000"/>
                </a:solidFill>
              </a:rPr>
              <a:t>acute asthma attack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Poorly conditioned </a:t>
            </a:r>
            <a:r>
              <a:rPr lang="en-US" sz="2400" dirty="0"/>
              <a:t>athletes may exhibit these signs but they </a:t>
            </a:r>
            <a:r>
              <a:rPr lang="en-US" sz="2400" dirty="0" smtClean="0"/>
              <a:t>should resolve </a:t>
            </a:r>
            <a:r>
              <a:rPr lang="en-US" sz="2400" dirty="0"/>
              <a:t>spontaneously with rest.</a:t>
            </a:r>
          </a:p>
        </p:txBody>
      </p:sp>
    </p:spTree>
    <p:extLst>
      <p:ext uri="{BB962C8B-B14F-4D97-AF65-F5344CB8AC3E}">
        <p14:creationId xmlns:p14="http://schemas.microsoft.com/office/powerpoint/2010/main" val="35875693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Temperature measurement is not usually obtained in the pre hospital arena but it is still important, especially if heat illness is suspected</a:t>
            </a:r>
          </a:p>
          <a:p>
            <a:r>
              <a:rPr lang="en-GB" dirty="0" smtClean="0"/>
              <a:t>Rectal temperatures</a:t>
            </a:r>
          </a:p>
          <a:p>
            <a:r>
              <a:rPr lang="en-GB" dirty="0" smtClean="0"/>
              <a:t>Oral temperatures..........core temperature</a:t>
            </a:r>
          </a:p>
          <a:p>
            <a:r>
              <a:rPr lang="en-GB" dirty="0" smtClean="0"/>
              <a:t>Tympanic temperatures</a:t>
            </a:r>
          </a:p>
          <a:p>
            <a:r>
              <a:rPr lang="en-GB" dirty="0" err="1" smtClean="0"/>
              <a:t>Axillary</a:t>
            </a:r>
            <a:r>
              <a:rPr lang="en-GB" dirty="0" smtClean="0"/>
              <a:t> or skin temperatures if level of consciousness is an issue</a:t>
            </a:r>
          </a:p>
          <a:p>
            <a:r>
              <a:rPr lang="en-GB" dirty="0" smtClean="0"/>
              <a:t>Normal temperature for a healthy person at rest is 98.6°F (37°C).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1447800"/>
            <a:ext cx="922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Rectal temperatures</a:t>
            </a:r>
            <a:r>
              <a:rPr lang="en-US" sz="2800" dirty="0"/>
              <a:t> have long been considered the </a:t>
            </a:r>
            <a:r>
              <a:rPr lang="en-US" sz="2800" dirty="0">
                <a:solidFill>
                  <a:srgbClr val="FF0000"/>
                </a:solidFill>
              </a:rPr>
              <a:t>gold standard</a:t>
            </a:r>
            <a:r>
              <a:rPr lang="en-US" sz="2800" dirty="0"/>
              <a:t> for accurately measuring </a:t>
            </a:r>
            <a:r>
              <a:rPr lang="en-US" sz="2800" dirty="0" smtClean="0"/>
              <a:t>core body </a:t>
            </a:r>
            <a:r>
              <a:rPr lang="en-US" sz="2800" dirty="0"/>
              <a:t>temperature but are typically not used for obvious reasons. </a:t>
            </a:r>
            <a:r>
              <a:rPr lang="en-US" sz="2800" dirty="0">
                <a:solidFill>
                  <a:srgbClr val="FF0000"/>
                </a:solidFill>
              </a:rPr>
              <a:t>Oral temperatures </a:t>
            </a:r>
            <a:r>
              <a:rPr lang="en-US" sz="2800" dirty="0"/>
              <a:t>may be </a:t>
            </a:r>
            <a:r>
              <a:rPr lang="en-US" sz="2800" dirty="0">
                <a:solidFill>
                  <a:srgbClr val="FF0000"/>
                </a:solidFill>
              </a:rPr>
              <a:t>an accurate reflection </a:t>
            </a:r>
            <a:r>
              <a:rPr lang="en-US" sz="2800" dirty="0" smtClean="0">
                <a:solidFill>
                  <a:srgbClr val="FF0000"/>
                </a:solidFill>
              </a:rPr>
              <a:t>of </a:t>
            </a:r>
            <a:r>
              <a:rPr lang="en-US" sz="2800" dirty="0">
                <a:solidFill>
                  <a:srgbClr val="FF0000"/>
                </a:solidFill>
              </a:rPr>
              <a:t>core temperature.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Tympanic </a:t>
            </a:r>
            <a:r>
              <a:rPr lang="en-US" sz="2800" dirty="0">
                <a:solidFill>
                  <a:srgbClr val="7030A0"/>
                </a:solidFill>
              </a:rPr>
              <a:t>temperatures are easy to obtain and are strongly favored by </a:t>
            </a:r>
            <a:r>
              <a:rPr lang="en-US" sz="2800" dirty="0" smtClean="0">
                <a:solidFill>
                  <a:srgbClr val="7030A0"/>
                </a:solidFill>
              </a:rPr>
              <a:t>parents of </a:t>
            </a:r>
            <a:r>
              <a:rPr lang="en-US" sz="2800" dirty="0">
                <a:solidFill>
                  <a:srgbClr val="7030A0"/>
                </a:solidFill>
              </a:rPr>
              <a:t>small children, but the accuracy is questionable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Axillary or </a:t>
            </a:r>
            <a:r>
              <a:rPr lang="en-US" sz="2800" dirty="0">
                <a:solidFill>
                  <a:srgbClr val="FF0000"/>
                </a:solidFill>
              </a:rPr>
              <a:t>skin temperatures may be substituted for oral temperatures if an athlete has a </a:t>
            </a:r>
            <a:r>
              <a:rPr lang="en-US" sz="2800" dirty="0">
                <a:solidFill>
                  <a:srgbClr val="7030A0"/>
                </a:solidFill>
              </a:rPr>
              <a:t>decreased level </a:t>
            </a:r>
            <a:r>
              <a:rPr lang="en-US" sz="2800" dirty="0" smtClean="0">
                <a:solidFill>
                  <a:srgbClr val="7030A0"/>
                </a:solidFill>
              </a:rPr>
              <a:t>of consciousness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33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7772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A recent study evaluating temperature measures taken at various sites (mouth, ear, axilla, and forehead) showed that these temperatures may be several degrees cooler than those </a:t>
            </a:r>
            <a:r>
              <a:rPr lang="en-US" sz="2800" dirty="0">
                <a:solidFill>
                  <a:srgbClr val="7030A0"/>
                </a:solidFill>
              </a:rPr>
              <a:t>taken rectally</a:t>
            </a:r>
            <a:r>
              <a:rPr lang="en-US" sz="2800" dirty="0">
                <a:solidFill>
                  <a:srgbClr val="FF0000"/>
                </a:solidFill>
              </a:rPr>
              <a:t>, calling into question their usefulness in assessing core body temperature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06454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Pulse </a:t>
            </a:r>
            <a:r>
              <a:rPr lang="en-GB" dirty="0" err="1" smtClean="0"/>
              <a:t>Oximetery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Oximetry</a:t>
            </a:r>
            <a:r>
              <a:rPr lang="en-GB" dirty="0" smtClean="0"/>
              <a:t> operates under the principle that </a:t>
            </a:r>
            <a:r>
              <a:rPr lang="en-GB" dirty="0" smtClean="0">
                <a:solidFill>
                  <a:srgbClr val="FF0000"/>
                </a:solidFill>
              </a:rPr>
              <a:t>oxygenated </a:t>
            </a:r>
            <a:r>
              <a:rPr lang="en-GB" dirty="0" err="1" smtClean="0">
                <a:solidFill>
                  <a:srgbClr val="FF0000"/>
                </a:solidFill>
              </a:rPr>
              <a:t>hemoglobin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deoxygenated </a:t>
            </a:r>
            <a:r>
              <a:rPr lang="en-GB" dirty="0" err="1" smtClean="0">
                <a:solidFill>
                  <a:srgbClr val="FF0000"/>
                </a:solidFill>
              </a:rPr>
              <a:t>hemoglobin</a:t>
            </a:r>
            <a:r>
              <a:rPr lang="en-GB" dirty="0" smtClean="0"/>
              <a:t> absorb </a:t>
            </a:r>
            <a:r>
              <a:rPr lang="en-GB" dirty="0" smtClean="0">
                <a:solidFill>
                  <a:srgbClr val="FF0000"/>
                </a:solidFill>
              </a:rPr>
              <a:t>infrared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FF0000"/>
                </a:solidFill>
              </a:rPr>
              <a:t>red light </a:t>
            </a:r>
            <a:r>
              <a:rPr lang="en-GB" dirty="0" smtClean="0"/>
              <a:t>differently</a:t>
            </a:r>
          </a:p>
          <a:p>
            <a:r>
              <a:rPr lang="en-GB" dirty="0" err="1"/>
              <a:t>Oxyhemoglobin</a:t>
            </a:r>
            <a:r>
              <a:rPr lang="en-GB" dirty="0"/>
              <a:t> absorbs </a:t>
            </a:r>
            <a:r>
              <a:rPr lang="en-GB" dirty="0" smtClean="0">
                <a:solidFill>
                  <a:srgbClr val="002060"/>
                </a:solidFill>
              </a:rPr>
              <a:t>infrared light </a:t>
            </a:r>
            <a:r>
              <a:rPr lang="en-GB" dirty="0">
                <a:solidFill>
                  <a:srgbClr val="002060"/>
                </a:solidFill>
              </a:rPr>
              <a:t>at 990 nm</a:t>
            </a:r>
            <a:r>
              <a:rPr lang="en-GB" dirty="0"/>
              <a:t>, whereas </a:t>
            </a:r>
            <a:r>
              <a:rPr lang="en-GB" dirty="0" err="1"/>
              <a:t>deoxyhemoglobin</a:t>
            </a:r>
            <a:r>
              <a:rPr lang="en-GB" dirty="0"/>
              <a:t> </a:t>
            </a:r>
            <a:r>
              <a:rPr lang="en-GB" dirty="0">
                <a:solidFill>
                  <a:srgbClr val="002060"/>
                </a:solidFill>
              </a:rPr>
              <a:t>absorbs red </a:t>
            </a:r>
            <a:r>
              <a:rPr lang="en-GB" dirty="0" smtClean="0">
                <a:solidFill>
                  <a:srgbClr val="002060"/>
                </a:solidFill>
              </a:rPr>
              <a:t>light at 660 nm</a:t>
            </a:r>
            <a:r>
              <a:rPr lang="en-GB" dirty="0">
                <a:solidFill>
                  <a:srgbClr val="002060"/>
                </a:solidFill>
              </a:rPr>
              <a:t>. 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US" dirty="0"/>
              <a:t>The </a:t>
            </a:r>
            <a:r>
              <a:rPr lang="en-US" dirty="0">
                <a:solidFill>
                  <a:srgbClr val="002060"/>
                </a:solidFill>
              </a:rPr>
              <a:t>gradient</a:t>
            </a:r>
            <a:r>
              <a:rPr lang="en-US" dirty="0"/>
              <a:t> is measured by the pulse </a:t>
            </a:r>
            <a:r>
              <a:rPr lang="en-US" dirty="0" err="1"/>
              <a:t>oximeter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and </a:t>
            </a:r>
            <a:r>
              <a:rPr lang="en-US" dirty="0"/>
              <a:t>provides a </a:t>
            </a:r>
            <a:r>
              <a:rPr lang="en-US" dirty="0">
                <a:solidFill>
                  <a:srgbClr val="002060"/>
                </a:solidFill>
              </a:rPr>
              <a:t>percentage of </a:t>
            </a:r>
            <a:r>
              <a:rPr lang="en-US" dirty="0" err="1">
                <a:solidFill>
                  <a:srgbClr val="002060"/>
                </a:solidFill>
              </a:rPr>
              <a:t>oxyhemoglobin</a:t>
            </a:r>
            <a:r>
              <a:rPr lang="en-US" dirty="0"/>
              <a:t>. </a:t>
            </a:r>
            <a:endParaRPr lang="en-GB" dirty="0" smtClean="0"/>
          </a:p>
          <a:p>
            <a:r>
              <a:rPr lang="en-GB" dirty="0" smtClean="0"/>
              <a:t>The expected value for a </a:t>
            </a:r>
            <a:r>
              <a:rPr lang="en-GB" dirty="0" smtClean="0">
                <a:solidFill>
                  <a:srgbClr val="002060"/>
                </a:solidFill>
              </a:rPr>
              <a:t>healthy non smoker is in the range of 99% to 100%.</a:t>
            </a:r>
            <a:endParaRPr lang="en-GB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1676400"/>
            <a:ext cx="8686800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prstClr val="black"/>
                </a:solidFill>
              </a:rPr>
              <a:t>Values </a:t>
            </a:r>
            <a:r>
              <a:rPr lang="en-US" sz="2900" dirty="0">
                <a:solidFill>
                  <a:srgbClr val="002060"/>
                </a:solidFill>
              </a:rPr>
              <a:t>less than 90% </a:t>
            </a:r>
            <a:r>
              <a:rPr lang="en-US" sz="2900" dirty="0">
                <a:solidFill>
                  <a:prstClr val="black"/>
                </a:solidFill>
              </a:rPr>
              <a:t>require </a:t>
            </a:r>
            <a:r>
              <a:rPr lang="en-US" sz="2900" dirty="0">
                <a:solidFill>
                  <a:srgbClr val="002060"/>
                </a:solidFill>
              </a:rPr>
              <a:t>supplemental oxygen.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srgbClr val="002060"/>
                </a:solidFill>
              </a:rPr>
              <a:t>Very large athletes </a:t>
            </a:r>
            <a:r>
              <a:rPr lang="en-US" sz="2900" dirty="0">
                <a:solidFill>
                  <a:prstClr val="black"/>
                </a:solidFill>
              </a:rPr>
              <a:t>who are in a </a:t>
            </a:r>
            <a:r>
              <a:rPr lang="en-US" sz="2900" dirty="0">
                <a:solidFill>
                  <a:srgbClr val="002060"/>
                </a:solidFill>
              </a:rPr>
              <a:t>supine position </a:t>
            </a:r>
            <a:r>
              <a:rPr lang="en-US" sz="2900" dirty="0">
                <a:solidFill>
                  <a:prstClr val="black"/>
                </a:solidFill>
              </a:rPr>
              <a:t>may </a:t>
            </a:r>
            <a:r>
              <a:rPr lang="en-US" sz="2900" dirty="0" smtClean="0">
                <a:solidFill>
                  <a:prstClr val="black"/>
                </a:solidFill>
              </a:rPr>
              <a:t>have pulse </a:t>
            </a:r>
            <a:r>
              <a:rPr lang="en-US" sz="2900" dirty="0" err="1">
                <a:solidFill>
                  <a:prstClr val="black"/>
                </a:solidFill>
              </a:rPr>
              <a:t>oximeter</a:t>
            </a:r>
            <a:r>
              <a:rPr lang="en-US" sz="2900" dirty="0">
                <a:solidFill>
                  <a:prstClr val="black"/>
                </a:solidFill>
              </a:rPr>
              <a:t> readings of </a:t>
            </a:r>
            <a:r>
              <a:rPr lang="en-US" sz="2900" dirty="0">
                <a:solidFill>
                  <a:srgbClr val="002060"/>
                </a:solidFill>
              </a:rPr>
              <a:t>90% to 95%</a:t>
            </a:r>
            <a:r>
              <a:rPr lang="en-US" sz="2900" dirty="0">
                <a:solidFill>
                  <a:prstClr val="black"/>
                </a:solidFill>
              </a:rPr>
              <a:t>, but a few </a:t>
            </a:r>
            <a:r>
              <a:rPr lang="en-US" sz="2900" dirty="0" smtClean="0">
                <a:solidFill>
                  <a:prstClr val="black"/>
                </a:solidFill>
              </a:rPr>
              <a:t>deep breaths </a:t>
            </a:r>
            <a:r>
              <a:rPr lang="en-US" sz="2900" dirty="0">
                <a:solidFill>
                  <a:prstClr val="black"/>
                </a:solidFill>
              </a:rPr>
              <a:t>will easily increase the reading to the optimal range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  <a:endParaRPr lang="en-GB" sz="2900" dirty="0">
              <a:solidFill>
                <a:prstClr val="black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GB" sz="2900" dirty="0" smtClean="0">
                <a:solidFill>
                  <a:prstClr val="black"/>
                </a:solidFill>
              </a:rPr>
              <a:t>Several </a:t>
            </a:r>
            <a:r>
              <a:rPr lang="en-GB" sz="2900" dirty="0">
                <a:solidFill>
                  <a:prstClr val="black"/>
                </a:solidFill>
              </a:rPr>
              <a:t>factors may </a:t>
            </a:r>
            <a:r>
              <a:rPr lang="en-GB" sz="2900" dirty="0">
                <a:solidFill>
                  <a:srgbClr val="002060"/>
                </a:solidFill>
              </a:rPr>
              <a:t>interfere</a:t>
            </a:r>
            <a:r>
              <a:rPr lang="en-GB" sz="2900" dirty="0">
                <a:solidFill>
                  <a:prstClr val="black"/>
                </a:solidFill>
              </a:rPr>
              <a:t> with pulse </a:t>
            </a:r>
            <a:r>
              <a:rPr lang="en-GB" sz="2900" dirty="0" err="1">
                <a:solidFill>
                  <a:prstClr val="black"/>
                </a:solidFill>
              </a:rPr>
              <a:t>oximeter</a:t>
            </a:r>
            <a:r>
              <a:rPr lang="en-GB" sz="2900" dirty="0">
                <a:solidFill>
                  <a:prstClr val="black"/>
                </a:solidFill>
              </a:rPr>
              <a:t> readings including </a:t>
            </a:r>
            <a:r>
              <a:rPr lang="en-GB" sz="2900" dirty="0">
                <a:solidFill>
                  <a:srgbClr val="FF0000"/>
                </a:solidFill>
              </a:rPr>
              <a:t>cold fingers, low blood pressure, fast or irregular pulse rates, and bright ambient light</a:t>
            </a:r>
          </a:p>
        </p:txBody>
      </p:sp>
    </p:spTree>
    <p:extLst>
      <p:ext uri="{BB962C8B-B14F-4D97-AF65-F5344CB8AC3E}">
        <p14:creationId xmlns:p14="http://schemas.microsoft.com/office/powerpoint/2010/main" val="1826252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8915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pulse </a:t>
            </a:r>
            <a:r>
              <a:rPr lang="en-US" sz="2800" dirty="0" err="1"/>
              <a:t>oximeter</a:t>
            </a:r>
            <a:r>
              <a:rPr lang="en-US" sz="2800" dirty="0"/>
              <a:t> is a noninvasive monitor consisting</a:t>
            </a:r>
          </a:p>
          <a:p>
            <a:r>
              <a:rPr lang="en-US" sz="2800" dirty="0"/>
              <a:t>of a clothespin-like probe that is placed on a fingertip, toe, </a:t>
            </a:r>
            <a:r>
              <a:rPr lang="en-US" sz="2800" dirty="0" smtClean="0"/>
              <a:t>or ear.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Light passes through the skin and the </a:t>
            </a:r>
            <a:r>
              <a:rPr lang="en-US" sz="2800" dirty="0" err="1" smtClean="0"/>
              <a:t>oxyhemoglobin</a:t>
            </a:r>
            <a:r>
              <a:rPr lang="en-US" sz="2800" dirty="0"/>
              <a:t> </a:t>
            </a:r>
            <a:r>
              <a:rPr lang="en-US" sz="2800" dirty="0" smtClean="0"/>
              <a:t>percentage </a:t>
            </a:r>
            <a:r>
              <a:rPr lang="en-US" sz="2800" dirty="0"/>
              <a:t>is displayed on the screen along with a pulse rate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347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434" y="1447800"/>
            <a:ext cx="8763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probe can be placed anywhere on the body that will allow the passage of light. </a:t>
            </a:r>
            <a:r>
              <a:rPr lang="en-US" sz="2800" dirty="0" smtClean="0"/>
              <a:t>Time should </a:t>
            </a:r>
            <a:r>
              <a:rPr lang="en-US" sz="2800" dirty="0"/>
              <a:t>not be lost obtaining an accurate pulse </a:t>
            </a:r>
            <a:r>
              <a:rPr lang="en-US" sz="2800" dirty="0" err="1" smtClean="0"/>
              <a:t>oximeter</a:t>
            </a:r>
            <a:r>
              <a:rPr lang="en-US" sz="2800" dirty="0" smtClean="0"/>
              <a:t> reading </a:t>
            </a:r>
            <a:r>
              <a:rPr lang="en-US" sz="2800" dirty="0"/>
              <a:t>on an athlete in critical condition, and it is crucial </a:t>
            </a:r>
            <a:r>
              <a:rPr lang="en-US" sz="2800" dirty="0" smtClean="0"/>
              <a:t>to remember </a:t>
            </a:r>
            <a:r>
              <a:rPr lang="en-US" sz="2800" dirty="0"/>
              <a:t>that </a:t>
            </a:r>
            <a:r>
              <a:rPr lang="en-US" sz="2800" dirty="0">
                <a:solidFill>
                  <a:srgbClr val="FF0000"/>
                </a:solidFill>
              </a:rPr>
              <a:t>pulse </a:t>
            </a:r>
            <a:r>
              <a:rPr lang="en-US" sz="2800" dirty="0" err="1">
                <a:solidFill>
                  <a:srgbClr val="FF0000"/>
                </a:solidFill>
              </a:rPr>
              <a:t>oximetry</a:t>
            </a:r>
            <a:r>
              <a:rPr lang="en-US" sz="2800" dirty="0">
                <a:solidFill>
                  <a:srgbClr val="FF0000"/>
                </a:solidFill>
              </a:rPr>
              <a:t> is not a measurement of ventilation.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Pulse </a:t>
            </a:r>
            <a:r>
              <a:rPr lang="en-US" sz="2800" dirty="0" err="1"/>
              <a:t>oximetry</a:t>
            </a:r>
            <a:r>
              <a:rPr lang="en-US" sz="2800" dirty="0"/>
              <a:t> only measures the amount of </a:t>
            </a:r>
            <a:r>
              <a:rPr lang="en-US" sz="2800" dirty="0" err="1">
                <a:solidFill>
                  <a:srgbClr val="FF0000"/>
                </a:solidFill>
              </a:rPr>
              <a:t>oxyhemoglobin</a:t>
            </a:r>
            <a:r>
              <a:rPr lang="en-US" sz="2800" dirty="0">
                <a:solidFill>
                  <a:srgbClr val="FF0000"/>
                </a:solidFill>
              </a:rPr>
              <a:t> (saturation</a:t>
            </a:r>
            <a:r>
              <a:rPr lang="en-US" sz="2800" dirty="0"/>
              <a:t>) and </a:t>
            </a:r>
            <a:r>
              <a:rPr lang="en-US" sz="2800" dirty="0">
                <a:solidFill>
                  <a:srgbClr val="002060"/>
                </a:solidFill>
              </a:rPr>
              <a:t>not oxygen/carbon dioxide </a:t>
            </a:r>
            <a:r>
              <a:rPr lang="en-US" sz="2800" dirty="0" smtClean="0">
                <a:solidFill>
                  <a:srgbClr val="002060"/>
                </a:solidFill>
              </a:rPr>
              <a:t>gas exchange </a:t>
            </a:r>
            <a:r>
              <a:rPr lang="en-US" sz="2800" dirty="0">
                <a:solidFill>
                  <a:srgbClr val="002060"/>
                </a:solidFill>
              </a:rPr>
              <a:t>in the lungs (ventilation</a:t>
            </a:r>
            <a:r>
              <a:rPr lang="en-US" sz="2800" dirty="0" smtClean="0">
                <a:solidFill>
                  <a:srgbClr val="002060"/>
                </a:solidFill>
              </a:rPr>
              <a:t>).</a:t>
            </a:r>
          </a:p>
          <a:p>
            <a:endParaRPr lang="en-US" sz="2400" dirty="0"/>
          </a:p>
          <a:p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53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40_F_99533533_gqhLVXuCDcGyZZzVahch1G0yOS9OEK6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343400" cy="4648200"/>
          </a:xfrm>
        </p:spPr>
      </p:pic>
      <p:pic>
        <p:nvPicPr>
          <p:cNvPr id="6" name="Content Placeholder 5" descr="Dr_Robert_LaPrade_Patient_Evaluation_Knee_Injury_COMMON-PERONEAL-NERVE-PALPATION_2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76400"/>
            <a:ext cx="4191000" cy="46482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19812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</a:rPr>
              <a:t>Although very unusual in athletics, it should be </a:t>
            </a:r>
            <a:r>
              <a:rPr lang="en-US" sz="2800" dirty="0" smtClean="0">
                <a:solidFill>
                  <a:prstClr val="black"/>
                </a:solidFill>
              </a:rPr>
              <a:t>noted that </a:t>
            </a:r>
            <a:r>
              <a:rPr lang="en-US" sz="2800" dirty="0">
                <a:solidFill>
                  <a:prstClr val="black"/>
                </a:solidFill>
              </a:rPr>
              <a:t>patients </a:t>
            </a:r>
            <a:r>
              <a:rPr lang="en-US" sz="2800" dirty="0">
                <a:solidFill>
                  <a:srgbClr val="002060"/>
                </a:solidFill>
              </a:rPr>
              <a:t>exposed to carbon monoxide </a:t>
            </a:r>
            <a:r>
              <a:rPr lang="en-US" sz="2800" dirty="0">
                <a:solidFill>
                  <a:prstClr val="black"/>
                </a:solidFill>
              </a:rPr>
              <a:t>will have </a:t>
            </a:r>
            <a:r>
              <a:rPr lang="en-US" sz="2800" dirty="0" smtClean="0">
                <a:solidFill>
                  <a:prstClr val="black"/>
                </a:solidFill>
              </a:rPr>
              <a:t>falsely high </a:t>
            </a:r>
            <a:r>
              <a:rPr lang="en-US" sz="2800" dirty="0">
                <a:solidFill>
                  <a:prstClr val="black"/>
                </a:solidFill>
              </a:rPr>
              <a:t>pulse </a:t>
            </a:r>
            <a:r>
              <a:rPr lang="en-US" sz="2800" dirty="0" err="1">
                <a:solidFill>
                  <a:prstClr val="black"/>
                </a:solidFill>
              </a:rPr>
              <a:t>oximeter</a:t>
            </a:r>
            <a:r>
              <a:rPr lang="en-US" sz="2800" dirty="0">
                <a:solidFill>
                  <a:prstClr val="black"/>
                </a:solidFill>
              </a:rPr>
              <a:t> readings because of its </a:t>
            </a:r>
            <a:r>
              <a:rPr lang="en-US" sz="2800" dirty="0">
                <a:solidFill>
                  <a:srgbClr val="002060"/>
                </a:solidFill>
              </a:rPr>
              <a:t>higher </a:t>
            </a:r>
            <a:r>
              <a:rPr lang="en-US" sz="2800" dirty="0" smtClean="0">
                <a:solidFill>
                  <a:srgbClr val="002060"/>
                </a:solidFill>
              </a:rPr>
              <a:t>binding affinity </a:t>
            </a:r>
            <a:r>
              <a:rPr lang="en-US" sz="2800" dirty="0">
                <a:solidFill>
                  <a:srgbClr val="002060"/>
                </a:solidFill>
              </a:rPr>
              <a:t>to hemoglobin as compared to oxygen</a:t>
            </a:r>
          </a:p>
        </p:txBody>
      </p:sp>
    </p:spTree>
    <p:extLst>
      <p:ext uri="{BB962C8B-B14F-4D97-AF65-F5344CB8AC3E}">
        <p14:creationId xmlns:p14="http://schemas.microsoft.com/office/powerpoint/2010/main" val="3674595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easiest method of pain assessment is to ask the athlete </a:t>
            </a:r>
            <a:r>
              <a:rPr lang="en-US" sz="2800" dirty="0" smtClean="0"/>
              <a:t>to rate </a:t>
            </a:r>
            <a:r>
              <a:rPr lang="en-US" sz="2800" dirty="0"/>
              <a:t>his or her pain on </a:t>
            </a:r>
            <a:r>
              <a:rPr lang="en-US" sz="2800" dirty="0">
                <a:solidFill>
                  <a:srgbClr val="FF0000"/>
                </a:solidFill>
              </a:rPr>
              <a:t>a scale of zero to 10 with </a:t>
            </a:r>
            <a:r>
              <a:rPr lang="en-US" sz="2800" dirty="0" smtClean="0">
                <a:solidFill>
                  <a:srgbClr val="FF0000"/>
                </a:solidFill>
              </a:rPr>
              <a:t>zero</a:t>
            </a:r>
            <a:r>
              <a:rPr lang="en-US" sz="2800" dirty="0" smtClean="0"/>
              <a:t> meaning no </a:t>
            </a:r>
            <a:r>
              <a:rPr lang="en-US" sz="2800" dirty="0"/>
              <a:t>pain and 10 meaning the worst pain ever felt.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Serial </a:t>
            </a:r>
            <a:r>
              <a:rPr lang="en-US" sz="2800" dirty="0"/>
              <a:t>assessments allow the health professional to measure the effectiveness of the </a:t>
            </a:r>
            <a:r>
              <a:rPr lang="en-US" sz="2800"/>
              <a:t>pain </a:t>
            </a:r>
            <a:r>
              <a:rPr lang="en-US" sz="2800" smtClean="0"/>
              <a:t>treatment.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7873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</a:rPr>
              <a:t>This scale is universal and gives a frame of reference to other health professionals who may take over care of the athlete at a later time. 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/>
            <a:endParaRPr lang="en-US" sz="2800" dirty="0">
              <a:solidFill>
                <a:prstClr val="black"/>
              </a:solidFill>
            </a:endParaRPr>
          </a:p>
          <a:p>
            <a:pPr lvl="0"/>
            <a:endParaRPr lang="en-US" sz="2800" dirty="0" smtClean="0">
              <a:solidFill>
                <a:prstClr val="black"/>
              </a:solidFill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prstClr val="black"/>
                </a:solidFill>
              </a:rPr>
              <a:t>importance of pain control can never </a:t>
            </a:r>
            <a:r>
              <a:rPr lang="en-US" sz="2800" dirty="0" smtClean="0">
                <a:solidFill>
                  <a:prstClr val="black"/>
                </a:solidFill>
              </a:rPr>
              <a:t>be underestimated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>
                <a:solidFill>
                  <a:srgbClr val="FF0000"/>
                </a:solidFill>
              </a:rPr>
              <a:t>“No pain, no gain” is an archaic philosophy that has no place in the treatment of acute injuries.</a:t>
            </a:r>
          </a:p>
        </p:txBody>
      </p:sp>
    </p:spTree>
    <p:extLst>
      <p:ext uri="{BB962C8B-B14F-4D97-AF65-F5344CB8AC3E}">
        <p14:creationId xmlns:p14="http://schemas.microsoft.com/office/powerpoint/2010/main" val="39594835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010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94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" y="685800"/>
            <a:ext cx="905493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1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553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73914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imated-question-mark-for-powerpoint-MiLLje9ia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5867400" cy="43434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_you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610600" cy="4953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Percussion consists of tapping the injured area to elicit </a:t>
            </a:r>
            <a:r>
              <a:rPr lang="en-GB" dirty="0" smtClean="0">
                <a:solidFill>
                  <a:srgbClr val="FF0000"/>
                </a:solidFill>
              </a:rPr>
              <a:t>tympanic sounds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Percussion is used for </a:t>
            </a:r>
            <a:r>
              <a:rPr lang="en-GB" dirty="0" smtClean="0">
                <a:solidFill>
                  <a:srgbClr val="FF0000"/>
                </a:solidFill>
              </a:rPr>
              <a:t>thoracic and abdominal </a:t>
            </a:r>
            <a:r>
              <a:rPr lang="en-GB" dirty="0" smtClean="0"/>
              <a:t>injuries and is difficult to perform in the athletic arena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atass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4191000" cy="4800600"/>
          </a:xfrm>
        </p:spPr>
      </p:pic>
      <p:pic>
        <p:nvPicPr>
          <p:cNvPr id="6" name="Content Placeholder 5" descr="image01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810000" cy="4343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Auscultation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Auscultation refers to listening to lung sounds with a stethoscope and, although difficult in a noisy environment, it is a </a:t>
            </a:r>
            <a:r>
              <a:rPr lang="en-GB" dirty="0" smtClean="0">
                <a:solidFill>
                  <a:srgbClr val="FF0000"/>
                </a:solidFill>
              </a:rPr>
              <a:t>crucial skill </a:t>
            </a:r>
            <a:r>
              <a:rPr lang="en-GB" dirty="0" smtClean="0"/>
              <a:t>for any seriously injured athlete, especially when the athlete is </a:t>
            </a:r>
            <a:r>
              <a:rPr lang="en-GB" dirty="0" smtClean="0">
                <a:solidFill>
                  <a:srgbClr val="FF0000"/>
                </a:solidFill>
              </a:rPr>
              <a:t>short of breath.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1650</TotalTime>
  <Words>3059</Words>
  <Application>Microsoft Office PowerPoint</Application>
  <PresentationFormat>On-screen Show (4:3)</PresentationFormat>
  <Paragraphs>315</Paragraphs>
  <Slides>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Calibri</vt:lpstr>
      <vt:lpstr>Minion-Bold</vt:lpstr>
      <vt:lpstr>Minion-Regular</vt:lpstr>
      <vt:lpstr>Tw Cen MT</vt:lpstr>
      <vt:lpstr>Wingdings</vt:lpstr>
      <vt:lpstr>Wingdings 2</vt:lpstr>
      <vt:lpstr>Median</vt:lpstr>
      <vt:lpstr>Physical examination Dr.Waqas</vt:lpstr>
      <vt:lpstr>Physical examination</vt:lpstr>
      <vt:lpstr>Inspection</vt:lpstr>
      <vt:lpstr>PowerPoint Presentation</vt:lpstr>
      <vt:lpstr>Palpation</vt:lpstr>
      <vt:lpstr>PowerPoint Presentation</vt:lpstr>
      <vt:lpstr>Percussion</vt:lpstr>
      <vt:lpstr>PowerPoint Presentation</vt:lpstr>
      <vt:lpstr>Auscultation</vt:lpstr>
      <vt:lpstr>PowerPoint Presentation</vt:lpstr>
      <vt:lpstr>PowerPoint Presentation</vt:lpstr>
      <vt:lpstr>Golden hour</vt:lpstr>
      <vt:lpstr>PowerPoint Presentation</vt:lpstr>
      <vt:lpstr>Scene Assessment and Safety</vt:lpstr>
      <vt:lpstr>PowerPoint Presentation</vt:lpstr>
      <vt:lpstr>Scene Assessment and Safety</vt:lpstr>
      <vt:lpstr>PowerPoint Presentation</vt:lpstr>
      <vt:lpstr>Body Substance Isolation Precautions</vt:lpstr>
      <vt:lpstr>PowerPoint Presentation</vt:lpstr>
      <vt:lpstr>PowerPoint Presentation</vt:lpstr>
      <vt:lpstr>Level of protection</vt:lpstr>
      <vt:lpstr>Primary survey </vt:lpstr>
      <vt:lpstr>Primary Survey</vt:lpstr>
      <vt:lpstr>Airway..Breathing</vt:lpstr>
      <vt:lpstr>Circulation</vt:lpstr>
      <vt:lpstr>PowerPoint Presentation</vt:lpstr>
      <vt:lpstr>Disability/Defibrillation</vt:lpstr>
      <vt:lpstr>Exposure</vt:lpstr>
      <vt:lpstr>secondary survey</vt:lpstr>
      <vt:lpstr>PowerPoint Presentation</vt:lpstr>
      <vt:lpstr>Head-to-Toe Examination</vt:lpstr>
      <vt:lpstr>PowerPoint Presentation</vt:lpstr>
      <vt:lpstr>PowerPoint Presentation</vt:lpstr>
      <vt:lpstr>PowerPoint Presentation</vt:lpstr>
      <vt:lpstr>Vital Signs</vt:lpstr>
      <vt:lpstr>PowerPoint Presentation</vt:lpstr>
      <vt:lpstr>Pulse Rate</vt:lpstr>
      <vt:lpstr>Pulse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Respiratory Rate </vt:lpstr>
      <vt:lpstr>Respiratory Rate</vt:lpstr>
      <vt:lpstr>PowerPoint Presentation</vt:lpstr>
      <vt:lpstr>Temperature</vt:lpstr>
      <vt:lpstr>PowerPoint Presentation</vt:lpstr>
      <vt:lpstr>PowerPoint Presentation</vt:lpstr>
      <vt:lpstr>Pulse Oximetery</vt:lpstr>
      <vt:lpstr>PowerPoint Presentation</vt:lpstr>
      <vt:lpstr>PowerPoint Presentation</vt:lpstr>
      <vt:lpstr>PowerPoint Presentation</vt:lpstr>
      <vt:lpstr>PowerPoint Presentation</vt:lpstr>
      <vt:lpstr>Pain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examination</dc:title>
  <dc:creator>Umair</dc:creator>
  <cp:lastModifiedBy>Windows User</cp:lastModifiedBy>
  <cp:revision>162</cp:revision>
  <dcterms:created xsi:type="dcterms:W3CDTF">2013-09-26T05:22:09Z</dcterms:created>
  <dcterms:modified xsi:type="dcterms:W3CDTF">2020-02-27T05:36:27Z</dcterms:modified>
</cp:coreProperties>
</file>