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325" r:id="rId2"/>
    <p:sldId id="258" r:id="rId3"/>
    <p:sldId id="259" r:id="rId4"/>
    <p:sldId id="322" r:id="rId5"/>
    <p:sldId id="324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326" r:id="rId14"/>
    <p:sldId id="328" r:id="rId15"/>
    <p:sldId id="327" r:id="rId16"/>
    <p:sldId id="272" r:id="rId17"/>
    <p:sldId id="273" r:id="rId18"/>
    <p:sldId id="330" r:id="rId19"/>
    <p:sldId id="332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34" r:id="rId32"/>
    <p:sldId id="335" r:id="rId33"/>
    <p:sldId id="304" r:id="rId34"/>
    <p:sldId id="291" r:id="rId35"/>
    <p:sldId id="292" r:id="rId36"/>
    <p:sldId id="298" r:id="rId37"/>
    <p:sldId id="299" r:id="rId38"/>
    <p:sldId id="305" r:id="rId39"/>
    <p:sldId id="339" r:id="rId40"/>
    <p:sldId id="340" r:id="rId41"/>
    <p:sldId id="337" r:id="rId42"/>
    <p:sldId id="338" r:id="rId43"/>
    <p:sldId id="316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-5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C183D-019F-4720-AAD9-AD916D39112F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34731-75A2-474C-BE8A-9AA104C52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5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34731-75A2-474C-BE8A-9AA104C523F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610613"/>
            <a:ext cx="3334385" cy="3780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7575" y="1524657"/>
            <a:ext cx="3467734" cy="4293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5570" y="50038"/>
            <a:ext cx="6372859" cy="1511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10613"/>
            <a:ext cx="7925434" cy="4719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5940" y="6464909"/>
            <a:ext cx="68706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35373" y="6464909"/>
            <a:ext cx="87185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557" y="6464909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6248400" cy="1846659"/>
          </a:xfrm>
        </p:spPr>
        <p:txBody>
          <a:bodyPr/>
          <a:lstStyle/>
          <a:p>
            <a:r>
              <a:rPr lang="en-US" sz="6000" dirty="0" smtClean="0"/>
              <a:t>INFECTIVE ENDOCARDITIS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914400" y="3048000"/>
            <a:ext cx="6400800" cy="1477328"/>
          </a:xfrm>
        </p:spPr>
        <p:txBody>
          <a:bodyPr/>
          <a:lstStyle/>
          <a:p>
            <a:r>
              <a:rPr lang="en-US" sz="4800" dirty="0" smtClean="0">
                <a:solidFill>
                  <a:schemeClr val="tx2"/>
                </a:solidFill>
              </a:rPr>
              <a:t>                   </a:t>
            </a:r>
            <a:r>
              <a:rPr lang="en-US" sz="4800" dirty="0" smtClean="0">
                <a:solidFill>
                  <a:srgbClr val="002060"/>
                </a:solidFill>
              </a:rPr>
              <a:t>BY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DR FIDA MUHAMMAD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2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3836" y="377774"/>
            <a:ext cx="565785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Infecting</a:t>
            </a:r>
            <a:r>
              <a:rPr sz="4400" spc="-50" dirty="0"/>
              <a:t> </a:t>
            </a:r>
            <a:r>
              <a:rPr sz="4400" spc="-20" dirty="0"/>
              <a:t>Organisms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900864" y="1651723"/>
            <a:ext cx="2255159" cy="25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5530" y="1671320"/>
            <a:ext cx="168910" cy="17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8839" y="1548129"/>
            <a:ext cx="6757670" cy="4742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Common</a:t>
            </a:r>
            <a:r>
              <a:rPr sz="2400" b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bacteria</a:t>
            </a:r>
            <a:endParaRPr sz="2400" dirty="0">
              <a:latin typeface="Carlito"/>
              <a:cs typeface="Carlito"/>
            </a:endParaRPr>
          </a:p>
          <a:p>
            <a:pPr marL="413384" indent="-287020">
              <a:lnSpc>
                <a:spcPct val="100000"/>
              </a:lnSpc>
              <a:spcBef>
                <a:spcPts val="25"/>
              </a:spcBef>
              <a:buFont typeface="Arial"/>
              <a:buChar char="–"/>
              <a:tabLst>
                <a:tab pos="413384" algn="l"/>
                <a:tab pos="414020" algn="l"/>
              </a:tabLst>
            </a:pPr>
            <a:r>
              <a:rPr sz="1800" dirty="0">
                <a:latin typeface="Carlito"/>
                <a:cs typeface="Carlito"/>
              </a:rPr>
              <a:t>Alpha </a:t>
            </a:r>
            <a:r>
              <a:rPr sz="1800" spc="-5" dirty="0">
                <a:latin typeface="Carlito"/>
                <a:cs typeface="Carlito"/>
              </a:rPr>
              <a:t>haem </a:t>
            </a:r>
            <a:r>
              <a:rPr sz="1800" spc="-15" dirty="0">
                <a:latin typeface="Carlito"/>
                <a:cs typeface="Carlito"/>
              </a:rPr>
              <a:t>streptococci </a:t>
            </a:r>
            <a:r>
              <a:rPr sz="1800" spc="-5" dirty="0">
                <a:latin typeface="Carlito"/>
                <a:cs typeface="Carlito"/>
              </a:rPr>
              <a:t>(</a:t>
            </a:r>
            <a:r>
              <a:rPr sz="1800" spc="-5" dirty="0" err="1">
                <a:latin typeface="Carlito"/>
                <a:cs typeface="Carlito"/>
              </a:rPr>
              <a:t>viridans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lang="en-US" spc="-105" dirty="0" smtClean="0">
                <a:latin typeface="Arial"/>
                <a:cs typeface="Arial"/>
              </a:rPr>
              <a:t>, </a:t>
            </a:r>
            <a:r>
              <a:rPr sz="1800" spc="-5" dirty="0" smtClean="0">
                <a:latin typeface="Carlito"/>
                <a:cs typeface="Carlito"/>
              </a:rPr>
              <a:t>S</a:t>
            </a:r>
            <a:r>
              <a:rPr sz="1800" spc="-5" dirty="0">
                <a:latin typeface="Carlito"/>
                <a:cs typeface="Carlito"/>
              </a:rPr>
              <a:t>. mitis, S. sanguis)</a:t>
            </a:r>
            <a:r>
              <a:rPr sz="1800" spc="110" dirty="0"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B0F0"/>
                </a:solidFill>
                <a:latin typeface="Carlito"/>
                <a:cs typeface="Carlito"/>
              </a:rPr>
              <a:t>SUBACUTE</a:t>
            </a:r>
            <a:endParaRPr sz="1800" dirty="0">
              <a:solidFill>
                <a:srgbClr val="00B0F0"/>
              </a:solidFill>
              <a:latin typeface="Carlito"/>
              <a:cs typeface="Carlito"/>
            </a:endParaRPr>
          </a:p>
          <a:p>
            <a:pPr marL="413384" indent="-287020">
              <a:lnSpc>
                <a:spcPct val="100000"/>
              </a:lnSpc>
              <a:buFont typeface="Arial"/>
              <a:buChar char="–"/>
              <a:tabLst>
                <a:tab pos="413384" algn="l"/>
                <a:tab pos="414020" algn="l"/>
              </a:tabLst>
            </a:pPr>
            <a:r>
              <a:rPr sz="1800" spc="-15" dirty="0">
                <a:latin typeface="Carlito"/>
                <a:cs typeface="Carlito"/>
              </a:rPr>
              <a:t>Enterococci </a:t>
            </a:r>
            <a:r>
              <a:rPr sz="1800" spc="-5" dirty="0">
                <a:latin typeface="Carlito"/>
                <a:cs typeface="Carlito"/>
              </a:rPr>
              <a:t>(E. </a:t>
            </a:r>
            <a:r>
              <a:rPr sz="1800" spc="-10" dirty="0">
                <a:latin typeface="Carlito"/>
                <a:cs typeface="Carlito"/>
              </a:rPr>
              <a:t>faecalis)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SUBACUTE</a:t>
            </a:r>
            <a:endParaRPr sz="1800" dirty="0">
              <a:latin typeface="Carlito"/>
              <a:cs typeface="Carlito"/>
            </a:endParaRPr>
          </a:p>
          <a:p>
            <a:pPr marL="413384" indent="-287020">
              <a:lnSpc>
                <a:spcPct val="100000"/>
              </a:lnSpc>
              <a:buFont typeface="Arial"/>
              <a:buChar char="–"/>
              <a:tabLst>
                <a:tab pos="413384" algn="l"/>
                <a:tab pos="414020" algn="l"/>
              </a:tabLst>
            </a:pPr>
            <a:r>
              <a:rPr sz="1800" spc="-5" dirty="0">
                <a:latin typeface="Carlito"/>
                <a:cs typeface="Carlito"/>
              </a:rPr>
              <a:t>Coagulase </a:t>
            </a:r>
            <a:r>
              <a:rPr sz="1800" spc="-10" dirty="0">
                <a:latin typeface="Carlito"/>
                <a:cs typeface="Carlito"/>
              </a:rPr>
              <a:t>Negative Staphylococci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10" dirty="0">
                <a:latin typeface="Carlito"/>
                <a:cs typeface="Carlito"/>
              </a:rPr>
              <a:t>PROSTHETIC </a:t>
            </a:r>
            <a:r>
              <a:rPr sz="1800" spc="-35" dirty="0">
                <a:latin typeface="Carlito"/>
                <a:cs typeface="Carlito"/>
              </a:rPr>
              <a:t>VALVES,</a:t>
            </a:r>
            <a:r>
              <a:rPr sz="1800" spc="70" dirty="0"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B0F0"/>
                </a:solidFill>
                <a:latin typeface="Carlito"/>
                <a:cs typeface="Carlito"/>
              </a:rPr>
              <a:t>SUBACUTE</a:t>
            </a:r>
            <a:endParaRPr sz="1800" dirty="0">
              <a:solidFill>
                <a:srgbClr val="00B0F0"/>
              </a:solidFill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Arial"/>
              <a:buChar char="–"/>
            </a:pPr>
            <a:endParaRPr sz="17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Less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common</a:t>
            </a:r>
            <a:r>
              <a:rPr sz="2400" b="1" spc="-6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bacteria</a:t>
            </a:r>
            <a:endParaRPr sz="2400" dirty="0">
              <a:latin typeface="Carlito"/>
              <a:cs typeface="Carlito"/>
            </a:endParaRPr>
          </a:p>
          <a:p>
            <a:pPr marL="413384" indent="-287020">
              <a:lnSpc>
                <a:spcPct val="100000"/>
              </a:lnSpc>
              <a:spcBef>
                <a:spcPts val="25"/>
              </a:spcBef>
              <a:buFont typeface="Arial"/>
              <a:buChar char="–"/>
              <a:tabLst>
                <a:tab pos="413384" algn="l"/>
                <a:tab pos="414020" algn="l"/>
              </a:tabLst>
            </a:pPr>
            <a:r>
              <a:rPr sz="1800" spc="-5" dirty="0">
                <a:latin typeface="Carlito"/>
                <a:cs typeface="Carlito"/>
              </a:rPr>
              <a:t>S. aureus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lang="en-US" sz="1800" spc="-10" dirty="0" smtClean="0">
                <a:latin typeface="Carlito"/>
                <a:cs typeface="Carlito"/>
              </a:rPr>
              <a:t>     </a:t>
            </a:r>
            <a:r>
              <a:rPr sz="1800" spc="-10" dirty="0" smtClean="0">
                <a:latin typeface="Carlito"/>
                <a:cs typeface="Carlito"/>
              </a:rPr>
              <a:t>ACUTE</a:t>
            </a:r>
            <a:endParaRPr sz="1800" dirty="0">
              <a:latin typeface="Carlito"/>
              <a:cs typeface="Carlito"/>
            </a:endParaRPr>
          </a:p>
          <a:p>
            <a:pPr marL="413384" indent="-287020">
              <a:lnSpc>
                <a:spcPct val="100000"/>
              </a:lnSpc>
              <a:buFont typeface="Arial"/>
              <a:buChar char="–"/>
              <a:tabLst>
                <a:tab pos="413384" algn="l"/>
                <a:tab pos="414020" algn="l"/>
              </a:tabLst>
            </a:pPr>
            <a:r>
              <a:rPr sz="1800" spc="-5" dirty="0">
                <a:latin typeface="Carlito"/>
                <a:cs typeface="Carlito"/>
              </a:rPr>
              <a:t>B-Haemolytic </a:t>
            </a:r>
            <a:r>
              <a:rPr sz="1800" spc="-15" dirty="0">
                <a:latin typeface="Carlito"/>
                <a:cs typeface="Carlito"/>
              </a:rPr>
              <a:t>streptococci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lang="en-US" sz="1800" spc="10" dirty="0" smtClean="0">
                <a:latin typeface="Carlito"/>
                <a:cs typeface="Carlito"/>
              </a:rPr>
              <a:t>    </a:t>
            </a:r>
            <a:r>
              <a:rPr sz="1800" spc="-10" dirty="0" smtClean="0">
                <a:latin typeface="Carlito"/>
                <a:cs typeface="Carlito"/>
              </a:rPr>
              <a:t>ACUTE</a:t>
            </a:r>
            <a:endParaRPr sz="1800" dirty="0">
              <a:latin typeface="Carlito"/>
              <a:cs typeface="Carlito"/>
            </a:endParaRPr>
          </a:p>
          <a:p>
            <a:pPr marL="413384" indent="-287020">
              <a:lnSpc>
                <a:spcPct val="100000"/>
              </a:lnSpc>
              <a:buFont typeface="Arial"/>
              <a:buChar char="–"/>
              <a:tabLst>
                <a:tab pos="413384" algn="l"/>
                <a:tab pos="414020" algn="l"/>
              </a:tabLst>
            </a:pPr>
            <a:r>
              <a:rPr sz="1800" spc="-10" dirty="0">
                <a:latin typeface="Carlito"/>
                <a:cs typeface="Carlito"/>
              </a:rPr>
              <a:t>Streptococcus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pneumonia</a:t>
            </a: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–"/>
            </a:pPr>
            <a:endParaRPr sz="19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Not so</a:t>
            </a:r>
            <a:r>
              <a:rPr sz="2400" b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common</a:t>
            </a:r>
            <a:endParaRPr sz="2400" dirty="0">
              <a:latin typeface="Carlito"/>
              <a:cs typeface="Carlito"/>
            </a:endParaRPr>
          </a:p>
          <a:p>
            <a:pPr marL="413384" indent="-28702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413384" algn="l"/>
                <a:tab pos="414020" algn="l"/>
              </a:tabLst>
            </a:pPr>
            <a:r>
              <a:rPr sz="1800" spc="-5" dirty="0">
                <a:latin typeface="Carlito"/>
                <a:cs typeface="Carlito"/>
              </a:rPr>
              <a:t>Fungi</a:t>
            </a:r>
            <a:endParaRPr sz="1800" dirty="0">
              <a:latin typeface="Carlito"/>
              <a:cs typeface="Carlito"/>
            </a:endParaRPr>
          </a:p>
          <a:p>
            <a:pPr marL="413384" indent="-287020">
              <a:lnSpc>
                <a:spcPct val="100000"/>
              </a:lnSpc>
              <a:buFont typeface="Arial"/>
              <a:buChar char="–"/>
              <a:tabLst>
                <a:tab pos="413384" algn="l"/>
                <a:tab pos="414020" algn="l"/>
              </a:tabLst>
            </a:pPr>
            <a:r>
              <a:rPr sz="1800" spc="-5" dirty="0">
                <a:latin typeface="Carlito"/>
                <a:cs typeface="Carlito"/>
              </a:rPr>
              <a:t>Pseudomonas </a:t>
            </a:r>
            <a:r>
              <a:rPr sz="1800" dirty="0">
                <a:latin typeface="Carlito"/>
                <a:cs typeface="Carlito"/>
              </a:rPr>
              <a:t>/</a:t>
            </a:r>
            <a:r>
              <a:rPr sz="1800" spc="-10" dirty="0">
                <a:latin typeface="Carlito"/>
                <a:cs typeface="Carlito"/>
              </a:rPr>
              <a:t> Coliforms</a:t>
            </a:r>
            <a:endParaRPr sz="1800" dirty="0">
              <a:latin typeface="Carlito"/>
              <a:cs typeface="Carlito"/>
            </a:endParaRPr>
          </a:p>
          <a:p>
            <a:pPr marL="413384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413384" algn="l"/>
                <a:tab pos="414020" algn="l"/>
              </a:tabLst>
            </a:pPr>
            <a:r>
              <a:rPr sz="1800" spc="-10" dirty="0">
                <a:latin typeface="Carlito"/>
                <a:cs typeface="Carlito"/>
              </a:rPr>
              <a:t>HACEK group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organisms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5530" y="3134360"/>
            <a:ext cx="168910" cy="17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5530" y="4627879"/>
            <a:ext cx="168910" cy="17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7154" y="470357"/>
            <a:ext cx="28708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/>
              <a:t>HACEK</a:t>
            </a:r>
            <a:r>
              <a:rPr sz="3200" spc="-80" dirty="0"/>
              <a:t> </a:t>
            </a:r>
            <a:r>
              <a:rPr sz="3200" spc="-15" dirty="0"/>
              <a:t>Group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291485"/>
            <a:ext cx="5563870" cy="429387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10" dirty="0">
                <a:latin typeface="Carlito"/>
                <a:cs typeface="Carlito"/>
              </a:rPr>
              <a:t>Haemophilus</a:t>
            </a:r>
            <a:r>
              <a:rPr sz="4000" spc="-20" dirty="0">
                <a:latin typeface="Carlito"/>
                <a:cs typeface="Carlito"/>
              </a:rPr>
              <a:t> </a:t>
            </a:r>
            <a:r>
              <a:rPr sz="4000" spc="-10" dirty="0">
                <a:latin typeface="Carlito"/>
                <a:cs typeface="Carlito"/>
              </a:rPr>
              <a:t>spp.</a:t>
            </a:r>
            <a:endParaRPr sz="4000">
              <a:latin typeface="Carlito"/>
              <a:cs typeface="Carlito"/>
            </a:endParaRPr>
          </a:p>
          <a:p>
            <a:pPr marL="355600" marR="1397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5" dirty="0">
                <a:latin typeface="Carlito"/>
                <a:cs typeface="Carlito"/>
              </a:rPr>
              <a:t>Actinobacillus  </a:t>
            </a:r>
            <a:r>
              <a:rPr sz="4000" spc="-20" dirty="0">
                <a:latin typeface="Carlito"/>
                <a:cs typeface="Carlito"/>
              </a:rPr>
              <a:t>actinomycetemcomitans</a:t>
            </a:r>
            <a:endParaRPr sz="4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15" dirty="0">
                <a:latin typeface="Carlito"/>
                <a:cs typeface="Carlito"/>
              </a:rPr>
              <a:t>Cardiobacterium</a:t>
            </a:r>
            <a:r>
              <a:rPr sz="4000" spc="-5" dirty="0">
                <a:latin typeface="Carlito"/>
                <a:cs typeface="Carlito"/>
              </a:rPr>
              <a:t> </a:t>
            </a:r>
            <a:r>
              <a:rPr sz="4000" spc="-10" dirty="0">
                <a:latin typeface="Carlito"/>
                <a:cs typeface="Carlito"/>
              </a:rPr>
              <a:t>hominis</a:t>
            </a:r>
            <a:endParaRPr sz="4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20" dirty="0">
                <a:latin typeface="Carlito"/>
                <a:cs typeface="Carlito"/>
              </a:rPr>
              <a:t>Eikenella</a:t>
            </a:r>
            <a:r>
              <a:rPr sz="4000" spc="-40" dirty="0">
                <a:latin typeface="Carlito"/>
                <a:cs typeface="Carlito"/>
              </a:rPr>
              <a:t> </a:t>
            </a:r>
            <a:r>
              <a:rPr sz="4000" spc="-20" dirty="0">
                <a:latin typeface="Carlito"/>
                <a:cs typeface="Carlito"/>
              </a:rPr>
              <a:t>corrodens</a:t>
            </a:r>
            <a:endParaRPr sz="4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10" dirty="0">
                <a:latin typeface="Carlito"/>
                <a:cs typeface="Carlito"/>
              </a:rPr>
              <a:t>Kingella</a:t>
            </a:r>
            <a:r>
              <a:rPr sz="4000" spc="-20" dirty="0">
                <a:latin typeface="Carlito"/>
                <a:cs typeface="Carlito"/>
              </a:rPr>
              <a:t> kingae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53911" y="1411224"/>
            <a:ext cx="2761488" cy="461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3836" y="377774"/>
            <a:ext cx="565785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Infecting</a:t>
            </a:r>
            <a:r>
              <a:rPr sz="4400" spc="-50" dirty="0"/>
              <a:t> </a:t>
            </a:r>
            <a:r>
              <a:rPr sz="4400" spc="-20" dirty="0"/>
              <a:t>Organisms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563498" y="1666875"/>
            <a:ext cx="148589" cy="148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8839" y="1561845"/>
            <a:ext cx="7652384" cy="4184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rlito"/>
                <a:cs typeface="Carlito"/>
              </a:rPr>
              <a:t>Streptococci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60-80%</a:t>
            </a:r>
            <a:endParaRPr sz="2000">
              <a:latin typeface="Carlito"/>
              <a:cs typeface="Carlito"/>
            </a:endParaRPr>
          </a:p>
          <a:p>
            <a:pPr marL="413384" indent="-287020">
              <a:lnSpc>
                <a:spcPts val="1945"/>
              </a:lnSpc>
              <a:spcBef>
                <a:spcPts val="5"/>
              </a:spcBef>
              <a:buFont typeface="Arial"/>
              <a:buChar char="–"/>
              <a:tabLst>
                <a:tab pos="413384" algn="l"/>
                <a:tab pos="414020" algn="l"/>
              </a:tabLst>
            </a:pPr>
            <a:r>
              <a:rPr sz="1800" b="1" spc="-5" dirty="0">
                <a:latin typeface="Carlito"/>
                <a:cs typeface="Carlito"/>
              </a:rPr>
              <a:t>Alpha-haemolytic Streptococci (viridans </a:t>
            </a:r>
            <a:r>
              <a:rPr sz="1800" b="1" spc="-105" dirty="0">
                <a:latin typeface="Arial"/>
                <a:cs typeface="Arial"/>
              </a:rPr>
              <a:t>– </a:t>
            </a:r>
            <a:r>
              <a:rPr sz="1800" b="1" dirty="0">
                <a:latin typeface="Carlito"/>
                <a:cs typeface="Carlito"/>
              </a:rPr>
              <a:t>S. </a:t>
            </a:r>
            <a:r>
              <a:rPr sz="1800" b="1" spc="-5" dirty="0">
                <a:latin typeface="Carlito"/>
                <a:cs typeface="Carlito"/>
              </a:rPr>
              <a:t>mitis, </a:t>
            </a:r>
            <a:r>
              <a:rPr sz="1800" b="1" dirty="0">
                <a:latin typeface="Carlito"/>
                <a:cs typeface="Carlito"/>
              </a:rPr>
              <a:t>S. </a:t>
            </a:r>
            <a:r>
              <a:rPr sz="1800" b="1" spc="-5" dirty="0">
                <a:latin typeface="Carlito"/>
                <a:cs typeface="Carlito"/>
              </a:rPr>
              <a:t>oralis)</a:t>
            </a:r>
            <a:r>
              <a:rPr sz="1800" b="1" spc="-12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30-40%</a:t>
            </a:r>
            <a:endParaRPr sz="1800">
              <a:latin typeface="Carlito"/>
              <a:cs typeface="Carlito"/>
            </a:endParaRPr>
          </a:p>
          <a:p>
            <a:pPr marL="413384">
              <a:lnSpc>
                <a:spcPts val="1945"/>
              </a:lnSpc>
            </a:pPr>
            <a:r>
              <a:rPr sz="1800" b="1" spc="-5" dirty="0">
                <a:latin typeface="Carlito"/>
                <a:cs typeface="Carlito"/>
              </a:rPr>
              <a:t>(subacute)</a:t>
            </a:r>
            <a:endParaRPr sz="1800">
              <a:latin typeface="Carlito"/>
              <a:cs typeface="Carlito"/>
            </a:endParaRPr>
          </a:p>
          <a:p>
            <a:pPr marL="413384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413384" algn="l"/>
                <a:tab pos="414020" algn="l"/>
              </a:tabLst>
            </a:pPr>
            <a:r>
              <a:rPr sz="1800" b="1" spc="-10" dirty="0">
                <a:latin typeface="Carlito"/>
                <a:cs typeface="Carlito"/>
              </a:rPr>
              <a:t>Enterococci </a:t>
            </a:r>
            <a:r>
              <a:rPr sz="1800" b="1" dirty="0">
                <a:latin typeface="Carlito"/>
                <a:cs typeface="Carlito"/>
              </a:rPr>
              <a:t>(E. </a:t>
            </a:r>
            <a:r>
              <a:rPr sz="1800" b="1" spc="-5" dirty="0">
                <a:latin typeface="Carlito"/>
                <a:cs typeface="Carlito"/>
              </a:rPr>
              <a:t>faecalis) </a:t>
            </a:r>
            <a:r>
              <a:rPr sz="1800" b="1" dirty="0">
                <a:latin typeface="Carlito"/>
                <a:cs typeface="Carlito"/>
              </a:rPr>
              <a:t>5-18%</a:t>
            </a:r>
            <a:r>
              <a:rPr sz="1800" b="1" spc="-7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(subacute)</a:t>
            </a:r>
            <a:endParaRPr sz="1800">
              <a:latin typeface="Carlito"/>
              <a:cs typeface="Carlito"/>
            </a:endParaRPr>
          </a:p>
          <a:p>
            <a:pPr marL="413384" indent="-287020">
              <a:lnSpc>
                <a:spcPct val="100000"/>
              </a:lnSpc>
              <a:buFont typeface="Arial"/>
              <a:buChar char="–"/>
              <a:tabLst>
                <a:tab pos="413384" algn="l"/>
                <a:tab pos="414020" algn="l"/>
              </a:tabLst>
            </a:pPr>
            <a:r>
              <a:rPr sz="1800" b="1" spc="-5" dirty="0">
                <a:latin typeface="Carlito"/>
                <a:cs typeface="Carlito"/>
              </a:rPr>
              <a:t>Beta-haemolytic </a:t>
            </a:r>
            <a:r>
              <a:rPr sz="1800" b="1" spc="-10" dirty="0">
                <a:latin typeface="Carlito"/>
                <a:cs typeface="Carlito"/>
              </a:rPr>
              <a:t>streptococci </a:t>
            </a:r>
            <a:r>
              <a:rPr sz="1800" b="1" dirty="0">
                <a:latin typeface="Carlito"/>
                <a:cs typeface="Carlito"/>
              </a:rPr>
              <a:t>(e.g. Gp A </a:t>
            </a:r>
            <a:r>
              <a:rPr sz="1800" b="1" spc="-5" dirty="0">
                <a:latin typeface="Carlito"/>
                <a:cs typeface="Carlito"/>
              </a:rPr>
              <a:t>Strep) </a:t>
            </a:r>
            <a:r>
              <a:rPr sz="1800" b="1" spc="-105" dirty="0">
                <a:latin typeface="Arial"/>
                <a:cs typeface="Arial"/>
              </a:rPr>
              <a:t>– </a:t>
            </a:r>
            <a:r>
              <a:rPr sz="1800" b="1" spc="-20" dirty="0">
                <a:latin typeface="Carlito"/>
                <a:cs typeface="Carlito"/>
              </a:rPr>
              <a:t>rare</a:t>
            </a:r>
            <a:r>
              <a:rPr sz="1800" b="1" spc="-10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(acute)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–"/>
            </a:pPr>
            <a:endParaRPr sz="17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rlito"/>
                <a:cs typeface="Carlito"/>
              </a:rPr>
              <a:t>Staphylococci</a:t>
            </a:r>
            <a:r>
              <a:rPr sz="2000" b="1" spc="-5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20-35%</a:t>
            </a:r>
            <a:endParaRPr sz="2000">
              <a:latin typeface="Carlito"/>
              <a:cs typeface="Carlito"/>
            </a:endParaRPr>
          </a:p>
          <a:p>
            <a:pPr marL="413384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413384" algn="l"/>
                <a:tab pos="414020" algn="l"/>
              </a:tabLst>
            </a:pPr>
            <a:r>
              <a:rPr sz="1800" b="1" dirty="0">
                <a:latin typeface="Carlito"/>
                <a:cs typeface="Carlito"/>
              </a:rPr>
              <a:t>S. </a:t>
            </a:r>
            <a:r>
              <a:rPr sz="1800" b="1" spc="-5" dirty="0">
                <a:latin typeface="Carlito"/>
                <a:cs typeface="Carlito"/>
              </a:rPr>
              <a:t>aureus 10-27%</a:t>
            </a:r>
            <a:r>
              <a:rPr sz="1800" b="1" spc="-4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(acute)</a:t>
            </a:r>
            <a:endParaRPr sz="1800">
              <a:latin typeface="Carlito"/>
              <a:cs typeface="Carlito"/>
            </a:endParaRPr>
          </a:p>
          <a:p>
            <a:pPr marL="413384" indent="-287020">
              <a:lnSpc>
                <a:spcPts val="1945"/>
              </a:lnSpc>
              <a:spcBef>
                <a:spcPts val="5"/>
              </a:spcBef>
              <a:buFont typeface="Arial"/>
              <a:buChar char="–"/>
              <a:tabLst>
                <a:tab pos="413384" algn="l"/>
                <a:tab pos="414020" algn="l"/>
              </a:tabLst>
            </a:pPr>
            <a:r>
              <a:rPr sz="1800" b="1" dirty="0">
                <a:latin typeface="Carlito"/>
                <a:cs typeface="Carlito"/>
              </a:rPr>
              <a:t>Coagulase </a:t>
            </a:r>
            <a:r>
              <a:rPr sz="1800" b="1" spc="-10" dirty="0">
                <a:latin typeface="Carlito"/>
                <a:cs typeface="Carlito"/>
              </a:rPr>
              <a:t>negative staphylococci </a:t>
            </a:r>
            <a:r>
              <a:rPr sz="1800" b="1" spc="-5" dirty="0">
                <a:latin typeface="Carlito"/>
                <a:cs typeface="Carlito"/>
              </a:rPr>
              <a:t>(Staph epidermidis) </a:t>
            </a:r>
            <a:r>
              <a:rPr sz="1800" b="1" dirty="0">
                <a:latin typeface="Carlito"/>
                <a:cs typeface="Carlito"/>
              </a:rPr>
              <a:t>1-3</a:t>
            </a:r>
            <a:r>
              <a:rPr sz="1800" b="1" spc="-14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%</a:t>
            </a:r>
            <a:endParaRPr sz="1800">
              <a:latin typeface="Carlito"/>
              <a:cs typeface="Carlito"/>
            </a:endParaRPr>
          </a:p>
          <a:p>
            <a:pPr marL="413384">
              <a:lnSpc>
                <a:spcPts val="1939"/>
              </a:lnSpc>
            </a:pPr>
            <a:r>
              <a:rPr sz="1800" b="1" dirty="0">
                <a:latin typeface="Carlito"/>
                <a:cs typeface="Carlito"/>
              </a:rPr>
              <a:t>(mainly </a:t>
            </a:r>
            <a:r>
              <a:rPr sz="1800" b="1" spc="-5" dirty="0">
                <a:latin typeface="Carlito"/>
                <a:cs typeface="Carlito"/>
              </a:rPr>
              <a:t>prosthetic </a:t>
            </a:r>
            <a:r>
              <a:rPr sz="1800" b="1" spc="-10" dirty="0">
                <a:latin typeface="Carlito"/>
                <a:cs typeface="Carlito"/>
              </a:rPr>
              <a:t>valve </a:t>
            </a:r>
            <a:r>
              <a:rPr sz="1800" b="1" spc="-5" dirty="0">
                <a:latin typeface="Carlito"/>
                <a:cs typeface="Carlito"/>
              </a:rPr>
              <a:t>risk,</a:t>
            </a:r>
            <a:r>
              <a:rPr sz="1800" b="1" spc="-10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subacute)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ts val="2395"/>
              </a:lnSpc>
            </a:pPr>
            <a:r>
              <a:rPr sz="2000" b="1" dirty="0">
                <a:latin typeface="Carlito"/>
                <a:cs typeface="Carlito"/>
              </a:rPr>
              <a:t>Fungi</a:t>
            </a:r>
            <a:endParaRPr sz="2000">
              <a:latin typeface="Carlito"/>
              <a:cs typeface="Carlito"/>
            </a:endParaRPr>
          </a:p>
          <a:p>
            <a:pPr marL="413384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413384" algn="l"/>
                <a:tab pos="414020" algn="l"/>
              </a:tabLst>
            </a:pPr>
            <a:r>
              <a:rPr sz="1800" b="1" spc="-5" dirty="0">
                <a:latin typeface="Carlito"/>
                <a:cs typeface="Carlito"/>
              </a:rPr>
              <a:t>Candida </a:t>
            </a:r>
            <a:r>
              <a:rPr sz="1800" b="1" spc="-105" dirty="0">
                <a:latin typeface="Arial"/>
                <a:cs typeface="Arial"/>
              </a:rPr>
              <a:t>– </a:t>
            </a:r>
            <a:r>
              <a:rPr sz="1800" b="1" dirty="0">
                <a:latin typeface="Carlito"/>
                <a:cs typeface="Carlito"/>
              </a:rPr>
              <a:t>IVDU </a:t>
            </a:r>
            <a:r>
              <a:rPr sz="1800" b="1" spc="-10" dirty="0">
                <a:latin typeface="Carlito"/>
                <a:cs typeface="Carlito"/>
              </a:rPr>
              <a:t>at </a:t>
            </a:r>
            <a:r>
              <a:rPr sz="1800" b="1" spc="-5" dirty="0">
                <a:latin typeface="Carlito"/>
                <a:cs typeface="Carlito"/>
              </a:rPr>
              <a:t>risk </a:t>
            </a:r>
            <a:r>
              <a:rPr sz="1800" b="1" dirty="0">
                <a:latin typeface="Carlito"/>
                <a:cs typeface="Carlito"/>
              </a:rPr>
              <a:t>(usually</a:t>
            </a:r>
            <a:r>
              <a:rPr sz="1800" b="1" spc="-6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indolent)</a:t>
            </a:r>
            <a:endParaRPr sz="1800">
              <a:latin typeface="Carlito"/>
              <a:cs typeface="Carlito"/>
            </a:endParaRPr>
          </a:p>
          <a:p>
            <a:pPr marL="413384" indent="-287020">
              <a:lnSpc>
                <a:spcPts val="2155"/>
              </a:lnSpc>
              <a:buFont typeface="Arial"/>
              <a:buChar char="–"/>
              <a:tabLst>
                <a:tab pos="413384" algn="l"/>
                <a:tab pos="414020" algn="l"/>
              </a:tabLst>
            </a:pPr>
            <a:r>
              <a:rPr sz="1800" b="1" spc="-5" dirty="0">
                <a:latin typeface="Carlito"/>
                <a:cs typeface="Carlito"/>
              </a:rPr>
              <a:t>Aspergillus </a:t>
            </a:r>
            <a:r>
              <a:rPr sz="1800" b="1" spc="-105" dirty="0">
                <a:latin typeface="Arial"/>
                <a:cs typeface="Arial"/>
              </a:rPr>
              <a:t>–</a:t>
            </a:r>
            <a:r>
              <a:rPr sz="1800" b="1" spc="-135" dirty="0">
                <a:latin typeface="Arial"/>
                <a:cs typeface="Arial"/>
              </a:rPr>
              <a:t> </a:t>
            </a:r>
            <a:r>
              <a:rPr sz="1800" b="1" spc="-20" dirty="0">
                <a:latin typeface="Carlito"/>
                <a:cs typeface="Carlito"/>
              </a:rPr>
              <a:t>rare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ts val="2395"/>
              </a:lnSpc>
            </a:pPr>
            <a:r>
              <a:rPr sz="2000" b="1" spc="-15" dirty="0">
                <a:latin typeface="Carlito"/>
                <a:cs typeface="Carlito"/>
              </a:rPr>
              <a:t>Gram-negative </a:t>
            </a:r>
            <a:r>
              <a:rPr sz="2000" b="1" spc="-5" dirty="0">
                <a:latin typeface="Carlito"/>
                <a:cs typeface="Carlito"/>
              </a:rPr>
              <a:t>bacteria </a:t>
            </a:r>
            <a:r>
              <a:rPr sz="2000" b="1" spc="-114" dirty="0">
                <a:latin typeface="Arial"/>
                <a:cs typeface="Arial"/>
              </a:rPr>
              <a:t>– </a:t>
            </a:r>
            <a:r>
              <a:rPr sz="2000" b="1" spc="-25" dirty="0">
                <a:latin typeface="Carlito"/>
                <a:cs typeface="Carlito"/>
              </a:rPr>
              <a:t>rare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Carlito"/>
                <a:cs typeface="Carlito"/>
              </a:rPr>
              <a:t>Culture-negative </a:t>
            </a:r>
            <a:r>
              <a:rPr sz="2000" b="1" spc="-5" dirty="0">
                <a:latin typeface="Carlito"/>
                <a:cs typeface="Carlito"/>
              </a:rPr>
              <a:t>endocarditis </a:t>
            </a:r>
            <a:r>
              <a:rPr sz="2000" b="1" spc="-10" dirty="0">
                <a:latin typeface="Carlito"/>
                <a:cs typeface="Carlito"/>
              </a:rPr>
              <a:t>HACEK, Q-fever </a:t>
            </a:r>
            <a:r>
              <a:rPr sz="2000" b="1" spc="-114" dirty="0">
                <a:latin typeface="Arial"/>
                <a:cs typeface="Arial"/>
              </a:rPr>
              <a:t>– </a:t>
            </a:r>
            <a:r>
              <a:rPr sz="2000" b="1" spc="-5" dirty="0">
                <a:latin typeface="Carlito"/>
                <a:cs typeface="Carlito"/>
              </a:rPr>
              <a:t>cases </a:t>
            </a:r>
            <a:r>
              <a:rPr sz="2000" b="1" dirty="0">
                <a:latin typeface="Carlito"/>
                <a:cs typeface="Carlito"/>
              </a:rPr>
              <a:t>do </a:t>
            </a:r>
            <a:r>
              <a:rPr sz="2000" b="1" spc="-25" dirty="0">
                <a:latin typeface="Carlito"/>
                <a:cs typeface="Carlito"/>
              </a:rPr>
              <a:t>occur,</a:t>
            </a:r>
            <a:r>
              <a:rPr sz="2000" b="1" spc="3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subacute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3498" y="3288410"/>
            <a:ext cx="148589" cy="148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498" y="4361307"/>
            <a:ext cx="148589" cy="148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3498" y="5214746"/>
            <a:ext cx="148589" cy="148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498" y="5519546"/>
            <a:ext cx="148589" cy="148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70" y="50038"/>
            <a:ext cx="6372859" cy="1231106"/>
          </a:xfrm>
        </p:spPr>
        <p:txBody>
          <a:bodyPr/>
          <a:lstStyle/>
          <a:p>
            <a:r>
              <a:rPr lang="en-US" dirty="0"/>
              <a:t>Pathophysiology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610613"/>
            <a:ext cx="7925434" cy="4308872"/>
          </a:xfrm>
        </p:spPr>
        <p:txBody>
          <a:bodyPr/>
          <a:lstStyle/>
          <a:p>
            <a:r>
              <a:rPr lang="en-US" dirty="0" smtClean="0"/>
              <a:t>Turbulent </a:t>
            </a:r>
            <a:r>
              <a:rPr lang="en-US" dirty="0"/>
              <a:t>blood flow within the heart - most often (but not always) – patient has risk factors for this Turbulent blood flow disrupts valve surface (endocardium) to produce suitable (sticky) site for bacterial </a:t>
            </a:r>
            <a:r>
              <a:rPr lang="en-US" dirty="0" smtClean="0"/>
              <a:t>attachment.</a:t>
            </a:r>
          </a:p>
          <a:p>
            <a:r>
              <a:rPr lang="en-US" dirty="0" smtClean="0"/>
              <a:t>Platelet </a:t>
            </a:r>
            <a:r>
              <a:rPr lang="en-US" dirty="0"/>
              <a:t>deposition + fibrin may lead to non-bacterial thrombus or </a:t>
            </a:r>
            <a:r>
              <a:rPr lang="en-US" dirty="0" smtClean="0"/>
              <a:t>vegetation</a:t>
            </a:r>
          </a:p>
          <a:p>
            <a:r>
              <a:rPr lang="en-US" dirty="0" smtClean="0"/>
              <a:t>Bacteremia delivers </a:t>
            </a:r>
            <a:r>
              <a:rPr lang="en-US" dirty="0"/>
              <a:t>organisms to the damaged (sticky) endocardial surface resulting in adherence &amp; </a:t>
            </a:r>
            <a:r>
              <a:rPr lang="en-US" dirty="0" smtClean="0"/>
              <a:t>colonization.</a:t>
            </a:r>
          </a:p>
        </p:txBody>
      </p:sp>
    </p:spTree>
    <p:extLst>
      <p:ext uri="{BB962C8B-B14F-4D97-AF65-F5344CB8AC3E}">
        <p14:creationId xmlns:p14="http://schemas.microsoft.com/office/powerpoint/2010/main" val="337044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610613"/>
            <a:ext cx="7925434" cy="2154436"/>
          </a:xfrm>
        </p:spPr>
        <p:txBody>
          <a:bodyPr/>
          <a:lstStyle/>
          <a:p>
            <a:r>
              <a:rPr lang="en-US" dirty="0"/>
              <a:t>Eventual invasion of valve leaflets results in  infected vegetation (sheath of fibrin &amp; platelets, ideal conditions for further bacterial multiplications, protection from polymorphs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3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6344" y="140144"/>
            <a:ext cx="4521835" cy="1169035"/>
            <a:chOff x="216344" y="140144"/>
            <a:chExt cx="4521835" cy="1169035"/>
          </a:xfrm>
        </p:grpSpPr>
        <p:sp>
          <p:nvSpPr>
            <p:cNvPr id="3" name="object 3"/>
            <p:cNvSpPr/>
            <p:nvPr/>
          </p:nvSpPr>
          <p:spPr>
            <a:xfrm>
              <a:off x="229361" y="153161"/>
              <a:ext cx="4495800" cy="1143000"/>
            </a:xfrm>
            <a:custGeom>
              <a:avLst/>
              <a:gdLst/>
              <a:ahLst/>
              <a:cxnLst/>
              <a:rect l="l" t="t" r="r" b="b"/>
              <a:pathLst>
                <a:path w="4495800" h="1143000">
                  <a:moveTo>
                    <a:pt x="4305300" y="0"/>
                  </a:moveTo>
                  <a:lnTo>
                    <a:pt x="190500" y="0"/>
                  </a:ln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1" y="996162"/>
                  </a:lnTo>
                  <a:lnTo>
                    <a:pt x="19363" y="1036253"/>
                  </a:lnTo>
                  <a:lnTo>
                    <a:pt x="41851" y="1071625"/>
                  </a:lnTo>
                  <a:lnTo>
                    <a:pt x="71353" y="1101132"/>
                  </a:lnTo>
                  <a:lnTo>
                    <a:pt x="106724" y="1123627"/>
                  </a:lnTo>
                  <a:lnTo>
                    <a:pt x="146821" y="1137965"/>
                  </a:lnTo>
                  <a:lnTo>
                    <a:pt x="190500" y="1143000"/>
                  </a:lnTo>
                  <a:lnTo>
                    <a:pt x="4305300" y="1143000"/>
                  </a:lnTo>
                  <a:lnTo>
                    <a:pt x="4348962" y="1137965"/>
                  </a:lnTo>
                  <a:lnTo>
                    <a:pt x="4389053" y="1123627"/>
                  </a:lnTo>
                  <a:lnTo>
                    <a:pt x="4424425" y="1101132"/>
                  </a:lnTo>
                  <a:lnTo>
                    <a:pt x="4453932" y="1071625"/>
                  </a:lnTo>
                  <a:lnTo>
                    <a:pt x="4476427" y="1036253"/>
                  </a:lnTo>
                  <a:lnTo>
                    <a:pt x="4490765" y="996162"/>
                  </a:lnTo>
                  <a:lnTo>
                    <a:pt x="4495800" y="952500"/>
                  </a:lnTo>
                  <a:lnTo>
                    <a:pt x="4495800" y="190500"/>
                  </a:lnTo>
                  <a:lnTo>
                    <a:pt x="4490765" y="146837"/>
                  </a:lnTo>
                  <a:lnTo>
                    <a:pt x="4476427" y="106746"/>
                  </a:lnTo>
                  <a:lnTo>
                    <a:pt x="4453932" y="71374"/>
                  </a:lnTo>
                  <a:lnTo>
                    <a:pt x="4424425" y="41867"/>
                  </a:lnTo>
                  <a:lnTo>
                    <a:pt x="4389053" y="19372"/>
                  </a:lnTo>
                  <a:lnTo>
                    <a:pt x="4348962" y="5034"/>
                  </a:lnTo>
                  <a:lnTo>
                    <a:pt x="43053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361" y="153161"/>
              <a:ext cx="4495800" cy="1143000"/>
            </a:xfrm>
            <a:custGeom>
              <a:avLst/>
              <a:gdLst/>
              <a:ahLst/>
              <a:cxnLst/>
              <a:rect l="l" t="t" r="r" b="b"/>
              <a:pathLst>
                <a:path w="4495800" h="1143000">
                  <a:moveTo>
                    <a:pt x="0" y="190500"/>
                  </a:moveTo>
                  <a:lnTo>
                    <a:pt x="5031" y="146837"/>
                  </a:lnTo>
                  <a:lnTo>
                    <a:pt x="19363" y="106746"/>
                  </a:lnTo>
                  <a:lnTo>
                    <a:pt x="41851" y="71374"/>
                  </a:lnTo>
                  <a:lnTo>
                    <a:pt x="71353" y="41867"/>
                  </a:lnTo>
                  <a:lnTo>
                    <a:pt x="106724" y="19372"/>
                  </a:lnTo>
                  <a:lnTo>
                    <a:pt x="146821" y="5034"/>
                  </a:lnTo>
                  <a:lnTo>
                    <a:pt x="190500" y="0"/>
                  </a:lnTo>
                  <a:lnTo>
                    <a:pt x="4305300" y="0"/>
                  </a:lnTo>
                  <a:lnTo>
                    <a:pt x="4348962" y="5034"/>
                  </a:lnTo>
                  <a:lnTo>
                    <a:pt x="4389053" y="19372"/>
                  </a:lnTo>
                  <a:lnTo>
                    <a:pt x="4424425" y="41867"/>
                  </a:lnTo>
                  <a:lnTo>
                    <a:pt x="4453932" y="71374"/>
                  </a:lnTo>
                  <a:lnTo>
                    <a:pt x="4476427" y="106746"/>
                  </a:lnTo>
                  <a:lnTo>
                    <a:pt x="4490765" y="146837"/>
                  </a:lnTo>
                  <a:lnTo>
                    <a:pt x="4495800" y="190500"/>
                  </a:lnTo>
                  <a:lnTo>
                    <a:pt x="4495800" y="952500"/>
                  </a:lnTo>
                  <a:lnTo>
                    <a:pt x="4490765" y="996162"/>
                  </a:lnTo>
                  <a:lnTo>
                    <a:pt x="4476427" y="1036253"/>
                  </a:lnTo>
                  <a:lnTo>
                    <a:pt x="4453932" y="1071625"/>
                  </a:lnTo>
                  <a:lnTo>
                    <a:pt x="4424425" y="1101132"/>
                  </a:lnTo>
                  <a:lnTo>
                    <a:pt x="4389053" y="1123627"/>
                  </a:lnTo>
                  <a:lnTo>
                    <a:pt x="4348962" y="1137965"/>
                  </a:lnTo>
                  <a:lnTo>
                    <a:pt x="4305300" y="1143000"/>
                  </a:lnTo>
                  <a:lnTo>
                    <a:pt x="190500" y="1143000"/>
                  </a:lnTo>
                  <a:lnTo>
                    <a:pt x="146821" y="1137965"/>
                  </a:lnTo>
                  <a:lnTo>
                    <a:pt x="106724" y="1123627"/>
                  </a:lnTo>
                  <a:lnTo>
                    <a:pt x="71353" y="1101132"/>
                  </a:lnTo>
                  <a:lnTo>
                    <a:pt x="41851" y="1071625"/>
                  </a:lnTo>
                  <a:lnTo>
                    <a:pt x="19363" y="1036253"/>
                  </a:lnTo>
                  <a:lnTo>
                    <a:pt x="5031" y="996162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6880" y="147320"/>
            <a:ext cx="40767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High velocity jet </a:t>
            </a:r>
            <a:r>
              <a:rPr sz="1800" spc="-10" dirty="0">
                <a:latin typeface="Carlito"/>
                <a:cs typeface="Carlito"/>
              </a:rPr>
              <a:t>striking</a:t>
            </a:r>
            <a:r>
              <a:rPr sz="1800" spc="3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endothelium</a:t>
            </a:r>
            <a:endParaRPr sz="180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</a:pPr>
            <a:r>
              <a:rPr sz="1800" spc="-10" dirty="0">
                <a:latin typeface="Carlito"/>
                <a:cs typeface="Carlito"/>
              </a:rPr>
              <a:t>Flow from </a:t>
            </a:r>
            <a:r>
              <a:rPr sz="1800" spc="-5" dirty="0">
                <a:latin typeface="Carlito"/>
                <a:cs typeface="Carlito"/>
              </a:rPr>
              <a:t>high </a:t>
            </a:r>
            <a:r>
              <a:rPr sz="1800" spc="-10" dirty="0">
                <a:latin typeface="Carlito"/>
                <a:cs typeface="Carlito"/>
              </a:rPr>
              <a:t>to low pressure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chamber</a:t>
            </a:r>
            <a:endParaRPr sz="1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Carlito"/>
                <a:cs typeface="Carlito"/>
              </a:rPr>
              <a:t>Flow across </a:t>
            </a:r>
            <a:r>
              <a:rPr sz="1800" dirty="0">
                <a:latin typeface="Carlito"/>
                <a:cs typeface="Carlito"/>
              </a:rPr>
              <a:t>a </a:t>
            </a:r>
            <a:r>
              <a:rPr sz="1800" spc="-10" dirty="0">
                <a:latin typeface="Carlito"/>
                <a:cs typeface="Carlito"/>
              </a:rPr>
              <a:t>narrow orifice at </a:t>
            </a:r>
            <a:r>
              <a:rPr sz="1800" spc="-5" dirty="0">
                <a:latin typeface="Carlito"/>
                <a:cs typeface="Carlito"/>
              </a:rPr>
              <a:t>high</a:t>
            </a:r>
            <a:r>
              <a:rPr sz="1800" spc="7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velocity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69344" y="140144"/>
            <a:ext cx="3836035" cy="1169035"/>
            <a:chOff x="5169344" y="140144"/>
            <a:chExt cx="3836035" cy="1169035"/>
          </a:xfrm>
        </p:grpSpPr>
        <p:sp>
          <p:nvSpPr>
            <p:cNvPr id="7" name="object 7"/>
            <p:cNvSpPr/>
            <p:nvPr/>
          </p:nvSpPr>
          <p:spPr>
            <a:xfrm>
              <a:off x="5182362" y="153161"/>
              <a:ext cx="3810000" cy="1143000"/>
            </a:xfrm>
            <a:custGeom>
              <a:avLst/>
              <a:gdLst/>
              <a:ahLst/>
              <a:cxnLst/>
              <a:rect l="l" t="t" r="r" b="b"/>
              <a:pathLst>
                <a:path w="3810000" h="1143000">
                  <a:moveTo>
                    <a:pt x="3619499" y="0"/>
                  </a:moveTo>
                  <a:lnTo>
                    <a:pt x="190500" y="0"/>
                  </a:ln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4" y="996162"/>
                  </a:lnTo>
                  <a:lnTo>
                    <a:pt x="19372" y="1036253"/>
                  </a:lnTo>
                  <a:lnTo>
                    <a:pt x="41867" y="1071625"/>
                  </a:lnTo>
                  <a:lnTo>
                    <a:pt x="71374" y="1101132"/>
                  </a:lnTo>
                  <a:lnTo>
                    <a:pt x="106746" y="1123627"/>
                  </a:lnTo>
                  <a:lnTo>
                    <a:pt x="146837" y="1137965"/>
                  </a:lnTo>
                  <a:lnTo>
                    <a:pt x="190500" y="1143000"/>
                  </a:lnTo>
                  <a:lnTo>
                    <a:pt x="3619499" y="1143000"/>
                  </a:lnTo>
                  <a:lnTo>
                    <a:pt x="3663162" y="1137965"/>
                  </a:lnTo>
                  <a:lnTo>
                    <a:pt x="3703253" y="1123627"/>
                  </a:lnTo>
                  <a:lnTo>
                    <a:pt x="3738625" y="1101132"/>
                  </a:lnTo>
                  <a:lnTo>
                    <a:pt x="3768132" y="1071625"/>
                  </a:lnTo>
                  <a:lnTo>
                    <a:pt x="3790627" y="1036253"/>
                  </a:lnTo>
                  <a:lnTo>
                    <a:pt x="3804965" y="996162"/>
                  </a:lnTo>
                  <a:lnTo>
                    <a:pt x="3809999" y="952500"/>
                  </a:lnTo>
                  <a:lnTo>
                    <a:pt x="3809999" y="190500"/>
                  </a:lnTo>
                  <a:lnTo>
                    <a:pt x="3804965" y="146837"/>
                  </a:lnTo>
                  <a:lnTo>
                    <a:pt x="3790627" y="106746"/>
                  </a:lnTo>
                  <a:lnTo>
                    <a:pt x="3768132" y="71374"/>
                  </a:lnTo>
                  <a:lnTo>
                    <a:pt x="3738625" y="41867"/>
                  </a:lnTo>
                  <a:lnTo>
                    <a:pt x="3703253" y="19372"/>
                  </a:lnTo>
                  <a:lnTo>
                    <a:pt x="3663162" y="5034"/>
                  </a:lnTo>
                  <a:lnTo>
                    <a:pt x="361949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82362" y="153161"/>
              <a:ext cx="3810000" cy="1143000"/>
            </a:xfrm>
            <a:custGeom>
              <a:avLst/>
              <a:gdLst/>
              <a:ahLst/>
              <a:cxnLst/>
              <a:rect l="l" t="t" r="r" b="b"/>
              <a:pathLst>
                <a:path w="3810000" h="11430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3619499" y="0"/>
                  </a:lnTo>
                  <a:lnTo>
                    <a:pt x="3663162" y="5034"/>
                  </a:lnTo>
                  <a:lnTo>
                    <a:pt x="3703253" y="19372"/>
                  </a:lnTo>
                  <a:lnTo>
                    <a:pt x="3738625" y="41867"/>
                  </a:lnTo>
                  <a:lnTo>
                    <a:pt x="3768132" y="71374"/>
                  </a:lnTo>
                  <a:lnTo>
                    <a:pt x="3790627" y="106746"/>
                  </a:lnTo>
                  <a:lnTo>
                    <a:pt x="3804965" y="146837"/>
                  </a:lnTo>
                  <a:lnTo>
                    <a:pt x="3809999" y="190500"/>
                  </a:lnTo>
                  <a:lnTo>
                    <a:pt x="3809999" y="952500"/>
                  </a:lnTo>
                  <a:lnTo>
                    <a:pt x="3804965" y="996162"/>
                  </a:lnTo>
                  <a:lnTo>
                    <a:pt x="3790627" y="1036253"/>
                  </a:lnTo>
                  <a:lnTo>
                    <a:pt x="3768132" y="1071625"/>
                  </a:lnTo>
                  <a:lnTo>
                    <a:pt x="3738625" y="1101132"/>
                  </a:lnTo>
                  <a:lnTo>
                    <a:pt x="3703253" y="1123627"/>
                  </a:lnTo>
                  <a:lnTo>
                    <a:pt x="3663162" y="1137965"/>
                  </a:lnTo>
                  <a:lnTo>
                    <a:pt x="3619499" y="1143000"/>
                  </a:lnTo>
                  <a:lnTo>
                    <a:pt x="190500" y="1143000"/>
                  </a:lnTo>
                  <a:lnTo>
                    <a:pt x="146837" y="1137965"/>
                  </a:lnTo>
                  <a:lnTo>
                    <a:pt x="106746" y="1123627"/>
                  </a:lnTo>
                  <a:lnTo>
                    <a:pt x="71374" y="1101132"/>
                  </a:lnTo>
                  <a:lnTo>
                    <a:pt x="41867" y="1071625"/>
                  </a:lnTo>
                  <a:lnTo>
                    <a:pt x="19372" y="1036253"/>
                  </a:lnTo>
                  <a:lnTo>
                    <a:pt x="5034" y="996162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3939" y="147320"/>
            <a:ext cx="34645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Malignancy</a:t>
            </a:r>
            <a:endParaRPr sz="1800">
              <a:latin typeface="Carlito"/>
              <a:cs typeface="Carlito"/>
            </a:endParaRPr>
          </a:p>
          <a:p>
            <a:pPr marL="1905" algn="ctr">
              <a:lnSpc>
                <a:spcPct val="100000"/>
              </a:lnSpc>
            </a:pPr>
            <a:r>
              <a:rPr sz="1800" spc="-5" dirty="0">
                <a:latin typeface="Carlito"/>
                <a:cs typeface="Carlito"/>
              </a:rPr>
              <a:t>SLE</a:t>
            </a:r>
            <a:endParaRPr sz="1800">
              <a:latin typeface="Carlito"/>
              <a:cs typeface="Carlito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spc="-5" dirty="0">
                <a:latin typeface="Carlito"/>
                <a:cs typeface="Carlito"/>
              </a:rPr>
              <a:t>Antiphospholipid antibody </a:t>
            </a:r>
            <a:r>
              <a:rPr sz="1800" spc="-10" dirty="0">
                <a:latin typeface="Carlito"/>
                <a:cs typeface="Carlito"/>
              </a:rPr>
              <a:t>syndrome  </a:t>
            </a:r>
            <a:r>
              <a:rPr sz="1800" spc="-5" dirty="0">
                <a:latin typeface="Carlito"/>
                <a:cs typeface="Carlito"/>
              </a:rPr>
              <a:t>DIC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7561" y="1600961"/>
            <a:ext cx="1676400" cy="533400"/>
          </a:xfrm>
          <a:prstGeom prst="rect">
            <a:avLst/>
          </a:prstGeom>
          <a:solidFill>
            <a:srgbClr val="C5D9F0"/>
          </a:solidFill>
          <a:ln w="25908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75"/>
              </a:lnSpc>
            </a:pPr>
            <a:r>
              <a:rPr sz="1800" spc="-5" dirty="0">
                <a:latin typeface="Carlito"/>
                <a:cs typeface="Carlito"/>
              </a:rPr>
              <a:t>Endothelial</a:t>
            </a:r>
            <a:endParaRPr sz="1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Carlito"/>
                <a:cs typeface="Carlito"/>
              </a:rPr>
              <a:t>injury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83744" y="1587944"/>
            <a:ext cx="2429447" cy="559435"/>
            <a:chOff x="6083744" y="1587944"/>
            <a:chExt cx="2312035" cy="559435"/>
          </a:xfrm>
        </p:grpSpPr>
        <p:sp>
          <p:nvSpPr>
            <p:cNvPr id="12" name="object 12"/>
            <p:cNvSpPr/>
            <p:nvPr/>
          </p:nvSpPr>
          <p:spPr>
            <a:xfrm>
              <a:off x="6096762" y="1600962"/>
              <a:ext cx="2286000" cy="533400"/>
            </a:xfrm>
            <a:custGeom>
              <a:avLst/>
              <a:gdLst/>
              <a:ahLst/>
              <a:cxnLst/>
              <a:rect l="l" t="t" r="r" b="b"/>
              <a:pathLst>
                <a:path w="2286000" h="533400">
                  <a:moveTo>
                    <a:pt x="2285999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2285999" y="533400"/>
                  </a:lnTo>
                  <a:lnTo>
                    <a:pt x="2285999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96762" y="1600962"/>
              <a:ext cx="2286000" cy="533400"/>
            </a:xfrm>
            <a:custGeom>
              <a:avLst/>
              <a:gdLst/>
              <a:ahLst/>
              <a:cxnLst/>
              <a:rect l="l" t="t" r="r" b="b"/>
              <a:pathLst>
                <a:path w="2286000" h="533400">
                  <a:moveTo>
                    <a:pt x="0" y="533400"/>
                  </a:moveTo>
                  <a:lnTo>
                    <a:pt x="2285999" y="533400"/>
                  </a:lnTo>
                  <a:lnTo>
                    <a:pt x="2285999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193028" y="1702053"/>
            <a:ext cx="20935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 err="1">
                <a:latin typeface="Carlito"/>
                <a:cs typeface="Carlito"/>
              </a:rPr>
              <a:t>Hypercoagulable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lang="en-US" sz="1800" spc="5" dirty="0" smtClean="0">
                <a:latin typeface="Carlito"/>
                <a:cs typeface="Carlito"/>
              </a:rPr>
              <a:t>             </a:t>
            </a:r>
            <a:r>
              <a:rPr sz="1800" spc="-20" dirty="0" smtClean="0">
                <a:latin typeface="Carlito"/>
                <a:cs typeface="Carlito"/>
              </a:rPr>
              <a:t>state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07144" y="1740344"/>
            <a:ext cx="3378835" cy="1473835"/>
            <a:chOff x="2807144" y="1740344"/>
            <a:chExt cx="3378835" cy="1473835"/>
          </a:xfrm>
        </p:grpSpPr>
        <p:sp>
          <p:nvSpPr>
            <p:cNvPr id="16" name="object 16"/>
            <p:cNvSpPr/>
            <p:nvPr/>
          </p:nvSpPr>
          <p:spPr>
            <a:xfrm>
              <a:off x="2820162" y="1753362"/>
              <a:ext cx="3352800" cy="1447800"/>
            </a:xfrm>
            <a:custGeom>
              <a:avLst/>
              <a:gdLst/>
              <a:ahLst/>
              <a:cxnLst/>
              <a:rect l="l" t="t" r="r" b="b"/>
              <a:pathLst>
                <a:path w="3352800" h="1447800">
                  <a:moveTo>
                    <a:pt x="1676400" y="0"/>
                  </a:moveTo>
                  <a:lnTo>
                    <a:pt x="0" y="723900"/>
                  </a:lnTo>
                  <a:lnTo>
                    <a:pt x="1676400" y="1447800"/>
                  </a:lnTo>
                  <a:lnTo>
                    <a:pt x="3352800" y="72390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20162" y="1753362"/>
              <a:ext cx="3352800" cy="1447800"/>
            </a:xfrm>
            <a:custGeom>
              <a:avLst/>
              <a:gdLst/>
              <a:ahLst/>
              <a:cxnLst/>
              <a:rect l="l" t="t" r="r" b="b"/>
              <a:pathLst>
                <a:path w="3352800" h="1447800">
                  <a:moveTo>
                    <a:pt x="0" y="723900"/>
                  </a:moveTo>
                  <a:lnTo>
                    <a:pt x="1676400" y="0"/>
                  </a:lnTo>
                  <a:lnTo>
                    <a:pt x="3352800" y="723900"/>
                  </a:lnTo>
                  <a:lnTo>
                    <a:pt x="1676400" y="1447800"/>
                  </a:lnTo>
                  <a:lnTo>
                    <a:pt x="0" y="7239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85744" y="1899869"/>
            <a:ext cx="2442592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NBTE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(sterile</a:t>
            </a:r>
            <a:endParaRPr sz="18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rlito"/>
                <a:cs typeface="Carlito"/>
              </a:rPr>
              <a:t>platelet fibrin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)</a:t>
            </a:r>
          </a:p>
          <a:p>
            <a:pPr algn="ctr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+</a:t>
            </a: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Carlito"/>
                <a:cs typeface="Carlito"/>
              </a:rPr>
              <a:t>Bacteremia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02144" y="3416744"/>
            <a:ext cx="7417434" cy="559435"/>
            <a:chOff x="902144" y="3416744"/>
            <a:chExt cx="7417434" cy="559435"/>
          </a:xfrm>
        </p:grpSpPr>
        <p:sp>
          <p:nvSpPr>
            <p:cNvPr id="20" name="object 20"/>
            <p:cNvSpPr/>
            <p:nvPr/>
          </p:nvSpPr>
          <p:spPr>
            <a:xfrm>
              <a:off x="915162" y="3429762"/>
              <a:ext cx="7391400" cy="533400"/>
            </a:xfrm>
            <a:custGeom>
              <a:avLst/>
              <a:gdLst/>
              <a:ahLst/>
              <a:cxnLst/>
              <a:rect l="l" t="t" r="r" b="b"/>
              <a:pathLst>
                <a:path w="7391400" h="533400">
                  <a:moveTo>
                    <a:pt x="7302500" y="0"/>
                  </a:moveTo>
                  <a:lnTo>
                    <a:pt x="88900" y="0"/>
                  </a:lnTo>
                  <a:lnTo>
                    <a:pt x="54296" y="6979"/>
                  </a:lnTo>
                  <a:lnTo>
                    <a:pt x="26038" y="26019"/>
                  </a:lnTo>
                  <a:lnTo>
                    <a:pt x="6986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86" y="479125"/>
                  </a:lnTo>
                  <a:lnTo>
                    <a:pt x="26038" y="507380"/>
                  </a:lnTo>
                  <a:lnTo>
                    <a:pt x="54296" y="526420"/>
                  </a:lnTo>
                  <a:lnTo>
                    <a:pt x="88900" y="533400"/>
                  </a:lnTo>
                  <a:lnTo>
                    <a:pt x="7302500" y="533400"/>
                  </a:lnTo>
                  <a:lnTo>
                    <a:pt x="7337125" y="526420"/>
                  </a:lnTo>
                  <a:lnTo>
                    <a:pt x="7365380" y="507380"/>
                  </a:lnTo>
                  <a:lnTo>
                    <a:pt x="7384420" y="479125"/>
                  </a:lnTo>
                  <a:lnTo>
                    <a:pt x="7391400" y="444500"/>
                  </a:lnTo>
                  <a:lnTo>
                    <a:pt x="7391400" y="88900"/>
                  </a:lnTo>
                  <a:lnTo>
                    <a:pt x="7384420" y="54274"/>
                  </a:lnTo>
                  <a:lnTo>
                    <a:pt x="7365380" y="26019"/>
                  </a:lnTo>
                  <a:lnTo>
                    <a:pt x="7337125" y="6979"/>
                  </a:lnTo>
                  <a:lnTo>
                    <a:pt x="73025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5162" y="3429762"/>
              <a:ext cx="7391400" cy="533400"/>
            </a:xfrm>
            <a:custGeom>
              <a:avLst/>
              <a:gdLst/>
              <a:ahLst/>
              <a:cxnLst/>
              <a:rect l="l" t="t" r="r" b="b"/>
              <a:pathLst>
                <a:path w="7391400" h="533400">
                  <a:moveTo>
                    <a:pt x="0" y="88900"/>
                  </a:moveTo>
                  <a:lnTo>
                    <a:pt x="6986" y="54274"/>
                  </a:lnTo>
                  <a:lnTo>
                    <a:pt x="26038" y="26019"/>
                  </a:lnTo>
                  <a:lnTo>
                    <a:pt x="54296" y="6979"/>
                  </a:lnTo>
                  <a:lnTo>
                    <a:pt x="88900" y="0"/>
                  </a:lnTo>
                  <a:lnTo>
                    <a:pt x="7302500" y="0"/>
                  </a:lnTo>
                  <a:lnTo>
                    <a:pt x="7337125" y="6979"/>
                  </a:lnTo>
                  <a:lnTo>
                    <a:pt x="7365380" y="26019"/>
                  </a:lnTo>
                  <a:lnTo>
                    <a:pt x="7384420" y="54274"/>
                  </a:lnTo>
                  <a:lnTo>
                    <a:pt x="7391400" y="88900"/>
                  </a:lnTo>
                  <a:lnTo>
                    <a:pt x="7391400" y="444500"/>
                  </a:lnTo>
                  <a:lnTo>
                    <a:pt x="7384420" y="479125"/>
                  </a:lnTo>
                  <a:lnTo>
                    <a:pt x="7365380" y="507380"/>
                  </a:lnTo>
                  <a:lnTo>
                    <a:pt x="7337125" y="526420"/>
                  </a:lnTo>
                  <a:lnTo>
                    <a:pt x="7302500" y="533400"/>
                  </a:lnTo>
                  <a:lnTo>
                    <a:pt x="88900" y="533400"/>
                  </a:lnTo>
                  <a:lnTo>
                    <a:pt x="54296" y="526420"/>
                  </a:lnTo>
                  <a:lnTo>
                    <a:pt x="26038" y="507380"/>
                  </a:lnTo>
                  <a:lnTo>
                    <a:pt x="6986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59891" y="3530930"/>
            <a:ext cx="71005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Bacteria adhere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damaged endothelium </a:t>
            </a:r>
            <a:r>
              <a:rPr sz="1800" spc="-10" dirty="0">
                <a:latin typeface="Carlito"/>
                <a:cs typeface="Carlito"/>
              </a:rPr>
              <a:t>and/or sterile platelet-fibrin</a:t>
            </a:r>
            <a:r>
              <a:rPr sz="1800" spc="180" dirty="0">
                <a:latin typeface="Carlito"/>
                <a:cs typeface="Carlito"/>
              </a:rPr>
              <a:t> 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58161" y="4191761"/>
            <a:ext cx="5257800" cy="609600"/>
          </a:xfrm>
          <a:prstGeom prst="rect">
            <a:avLst/>
          </a:prstGeom>
          <a:solidFill>
            <a:srgbClr val="CCC1DA"/>
          </a:solidFill>
          <a:ln w="25907">
            <a:solidFill>
              <a:srgbClr val="385D89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800" spc="-10" dirty="0">
                <a:latin typeface="Carlito"/>
                <a:cs typeface="Carlito"/>
              </a:rPr>
              <a:t>Bacteria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multiply</a:t>
            </a:r>
            <a:endParaRPr sz="1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Carlito"/>
                <a:cs typeface="Carlito"/>
              </a:rPr>
              <a:t>Further </a:t>
            </a:r>
            <a:r>
              <a:rPr sz="1800" spc="-10" dirty="0">
                <a:latin typeface="Carlito"/>
                <a:cs typeface="Carlito"/>
              </a:rPr>
              <a:t>platelet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10" dirty="0">
                <a:latin typeface="Carlito"/>
                <a:cs typeface="Carlito"/>
              </a:rPr>
              <a:t>fibrin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binding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40144" y="6007544"/>
            <a:ext cx="1854835" cy="711835"/>
            <a:chOff x="140144" y="6007544"/>
            <a:chExt cx="1854835" cy="711835"/>
          </a:xfrm>
        </p:grpSpPr>
        <p:sp>
          <p:nvSpPr>
            <p:cNvPr id="25" name="object 25"/>
            <p:cNvSpPr/>
            <p:nvPr/>
          </p:nvSpPr>
          <p:spPr>
            <a:xfrm>
              <a:off x="153161" y="6020562"/>
              <a:ext cx="1828800" cy="685800"/>
            </a:xfrm>
            <a:custGeom>
              <a:avLst/>
              <a:gdLst/>
              <a:ahLst/>
              <a:cxnLst/>
              <a:rect l="l" t="t" r="r" b="b"/>
              <a:pathLst>
                <a:path w="1828800" h="685800">
                  <a:moveTo>
                    <a:pt x="914400" y="0"/>
                  </a:moveTo>
                  <a:lnTo>
                    <a:pt x="846156" y="940"/>
                  </a:lnTo>
                  <a:lnTo>
                    <a:pt x="779275" y="3717"/>
                  </a:lnTo>
                  <a:lnTo>
                    <a:pt x="713933" y="8265"/>
                  </a:lnTo>
                  <a:lnTo>
                    <a:pt x="650306" y="14517"/>
                  </a:lnTo>
                  <a:lnTo>
                    <a:pt x="588573" y="22407"/>
                  </a:lnTo>
                  <a:lnTo>
                    <a:pt x="528909" y="31869"/>
                  </a:lnTo>
                  <a:lnTo>
                    <a:pt x="471491" y="42836"/>
                  </a:lnTo>
                  <a:lnTo>
                    <a:pt x="416496" y="55242"/>
                  </a:lnTo>
                  <a:lnTo>
                    <a:pt x="364102" y="69021"/>
                  </a:lnTo>
                  <a:lnTo>
                    <a:pt x="314483" y="84106"/>
                  </a:lnTo>
                  <a:lnTo>
                    <a:pt x="267819" y="100431"/>
                  </a:lnTo>
                  <a:lnTo>
                    <a:pt x="224284" y="117930"/>
                  </a:lnTo>
                  <a:lnTo>
                    <a:pt x="184057" y="136537"/>
                  </a:lnTo>
                  <a:lnTo>
                    <a:pt x="147313" y="156185"/>
                  </a:lnTo>
                  <a:lnTo>
                    <a:pt x="114231" y="176808"/>
                  </a:lnTo>
                  <a:lnTo>
                    <a:pt x="59754" y="220714"/>
                  </a:lnTo>
                  <a:lnTo>
                    <a:pt x="22041" y="267724"/>
                  </a:lnTo>
                  <a:lnTo>
                    <a:pt x="2508" y="317308"/>
                  </a:lnTo>
                  <a:lnTo>
                    <a:pt x="0" y="342900"/>
                  </a:lnTo>
                  <a:lnTo>
                    <a:pt x="2508" y="368491"/>
                  </a:lnTo>
                  <a:lnTo>
                    <a:pt x="22041" y="418075"/>
                  </a:lnTo>
                  <a:lnTo>
                    <a:pt x="59754" y="465085"/>
                  </a:lnTo>
                  <a:lnTo>
                    <a:pt x="114231" y="508991"/>
                  </a:lnTo>
                  <a:lnTo>
                    <a:pt x="147313" y="529614"/>
                  </a:lnTo>
                  <a:lnTo>
                    <a:pt x="184057" y="549262"/>
                  </a:lnTo>
                  <a:lnTo>
                    <a:pt x="224284" y="567869"/>
                  </a:lnTo>
                  <a:lnTo>
                    <a:pt x="267819" y="585368"/>
                  </a:lnTo>
                  <a:lnTo>
                    <a:pt x="314483" y="601693"/>
                  </a:lnTo>
                  <a:lnTo>
                    <a:pt x="364102" y="616778"/>
                  </a:lnTo>
                  <a:lnTo>
                    <a:pt x="416496" y="630557"/>
                  </a:lnTo>
                  <a:lnTo>
                    <a:pt x="471491" y="642963"/>
                  </a:lnTo>
                  <a:lnTo>
                    <a:pt x="528909" y="653930"/>
                  </a:lnTo>
                  <a:lnTo>
                    <a:pt x="588573" y="663392"/>
                  </a:lnTo>
                  <a:lnTo>
                    <a:pt x="650306" y="671282"/>
                  </a:lnTo>
                  <a:lnTo>
                    <a:pt x="713933" y="677534"/>
                  </a:lnTo>
                  <a:lnTo>
                    <a:pt x="779275" y="682082"/>
                  </a:lnTo>
                  <a:lnTo>
                    <a:pt x="846156" y="684859"/>
                  </a:lnTo>
                  <a:lnTo>
                    <a:pt x="914400" y="685800"/>
                  </a:lnTo>
                  <a:lnTo>
                    <a:pt x="982635" y="684859"/>
                  </a:lnTo>
                  <a:lnTo>
                    <a:pt x="1049510" y="682082"/>
                  </a:lnTo>
                  <a:lnTo>
                    <a:pt x="1114847" y="677534"/>
                  </a:lnTo>
                  <a:lnTo>
                    <a:pt x="1178469" y="671282"/>
                  </a:lnTo>
                  <a:lnTo>
                    <a:pt x="1240200" y="663392"/>
                  </a:lnTo>
                  <a:lnTo>
                    <a:pt x="1299863" y="653930"/>
                  </a:lnTo>
                  <a:lnTo>
                    <a:pt x="1357280" y="642963"/>
                  </a:lnTo>
                  <a:lnTo>
                    <a:pt x="1412275" y="630557"/>
                  </a:lnTo>
                  <a:lnTo>
                    <a:pt x="1464670" y="616778"/>
                  </a:lnTo>
                  <a:lnTo>
                    <a:pt x="1514290" y="601693"/>
                  </a:lnTo>
                  <a:lnTo>
                    <a:pt x="1560957" y="585368"/>
                  </a:lnTo>
                  <a:lnTo>
                    <a:pt x="1604493" y="567869"/>
                  </a:lnTo>
                  <a:lnTo>
                    <a:pt x="1644723" y="549262"/>
                  </a:lnTo>
                  <a:lnTo>
                    <a:pt x="1681470" y="529614"/>
                  </a:lnTo>
                  <a:lnTo>
                    <a:pt x="1714555" y="508991"/>
                  </a:lnTo>
                  <a:lnTo>
                    <a:pt x="1769037" y="465085"/>
                  </a:lnTo>
                  <a:lnTo>
                    <a:pt x="1806754" y="418075"/>
                  </a:lnTo>
                  <a:lnTo>
                    <a:pt x="1826291" y="368491"/>
                  </a:lnTo>
                  <a:lnTo>
                    <a:pt x="1828800" y="342900"/>
                  </a:lnTo>
                  <a:lnTo>
                    <a:pt x="1826291" y="317308"/>
                  </a:lnTo>
                  <a:lnTo>
                    <a:pt x="1806754" y="267724"/>
                  </a:lnTo>
                  <a:lnTo>
                    <a:pt x="1769037" y="220714"/>
                  </a:lnTo>
                  <a:lnTo>
                    <a:pt x="1714555" y="176808"/>
                  </a:lnTo>
                  <a:lnTo>
                    <a:pt x="1681470" y="156185"/>
                  </a:lnTo>
                  <a:lnTo>
                    <a:pt x="1644723" y="136537"/>
                  </a:lnTo>
                  <a:lnTo>
                    <a:pt x="1604493" y="117930"/>
                  </a:lnTo>
                  <a:lnTo>
                    <a:pt x="1560956" y="100431"/>
                  </a:lnTo>
                  <a:lnTo>
                    <a:pt x="1514290" y="84106"/>
                  </a:lnTo>
                  <a:lnTo>
                    <a:pt x="1464670" y="69021"/>
                  </a:lnTo>
                  <a:lnTo>
                    <a:pt x="1412275" y="55242"/>
                  </a:lnTo>
                  <a:lnTo>
                    <a:pt x="1357280" y="42836"/>
                  </a:lnTo>
                  <a:lnTo>
                    <a:pt x="1299863" y="31869"/>
                  </a:lnTo>
                  <a:lnTo>
                    <a:pt x="1240200" y="22407"/>
                  </a:lnTo>
                  <a:lnTo>
                    <a:pt x="1178469" y="14517"/>
                  </a:lnTo>
                  <a:lnTo>
                    <a:pt x="1114847" y="8265"/>
                  </a:lnTo>
                  <a:lnTo>
                    <a:pt x="1049510" y="3717"/>
                  </a:lnTo>
                  <a:lnTo>
                    <a:pt x="982635" y="94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3161" y="6020562"/>
              <a:ext cx="1828800" cy="685800"/>
            </a:xfrm>
            <a:custGeom>
              <a:avLst/>
              <a:gdLst/>
              <a:ahLst/>
              <a:cxnLst/>
              <a:rect l="l" t="t" r="r" b="b"/>
              <a:pathLst>
                <a:path w="1828800" h="685800">
                  <a:moveTo>
                    <a:pt x="0" y="342900"/>
                  </a:moveTo>
                  <a:lnTo>
                    <a:pt x="9914" y="292227"/>
                  </a:lnTo>
                  <a:lnTo>
                    <a:pt x="38714" y="243864"/>
                  </a:lnTo>
                  <a:lnTo>
                    <a:pt x="84985" y="198340"/>
                  </a:lnTo>
                  <a:lnTo>
                    <a:pt x="147313" y="156185"/>
                  </a:lnTo>
                  <a:lnTo>
                    <a:pt x="184057" y="136537"/>
                  </a:lnTo>
                  <a:lnTo>
                    <a:pt x="224284" y="117930"/>
                  </a:lnTo>
                  <a:lnTo>
                    <a:pt x="267819" y="100431"/>
                  </a:lnTo>
                  <a:lnTo>
                    <a:pt x="314483" y="84106"/>
                  </a:lnTo>
                  <a:lnTo>
                    <a:pt x="364102" y="69021"/>
                  </a:lnTo>
                  <a:lnTo>
                    <a:pt x="416496" y="55242"/>
                  </a:lnTo>
                  <a:lnTo>
                    <a:pt x="471491" y="42836"/>
                  </a:lnTo>
                  <a:lnTo>
                    <a:pt x="528909" y="31869"/>
                  </a:lnTo>
                  <a:lnTo>
                    <a:pt x="588573" y="22407"/>
                  </a:lnTo>
                  <a:lnTo>
                    <a:pt x="650306" y="14517"/>
                  </a:lnTo>
                  <a:lnTo>
                    <a:pt x="713933" y="8265"/>
                  </a:lnTo>
                  <a:lnTo>
                    <a:pt x="779275" y="3717"/>
                  </a:lnTo>
                  <a:lnTo>
                    <a:pt x="846156" y="940"/>
                  </a:lnTo>
                  <a:lnTo>
                    <a:pt x="914400" y="0"/>
                  </a:lnTo>
                  <a:lnTo>
                    <a:pt x="982635" y="940"/>
                  </a:lnTo>
                  <a:lnTo>
                    <a:pt x="1049510" y="3717"/>
                  </a:lnTo>
                  <a:lnTo>
                    <a:pt x="1114847" y="8265"/>
                  </a:lnTo>
                  <a:lnTo>
                    <a:pt x="1178469" y="14517"/>
                  </a:lnTo>
                  <a:lnTo>
                    <a:pt x="1240200" y="22407"/>
                  </a:lnTo>
                  <a:lnTo>
                    <a:pt x="1299863" y="31869"/>
                  </a:lnTo>
                  <a:lnTo>
                    <a:pt x="1357280" y="42836"/>
                  </a:lnTo>
                  <a:lnTo>
                    <a:pt x="1412275" y="55242"/>
                  </a:lnTo>
                  <a:lnTo>
                    <a:pt x="1464670" y="69021"/>
                  </a:lnTo>
                  <a:lnTo>
                    <a:pt x="1514290" y="84106"/>
                  </a:lnTo>
                  <a:lnTo>
                    <a:pt x="1560956" y="100431"/>
                  </a:lnTo>
                  <a:lnTo>
                    <a:pt x="1604493" y="117930"/>
                  </a:lnTo>
                  <a:lnTo>
                    <a:pt x="1644723" y="136537"/>
                  </a:lnTo>
                  <a:lnTo>
                    <a:pt x="1681470" y="156185"/>
                  </a:lnTo>
                  <a:lnTo>
                    <a:pt x="1714555" y="176808"/>
                  </a:lnTo>
                  <a:lnTo>
                    <a:pt x="1769037" y="220714"/>
                  </a:lnTo>
                  <a:lnTo>
                    <a:pt x="1806754" y="267724"/>
                  </a:lnTo>
                  <a:lnTo>
                    <a:pt x="1826291" y="317308"/>
                  </a:lnTo>
                  <a:lnTo>
                    <a:pt x="1828800" y="342900"/>
                  </a:lnTo>
                  <a:lnTo>
                    <a:pt x="1826291" y="368491"/>
                  </a:lnTo>
                  <a:lnTo>
                    <a:pt x="1806754" y="418075"/>
                  </a:lnTo>
                  <a:lnTo>
                    <a:pt x="1769037" y="465085"/>
                  </a:lnTo>
                  <a:lnTo>
                    <a:pt x="1714555" y="508991"/>
                  </a:lnTo>
                  <a:lnTo>
                    <a:pt x="1681470" y="529614"/>
                  </a:lnTo>
                  <a:lnTo>
                    <a:pt x="1644723" y="549262"/>
                  </a:lnTo>
                  <a:lnTo>
                    <a:pt x="1604493" y="567869"/>
                  </a:lnTo>
                  <a:lnTo>
                    <a:pt x="1560957" y="585368"/>
                  </a:lnTo>
                  <a:lnTo>
                    <a:pt x="1514290" y="601693"/>
                  </a:lnTo>
                  <a:lnTo>
                    <a:pt x="1464670" y="616778"/>
                  </a:lnTo>
                  <a:lnTo>
                    <a:pt x="1412275" y="630557"/>
                  </a:lnTo>
                  <a:lnTo>
                    <a:pt x="1357280" y="642963"/>
                  </a:lnTo>
                  <a:lnTo>
                    <a:pt x="1299863" y="653930"/>
                  </a:lnTo>
                  <a:lnTo>
                    <a:pt x="1240200" y="663392"/>
                  </a:lnTo>
                  <a:lnTo>
                    <a:pt x="1178469" y="671282"/>
                  </a:lnTo>
                  <a:lnTo>
                    <a:pt x="1114847" y="677534"/>
                  </a:lnTo>
                  <a:lnTo>
                    <a:pt x="1049510" y="682082"/>
                  </a:lnTo>
                  <a:lnTo>
                    <a:pt x="982635" y="684859"/>
                  </a:lnTo>
                  <a:lnTo>
                    <a:pt x="914400" y="685800"/>
                  </a:lnTo>
                  <a:lnTo>
                    <a:pt x="846156" y="684859"/>
                  </a:lnTo>
                  <a:lnTo>
                    <a:pt x="779275" y="682082"/>
                  </a:lnTo>
                  <a:lnTo>
                    <a:pt x="713933" y="677534"/>
                  </a:lnTo>
                  <a:lnTo>
                    <a:pt x="650306" y="671282"/>
                  </a:lnTo>
                  <a:lnTo>
                    <a:pt x="588573" y="663392"/>
                  </a:lnTo>
                  <a:lnTo>
                    <a:pt x="528909" y="653930"/>
                  </a:lnTo>
                  <a:lnTo>
                    <a:pt x="471491" y="642963"/>
                  </a:lnTo>
                  <a:lnTo>
                    <a:pt x="416496" y="630557"/>
                  </a:lnTo>
                  <a:lnTo>
                    <a:pt x="364102" y="616778"/>
                  </a:lnTo>
                  <a:lnTo>
                    <a:pt x="314483" y="601693"/>
                  </a:lnTo>
                  <a:lnTo>
                    <a:pt x="267819" y="585368"/>
                  </a:lnTo>
                  <a:lnTo>
                    <a:pt x="224284" y="567869"/>
                  </a:lnTo>
                  <a:lnTo>
                    <a:pt x="184057" y="549262"/>
                  </a:lnTo>
                  <a:lnTo>
                    <a:pt x="147313" y="529614"/>
                  </a:lnTo>
                  <a:lnTo>
                    <a:pt x="114231" y="508991"/>
                  </a:lnTo>
                  <a:lnTo>
                    <a:pt x="59754" y="465085"/>
                  </a:lnTo>
                  <a:lnTo>
                    <a:pt x="22041" y="418075"/>
                  </a:lnTo>
                  <a:lnTo>
                    <a:pt x="2508" y="368491"/>
                  </a:lnTo>
                  <a:lnTo>
                    <a:pt x="0" y="3429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19176" y="6061659"/>
            <a:ext cx="1094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Local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tissue  d</a:t>
            </a:r>
            <a:r>
              <a:rPr sz="1800" dirty="0">
                <a:latin typeface="Carlito"/>
                <a:cs typeface="Carlito"/>
              </a:rPr>
              <a:t>e</a:t>
            </a:r>
            <a:r>
              <a:rPr sz="1800" spc="-20" dirty="0">
                <a:latin typeface="Carlito"/>
                <a:cs typeface="Carlito"/>
              </a:rPr>
              <a:t>s</a:t>
            </a:r>
            <a:r>
              <a:rPr sz="1800" dirty="0">
                <a:latin typeface="Carlito"/>
                <a:cs typeface="Carlito"/>
              </a:rPr>
              <a:t>t</a:t>
            </a:r>
            <a:r>
              <a:rPr sz="1800" spc="-10" dirty="0">
                <a:latin typeface="Carlito"/>
                <a:cs typeface="Carlito"/>
              </a:rPr>
              <a:t>r</a:t>
            </a:r>
            <a:r>
              <a:rPr sz="1800" spc="-5" dirty="0">
                <a:latin typeface="Carlito"/>
                <a:cs typeface="Carlito"/>
              </a:rPr>
              <a:t>uc</a:t>
            </a:r>
            <a:r>
              <a:rPr sz="1800" spc="-10" dirty="0">
                <a:latin typeface="Carlito"/>
                <a:cs typeface="Carlito"/>
              </a:rPr>
              <a:t>t</a:t>
            </a:r>
            <a:r>
              <a:rPr sz="1800" spc="-5" dirty="0">
                <a:latin typeface="Carlito"/>
                <a:cs typeface="Carlito"/>
              </a:rPr>
              <a:t>ion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197544" y="6007544"/>
            <a:ext cx="2083435" cy="635635"/>
            <a:chOff x="2197544" y="6007544"/>
            <a:chExt cx="2083435" cy="635635"/>
          </a:xfrm>
        </p:grpSpPr>
        <p:sp>
          <p:nvSpPr>
            <p:cNvPr id="29" name="object 29"/>
            <p:cNvSpPr/>
            <p:nvPr/>
          </p:nvSpPr>
          <p:spPr>
            <a:xfrm>
              <a:off x="2210562" y="6020562"/>
              <a:ext cx="2057400" cy="609600"/>
            </a:xfrm>
            <a:custGeom>
              <a:avLst/>
              <a:gdLst/>
              <a:ahLst/>
              <a:cxnLst/>
              <a:rect l="l" t="t" r="r" b="b"/>
              <a:pathLst>
                <a:path w="2057400" h="609600">
                  <a:moveTo>
                    <a:pt x="1028700" y="0"/>
                  </a:moveTo>
                  <a:lnTo>
                    <a:pt x="958261" y="703"/>
                  </a:lnTo>
                  <a:lnTo>
                    <a:pt x="889098" y="2782"/>
                  </a:lnTo>
                  <a:lnTo>
                    <a:pt x="821363" y="6192"/>
                  </a:lnTo>
                  <a:lnTo>
                    <a:pt x="755209" y="10887"/>
                  </a:lnTo>
                  <a:lnTo>
                    <a:pt x="690789" y="16822"/>
                  </a:lnTo>
                  <a:lnTo>
                    <a:pt x="628257" y="23952"/>
                  </a:lnTo>
                  <a:lnTo>
                    <a:pt x="567765" y="32231"/>
                  </a:lnTo>
                  <a:lnTo>
                    <a:pt x="509467" y="41613"/>
                  </a:lnTo>
                  <a:lnTo>
                    <a:pt x="453516" y="52054"/>
                  </a:lnTo>
                  <a:lnTo>
                    <a:pt x="400065" y="63508"/>
                  </a:lnTo>
                  <a:lnTo>
                    <a:pt x="349267" y="75929"/>
                  </a:lnTo>
                  <a:lnTo>
                    <a:pt x="301275" y="89273"/>
                  </a:lnTo>
                  <a:lnTo>
                    <a:pt x="256243" y="103493"/>
                  </a:lnTo>
                  <a:lnTo>
                    <a:pt x="214323" y="118544"/>
                  </a:lnTo>
                  <a:lnTo>
                    <a:pt x="175669" y="134382"/>
                  </a:lnTo>
                  <a:lnTo>
                    <a:pt x="140433" y="150960"/>
                  </a:lnTo>
                  <a:lnTo>
                    <a:pt x="80831" y="186157"/>
                  </a:lnTo>
                  <a:lnTo>
                    <a:pt x="36741" y="223771"/>
                  </a:lnTo>
                  <a:lnTo>
                    <a:pt x="9389" y="263440"/>
                  </a:lnTo>
                  <a:lnTo>
                    <a:pt x="0" y="304800"/>
                  </a:lnTo>
                  <a:lnTo>
                    <a:pt x="2372" y="325668"/>
                  </a:lnTo>
                  <a:lnTo>
                    <a:pt x="20896" y="366228"/>
                  </a:lnTo>
                  <a:lnTo>
                    <a:pt x="56771" y="404915"/>
                  </a:lnTo>
                  <a:lnTo>
                    <a:pt x="108770" y="441365"/>
                  </a:lnTo>
                  <a:lnTo>
                    <a:pt x="175669" y="475217"/>
                  </a:lnTo>
                  <a:lnTo>
                    <a:pt x="214323" y="491055"/>
                  </a:lnTo>
                  <a:lnTo>
                    <a:pt x="256243" y="506106"/>
                  </a:lnTo>
                  <a:lnTo>
                    <a:pt x="301275" y="520326"/>
                  </a:lnTo>
                  <a:lnTo>
                    <a:pt x="349267" y="533670"/>
                  </a:lnTo>
                  <a:lnTo>
                    <a:pt x="400065" y="546091"/>
                  </a:lnTo>
                  <a:lnTo>
                    <a:pt x="453516" y="557545"/>
                  </a:lnTo>
                  <a:lnTo>
                    <a:pt x="509467" y="567986"/>
                  </a:lnTo>
                  <a:lnTo>
                    <a:pt x="567765" y="577368"/>
                  </a:lnTo>
                  <a:lnTo>
                    <a:pt x="628257" y="585647"/>
                  </a:lnTo>
                  <a:lnTo>
                    <a:pt x="690789" y="592777"/>
                  </a:lnTo>
                  <a:lnTo>
                    <a:pt x="755209" y="598712"/>
                  </a:lnTo>
                  <a:lnTo>
                    <a:pt x="821363" y="603407"/>
                  </a:lnTo>
                  <a:lnTo>
                    <a:pt x="889098" y="606817"/>
                  </a:lnTo>
                  <a:lnTo>
                    <a:pt x="958261" y="608896"/>
                  </a:lnTo>
                  <a:lnTo>
                    <a:pt x="1028700" y="609600"/>
                  </a:lnTo>
                  <a:lnTo>
                    <a:pt x="1099138" y="608896"/>
                  </a:lnTo>
                  <a:lnTo>
                    <a:pt x="1168301" y="606817"/>
                  </a:lnTo>
                  <a:lnTo>
                    <a:pt x="1236036" y="603407"/>
                  </a:lnTo>
                  <a:lnTo>
                    <a:pt x="1302190" y="598712"/>
                  </a:lnTo>
                  <a:lnTo>
                    <a:pt x="1366610" y="592777"/>
                  </a:lnTo>
                  <a:lnTo>
                    <a:pt x="1429142" y="585647"/>
                  </a:lnTo>
                  <a:lnTo>
                    <a:pt x="1489634" y="577368"/>
                  </a:lnTo>
                  <a:lnTo>
                    <a:pt x="1547932" y="567986"/>
                  </a:lnTo>
                  <a:lnTo>
                    <a:pt x="1603883" y="557545"/>
                  </a:lnTo>
                  <a:lnTo>
                    <a:pt x="1657334" y="546091"/>
                  </a:lnTo>
                  <a:lnTo>
                    <a:pt x="1708132" y="533670"/>
                  </a:lnTo>
                  <a:lnTo>
                    <a:pt x="1756124" y="520326"/>
                  </a:lnTo>
                  <a:lnTo>
                    <a:pt x="1801156" y="506106"/>
                  </a:lnTo>
                  <a:lnTo>
                    <a:pt x="1843076" y="491055"/>
                  </a:lnTo>
                  <a:lnTo>
                    <a:pt x="1881730" y="475217"/>
                  </a:lnTo>
                  <a:lnTo>
                    <a:pt x="1916966" y="458639"/>
                  </a:lnTo>
                  <a:lnTo>
                    <a:pt x="1976568" y="423442"/>
                  </a:lnTo>
                  <a:lnTo>
                    <a:pt x="2020658" y="385828"/>
                  </a:lnTo>
                  <a:lnTo>
                    <a:pt x="2048010" y="346159"/>
                  </a:lnTo>
                  <a:lnTo>
                    <a:pt x="2057400" y="304800"/>
                  </a:lnTo>
                  <a:lnTo>
                    <a:pt x="2055027" y="283931"/>
                  </a:lnTo>
                  <a:lnTo>
                    <a:pt x="2036503" y="243371"/>
                  </a:lnTo>
                  <a:lnTo>
                    <a:pt x="2000628" y="204684"/>
                  </a:lnTo>
                  <a:lnTo>
                    <a:pt x="1948629" y="168234"/>
                  </a:lnTo>
                  <a:lnTo>
                    <a:pt x="1881730" y="134382"/>
                  </a:lnTo>
                  <a:lnTo>
                    <a:pt x="1843076" y="118544"/>
                  </a:lnTo>
                  <a:lnTo>
                    <a:pt x="1801156" y="103493"/>
                  </a:lnTo>
                  <a:lnTo>
                    <a:pt x="1756124" y="89273"/>
                  </a:lnTo>
                  <a:lnTo>
                    <a:pt x="1708132" y="75929"/>
                  </a:lnTo>
                  <a:lnTo>
                    <a:pt x="1657334" y="63508"/>
                  </a:lnTo>
                  <a:lnTo>
                    <a:pt x="1603883" y="52054"/>
                  </a:lnTo>
                  <a:lnTo>
                    <a:pt x="1547932" y="41613"/>
                  </a:lnTo>
                  <a:lnTo>
                    <a:pt x="1489634" y="32231"/>
                  </a:lnTo>
                  <a:lnTo>
                    <a:pt x="1429142" y="23952"/>
                  </a:lnTo>
                  <a:lnTo>
                    <a:pt x="1366610" y="16822"/>
                  </a:lnTo>
                  <a:lnTo>
                    <a:pt x="1302190" y="10887"/>
                  </a:lnTo>
                  <a:lnTo>
                    <a:pt x="1236036" y="6192"/>
                  </a:lnTo>
                  <a:lnTo>
                    <a:pt x="1168301" y="2782"/>
                  </a:lnTo>
                  <a:lnTo>
                    <a:pt x="1099138" y="703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10562" y="6020562"/>
              <a:ext cx="2057400" cy="609600"/>
            </a:xfrm>
            <a:custGeom>
              <a:avLst/>
              <a:gdLst/>
              <a:ahLst/>
              <a:cxnLst/>
              <a:rect l="l" t="t" r="r" b="b"/>
              <a:pathLst>
                <a:path w="2057400" h="609600">
                  <a:moveTo>
                    <a:pt x="0" y="304800"/>
                  </a:moveTo>
                  <a:lnTo>
                    <a:pt x="9389" y="263440"/>
                  </a:lnTo>
                  <a:lnTo>
                    <a:pt x="36741" y="223771"/>
                  </a:lnTo>
                  <a:lnTo>
                    <a:pt x="80831" y="186157"/>
                  </a:lnTo>
                  <a:lnTo>
                    <a:pt x="140433" y="150960"/>
                  </a:lnTo>
                  <a:lnTo>
                    <a:pt x="175669" y="134382"/>
                  </a:lnTo>
                  <a:lnTo>
                    <a:pt x="214323" y="118544"/>
                  </a:lnTo>
                  <a:lnTo>
                    <a:pt x="256243" y="103493"/>
                  </a:lnTo>
                  <a:lnTo>
                    <a:pt x="301275" y="89273"/>
                  </a:lnTo>
                  <a:lnTo>
                    <a:pt x="349267" y="75929"/>
                  </a:lnTo>
                  <a:lnTo>
                    <a:pt x="400065" y="63508"/>
                  </a:lnTo>
                  <a:lnTo>
                    <a:pt x="453516" y="52054"/>
                  </a:lnTo>
                  <a:lnTo>
                    <a:pt x="509467" y="41613"/>
                  </a:lnTo>
                  <a:lnTo>
                    <a:pt x="567765" y="32231"/>
                  </a:lnTo>
                  <a:lnTo>
                    <a:pt x="628257" y="23952"/>
                  </a:lnTo>
                  <a:lnTo>
                    <a:pt x="690789" y="16822"/>
                  </a:lnTo>
                  <a:lnTo>
                    <a:pt x="755209" y="10887"/>
                  </a:lnTo>
                  <a:lnTo>
                    <a:pt x="821363" y="6192"/>
                  </a:lnTo>
                  <a:lnTo>
                    <a:pt x="889098" y="2782"/>
                  </a:lnTo>
                  <a:lnTo>
                    <a:pt x="958261" y="703"/>
                  </a:lnTo>
                  <a:lnTo>
                    <a:pt x="1028700" y="0"/>
                  </a:lnTo>
                  <a:lnTo>
                    <a:pt x="1099138" y="703"/>
                  </a:lnTo>
                  <a:lnTo>
                    <a:pt x="1168301" y="2782"/>
                  </a:lnTo>
                  <a:lnTo>
                    <a:pt x="1236036" y="6192"/>
                  </a:lnTo>
                  <a:lnTo>
                    <a:pt x="1302190" y="10887"/>
                  </a:lnTo>
                  <a:lnTo>
                    <a:pt x="1366610" y="16822"/>
                  </a:lnTo>
                  <a:lnTo>
                    <a:pt x="1429142" y="23952"/>
                  </a:lnTo>
                  <a:lnTo>
                    <a:pt x="1489634" y="32231"/>
                  </a:lnTo>
                  <a:lnTo>
                    <a:pt x="1547932" y="41613"/>
                  </a:lnTo>
                  <a:lnTo>
                    <a:pt x="1603883" y="52054"/>
                  </a:lnTo>
                  <a:lnTo>
                    <a:pt x="1657334" y="63508"/>
                  </a:lnTo>
                  <a:lnTo>
                    <a:pt x="1708132" y="75929"/>
                  </a:lnTo>
                  <a:lnTo>
                    <a:pt x="1756124" y="89273"/>
                  </a:lnTo>
                  <a:lnTo>
                    <a:pt x="1801156" y="103493"/>
                  </a:lnTo>
                  <a:lnTo>
                    <a:pt x="1843076" y="118544"/>
                  </a:lnTo>
                  <a:lnTo>
                    <a:pt x="1881730" y="134382"/>
                  </a:lnTo>
                  <a:lnTo>
                    <a:pt x="1916966" y="150960"/>
                  </a:lnTo>
                  <a:lnTo>
                    <a:pt x="1976568" y="186157"/>
                  </a:lnTo>
                  <a:lnTo>
                    <a:pt x="2020658" y="223771"/>
                  </a:lnTo>
                  <a:lnTo>
                    <a:pt x="2048010" y="263440"/>
                  </a:lnTo>
                  <a:lnTo>
                    <a:pt x="2057400" y="304800"/>
                  </a:lnTo>
                  <a:lnTo>
                    <a:pt x="2055027" y="325668"/>
                  </a:lnTo>
                  <a:lnTo>
                    <a:pt x="2036503" y="366228"/>
                  </a:lnTo>
                  <a:lnTo>
                    <a:pt x="2000628" y="404915"/>
                  </a:lnTo>
                  <a:lnTo>
                    <a:pt x="1948629" y="441365"/>
                  </a:lnTo>
                  <a:lnTo>
                    <a:pt x="1881730" y="475217"/>
                  </a:lnTo>
                  <a:lnTo>
                    <a:pt x="1843076" y="491055"/>
                  </a:lnTo>
                  <a:lnTo>
                    <a:pt x="1801156" y="506106"/>
                  </a:lnTo>
                  <a:lnTo>
                    <a:pt x="1756124" y="520326"/>
                  </a:lnTo>
                  <a:lnTo>
                    <a:pt x="1708132" y="533670"/>
                  </a:lnTo>
                  <a:lnTo>
                    <a:pt x="1657334" y="546091"/>
                  </a:lnTo>
                  <a:lnTo>
                    <a:pt x="1603883" y="557545"/>
                  </a:lnTo>
                  <a:lnTo>
                    <a:pt x="1547932" y="567986"/>
                  </a:lnTo>
                  <a:lnTo>
                    <a:pt x="1489634" y="577368"/>
                  </a:lnTo>
                  <a:lnTo>
                    <a:pt x="1429142" y="585647"/>
                  </a:lnTo>
                  <a:lnTo>
                    <a:pt x="1366610" y="592777"/>
                  </a:lnTo>
                  <a:lnTo>
                    <a:pt x="1302190" y="598712"/>
                  </a:lnTo>
                  <a:lnTo>
                    <a:pt x="1236036" y="603407"/>
                  </a:lnTo>
                  <a:lnTo>
                    <a:pt x="1168301" y="606817"/>
                  </a:lnTo>
                  <a:lnTo>
                    <a:pt x="1099138" y="608896"/>
                  </a:lnTo>
                  <a:lnTo>
                    <a:pt x="1028700" y="609600"/>
                  </a:lnTo>
                  <a:lnTo>
                    <a:pt x="958261" y="608896"/>
                  </a:lnTo>
                  <a:lnTo>
                    <a:pt x="889098" y="606817"/>
                  </a:lnTo>
                  <a:lnTo>
                    <a:pt x="821363" y="603407"/>
                  </a:lnTo>
                  <a:lnTo>
                    <a:pt x="755209" y="598712"/>
                  </a:lnTo>
                  <a:lnTo>
                    <a:pt x="690789" y="592777"/>
                  </a:lnTo>
                  <a:lnTo>
                    <a:pt x="628257" y="585647"/>
                  </a:lnTo>
                  <a:lnTo>
                    <a:pt x="567765" y="577368"/>
                  </a:lnTo>
                  <a:lnTo>
                    <a:pt x="509467" y="567986"/>
                  </a:lnTo>
                  <a:lnTo>
                    <a:pt x="453516" y="557545"/>
                  </a:lnTo>
                  <a:lnTo>
                    <a:pt x="400065" y="546091"/>
                  </a:lnTo>
                  <a:lnTo>
                    <a:pt x="349267" y="533670"/>
                  </a:lnTo>
                  <a:lnTo>
                    <a:pt x="301275" y="520326"/>
                  </a:lnTo>
                  <a:lnTo>
                    <a:pt x="256243" y="506106"/>
                  </a:lnTo>
                  <a:lnTo>
                    <a:pt x="214323" y="491055"/>
                  </a:lnTo>
                  <a:lnTo>
                    <a:pt x="175669" y="475217"/>
                  </a:lnTo>
                  <a:lnTo>
                    <a:pt x="140433" y="458639"/>
                  </a:lnTo>
                  <a:lnTo>
                    <a:pt x="80831" y="423442"/>
                  </a:lnTo>
                  <a:lnTo>
                    <a:pt x="36741" y="385828"/>
                  </a:lnTo>
                  <a:lnTo>
                    <a:pt x="9389" y="346159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623820" y="6160719"/>
            <a:ext cx="1227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Embolization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559744" y="6007544"/>
            <a:ext cx="2312035" cy="635635"/>
            <a:chOff x="4559744" y="6007544"/>
            <a:chExt cx="2312035" cy="635635"/>
          </a:xfrm>
        </p:grpSpPr>
        <p:sp>
          <p:nvSpPr>
            <p:cNvPr id="33" name="object 33"/>
            <p:cNvSpPr/>
            <p:nvPr/>
          </p:nvSpPr>
          <p:spPr>
            <a:xfrm>
              <a:off x="4572762" y="6020562"/>
              <a:ext cx="2286000" cy="609600"/>
            </a:xfrm>
            <a:custGeom>
              <a:avLst/>
              <a:gdLst/>
              <a:ahLst/>
              <a:cxnLst/>
              <a:rect l="l" t="t" r="r" b="b"/>
              <a:pathLst>
                <a:path w="2286000" h="609600">
                  <a:moveTo>
                    <a:pt x="1143000" y="0"/>
                  </a:moveTo>
                  <a:lnTo>
                    <a:pt x="1070708" y="599"/>
                  </a:lnTo>
                  <a:lnTo>
                    <a:pt x="999613" y="2374"/>
                  </a:lnTo>
                  <a:lnTo>
                    <a:pt x="929847" y="5289"/>
                  </a:lnTo>
                  <a:lnTo>
                    <a:pt x="861545" y="9308"/>
                  </a:lnTo>
                  <a:lnTo>
                    <a:pt x="794839" y="14396"/>
                  </a:lnTo>
                  <a:lnTo>
                    <a:pt x="729865" y="20516"/>
                  </a:lnTo>
                  <a:lnTo>
                    <a:pt x="666756" y="27633"/>
                  </a:lnTo>
                  <a:lnTo>
                    <a:pt x="605645" y="35711"/>
                  </a:lnTo>
                  <a:lnTo>
                    <a:pt x="546667" y="44715"/>
                  </a:lnTo>
                  <a:lnTo>
                    <a:pt x="489955" y="54609"/>
                  </a:lnTo>
                  <a:lnTo>
                    <a:pt x="435643" y="65357"/>
                  </a:lnTo>
                  <a:lnTo>
                    <a:pt x="383865" y="76923"/>
                  </a:lnTo>
                  <a:lnTo>
                    <a:pt x="334756" y="89273"/>
                  </a:lnTo>
                  <a:lnTo>
                    <a:pt x="288448" y="102369"/>
                  </a:lnTo>
                  <a:lnTo>
                    <a:pt x="245075" y="116176"/>
                  </a:lnTo>
                  <a:lnTo>
                    <a:pt x="204772" y="130660"/>
                  </a:lnTo>
                  <a:lnTo>
                    <a:pt x="167672" y="145783"/>
                  </a:lnTo>
                  <a:lnTo>
                    <a:pt x="103617" y="177807"/>
                  </a:lnTo>
                  <a:lnTo>
                    <a:pt x="53981" y="211962"/>
                  </a:lnTo>
                  <a:lnTo>
                    <a:pt x="19834" y="247962"/>
                  </a:lnTo>
                  <a:lnTo>
                    <a:pt x="2248" y="285523"/>
                  </a:lnTo>
                  <a:lnTo>
                    <a:pt x="0" y="304800"/>
                  </a:lnTo>
                  <a:lnTo>
                    <a:pt x="2248" y="324076"/>
                  </a:lnTo>
                  <a:lnTo>
                    <a:pt x="19834" y="361637"/>
                  </a:lnTo>
                  <a:lnTo>
                    <a:pt x="53981" y="397637"/>
                  </a:lnTo>
                  <a:lnTo>
                    <a:pt x="103617" y="431792"/>
                  </a:lnTo>
                  <a:lnTo>
                    <a:pt x="167672" y="463816"/>
                  </a:lnTo>
                  <a:lnTo>
                    <a:pt x="204772" y="478939"/>
                  </a:lnTo>
                  <a:lnTo>
                    <a:pt x="245075" y="493423"/>
                  </a:lnTo>
                  <a:lnTo>
                    <a:pt x="288448" y="507230"/>
                  </a:lnTo>
                  <a:lnTo>
                    <a:pt x="334756" y="520326"/>
                  </a:lnTo>
                  <a:lnTo>
                    <a:pt x="383865" y="532676"/>
                  </a:lnTo>
                  <a:lnTo>
                    <a:pt x="435643" y="544242"/>
                  </a:lnTo>
                  <a:lnTo>
                    <a:pt x="489955" y="554990"/>
                  </a:lnTo>
                  <a:lnTo>
                    <a:pt x="546667" y="564884"/>
                  </a:lnTo>
                  <a:lnTo>
                    <a:pt x="605645" y="573888"/>
                  </a:lnTo>
                  <a:lnTo>
                    <a:pt x="666756" y="581966"/>
                  </a:lnTo>
                  <a:lnTo>
                    <a:pt x="729865" y="589083"/>
                  </a:lnTo>
                  <a:lnTo>
                    <a:pt x="794839" y="595203"/>
                  </a:lnTo>
                  <a:lnTo>
                    <a:pt x="861545" y="600291"/>
                  </a:lnTo>
                  <a:lnTo>
                    <a:pt x="929847" y="604310"/>
                  </a:lnTo>
                  <a:lnTo>
                    <a:pt x="999613" y="607225"/>
                  </a:lnTo>
                  <a:lnTo>
                    <a:pt x="1070708" y="609000"/>
                  </a:lnTo>
                  <a:lnTo>
                    <a:pt x="1143000" y="609600"/>
                  </a:lnTo>
                  <a:lnTo>
                    <a:pt x="1215291" y="609000"/>
                  </a:lnTo>
                  <a:lnTo>
                    <a:pt x="1286386" y="607225"/>
                  </a:lnTo>
                  <a:lnTo>
                    <a:pt x="1356152" y="604310"/>
                  </a:lnTo>
                  <a:lnTo>
                    <a:pt x="1424454" y="600291"/>
                  </a:lnTo>
                  <a:lnTo>
                    <a:pt x="1491160" y="595203"/>
                  </a:lnTo>
                  <a:lnTo>
                    <a:pt x="1556134" y="589083"/>
                  </a:lnTo>
                  <a:lnTo>
                    <a:pt x="1619243" y="581966"/>
                  </a:lnTo>
                  <a:lnTo>
                    <a:pt x="1680354" y="573888"/>
                  </a:lnTo>
                  <a:lnTo>
                    <a:pt x="1739332" y="564884"/>
                  </a:lnTo>
                  <a:lnTo>
                    <a:pt x="1796044" y="554990"/>
                  </a:lnTo>
                  <a:lnTo>
                    <a:pt x="1850356" y="544242"/>
                  </a:lnTo>
                  <a:lnTo>
                    <a:pt x="1902134" y="532676"/>
                  </a:lnTo>
                  <a:lnTo>
                    <a:pt x="1951243" y="520326"/>
                  </a:lnTo>
                  <a:lnTo>
                    <a:pt x="1997551" y="507230"/>
                  </a:lnTo>
                  <a:lnTo>
                    <a:pt x="2040924" y="493423"/>
                  </a:lnTo>
                  <a:lnTo>
                    <a:pt x="2081227" y="478939"/>
                  </a:lnTo>
                  <a:lnTo>
                    <a:pt x="2118327" y="463816"/>
                  </a:lnTo>
                  <a:lnTo>
                    <a:pt x="2182382" y="431792"/>
                  </a:lnTo>
                  <a:lnTo>
                    <a:pt x="2232018" y="397637"/>
                  </a:lnTo>
                  <a:lnTo>
                    <a:pt x="2266165" y="361637"/>
                  </a:lnTo>
                  <a:lnTo>
                    <a:pt x="2283751" y="324076"/>
                  </a:lnTo>
                  <a:lnTo>
                    <a:pt x="2285999" y="304800"/>
                  </a:lnTo>
                  <a:lnTo>
                    <a:pt x="2283751" y="285523"/>
                  </a:lnTo>
                  <a:lnTo>
                    <a:pt x="2266165" y="247962"/>
                  </a:lnTo>
                  <a:lnTo>
                    <a:pt x="2232018" y="211962"/>
                  </a:lnTo>
                  <a:lnTo>
                    <a:pt x="2182382" y="177807"/>
                  </a:lnTo>
                  <a:lnTo>
                    <a:pt x="2118327" y="145783"/>
                  </a:lnTo>
                  <a:lnTo>
                    <a:pt x="2081227" y="130660"/>
                  </a:lnTo>
                  <a:lnTo>
                    <a:pt x="2040924" y="116176"/>
                  </a:lnTo>
                  <a:lnTo>
                    <a:pt x="1997551" y="102369"/>
                  </a:lnTo>
                  <a:lnTo>
                    <a:pt x="1951243" y="89273"/>
                  </a:lnTo>
                  <a:lnTo>
                    <a:pt x="1902134" y="76923"/>
                  </a:lnTo>
                  <a:lnTo>
                    <a:pt x="1850356" y="65357"/>
                  </a:lnTo>
                  <a:lnTo>
                    <a:pt x="1796044" y="54609"/>
                  </a:lnTo>
                  <a:lnTo>
                    <a:pt x="1739332" y="44715"/>
                  </a:lnTo>
                  <a:lnTo>
                    <a:pt x="1680354" y="35711"/>
                  </a:lnTo>
                  <a:lnTo>
                    <a:pt x="1619243" y="27633"/>
                  </a:lnTo>
                  <a:lnTo>
                    <a:pt x="1556134" y="20516"/>
                  </a:lnTo>
                  <a:lnTo>
                    <a:pt x="1491160" y="14396"/>
                  </a:lnTo>
                  <a:lnTo>
                    <a:pt x="1424454" y="9308"/>
                  </a:lnTo>
                  <a:lnTo>
                    <a:pt x="1356152" y="5289"/>
                  </a:lnTo>
                  <a:lnTo>
                    <a:pt x="1286386" y="2374"/>
                  </a:lnTo>
                  <a:lnTo>
                    <a:pt x="1215291" y="599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72762" y="6020562"/>
              <a:ext cx="2286000" cy="609600"/>
            </a:xfrm>
            <a:custGeom>
              <a:avLst/>
              <a:gdLst/>
              <a:ahLst/>
              <a:cxnLst/>
              <a:rect l="l" t="t" r="r" b="b"/>
              <a:pathLst>
                <a:path w="2286000" h="609600">
                  <a:moveTo>
                    <a:pt x="0" y="304800"/>
                  </a:moveTo>
                  <a:lnTo>
                    <a:pt x="8904" y="266566"/>
                  </a:lnTo>
                  <a:lnTo>
                    <a:pt x="34904" y="229749"/>
                  </a:lnTo>
                  <a:lnTo>
                    <a:pt x="76930" y="194636"/>
                  </a:lnTo>
                  <a:lnTo>
                    <a:pt x="133909" y="161511"/>
                  </a:lnTo>
                  <a:lnTo>
                    <a:pt x="204772" y="130660"/>
                  </a:lnTo>
                  <a:lnTo>
                    <a:pt x="245075" y="116176"/>
                  </a:lnTo>
                  <a:lnTo>
                    <a:pt x="288448" y="102369"/>
                  </a:lnTo>
                  <a:lnTo>
                    <a:pt x="334756" y="89273"/>
                  </a:lnTo>
                  <a:lnTo>
                    <a:pt x="383865" y="76923"/>
                  </a:lnTo>
                  <a:lnTo>
                    <a:pt x="435643" y="65357"/>
                  </a:lnTo>
                  <a:lnTo>
                    <a:pt x="489955" y="54609"/>
                  </a:lnTo>
                  <a:lnTo>
                    <a:pt x="546667" y="44715"/>
                  </a:lnTo>
                  <a:lnTo>
                    <a:pt x="605645" y="35711"/>
                  </a:lnTo>
                  <a:lnTo>
                    <a:pt x="666756" y="27633"/>
                  </a:lnTo>
                  <a:lnTo>
                    <a:pt x="729865" y="20516"/>
                  </a:lnTo>
                  <a:lnTo>
                    <a:pt x="794839" y="14396"/>
                  </a:lnTo>
                  <a:lnTo>
                    <a:pt x="861545" y="9308"/>
                  </a:lnTo>
                  <a:lnTo>
                    <a:pt x="929847" y="5289"/>
                  </a:lnTo>
                  <a:lnTo>
                    <a:pt x="999613" y="2374"/>
                  </a:lnTo>
                  <a:lnTo>
                    <a:pt x="1070708" y="599"/>
                  </a:lnTo>
                  <a:lnTo>
                    <a:pt x="1143000" y="0"/>
                  </a:lnTo>
                  <a:lnTo>
                    <a:pt x="1215291" y="599"/>
                  </a:lnTo>
                  <a:lnTo>
                    <a:pt x="1286386" y="2374"/>
                  </a:lnTo>
                  <a:lnTo>
                    <a:pt x="1356152" y="5289"/>
                  </a:lnTo>
                  <a:lnTo>
                    <a:pt x="1424454" y="9308"/>
                  </a:lnTo>
                  <a:lnTo>
                    <a:pt x="1491160" y="14396"/>
                  </a:lnTo>
                  <a:lnTo>
                    <a:pt x="1556134" y="20516"/>
                  </a:lnTo>
                  <a:lnTo>
                    <a:pt x="1619243" y="27633"/>
                  </a:lnTo>
                  <a:lnTo>
                    <a:pt x="1680354" y="35711"/>
                  </a:lnTo>
                  <a:lnTo>
                    <a:pt x="1739332" y="44715"/>
                  </a:lnTo>
                  <a:lnTo>
                    <a:pt x="1796044" y="54609"/>
                  </a:lnTo>
                  <a:lnTo>
                    <a:pt x="1850356" y="65357"/>
                  </a:lnTo>
                  <a:lnTo>
                    <a:pt x="1902134" y="76923"/>
                  </a:lnTo>
                  <a:lnTo>
                    <a:pt x="1951243" y="89273"/>
                  </a:lnTo>
                  <a:lnTo>
                    <a:pt x="1997551" y="102369"/>
                  </a:lnTo>
                  <a:lnTo>
                    <a:pt x="2040924" y="116176"/>
                  </a:lnTo>
                  <a:lnTo>
                    <a:pt x="2081227" y="130660"/>
                  </a:lnTo>
                  <a:lnTo>
                    <a:pt x="2118327" y="145783"/>
                  </a:lnTo>
                  <a:lnTo>
                    <a:pt x="2182382" y="177807"/>
                  </a:lnTo>
                  <a:lnTo>
                    <a:pt x="2232018" y="211962"/>
                  </a:lnTo>
                  <a:lnTo>
                    <a:pt x="2266165" y="247962"/>
                  </a:lnTo>
                  <a:lnTo>
                    <a:pt x="2283751" y="285523"/>
                  </a:lnTo>
                  <a:lnTo>
                    <a:pt x="2285999" y="304800"/>
                  </a:lnTo>
                  <a:lnTo>
                    <a:pt x="2283751" y="324076"/>
                  </a:lnTo>
                  <a:lnTo>
                    <a:pt x="2266165" y="361637"/>
                  </a:lnTo>
                  <a:lnTo>
                    <a:pt x="2232018" y="397637"/>
                  </a:lnTo>
                  <a:lnTo>
                    <a:pt x="2182382" y="431792"/>
                  </a:lnTo>
                  <a:lnTo>
                    <a:pt x="2118327" y="463816"/>
                  </a:lnTo>
                  <a:lnTo>
                    <a:pt x="2081227" y="478939"/>
                  </a:lnTo>
                  <a:lnTo>
                    <a:pt x="2040924" y="493423"/>
                  </a:lnTo>
                  <a:lnTo>
                    <a:pt x="1997551" y="507230"/>
                  </a:lnTo>
                  <a:lnTo>
                    <a:pt x="1951243" y="520326"/>
                  </a:lnTo>
                  <a:lnTo>
                    <a:pt x="1902134" y="532676"/>
                  </a:lnTo>
                  <a:lnTo>
                    <a:pt x="1850356" y="544242"/>
                  </a:lnTo>
                  <a:lnTo>
                    <a:pt x="1796044" y="554990"/>
                  </a:lnTo>
                  <a:lnTo>
                    <a:pt x="1739332" y="564884"/>
                  </a:lnTo>
                  <a:lnTo>
                    <a:pt x="1680354" y="573888"/>
                  </a:lnTo>
                  <a:lnTo>
                    <a:pt x="1619243" y="581966"/>
                  </a:lnTo>
                  <a:lnTo>
                    <a:pt x="1556134" y="589083"/>
                  </a:lnTo>
                  <a:lnTo>
                    <a:pt x="1491160" y="595203"/>
                  </a:lnTo>
                  <a:lnTo>
                    <a:pt x="1424454" y="600291"/>
                  </a:lnTo>
                  <a:lnTo>
                    <a:pt x="1356152" y="604310"/>
                  </a:lnTo>
                  <a:lnTo>
                    <a:pt x="1286386" y="607225"/>
                  </a:lnTo>
                  <a:lnTo>
                    <a:pt x="1215291" y="609000"/>
                  </a:lnTo>
                  <a:lnTo>
                    <a:pt x="1143000" y="609600"/>
                  </a:lnTo>
                  <a:lnTo>
                    <a:pt x="1070708" y="609000"/>
                  </a:lnTo>
                  <a:lnTo>
                    <a:pt x="999613" y="607225"/>
                  </a:lnTo>
                  <a:lnTo>
                    <a:pt x="929847" y="604310"/>
                  </a:lnTo>
                  <a:lnTo>
                    <a:pt x="861545" y="600291"/>
                  </a:lnTo>
                  <a:lnTo>
                    <a:pt x="794839" y="595203"/>
                  </a:lnTo>
                  <a:lnTo>
                    <a:pt x="729865" y="589083"/>
                  </a:lnTo>
                  <a:lnTo>
                    <a:pt x="666756" y="581966"/>
                  </a:lnTo>
                  <a:lnTo>
                    <a:pt x="605645" y="573888"/>
                  </a:lnTo>
                  <a:lnTo>
                    <a:pt x="546667" y="564884"/>
                  </a:lnTo>
                  <a:lnTo>
                    <a:pt x="489955" y="554990"/>
                  </a:lnTo>
                  <a:lnTo>
                    <a:pt x="435643" y="544242"/>
                  </a:lnTo>
                  <a:lnTo>
                    <a:pt x="383865" y="532676"/>
                  </a:lnTo>
                  <a:lnTo>
                    <a:pt x="334756" y="520326"/>
                  </a:lnTo>
                  <a:lnTo>
                    <a:pt x="288448" y="507230"/>
                  </a:lnTo>
                  <a:lnTo>
                    <a:pt x="245075" y="493423"/>
                  </a:lnTo>
                  <a:lnTo>
                    <a:pt x="204772" y="478939"/>
                  </a:lnTo>
                  <a:lnTo>
                    <a:pt x="167672" y="463816"/>
                  </a:lnTo>
                  <a:lnTo>
                    <a:pt x="103617" y="431792"/>
                  </a:lnTo>
                  <a:lnTo>
                    <a:pt x="53981" y="397637"/>
                  </a:lnTo>
                  <a:lnTo>
                    <a:pt x="19834" y="361637"/>
                  </a:lnTo>
                  <a:lnTo>
                    <a:pt x="2248" y="324076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995417" y="6023559"/>
            <a:ext cx="1438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marR="5080" indent="-39179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H</a:t>
            </a:r>
            <a:r>
              <a:rPr sz="1800" dirty="0">
                <a:latin typeface="Carlito"/>
                <a:cs typeface="Carlito"/>
              </a:rPr>
              <a:t>ema</a:t>
            </a:r>
            <a:r>
              <a:rPr sz="1800" spc="-20" dirty="0">
                <a:latin typeface="Carlito"/>
                <a:cs typeface="Carlito"/>
              </a:rPr>
              <a:t>t</a:t>
            </a:r>
            <a:r>
              <a:rPr sz="1800" spc="-5" dirty="0">
                <a:latin typeface="Carlito"/>
                <a:cs typeface="Carlito"/>
              </a:rPr>
              <a:t>o</a:t>
            </a:r>
            <a:r>
              <a:rPr sz="1800" spc="-10" dirty="0">
                <a:latin typeface="Carlito"/>
                <a:cs typeface="Carlito"/>
              </a:rPr>
              <a:t>g</a:t>
            </a:r>
            <a:r>
              <a:rPr sz="1800" dirty="0">
                <a:latin typeface="Carlito"/>
                <a:cs typeface="Carlito"/>
              </a:rPr>
              <a:t>e</a:t>
            </a:r>
            <a:r>
              <a:rPr sz="1800" spc="5" dirty="0">
                <a:latin typeface="Carlito"/>
                <a:cs typeface="Carlito"/>
              </a:rPr>
              <a:t>n</a:t>
            </a:r>
            <a:r>
              <a:rPr sz="1800" spc="-5" dirty="0">
                <a:latin typeface="Carlito"/>
                <a:cs typeface="Carlito"/>
              </a:rPr>
              <a:t>ous  spread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226744" y="6007544"/>
            <a:ext cx="1702435" cy="711835"/>
            <a:chOff x="7226744" y="6007544"/>
            <a:chExt cx="1702435" cy="711835"/>
          </a:xfrm>
        </p:grpSpPr>
        <p:sp>
          <p:nvSpPr>
            <p:cNvPr id="37" name="object 37"/>
            <p:cNvSpPr/>
            <p:nvPr/>
          </p:nvSpPr>
          <p:spPr>
            <a:xfrm>
              <a:off x="7239761" y="6020562"/>
              <a:ext cx="1676400" cy="685800"/>
            </a:xfrm>
            <a:custGeom>
              <a:avLst/>
              <a:gdLst/>
              <a:ahLst/>
              <a:cxnLst/>
              <a:rect l="l" t="t" r="r" b="b"/>
              <a:pathLst>
                <a:path w="1676400" h="685800">
                  <a:moveTo>
                    <a:pt x="838200" y="0"/>
                  </a:moveTo>
                  <a:lnTo>
                    <a:pt x="772696" y="1031"/>
                  </a:lnTo>
                  <a:lnTo>
                    <a:pt x="708571" y="4075"/>
                  </a:lnTo>
                  <a:lnTo>
                    <a:pt x="646011" y="9056"/>
                  </a:lnTo>
                  <a:lnTo>
                    <a:pt x="585202" y="15896"/>
                  </a:lnTo>
                  <a:lnTo>
                    <a:pt x="526332" y="24520"/>
                  </a:lnTo>
                  <a:lnTo>
                    <a:pt x="469585" y="34852"/>
                  </a:lnTo>
                  <a:lnTo>
                    <a:pt x="415148" y="46815"/>
                  </a:lnTo>
                  <a:lnTo>
                    <a:pt x="363209" y="60333"/>
                  </a:lnTo>
                  <a:lnTo>
                    <a:pt x="313952" y="75330"/>
                  </a:lnTo>
                  <a:lnTo>
                    <a:pt x="267566" y="91729"/>
                  </a:lnTo>
                  <a:lnTo>
                    <a:pt x="224235" y="109455"/>
                  </a:lnTo>
                  <a:lnTo>
                    <a:pt x="184146" y="128431"/>
                  </a:lnTo>
                  <a:lnTo>
                    <a:pt x="147486" y="148582"/>
                  </a:lnTo>
                  <a:lnTo>
                    <a:pt x="114441" y="169830"/>
                  </a:lnTo>
                  <a:lnTo>
                    <a:pt x="59941" y="215314"/>
                  </a:lnTo>
                  <a:lnTo>
                    <a:pt x="22137" y="264274"/>
                  </a:lnTo>
                  <a:lnTo>
                    <a:pt x="2521" y="316102"/>
                  </a:lnTo>
                  <a:lnTo>
                    <a:pt x="0" y="342900"/>
                  </a:lnTo>
                  <a:lnTo>
                    <a:pt x="2521" y="369697"/>
                  </a:lnTo>
                  <a:lnTo>
                    <a:pt x="22137" y="421525"/>
                  </a:lnTo>
                  <a:lnTo>
                    <a:pt x="59941" y="470485"/>
                  </a:lnTo>
                  <a:lnTo>
                    <a:pt x="114441" y="515969"/>
                  </a:lnTo>
                  <a:lnTo>
                    <a:pt x="147486" y="537217"/>
                  </a:lnTo>
                  <a:lnTo>
                    <a:pt x="184146" y="557368"/>
                  </a:lnTo>
                  <a:lnTo>
                    <a:pt x="224235" y="576344"/>
                  </a:lnTo>
                  <a:lnTo>
                    <a:pt x="267566" y="594070"/>
                  </a:lnTo>
                  <a:lnTo>
                    <a:pt x="313952" y="610469"/>
                  </a:lnTo>
                  <a:lnTo>
                    <a:pt x="363209" y="625466"/>
                  </a:lnTo>
                  <a:lnTo>
                    <a:pt x="415148" y="638984"/>
                  </a:lnTo>
                  <a:lnTo>
                    <a:pt x="469585" y="650947"/>
                  </a:lnTo>
                  <a:lnTo>
                    <a:pt x="526332" y="661279"/>
                  </a:lnTo>
                  <a:lnTo>
                    <a:pt x="585202" y="669903"/>
                  </a:lnTo>
                  <a:lnTo>
                    <a:pt x="646011" y="676743"/>
                  </a:lnTo>
                  <a:lnTo>
                    <a:pt x="708571" y="681724"/>
                  </a:lnTo>
                  <a:lnTo>
                    <a:pt x="772696" y="684768"/>
                  </a:lnTo>
                  <a:lnTo>
                    <a:pt x="838200" y="685800"/>
                  </a:lnTo>
                  <a:lnTo>
                    <a:pt x="903703" y="684768"/>
                  </a:lnTo>
                  <a:lnTo>
                    <a:pt x="967828" y="681724"/>
                  </a:lnTo>
                  <a:lnTo>
                    <a:pt x="1030388" y="676743"/>
                  </a:lnTo>
                  <a:lnTo>
                    <a:pt x="1091197" y="669903"/>
                  </a:lnTo>
                  <a:lnTo>
                    <a:pt x="1150067" y="661279"/>
                  </a:lnTo>
                  <a:lnTo>
                    <a:pt x="1206814" y="650947"/>
                  </a:lnTo>
                  <a:lnTo>
                    <a:pt x="1261251" y="638984"/>
                  </a:lnTo>
                  <a:lnTo>
                    <a:pt x="1313190" y="625466"/>
                  </a:lnTo>
                  <a:lnTo>
                    <a:pt x="1362447" y="610469"/>
                  </a:lnTo>
                  <a:lnTo>
                    <a:pt x="1408833" y="594070"/>
                  </a:lnTo>
                  <a:lnTo>
                    <a:pt x="1452164" y="576344"/>
                  </a:lnTo>
                  <a:lnTo>
                    <a:pt x="1492253" y="557368"/>
                  </a:lnTo>
                  <a:lnTo>
                    <a:pt x="1528913" y="537217"/>
                  </a:lnTo>
                  <a:lnTo>
                    <a:pt x="1561958" y="515969"/>
                  </a:lnTo>
                  <a:lnTo>
                    <a:pt x="1616458" y="470485"/>
                  </a:lnTo>
                  <a:lnTo>
                    <a:pt x="1654262" y="421525"/>
                  </a:lnTo>
                  <a:lnTo>
                    <a:pt x="1673878" y="369697"/>
                  </a:lnTo>
                  <a:lnTo>
                    <a:pt x="1676400" y="342900"/>
                  </a:lnTo>
                  <a:lnTo>
                    <a:pt x="1673878" y="316102"/>
                  </a:lnTo>
                  <a:lnTo>
                    <a:pt x="1654262" y="264274"/>
                  </a:lnTo>
                  <a:lnTo>
                    <a:pt x="1616458" y="215314"/>
                  </a:lnTo>
                  <a:lnTo>
                    <a:pt x="1561958" y="169830"/>
                  </a:lnTo>
                  <a:lnTo>
                    <a:pt x="1528913" y="148582"/>
                  </a:lnTo>
                  <a:lnTo>
                    <a:pt x="1492253" y="128431"/>
                  </a:lnTo>
                  <a:lnTo>
                    <a:pt x="1452164" y="109455"/>
                  </a:lnTo>
                  <a:lnTo>
                    <a:pt x="1408833" y="91729"/>
                  </a:lnTo>
                  <a:lnTo>
                    <a:pt x="1362447" y="75330"/>
                  </a:lnTo>
                  <a:lnTo>
                    <a:pt x="1313190" y="60333"/>
                  </a:lnTo>
                  <a:lnTo>
                    <a:pt x="1261251" y="46815"/>
                  </a:lnTo>
                  <a:lnTo>
                    <a:pt x="1206814" y="34852"/>
                  </a:lnTo>
                  <a:lnTo>
                    <a:pt x="1150067" y="24520"/>
                  </a:lnTo>
                  <a:lnTo>
                    <a:pt x="1091197" y="15896"/>
                  </a:lnTo>
                  <a:lnTo>
                    <a:pt x="1030388" y="9056"/>
                  </a:lnTo>
                  <a:lnTo>
                    <a:pt x="967828" y="4075"/>
                  </a:lnTo>
                  <a:lnTo>
                    <a:pt x="903703" y="1031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39761" y="6020562"/>
              <a:ext cx="1676400" cy="685800"/>
            </a:xfrm>
            <a:custGeom>
              <a:avLst/>
              <a:gdLst/>
              <a:ahLst/>
              <a:cxnLst/>
              <a:rect l="l" t="t" r="r" b="b"/>
              <a:pathLst>
                <a:path w="1676400" h="685800">
                  <a:moveTo>
                    <a:pt x="0" y="342900"/>
                  </a:moveTo>
                  <a:lnTo>
                    <a:pt x="9963" y="289868"/>
                  </a:lnTo>
                  <a:lnTo>
                    <a:pt x="38859" y="239398"/>
                  </a:lnTo>
                  <a:lnTo>
                    <a:pt x="85197" y="192099"/>
                  </a:lnTo>
                  <a:lnTo>
                    <a:pt x="147486" y="148582"/>
                  </a:lnTo>
                  <a:lnTo>
                    <a:pt x="184146" y="128431"/>
                  </a:lnTo>
                  <a:lnTo>
                    <a:pt x="224235" y="109455"/>
                  </a:lnTo>
                  <a:lnTo>
                    <a:pt x="267566" y="91729"/>
                  </a:lnTo>
                  <a:lnTo>
                    <a:pt x="313952" y="75330"/>
                  </a:lnTo>
                  <a:lnTo>
                    <a:pt x="363209" y="60333"/>
                  </a:lnTo>
                  <a:lnTo>
                    <a:pt x="415148" y="46815"/>
                  </a:lnTo>
                  <a:lnTo>
                    <a:pt x="469585" y="34852"/>
                  </a:lnTo>
                  <a:lnTo>
                    <a:pt x="526332" y="24520"/>
                  </a:lnTo>
                  <a:lnTo>
                    <a:pt x="585202" y="15896"/>
                  </a:lnTo>
                  <a:lnTo>
                    <a:pt x="646011" y="9056"/>
                  </a:lnTo>
                  <a:lnTo>
                    <a:pt x="708571" y="4075"/>
                  </a:lnTo>
                  <a:lnTo>
                    <a:pt x="772696" y="1031"/>
                  </a:lnTo>
                  <a:lnTo>
                    <a:pt x="838200" y="0"/>
                  </a:lnTo>
                  <a:lnTo>
                    <a:pt x="903703" y="1031"/>
                  </a:lnTo>
                  <a:lnTo>
                    <a:pt x="967828" y="4075"/>
                  </a:lnTo>
                  <a:lnTo>
                    <a:pt x="1030388" y="9056"/>
                  </a:lnTo>
                  <a:lnTo>
                    <a:pt x="1091197" y="15896"/>
                  </a:lnTo>
                  <a:lnTo>
                    <a:pt x="1150067" y="24520"/>
                  </a:lnTo>
                  <a:lnTo>
                    <a:pt x="1206814" y="34852"/>
                  </a:lnTo>
                  <a:lnTo>
                    <a:pt x="1261251" y="46815"/>
                  </a:lnTo>
                  <a:lnTo>
                    <a:pt x="1313190" y="60333"/>
                  </a:lnTo>
                  <a:lnTo>
                    <a:pt x="1362447" y="75330"/>
                  </a:lnTo>
                  <a:lnTo>
                    <a:pt x="1408833" y="91729"/>
                  </a:lnTo>
                  <a:lnTo>
                    <a:pt x="1452164" y="109455"/>
                  </a:lnTo>
                  <a:lnTo>
                    <a:pt x="1492253" y="128431"/>
                  </a:lnTo>
                  <a:lnTo>
                    <a:pt x="1528913" y="148582"/>
                  </a:lnTo>
                  <a:lnTo>
                    <a:pt x="1561958" y="169830"/>
                  </a:lnTo>
                  <a:lnTo>
                    <a:pt x="1616458" y="215314"/>
                  </a:lnTo>
                  <a:lnTo>
                    <a:pt x="1654262" y="264274"/>
                  </a:lnTo>
                  <a:lnTo>
                    <a:pt x="1673878" y="316102"/>
                  </a:lnTo>
                  <a:lnTo>
                    <a:pt x="1676400" y="342900"/>
                  </a:lnTo>
                  <a:lnTo>
                    <a:pt x="1673878" y="369697"/>
                  </a:lnTo>
                  <a:lnTo>
                    <a:pt x="1654262" y="421525"/>
                  </a:lnTo>
                  <a:lnTo>
                    <a:pt x="1616458" y="470485"/>
                  </a:lnTo>
                  <a:lnTo>
                    <a:pt x="1561958" y="515969"/>
                  </a:lnTo>
                  <a:lnTo>
                    <a:pt x="1528913" y="537217"/>
                  </a:lnTo>
                  <a:lnTo>
                    <a:pt x="1492253" y="557368"/>
                  </a:lnTo>
                  <a:lnTo>
                    <a:pt x="1452164" y="576344"/>
                  </a:lnTo>
                  <a:lnTo>
                    <a:pt x="1408833" y="594070"/>
                  </a:lnTo>
                  <a:lnTo>
                    <a:pt x="1362447" y="610469"/>
                  </a:lnTo>
                  <a:lnTo>
                    <a:pt x="1313190" y="625466"/>
                  </a:lnTo>
                  <a:lnTo>
                    <a:pt x="1261251" y="638984"/>
                  </a:lnTo>
                  <a:lnTo>
                    <a:pt x="1206814" y="650947"/>
                  </a:lnTo>
                  <a:lnTo>
                    <a:pt x="1150067" y="661279"/>
                  </a:lnTo>
                  <a:lnTo>
                    <a:pt x="1091197" y="669903"/>
                  </a:lnTo>
                  <a:lnTo>
                    <a:pt x="1030388" y="676743"/>
                  </a:lnTo>
                  <a:lnTo>
                    <a:pt x="967828" y="681724"/>
                  </a:lnTo>
                  <a:lnTo>
                    <a:pt x="903703" y="684768"/>
                  </a:lnTo>
                  <a:lnTo>
                    <a:pt x="838200" y="685800"/>
                  </a:lnTo>
                  <a:lnTo>
                    <a:pt x="772696" y="684768"/>
                  </a:lnTo>
                  <a:lnTo>
                    <a:pt x="708571" y="681724"/>
                  </a:lnTo>
                  <a:lnTo>
                    <a:pt x="646011" y="676743"/>
                  </a:lnTo>
                  <a:lnTo>
                    <a:pt x="585202" y="669903"/>
                  </a:lnTo>
                  <a:lnTo>
                    <a:pt x="526332" y="661279"/>
                  </a:lnTo>
                  <a:lnTo>
                    <a:pt x="469585" y="650947"/>
                  </a:lnTo>
                  <a:lnTo>
                    <a:pt x="415148" y="638984"/>
                  </a:lnTo>
                  <a:lnTo>
                    <a:pt x="363209" y="625466"/>
                  </a:lnTo>
                  <a:lnTo>
                    <a:pt x="313952" y="610469"/>
                  </a:lnTo>
                  <a:lnTo>
                    <a:pt x="267566" y="594070"/>
                  </a:lnTo>
                  <a:lnTo>
                    <a:pt x="224235" y="576344"/>
                  </a:lnTo>
                  <a:lnTo>
                    <a:pt x="184146" y="557368"/>
                  </a:lnTo>
                  <a:lnTo>
                    <a:pt x="147486" y="537217"/>
                  </a:lnTo>
                  <a:lnTo>
                    <a:pt x="114441" y="515969"/>
                  </a:lnTo>
                  <a:lnTo>
                    <a:pt x="59941" y="470485"/>
                  </a:lnTo>
                  <a:lnTo>
                    <a:pt x="22137" y="421525"/>
                  </a:lnTo>
                  <a:lnTo>
                    <a:pt x="2521" y="369697"/>
                  </a:lnTo>
                  <a:lnTo>
                    <a:pt x="0" y="3429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642606" y="6061659"/>
            <a:ext cx="870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A</a:t>
            </a:r>
            <a:r>
              <a:rPr sz="1800" spc="-10" dirty="0">
                <a:latin typeface="Carlito"/>
                <a:cs typeface="Carlito"/>
              </a:rPr>
              <a:t>n</a:t>
            </a:r>
            <a:r>
              <a:rPr sz="1800" dirty="0">
                <a:latin typeface="Carlito"/>
                <a:cs typeface="Carlito"/>
              </a:rPr>
              <a:t>t</a:t>
            </a:r>
            <a:r>
              <a:rPr sz="1800" spc="-10" dirty="0">
                <a:latin typeface="Carlito"/>
                <a:cs typeface="Carlito"/>
              </a:rPr>
              <a:t>i</a:t>
            </a:r>
            <a:r>
              <a:rPr sz="1800" spc="-5" dirty="0">
                <a:latin typeface="Carlito"/>
                <a:cs typeface="Carlito"/>
              </a:rPr>
              <a:t>body  </a:t>
            </a:r>
            <a:r>
              <a:rPr sz="1800" spc="-30" dirty="0">
                <a:latin typeface="Carlito"/>
                <a:cs typeface="Carlito"/>
              </a:rPr>
              <a:t>r</a:t>
            </a:r>
            <a:r>
              <a:rPr sz="1800" dirty="0">
                <a:latin typeface="Carlito"/>
                <a:cs typeface="Carlito"/>
              </a:rPr>
              <a:t>e</a:t>
            </a:r>
            <a:r>
              <a:rPr sz="1800" spc="5" dirty="0">
                <a:latin typeface="Carlito"/>
                <a:cs typeface="Carlito"/>
              </a:rPr>
              <a:t>s</a:t>
            </a:r>
            <a:r>
              <a:rPr sz="1800" spc="-5" dirty="0">
                <a:latin typeface="Carlito"/>
                <a:cs typeface="Carlito"/>
              </a:rPr>
              <a:t>pon</a:t>
            </a:r>
            <a:r>
              <a:rPr sz="1800" spc="5" dirty="0">
                <a:latin typeface="Carlito"/>
                <a:cs typeface="Carlito"/>
              </a:rPr>
              <a:t>s</a:t>
            </a:r>
            <a:r>
              <a:rPr sz="1800" dirty="0">
                <a:latin typeface="Carlito"/>
                <a:cs typeface="Carlito"/>
              </a:rPr>
              <a:t>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076955" y="5001767"/>
            <a:ext cx="2761615" cy="780415"/>
            <a:chOff x="3076955" y="5001767"/>
            <a:chExt cx="2761615" cy="780415"/>
          </a:xfrm>
        </p:grpSpPr>
        <p:sp>
          <p:nvSpPr>
            <p:cNvPr id="41" name="object 41"/>
            <p:cNvSpPr/>
            <p:nvPr/>
          </p:nvSpPr>
          <p:spPr>
            <a:xfrm>
              <a:off x="3076955" y="5001767"/>
              <a:ext cx="2761488" cy="780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85743" y="5141975"/>
              <a:ext cx="2342388" cy="5654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24199" y="5029199"/>
              <a:ext cx="2667000" cy="685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24199" y="5029199"/>
              <a:ext cx="2667000" cy="685800"/>
            </a:xfrm>
            <a:custGeom>
              <a:avLst/>
              <a:gdLst/>
              <a:ahLst/>
              <a:cxnLst/>
              <a:rect l="l" t="t" r="r" b="b"/>
              <a:pathLst>
                <a:path w="2667000" h="685800">
                  <a:moveTo>
                    <a:pt x="0" y="68580"/>
                  </a:moveTo>
                  <a:lnTo>
                    <a:pt x="38877" y="91697"/>
                  </a:lnTo>
                  <a:lnTo>
                    <a:pt x="103820" y="105331"/>
                  </a:lnTo>
                  <a:lnTo>
                    <a:pt x="146497" y="111460"/>
                  </a:lnTo>
                  <a:lnTo>
                    <a:pt x="195310" y="117062"/>
                  </a:lnTo>
                  <a:lnTo>
                    <a:pt x="249758" y="122084"/>
                  </a:lnTo>
                  <a:lnTo>
                    <a:pt x="309341" y="126475"/>
                  </a:lnTo>
                  <a:lnTo>
                    <a:pt x="373557" y="130184"/>
                  </a:lnTo>
                  <a:lnTo>
                    <a:pt x="441907" y="133158"/>
                  </a:lnTo>
                  <a:lnTo>
                    <a:pt x="513890" y="135347"/>
                  </a:lnTo>
                  <a:lnTo>
                    <a:pt x="589004" y="136698"/>
                  </a:lnTo>
                  <a:lnTo>
                    <a:pt x="666750" y="137160"/>
                  </a:lnTo>
                  <a:lnTo>
                    <a:pt x="744495" y="136698"/>
                  </a:lnTo>
                  <a:lnTo>
                    <a:pt x="819609" y="135347"/>
                  </a:lnTo>
                  <a:lnTo>
                    <a:pt x="891592" y="133158"/>
                  </a:lnTo>
                  <a:lnTo>
                    <a:pt x="959942" y="130184"/>
                  </a:lnTo>
                  <a:lnTo>
                    <a:pt x="1024158" y="126475"/>
                  </a:lnTo>
                  <a:lnTo>
                    <a:pt x="1083741" y="122084"/>
                  </a:lnTo>
                  <a:lnTo>
                    <a:pt x="1138189" y="117062"/>
                  </a:lnTo>
                  <a:lnTo>
                    <a:pt x="1187002" y="111460"/>
                  </a:lnTo>
                  <a:lnTo>
                    <a:pt x="1229679" y="105331"/>
                  </a:lnTo>
                  <a:lnTo>
                    <a:pt x="1294622" y="91697"/>
                  </a:lnTo>
                  <a:lnTo>
                    <a:pt x="1333500" y="68580"/>
                  </a:lnTo>
                  <a:lnTo>
                    <a:pt x="1337986" y="60587"/>
                  </a:lnTo>
                  <a:lnTo>
                    <a:pt x="1351112" y="52864"/>
                  </a:lnTo>
                  <a:lnTo>
                    <a:pt x="1401280" y="38433"/>
                  </a:lnTo>
                  <a:lnTo>
                    <a:pt x="1479997" y="25699"/>
                  </a:lnTo>
                  <a:lnTo>
                    <a:pt x="1528810" y="20097"/>
                  </a:lnTo>
                  <a:lnTo>
                    <a:pt x="1583258" y="15075"/>
                  </a:lnTo>
                  <a:lnTo>
                    <a:pt x="1642841" y="10684"/>
                  </a:lnTo>
                  <a:lnTo>
                    <a:pt x="1707057" y="6975"/>
                  </a:lnTo>
                  <a:lnTo>
                    <a:pt x="1775407" y="4001"/>
                  </a:lnTo>
                  <a:lnTo>
                    <a:pt x="1847390" y="1812"/>
                  </a:lnTo>
                  <a:lnTo>
                    <a:pt x="1922504" y="461"/>
                  </a:lnTo>
                  <a:lnTo>
                    <a:pt x="2000250" y="0"/>
                  </a:lnTo>
                  <a:lnTo>
                    <a:pt x="2077995" y="461"/>
                  </a:lnTo>
                  <a:lnTo>
                    <a:pt x="2153109" y="1812"/>
                  </a:lnTo>
                  <a:lnTo>
                    <a:pt x="2225092" y="4001"/>
                  </a:lnTo>
                  <a:lnTo>
                    <a:pt x="2293442" y="6975"/>
                  </a:lnTo>
                  <a:lnTo>
                    <a:pt x="2357658" y="10684"/>
                  </a:lnTo>
                  <a:lnTo>
                    <a:pt x="2417241" y="15075"/>
                  </a:lnTo>
                  <a:lnTo>
                    <a:pt x="2471689" y="20097"/>
                  </a:lnTo>
                  <a:lnTo>
                    <a:pt x="2520502" y="25699"/>
                  </a:lnTo>
                  <a:lnTo>
                    <a:pt x="2563179" y="31828"/>
                  </a:lnTo>
                  <a:lnTo>
                    <a:pt x="2628122" y="45462"/>
                  </a:lnTo>
                  <a:lnTo>
                    <a:pt x="2667000" y="68580"/>
                  </a:lnTo>
                  <a:lnTo>
                    <a:pt x="2667000" y="617219"/>
                  </a:lnTo>
                  <a:lnTo>
                    <a:pt x="2662513" y="609222"/>
                  </a:lnTo>
                  <a:lnTo>
                    <a:pt x="2649387" y="601496"/>
                  </a:lnTo>
                  <a:lnTo>
                    <a:pt x="2599219" y="587062"/>
                  </a:lnTo>
                  <a:lnTo>
                    <a:pt x="2520502" y="574328"/>
                  </a:lnTo>
                  <a:lnTo>
                    <a:pt x="2471689" y="568728"/>
                  </a:lnTo>
                  <a:lnTo>
                    <a:pt x="2417241" y="563707"/>
                  </a:lnTo>
                  <a:lnTo>
                    <a:pt x="2357658" y="559318"/>
                  </a:lnTo>
                  <a:lnTo>
                    <a:pt x="2293442" y="555611"/>
                  </a:lnTo>
                  <a:lnTo>
                    <a:pt x="2225092" y="552638"/>
                  </a:lnTo>
                  <a:lnTo>
                    <a:pt x="2153109" y="550451"/>
                  </a:lnTo>
                  <a:lnTo>
                    <a:pt x="2077995" y="549101"/>
                  </a:lnTo>
                  <a:lnTo>
                    <a:pt x="2000250" y="548640"/>
                  </a:lnTo>
                  <a:lnTo>
                    <a:pt x="1922504" y="549101"/>
                  </a:lnTo>
                  <a:lnTo>
                    <a:pt x="1847390" y="550451"/>
                  </a:lnTo>
                  <a:lnTo>
                    <a:pt x="1775407" y="552638"/>
                  </a:lnTo>
                  <a:lnTo>
                    <a:pt x="1707057" y="555611"/>
                  </a:lnTo>
                  <a:lnTo>
                    <a:pt x="1642841" y="559318"/>
                  </a:lnTo>
                  <a:lnTo>
                    <a:pt x="1583258" y="563707"/>
                  </a:lnTo>
                  <a:lnTo>
                    <a:pt x="1528810" y="568728"/>
                  </a:lnTo>
                  <a:lnTo>
                    <a:pt x="1479997" y="574328"/>
                  </a:lnTo>
                  <a:lnTo>
                    <a:pt x="1437320" y="580456"/>
                  </a:lnTo>
                  <a:lnTo>
                    <a:pt x="1372377" y="594092"/>
                  </a:lnTo>
                  <a:lnTo>
                    <a:pt x="1333500" y="617219"/>
                  </a:lnTo>
                  <a:lnTo>
                    <a:pt x="1329013" y="625217"/>
                  </a:lnTo>
                  <a:lnTo>
                    <a:pt x="1315887" y="632943"/>
                  </a:lnTo>
                  <a:lnTo>
                    <a:pt x="1265719" y="647377"/>
                  </a:lnTo>
                  <a:lnTo>
                    <a:pt x="1187002" y="660111"/>
                  </a:lnTo>
                  <a:lnTo>
                    <a:pt x="1138189" y="665711"/>
                  </a:lnTo>
                  <a:lnTo>
                    <a:pt x="1083741" y="670732"/>
                  </a:lnTo>
                  <a:lnTo>
                    <a:pt x="1024158" y="675121"/>
                  </a:lnTo>
                  <a:lnTo>
                    <a:pt x="959942" y="678828"/>
                  </a:lnTo>
                  <a:lnTo>
                    <a:pt x="891592" y="681801"/>
                  </a:lnTo>
                  <a:lnTo>
                    <a:pt x="819609" y="683988"/>
                  </a:lnTo>
                  <a:lnTo>
                    <a:pt x="744495" y="685338"/>
                  </a:lnTo>
                  <a:lnTo>
                    <a:pt x="666750" y="685800"/>
                  </a:lnTo>
                  <a:lnTo>
                    <a:pt x="589004" y="685338"/>
                  </a:lnTo>
                  <a:lnTo>
                    <a:pt x="513890" y="683988"/>
                  </a:lnTo>
                  <a:lnTo>
                    <a:pt x="441907" y="681801"/>
                  </a:lnTo>
                  <a:lnTo>
                    <a:pt x="373557" y="678828"/>
                  </a:lnTo>
                  <a:lnTo>
                    <a:pt x="309341" y="675121"/>
                  </a:lnTo>
                  <a:lnTo>
                    <a:pt x="249758" y="670732"/>
                  </a:lnTo>
                  <a:lnTo>
                    <a:pt x="195310" y="665711"/>
                  </a:lnTo>
                  <a:lnTo>
                    <a:pt x="146497" y="660111"/>
                  </a:lnTo>
                  <a:lnTo>
                    <a:pt x="103820" y="653983"/>
                  </a:lnTo>
                  <a:lnTo>
                    <a:pt x="38877" y="640347"/>
                  </a:lnTo>
                  <a:lnTo>
                    <a:pt x="0" y="617219"/>
                  </a:lnTo>
                  <a:lnTo>
                    <a:pt x="0" y="6858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454146" y="5208270"/>
            <a:ext cx="2007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Growth </a:t>
            </a:r>
            <a:r>
              <a:rPr sz="1800" spc="-5" dirty="0">
                <a:latin typeface="Carlito"/>
                <a:cs typeface="Carlito"/>
              </a:rPr>
              <a:t>of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vegetation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012434" y="5534533"/>
            <a:ext cx="1760220" cy="525780"/>
          </a:xfrm>
          <a:custGeom>
            <a:avLst/>
            <a:gdLst/>
            <a:ahLst/>
            <a:cxnLst/>
            <a:rect l="l" t="t" r="r" b="b"/>
            <a:pathLst>
              <a:path w="1760220" h="525779">
                <a:moveTo>
                  <a:pt x="1584574" y="469442"/>
                </a:moveTo>
                <a:lnTo>
                  <a:pt x="1569973" y="525462"/>
                </a:lnTo>
                <a:lnTo>
                  <a:pt x="1759965" y="485266"/>
                </a:lnTo>
                <a:lnTo>
                  <a:pt x="1750213" y="476732"/>
                </a:lnTo>
                <a:lnTo>
                  <a:pt x="1612518" y="476732"/>
                </a:lnTo>
                <a:lnTo>
                  <a:pt x="1584574" y="469442"/>
                </a:lnTo>
                <a:close/>
              </a:path>
              <a:path w="1760220" h="525779">
                <a:moveTo>
                  <a:pt x="1599178" y="413408"/>
                </a:moveTo>
                <a:lnTo>
                  <a:pt x="1584574" y="469442"/>
                </a:lnTo>
                <a:lnTo>
                  <a:pt x="1612518" y="476732"/>
                </a:lnTo>
                <a:lnTo>
                  <a:pt x="1627123" y="420700"/>
                </a:lnTo>
                <a:lnTo>
                  <a:pt x="1599178" y="413408"/>
                </a:lnTo>
                <a:close/>
              </a:path>
              <a:path w="1760220" h="525779">
                <a:moveTo>
                  <a:pt x="1613789" y="357352"/>
                </a:moveTo>
                <a:lnTo>
                  <a:pt x="1599178" y="413408"/>
                </a:lnTo>
                <a:lnTo>
                  <a:pt x="1627123" y="420700"/>
                </a:lnTo>
                <a:lnTo>
                  <a:pt x="1612518" y="476732"/>
                </a:lnTo>
                <a:lnTo>
                  <a:pt x="1750213" y="476732"/>
                </a:lnTo>
                <a:lnTo>
                  <a:pt x="1613789" y="357352"/>
                </a:lnTo>
                <a:close/>
              </a:path>
              <a:path w="1760220" h="525779">
                <a:moveTo>
                  <a:pt x="14731" y="0"/>
                </a:moveTo>
                <a:lnTo>
                  <a:pt x="0" y="56083"/>
                </a:lnTo>
                <a:lnTo>
                  <a:pt x="1584574" y="469442"/>
                </a:lnTo>
                <a:lnTo>
                  <a:pt x="1599178" y="413408"/>
                </a:lnTo>
                <a:lnTo>
                  <a:pt x="147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3237547" y="4660072"/>
            <a:ext cx="2590800" cy="1143635"/>
            <a:chOff x="3124200" y="4800346"/>
            <a:chExt cx="2590800" cy="1143635"/>
          </a:xfrm>
        </p:grpSpPr>
        <p:sp>
          <p:nvSpPr>
            <p:cNvPr id="48" name="object 48"/>
            <p:cNvSpPr/>
            <p:nvPr/>
          </p:nvSpPr>
          <p:spPr>
            <a:xfrm>
              <a:off x="4410202" y="4800346"/>
              <a:ext cx="173609" cy="2288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24200" y="5614708"/>
              <a:ext cx="2590800" cy="328930"/>
            </a:xfrm>
            <a:custGeom>
              <a:avLst/>
              <a:gdLst/>
              <a:ahLst/>
              <a:cxnLst/>
              <a:rect l="l" t="t" r="r" b="b"/>
              <a:pathLst>
                <a:path w="2590800" h="328929">
                  <a:moveTo>
                    <a:pt x="395859" y="125120"/>
                  </a:moveTo>
                  <a:lnTo>
                    <a:pt x="366141" y="75463"/>
                  </a:lnTo>
                  <a:lnTo>
                    <a:pt x="134061" y="214680"/>
                  </a:lnTo>
                  <a:lnTo>
                    <a:pt x="104267" y="165011"/>
                  </a:lnTo>
                  <a:lnTo>
                    <a:pt x="0" y="328891"/>
                  </a:lnTo>
                  <a:lnTo>
                    <a:pt x="193675" y="313994"/>
                  </a:lnTo>
                  <a:lnTo>
                    <a:pt x="172808" y="279234"/>
                  </a:lnTo>
                  <a:lnTo>
                    <a:pt x="163868" y="264350"/>
                  </a:lnTo>
                  <a:lnTo>
                    <a:pt x="395859" y="125120"/>
                  </a:lnTo>
                  <a:close/>
                </a:path>
                <a:path w="2590800" h="328929">
                  <a:moveTo>
                    <a:pt x="2590800" y="328891"/>
                  </a:moveTo>
                  <a:lnTo>
                    <a:pt x="2558656" y="272669"/>
                  </a:lnTo>
                  <a:lnTo>
                    <a:pt x="2494407" y="160235"/>
                  </a:lnTo>
                  <a:lnTo>
                    <a:pt x="2462276" y="208419"/>
                  </a:lnTo>
                  <a:lnTo>
                    <a:pt x="2149602" y="0"/>
                  </a:lnTo>
                  <a:lnTo>
                    <a:pt x="2117598" y="48183"/>
                  </a:lnTo>
                  <a:lnTo>
                    <a:pt x="2430157" y="256590"/>
                  </a:lnTo>
                  <a:lnTo>
                    <a:pt x="2398014" y="304800"/>
                  </a:lnTo>
                  <a:lnTo>
                    <a:pt x="2590800" y="3288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105155" y="1295400"/>
            <a:ext cx="7146290" cy="4734560"/>
            <a:chOff x="105155" y="1295400"/>
            <a:chExt cx="7146290" cy="4734560"/>
          </a:xfrm>
        </p:grpSpPr>
        <p:sp>
          <p:nvSpPr>
            <p:cNvPr id="51" name="object 51"/>
            <p:cNvSpPr/>
            <p:nvPr/>
          </p:nvSpPr>
          <p:spPr>
            <a:xfrm>
              <a:off x="7077455" y="1295400"/>
              <a:ext cx="173990" cy="304800"/>
            </a:xfrm>
            <a:custGeom>
              <a:avLst/>
              <a:gdLst/>
              <a:ahLst/>
              <a:cxnLst/>
              <a:rect l="l" t="t" r="r" b="b"/>
              <a:pathLst>
                <a:path w="173990" h="304800">
                  <a:moveTo>
                    <a:pt x="57912" y="131063"/>
                  </a:moveTo>
                  <a:lnTo>
                    <a:pt x="0" y="131063"/>
                  </a:lnTo>
                  <a:lnTo>
                    <a:pt x="86868" y="304800"/>
                  </a:lnTo>
                  <a:lnTo>
                    <a:pt x="159258" y="160020"/>
                  </a:lnTo>
                  <a:lnTo>
                    <a:pt x="57912" y="160020"/>
                  </a:lnTo>
                  <a:lnTo>
                    <a:pt x="57912" y="131063"/>
                  </a:lnTo>
                  <a:close/>
                </a:path>
                <a:path w="173990" h="304800">
                  <a:moveTo>
                    <a:pt x="115824" y="0"/>
                  </a:moveTo>
                  <a:lnTo>
                    <a:pt x="57912" y="0"/>
                  </a:lnTo>
                  <a:lnTo>
                    <a:pt x="57912" y="160020"/>
                  </a:lnTo>
                  <a:lnTo>
                    <a:pt x="115824" y="160020"/>
                  </a:lnTo>
                  <a:lnTo>
                    <a:pt x="115824" y="0"/>
                  </a:lnTo>
                  <a:close/>
                </a:path>
                <a:path w="173990" h="304800">
                  <a:moveTo>
                    <a:pt x="173736" y="131063"/>
                  </a:moveTo>
                  <a:lnTo>
                    <a:pt x="115824" y="131063"/>
                  </a:lnTo>
                  <a:lnTo>
                    <a:pt x="115824" y="160020"/>
                  </a:lnTo>
                  <a:lnTo>
                    <a:pt x="159258" y="160020"/>
                  </a:lnTo>
                  <a:lnTo>
                    <a:pt x="173736" y="1310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10202" y="3962145"/>
              <a:ext cx="173609" cy="2288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410202" y="3200145"/>
              <a:ext cx="173609" cy="2288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76400" y="2183891"/>
              <a:ext cx="5271135" cy="3846195"/>
            </a:xfrm>
            <a:custGeom>
              <a:avLst/>
              <a:gdLst/>
              <a:ahLst/>
              <a:cxnLst/>
              <a:rect l="l" t="t" r="r" b="b"/>
              <a:pathLst>
                <a:path w="5271134" h="3846195">
                  <a:moveTo>
                    <a:pt x="988949" y="330708"/>
                  </a:moveTo>
                  <a:lnTo>
                    <a:pt x="959789" y="291719"/>
                  </a:lnTo>
                  <a:lnTo>
                    <a:pt x="872617" y="175133"/>
                  </a:lnTo>
                  <a:lnTo>
                    <a:pt x="846658" y="226910"/>
                  </a:lnTo>
                  <a:lnTo>
                    <a:pt x="393954" y="0"/>
                  </a:lnTo>
                  <a:lnTo>
                    <a:pt x="368046" y="51816"/>
                  </a:lnTo>
                  <a:lnTo>
                    <a:pt x="820686" y="278739"/>
                  </a:lnTo>
                  <a:lnTo>
                    <a:pt x="794766" y="330454"/>
                  </a:lnTo>
                  <a:lnTo>
                    <a:pt x="988949" y="330708"/>
                  </a:lnTo>
                  <a:close/>
                </a:path>
                <a:path w="5271134" h="3846195">
                  <a:moveTo>
                    <a:pt x="1230757" y="3329051"/>
                  </a:moveTo>
                  <a:lnTo>
                    <a:pt x="1207643" y="3275965"/>
                  </a:lnTo>
                  <a:lnTo>
                    <a:pt x="147535" y="3739756"/>
                  </a:lnTo>
                  <a:lnTo>
                    <a:pt x="124333" y="3686683"/>
                  </a:lnTo>
                  <a:lnTo>
                    <a:pt x="0" y="3835908"/>
                  </a:lnTo>
                  <a:lnTo>
                    <a:pt x="193929" y="3845852"/>
                  </a:lnTo>
                  <a:lnTo>
                    <a:pt x="175793" y="3804399"/>
                  </a:lnTo>
                  <a:lnTo>
                    <a:pt x="170738" y="3792829"/>
                  </a:lnTo>
                  <a:lnTo>
                    <a:pt x="1230757" y="3329051"/>
                  </a:lnTo>
                  <a:close/>
                </a:path>
                <a:path w="5271134" h="3846195">
                  <a:moveTo>
                    <a:pt x="5270754" y="51816"/>
                  </a:moveTo>
                  <a:lnTo>
                    <a:pt x="5244846" y="0"/>
                  </a:lnTo>
                  <a:lnTo>
                    <a:pt x="4790656" y="227101"/>
                  </a:lnTo>
                  <a:lnTo>
                    <a:pt x="4764786" y="175260"/>
                  </a:lnTo>
                  <a:lnTo>
                    <a:pt x="4648200" y="330708"/>
                  </a:lnTo>
                  <a:lnTo>
                    <a:pt x="4842370" y="330708"/>
                  </a:lnTo>
                  <a:lnTo>
                    <a:pt x="4822977" y="291846"/>
                  </a:lnTo>
                  <a:lnTo>
                    <a:pt x="4816526" y="278930"/>
                  </a:lnTo>
                  <a:lnTo>
                    <a:pt x="5270754" y="518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5155" y="1572767"/>
              <a:ext cx="627887" cy="43616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1543" y="1755647"/>
              <a:ext cx="736091" cy="41117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2399" y="1600200"/>
              <a:ext cx="533400" cy="4267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2399" y="1600200"/>
              <a:ext cx="533400" cy="4267200"/>
            </a:xfrm>
            <a:custGeom>
              <a:avLst/>
              <a:gdLst/>
              <a:ahLst/>
              <a:cxnLst/>
              <a:rect l="l" t="t" r="r" b="b"/>
              <a:pathLst>
                <a:path w="533400" h="4267200">
                  <a:moveTo>
                    <a:pt x="0" y="88900"/>
                  </a:moveTo>
                  <a:lnTo>
                    <a:pt x="6986" y="54274"/>
                  </a:lnTo>
                  <a:lnTo>
                    <a:pt x="26038" y="26019"/>
                  </a:lnTo>
                  <a:lnTo>
                    <a:pt x="54296" y="6979"/>
                  </a:lnTo>
                  <a:lnTo>
                    <a:pt x="88900" y="0"/>
                  </a:lnTo>
                  <a:lnTo>
                    <a:pt x="444500" y="0"/>
                  </a:lnTo>
                  <a:lnTo>
                    <a:pt x="479103" y="6979"/>
                  </a:lnTo>
                  <a:lnTo>
                    <a:pt x="507361" y="26019"/>
                  </a:lnTo>
                  <a:lnTo>
                    <a:pt x="526413" y="54274"/>
                  </a:lnTo>
                  <a:lnTo>
                    <a:pt x="533400" y="88900"/>
                  </a:lnTo>
                  <a:lnTo>
                    <a:pt x="533400" y="4178300"/>
                  </a:lnTo>
                  <a:lnTo>
                    <a:pt x="526413" y="4212903"/>
                  </a:lnTo>
                  <a:lnTo>
                    <a:pt x="507361" y="4241161"/>
                  </a:lnTo>
                  <a:lnTo>
                    <a:pt x="479103" y="4260213"/>
                  </a:lnTo>
                  <a:lnTo>
                    <a:pt x="444500" y="4267200"/>
                  </a:lnTo>
                  <a:lnTo>
                    <a:pt x="88900" y="4267200"/>
                  </a:lnTo>
                  <a:lnTo>
                    <a:pt x="54296" y="4260213"/>
                  </a:lnTo>
                  <a:lnTo>
                    <a:pt x="26038" y="4241161"/>
                  </a:lnTo>
                  <a:lnTo>
                    <a:pt x="6986" y="4212903"/>
                  </a:lnTo>
                  <a:lnTo>
                    <a:pt x="0" y="4178300"/>
                  </a:lnTo>
                  <a:lnTo>
                    <a:pt x="0" y="889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330504" y="1788885"/>
            <a:ext cx="180340" cy="387540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indent="16510" algn="just">
              <a:lnSpc>
                <a:spcPct val="117300"/>
              </a:lnSpc>
              <a:spcBef>
                <a:spcPts val="5"/>
              </a:spcBef>
            </a:pPr>
            <a:r>
              <a:rPr sz="1800" b="1" dirty="0">
                <a:latin typeface="Carlito"/>
                <a:cs typeface="Carlito"/>
              </a:rPr>
              <a:t>P  A  T  H  O  G  E  N  E  S  I  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741932" y="1295400"/>
            <a:ext cx="173990" cy="304800"/>
          </a:xfrm>
          <a:custGeom>
            <a:avLst/>
            <a:gdLst/>
            <a:ahLst/>
            <a:cxnLst/>
            <a:rect l="l" t="t" r="r" b="b"/>
            <a:pathLst>
              <a:path w="173989" h="304800">
                <a:moveTo>
                  <a:pt x="57912" y="131063"/>
                </a:moveTo>
                <a:lnTo>
                  <a:pt x="0" y="131063"/>
                </a:lnTo>
                <a:lnTo>
                  <a:pt x="86868" y="304800"/>
                </a:lnTo>
                <a:lnTo>
                  <a:pt x="159257" y="160020"/>
                </a:lnTo>
                <a:lnTo>
                  <a:pt x="57912" y="160020"/>
                </a:lnTo>
                <a:lnTo>
                  <a:pt x="57912" y="131063"/>
                </a:lnTo>
                <a:close/>
              </a:path>
              <a:path w="173989" h="304800">
                <a:moveTo>
                  <a:pt x="115824" y="0"/>
                </a:moveTo>
                <a:lnTo>
                  <a:pt x="57912" y="0"/>
                </a:lnTo>
                <a:lnTo>
                  <a:pt x="57912" y="160020"/>
                </a:lnTo>
                <a:lnTo>
                  <a:pt x="115824" y="160020"/>
                </a:lnTo>
                <a:lnTo>
                  <a:pt x="115824" y="0"/>
                </a:lnTo>
                <a:close/>
              </a:path>
              <a:path w="173989" h="304800">
                <a:moveTo>
                  <a:pt x="173736" y="131063"/>
                </a:moveTo>
                <a:lnTo>
                  <a:pt x="115824" y="131063"/>
                </a:lnTo>
                <a:lnTo>
                  <a:pt x="115824" y="160020"/>
                </a:lnTo>
                <a:lnTo>
                  <a:pt x="159257" y="160020"/>
                </a:lnTo>
                <a:lnTo>
                  <a:pt x="173736" y="131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8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2154" y="377774"/>
            <a:ext cx="70866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5" dirty="0"/>
              <a:t>Infected </a:t>
            </a:r>
            <a:r>
              <a:rPr sz="5400" spc="-5" dirty="0">
                <a:solidFill>
                  <a:srgbClr val="001F5F"/>
                </a:solidFill>
              </a:rPr>
              <a:t>vs </a:t>
            </a:r>
            <a:r>
              <a:rPr sz="5400" dirty="0">
                <a:solidFill>
                  <a:srgbClr val="001F5F"/>
                </a:solidFill>
              </a:rPr>
              <a:t>Normal</a:t>
            </a:r>
            <a:r>
              <a:rPr sz="5400" spc="-75" dirty="0">
                <a:solidFill>
                  <a:srgbClr val="001F5F"/>
                </a:solidFill>
              </a:rPr>
              <a:t> </a:t>
            </a:r>
            <a:r>
              <a:rPr sz="5400" spc="-70" dirty="0">
                <a:solidFill>
                  <a:srgbClr val="001F5F"/>
                </a:solidFill>
              </a:rPr>
              <a:t>Valve</a:t>
            </a:r>
            <a:endParaRPr sz="5400"/>
          </a:p>
        </p:txBody>
      </p:sp>
      <p:grpSp>
        <p:nvGrpSpPr>
          <p:cNvPr id="3" name="object 3"/>
          <p:cNvGrpSpPr/>
          <p:nvPr/>
        </p:nvGrpSpPr>
        <p:grpSpPr>
          <a:xfrm>
            <a:off x="0" y="1142872"/>
            <a:ext cx="9144000" cy="5715635"/>
            <a:chOff x="0" y="1142872"/>
            <a:chExt cx="9144000" cy="5715635"/>
          </a:xfrm>
        </p:grpSpPr>
        <p:sp>
          <p:nvSpPr>
            <p:cNvPr id="4" name="object 4"/>
            <p:cNvSpPr/>
            <p:nvPr/>
          </p:nvSpPr>
          <p:spPr>
            <a:xfrm>
              <a:off x="0" y="3916425"/>
              <a:ext cx="4419600" cy="29415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95800" y="1179956"/>
              <a:ext cx="4648199" cy="28511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142872"/>
              <a:ext cx="4495800" cy="27353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95800" y="3878325"/>
              <a:ext cx="4648199" cy="29796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565" y="330834"/>
            <a:ext cx="78149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001F5F"/>
                </a:solidFill>
              </a:rPr>
              <a:t>Local </a:t>
            </a:r>
            <a:r>
              <a:rPr sz="4800" spc="-15" dirty="0">
                <a:solidFill>
                  <a:srgbClr val="001F5F"/>
                </a:solidFill>
              </a:rPr>
              <a:t>Spread </a:t>
            </a:r>
            <a:r>
              <a:rPr sz="4800" dirty="0">
                <a:solidFill>
                  <a:srgbClr val="001F5F"/>
                </a:solidFill>
              </a:rPr>
              <a:t>of</a:t>
            </a:r>
            <a:r>
              <a:rPr sz="4800" spc="-15" dirty="0">
                <a:solidFill>
                  <a:srgbClr val="001F5F"/>
                </a:solidFill>
              </a:rPr>
              <a:t> </a:t>
            </a:r>
            <a:r>
              <a:rPr sz="4800" spc="-20" dirty="0">
                <a:solidFill>
                  <a:srgbClr val="001F5F"/>
                </a:solidFill>
              </a:rPr>
              <a:t>Infection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5299709"/>
            <a:ext cx="4023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aortic valve and aortic valve</a:t>
            </a:r>
            <a:r>
              <a:rPr sz="180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vegetation.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4999482"/>
            <a:ext cx="87858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Acute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S. aureus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IE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perforation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3000" baseline="-5555" dirty="0">
                <a:solidFill>
                  <a:srgbClr val="FF0000"/>
                </a:solidFill>
                <a:latin typeface="Arial"/>
                <a:cs typeface="Arial"/>
              </a:rPr>
              <a:t>Acute </a:t>
            </a:r>
            <a:r>
              <a:rPr sz="3000" i="1" baseline="-5555" dirty="0">
                <a:solidFill>
                  <a:srgbClr val="FF0000"/>
                </a:solidFill>
                <a:latin typeface="Arial"/>
                <a:cs typeface="Arial"/>
              </a:rPr>
              <a:t>S. aureus </a:t>
            </a:r>
            <a:r>
              <a:rPr sz="3000" baseline="-5555" dirty="0">
                <a:solidFill>
                  <a:srgbClr val="FF0000"/>
                </a:solidFill>
                <a:latin typeface="Arial"/>
                <a:cs typeface="Arial"/>
              </a:rPr>
              <a:t>IE with </a:t>
            </a:r>
            <a:r>
              <a:rPr sz="3000" spc="-7" baseline="-5555" dirty="0">
                <a:solidFill>
                  <a:srgbClr val="FF0000"/>
                </a:solidFill>
                <a:latin typeface="Arial"/>
                <a:cs typeface="Arial"/>
              </a:rPr>
              <a:t>mitral valve</a:t>
            </a:r>
            <a:r>
              <a:rPr sz="3000" spc="-82" baseline="-55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aseline="-5555" dirty="0">
                <a:solidFill>
                  <a:srgbClr val="FF0000"/>
                </a:solidFill>
                <a:latin typeface="Arial"/>
                <a:cs typeface="Arial"/>
              </a:rPr>
              <a:t>ring</a:t>
            </a:r>
            <a:endParaRPr sz="3000" baseline="-555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7077" y="5328615"/>
            <a:ext cx="4133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abscess extending into</a:t>
            </a:r>
            <a:r>
              <a:rPr sz="2000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myocardium.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8200" y="1800098"/>
            <a:ext cx="4343400" cy="2922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1793875"/>
            <a:ext cx="4419600" cy="2930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5108" y="461899"/>
            <a:ext cx="51123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Clinical</a:t>
            </a:r>
            <a:r>
              <a:rPr dirty="0"/>
              <a:t> </a:t>
            </a:r>
            <a:r>
              <a:rPr spc="-20" dirty="0"/>
              <a:t>manifestations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80516" y="2316479"/>
            <a:ext cx="6983095" cy="1728470"/>
            <a:chOff x="1080516" y="2316479"/>
            <a:chExt cx="6983095" cy="1728470"/>
          </a:xfrm>
        </p:grpSpPr>
        <p:sp>
          <p:nvSpPr>
            <p:cNvPr id="4" name="object 4"/>
            <p:cNvSpPr/>
            <p:nvPr/>
          </p:nvSpPr>
          <p:spPr>
            <a:xfrm>
              <a:off x="4555236" y="3625595"/>
              <a:ext cx="3508248" cy="4038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5236" y="3625595"/>
              <a:ext cx="1170432" cy="419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64992" y="3625595"/>
              <a:ext cx="1223772" cy="4038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0516" y="3625595"/>
              <a:ext cx="3508248" cy="4038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26892" y="2316479"/>
              <a:ext cx="2490216" cy="13807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45789" y="2584830"/>
            <a:ext cx="1856105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475615">
              <a:lnSpc>
                <a:spcPts val="2640"/>
              </a:lnSpc>
              <a:spcBef>
                <a:spcPts val="385"/>
              </a:spcBef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Clinical 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2400" spc="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ni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tions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204" y="4005071"/>
            <a:ext cx="1976627" cy="14965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4888" y="4164838"/>
            <a:ext cx="1481455" cy="10604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55880" algn="just">
              <a:lnSpc>
                <a:spcPct val="91500"/>
              </a:lnSpc>
              <a:spcBef>
                <a:spcPts val="345"/>
              </a:spcBef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Damage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diac 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structures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37232" y="4005071"/>
            <a:ext cx="2289047" cy="14965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54020" y="4164838"/>
            <a:ext cx="1856105" cy="10604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345"/>
              </a:spcBef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Embolisation</a:t>
            </a:r>
            <a:r>
              <a:rPr sz="24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Infection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or 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infarction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39996" y="4020311"/>
            <a:ext cx="2339340" cy="14965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57420" y="4179265"/>
            <a:ext cx="1907539" cy="10610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345"/>
              </a:spcBef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He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at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enous 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infection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bacteremia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59168" y="4005071"/>
            <a:ext cx="1976627" cy="14965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378065" y="4164838"/>
            <a:ext cx="1339215" cy="10604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345"/>
              </a:spcBef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Ci</a:t>
            </a:r>
            <a:r>
              <a:rPr sz="2400" spc="-3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cul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ting  immune 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omp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400" spc="-60" dirty="0">
                <a:solidFill>
                  <a:srgbClr val="FFFFFF"/>
                </a:solidFill>
                <a:latin typeface="Carlito"/>
                <a:cs typeface="Carlito"/>
              </a:rPr>
              <a:t>x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es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608300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3233" y="461899"/>
            <a:ext cx="61753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CLINICAL</a:t>
            </a:r>
            <a:r>
              <a:rPr spc="-15" dirty="0"/>
              <a:t> </a:t>
            </a:r>
            <a:r>
              <a:rPr spc="-60" dirty="0"/>
              <a:t>MANIFESTATIONS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815" y="1408518"/>
            <a:ext cx="4165600" cy="4742815"/>
            <a:chOff x="51815" y="1408518"/>
            <a:chExt cx="4165600" cy="4742815"/>
          </a:xfrm>
        </p:grpSpPr>
        <p:sp>
          <p:nvSpPr>
            <p:cNvPr id="4" name="object 4"/>
            <p:cNvSpPr/>
            <p:nvPr/>
          </p:nvSpPr>
          <p:spPr>
            <a:xfrm>
              <a:off x="127241" y="1408518"/>
              <a:ext cx="4064532" cy="7304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815" y="2054351"/>
              <a:ext cx="4165091" cy="40965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2534" y="2119096"/>
            <a:ext cx="3277235" cy="26473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41300" algn="l"/>
              </a:tabLst>
            </a:pPr>
            <a:r>
              <a:rPr sz="2300" dirty="0">
                <a:latin typeface="Carlito"/>
                <a:cs typeface="Carlito"/>
              </a:rPr>
              <a:t>Heart</a:t>
            </a:r>
            <a:r>
              <a:rPr sz="2300" spc="-25" dirty="0">
                <a:latin typeface="Carlito"/>
                <a:cs typeface="Carlito"/>
              </a:rPr>
              <a:t> </a:t>
            </a:r>
            <a:r>
              <a:rPr sz="2300" spc="-10" dirty="0">
                <a:latin typeface="Carlito"/>
                <a:cs typeface="Carlito"/>
              </a:rPr>
              <a:t>murmurs</a:t>
            </a:r>
            <a:endParaRPr sz="23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241300" algn="l"/>
              </a:tabLst>
            </a:pPr>
            <a:r>
              <a:rPr sz="2300" spc="-10" dirty="0">
                <a:latin typeface="Carlito"/>
                <a:cs typeface="Carlito"/>
              </a:rPr>
              <a:t>Congestive cardiac</a:t>
            </a:r>
            <a:r>
              <a:rPr sz="2300" spc="-80" dirty="0">
                <a:latin typeface="Carlito"/>
                <a:cs typeface="Carlito"/>
              </a:rPr>
              <a:t> </a:t>
            </a:r>
            <a:r>
              <a:rPr sz="2300" spc="-10" dirty="0">
                <a:latin typeface="Carlito"/>
                <a:cs typeface="Carlito"/>
              </a:rPr>
              <a:t>failure</a:t>
            </a:r>
            <a:endParaRPr sz="23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241300" algn="l"/>
              </a:tabLst>
            </a:pPr>
            <a:r>
              <a:rPr sz="2300" spc="-10" dirty="0">
                <a:latin typeface="Carlito"/>
                <a:cs typeface="Carlito"/>
              </a:rPr>
              <a:t>Perivalvular</a:t>
            </a:r>
            <a:r>
              <a:rPr sz="2300" spc="-30" dirty="0">
                <a:latin typeface="Carlito"/>
                <a:cs typeface="Carlito"/>
              </a:rPr>
              <a:t> </a:t>
            </a:r>
            <a:r>
              <a:rPr sz="2300" dirty="0">
                <a:latin typeface="Carlito"/>
                <a:cs typeface="Carlito"/>
              </a:rPr>
              <a:t>abscess</a:t>
            </a:r>
            <a:endParaRPr sz="23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41300" algn="l"/>
              </a:tabLst>
            </a:pPr>
            <a:r>
              <a:rPr sz="2300" spc="-15" dirty="0">
                <a:latin typeface="Carlito"/>
                <a:cs typeface="Carlito"/>
              </a:rPr>
              <a:t>Pericarditis</a:t>
            </a:r>
            <a:endParaRPr sz="23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41300" algn="l"/>
              </a:tabLst>
            </a:pPr>
            <a:r>
              <a:rPr sz="2300" dirty="0">
                <a:latin typeface="Carlito"/>
                <a:cs typeface="Carlito"/>
              </a:rPr>
              <a:t>Heart</a:t>
            </a:r>
            <a:r>
              <a:rPr sz="2300" spc="-25" dirty="0">
                <a:latin typeface="Carlito"/>
                <a:cs typeface="Carlito"/>
              </a:rPr>
              <a:t> </a:t>
            </a:r>
            <a:r>
              <a:rPr sz="2300" spc="-5" dirty="0">
                <a:latin typeface="Carlito"/>
                <a:cs typeface="Carlito"/>
              </a:rPr>
              <a:t>block</a:t>
            </a:r>
            <a:endParaRPr sz="23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241300" algn="l"/>
              </a:tabLst>
            </a:pPr>
            <a:r>
              <a:rPr sz="2300" spc="-15" dirty="0">
                <a:latin typeface="Carlito"/>
                <a:cs typeface="Carlito"/>
              </a:rPr>
              <a:t>Intracardiac</a:t>
            </a:r>
            <a:r>
              <a:rPr sz="2300" spc="-10" dirty="0">
                <a:latin typeface="Carlito"/>
                <a:cs typeface="Carlito"/>
              </a:rPr>
              <a:t> </a:t>
            </a:r>
            <a:r>
              <a:rPr sz="2300" spc="-5" dirty="0">
                <a:latin typeface="Carlito"/>
                <a:cs typeface="Carlito"/>
              </a:rPr>
              <a:t>fistulae</a:t>
            </a:r>
            <a:endParaRPr sz="23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241300" algn="l"/>
              </a:tabLst>
            </a:pPr>
            <a:r>
              <a:rPr sz="2300" spc="-15" dirty="0">
                <a:latin typeface="Carlito"/>
                <a:cs typeface="Carlito"/>
              </a:rPr>
              <a:t>Myocardial</a:t>
            </a:r>
            <a:r>
              <a:rPr sz="2300" spc="-10" dirty="0">
                <a:latin typeface="Carlito"/>
                <a:cs typeface="Carlito"/>
              </a:rPr>
              <a:t> </a:t>
            </a:r>
            <a:r>
              <a:rPr sz="2300" spc="-15" dirty="0">
                <a:latin typeface="Carlito"/>
                <a:cs typeface="Carlito"/>
              </a:rPr>
              <a:t>infarction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94296" y="1408518"/>
            <a:ext cx="4331978" cy="730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07260" y="1528318"/>
            <a:ext cx="583882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83735" algn="l"/>
              </a:tabLst>
            </a:pP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Ca</a:t>
            </a:r>
            <a:r>
              <a:rPr sz="2300" spc="-4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dia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c	No</a:t>
            </a:r>
            <a:r>
              <a:rPr sz="2300" spc="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300" spc="-2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300" spc="-3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di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ac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28388" y="2054351"/>
            <a:ext cx="4413504" cy="4096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39080" y="2142870"/>
            <a:ext cx="3677920" cy="3318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645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300" spc="-5" dirty="0">
                <a:latin typeface="Carlito"/>
                <a:cs typeface="Carlito"/>
              </a:rPr>
              <a:t>Septic</a:t>
            </a:r>
            <a:r>
              <a:rPr sz="2300" spc="-15" dirty="0">
                <a:latin typeface="Carlito"/>
                <a:cs typeface="Carlito"/>
              </a:rPr>
              <a:t> </a:t>
            </a:r>
            <a:r>
              <a:rPr sz="2300" spc="-5" dirty="0">
                <a:latin typeface="Carlito"/>
                <a:cs typeface="Carlito"/>
              </a:rPr>
              <a:t>embolization</a:t>
            </a:r>
            <a:endParaRPr sz="2300">
              <a:latin typeface="Carlito"/>
              <a:cs typeface="Carlito"/>
            </a:endParaRPr>
          </a:p>
          <a:p>
            <a:pPr marL="1190625" lvl="1" indent="-155575">
              <a:lnSpc>
                <a:spcPts val="2525"/>
              </a:lnSpc>
              <a:buChar char="-"/>
              <a:tabLst>
                <a:tab pos="1191260" algn="l"/>
              </a:tabLst>
            </a:pPr>
            <a:r>
              <a:rPr sz="2300" spc="-5" dirty="0">
                <a:latin typeface="Carlito"/>
                <a:cs typeface="Carlito"/>
              </a:rPr>
              <a:t>CNS</a:t>
            </a:r>
            <a:endParaRPr sz="2300">
              <a:latin typeface="Carlito"/>
              <a:cs typeface="Carlito"/>
            </a:endParaRPr>
          </a:p>
          <a:p>
            <a:pPr marL="1190625" lvl="1" indent="-155575">
              <a:lnSpc>
                <a:spcPts val="2525"/>
              </a:lnSpc>
              <a:buChar char="-"/>
              <a:tabLst>
                <a:tab pos="1191260" algn="l"/>
              </a:tabLst>
            </a:pPr>
            <a:r>
              <a:rPr sz="2300" spc="-5" dirty="0">
                <a:latin typeface="Carlito"/>
                <a:cs typeface="Carlito"/>
              </a:rPr>
              <a:t>Skin</a:t>
            </a:r>
            <a:endParaRPr sz="2300">
              <a:latin typeface="Carlito"/>
              <a:cs typeface="Carlito"/>
            </a:endParaRPr>
          </a:p>
          <a:p>
            <a:pPr marL="1190625" lvl="1" indent="-155575">
              <a:lnSpc>
                <a:spcPts val="2525"/>
              </a:lnSpc>
              <a:buChar char="-"/>
              <a:tabLst>
                <a:tab pos="1191260" algn="l"/>
              </a:tabLst>
            </a:pPr>
            <a:r>
              <a:rPr sz="2300" spc="-5" dirty="0">
                <a:latin typeface="Carlito"/>
                <a:cs typeface="Carlito"/>
              </a:rPr>
              <a:t>Spleen</a:t>
            </a:r>
            <a:endParaRPr sz="2300">
              <a:latin typeface="Carlito"/>
              <a:cs typeface="Carlito"/>
            </a:endParaRPr>
          </a:p>
          <a:p>
            <a:pPr marL="1190625" lvl="1" indent="-155575">
              <a:lnSpc>
                <a:spcPts val="2525"/>
              </a:lnSpc>
              <a:buChar char="-"/>
              <a:tabLst>
                <a:tab pos="1191260" algn="l"/>
              </a:tabLst>
            </a:pPr>
            <a:r>
              <a:rPr sz="2300" spc="-5" dirty="0">
                <a:latin typeface="Carlito"/>
                <a:cs typeface="Carlito"/>
              </a:rPr>
              <a:t>Kidneys</a:t>
            </a:r>
            <a:endParaRPr sz="2300">
              <a:latin typeface="Carlito"/>
              <a:cs typeface="Carlito"/>
            </a:endParaRPr>
          </a:p>
          <a:p>
            <a:pPr marL="1190625" lvl="1" indent="-155575">
              <a:lnSpc>
                <a:spcPts val="2645"/>
              </a:lnSpc>
              <a:buChar char="-"/>
              <a:tabLst>
                <a:tab pos="1191260" algn="l"/>
              </a:tabLst>
            </a:pPr>
            <a:r>
              <a:rPr sz="2300" spc="-15" dirty="0">
                <a:latin typeface="Carlito"/>
                <a:cs typeface="Carlito"/>
              </a:rPr>
              <a:t>Skeletal</a:t>
            </a:r>
            <a:r>
              <a:rPr sz="2300" spc="-30" dirty="0">
                <a:latin typeface="Carlito"/>
                <a:cs typeface="Carlito"/>
              </a:rPr>
              <a:t> </a:t>
            </a:r>
            <a:r>
              <a:rPr sz="2300" spc="-20" dirty="0">
                <a:latin typeface="Carlito"/>
                <a:cs typeface="Carlito"/>
              </a:rPr>
              <a:t>system</a:t>
            </a:r>
            <a:endParaRPr sz="2300">
              <a:latin typeface="Carlito"/>
              <a:cs typeface="Carlito"/>
            </a:endParaRPr>
          </a:p>
          <a:p>
            <a:pPr marL="241300" indent="-228600">
              <a:lnSpc>
                <a:spcPts val="2640"/>
              </a:lnSpc>
              <a:spcBef>
                <a:spcPts val="190"/>
              </a:spcBef>
              <a:buFont typeface="Arial"/>
              <a:buChar char="•"/>
              <a:tabLst>
                <a:tab pos="241300" algn="l"/>
              </a:tabLst>
            </a:pPr>
            <a:r>
              <a:rPr sz="2300" spc="-5" dirty="0">
                <a:latin typeface="Carlito"/>
                <a:cs typeface="Carlito"/>
              </a:rPr>
              <a:t>Immunological</a:t>
            </a:r>
            <a:r>
              <a:rPr sz="2300" spc="-25" dirty="0">
                <a:latin typeface="Carlito"/>
                <a:cs typeface="Carlito"/>
              </a:rPr>
              <a:t> </a:t>
            </a:r>
            <a:r>
              <a:rPr sz="2300" spc="-5" dirty="0">
                <a:latin typeface="Carlito"/>
                <a:cs typeface="Carlito"/>
              </a:rPr>
              <a:t>phenomenon</a:t>
            </a:r>
            <a:endParaRPr sz="2300">
              <a:latin typeface="Carlito"/>
              <a:cs typeface="Carlito"/>
            </a:endParaRPr>
          </a:p>
          <a:p>
            <a:pPr marL="1190625" lvl="1" indent="-155575">
              <a:lnSpc>
                <a:spcPts val="2525"/>
              </a:lnSpc>
              <a:buChar char="-"/>
              <a:tabLst>
                <a:tab pos="1191260" algn="l"/>
              </a:tabLst>
            </a:pPr>
            <a:r>
              <a:rPr sz="2300" dirty="0">
                <a:latin typeface="Carlito"/>
                <a:cs typeface="Carlito"/>
              </a:rPr>
              <a:t>Glomerulonephritis</a:t>
            </a:r>
            <a:endParaRPr sz="2300">
              <a:latin typeface="Carlito"/>
              <a:cs typeface="Carlito"/>
            </a:endParaRPr>
          </a:p>
          <a:p>
            <a:pPr marL="1190625" lvl="1" indent="-155575">
              <a:lnSpc>
                <a:spcPts val="2525"/>
              </a:lnSpc>
              <a:buFont typeface="Carlito"/>
              <a:buChar char="-"/>
              <a:tabLst>
                <a:tab pos="1191260" algn="l"/>
              </a:tabLst>
            </a:pPr>
            <a:r>
              <a:rPr sz="2300" spc="-140" dirty="0">
                <a:latin typeface="Arial"/>
                <a:cs typeface="Arial"/>
              </a:rPr>
              <a:t>Roth’s</a:t>
            </a:r>
            <a:r>
              <a:rPr sz="2300" spc="-125" dirty="0">
                <a:latin typeface="Arial"/>
                <a:cs typeface="Arial"/>
              </a:rPr>
              <a:t> </a:t>
            </a:r>
            <a:r>
              <a:rPr sz="2300" spc="-105" dirty="0">
                <a:latin typeface="Arial"/>
                <a:cs typeface="Arial"/>
              </a:rPr>
              <a:t>spots</a:t>
            </a:r>
            <a:endParaRPr sz="2300">
              <a:latin typeface="Arial"/>
              <a:cs typeface="Arial"/>
            </a:endParaRPr>
          </a:p>
          <a:p>
            <a:pPr marL="1190625" lvl="1" indent="-155575">
              <a:lnSpc>
                <a:spcPts val="2640"/>
              </a:lnSpc>
              <a:buFont typeface="Carlito"/>
              <a:buChar char="-"/>
              <a:tabLst>
                <a:tab pos="1191260" algn="l"/>
              </a:tabLst>
            </a:pPr>
            <a:r>
              <a:rPr sz="2300" spc="-120" dirty="0">
                <a:latin typeface="Arial"/>
                <a:cs typeface="Arial"/>
              </a:rPr>
              <a:t>Osler’s</a:t>
            </a:r>
            <a:r>
              <a:rPr sz="2300" spc="-140" dirty="0">
                <a:latin typeface="Arial"/>
                <a:cs typeface="Arial"/>
              </a:rPr>
              <a:t> </a:t>
            </a:r>
            <a:r>
              <a:rPr sz="2300" spc="-125" dirty="0">
                <a:latin typeface="Arial"/>
                <a:cs typeface="Arial"/>
              </a:rPr>
              <a:t>nodes</a:t>
            </a:r>
            <a:endParaRPr sz="23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45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693" y="461594"/>
            <a:ext cx="80594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Definition </a:t>
            </a:r>
            <a:r>
              <a:rPr sz="3600" dirty="0"/>
              <a:t>of </a:t>
            </a:r>
            <a:r>
              <a:rPr sz="3600" spc="-15" dirty="0"/>
              <a:t>Infective</a:t>
            </a:r>
            <a:r>
              <a:rPr sz="3600" spc="-145" dirty="0"/>
              <a:t> </a:t>
            </a:r>
            <a:r>
              <a:rPr sz="3600" spc="-5" dirty="0"/>
              <a:t>Endocarditis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98957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Infective </a:t>
            </a:r>
            <a:r>
              <a:rPr sz="3200" spc="-10" dirty="0">
                <a:latin typeface="Carlito"/>
                <a:cs typeface="Carlito"/>
              </a:rPr>
              <a:t>endocarditis,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serious </a:t>
            </a:r>
            <a:r>
              <a:rPr sz="3200" spc="-15" dirty="0">
                <a:latin typeface="Carlito"/>
                <a:cs typeface="Carlito"/>
              </a:rPr>
              <a:t>infection </a:t>
            </a:r>
            <a:r>
              <a:rPr sz="3200" spc="-5" dirty="0">
                <a:latin typeface="Carlito"/>
                <a:cs typeface="Carlito"/>
              </a:rPr>
              <a:t>of 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endocardium </a:t>
            </a:r>
            <a:r>
              <a:rPr sz="3200" dirty="0">
                <a:latin typeface="Carlito"/>
                <a:cs typeface="Carlito"/>
              </a:rPr>
              <a:t>of the </a:t>
            </a:r>
            <a:r>
              <a:rPr sz="3200" spc="-5" dirty="0">
                <a:latin typeface="Carlito"/>
                <a:cs typeface="Carlito"/>
              </a:rPr>
              <a:t>heart, particularly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5" dirty="0">
                <a:latin typeface="Carlito"/>
                <a:cs typeface="Carlito"/>
              </a:rPr>
              <a:t>heart </a:t>
            </a:r>
            <a:r>
              <a:rPr sz="3200" spc="-15" dirty="0">
                <a:latin typeface="Carlito"/>
                <a:cs typeface="Carlito"/>
              </a:rPr>
              <a:t>valves, </a:t>
            </a:r>
            <a:r>
              <a:rPr sz="3200" spc="-5" dirty="0">
                <a:latin typeface="Carlito"/>
                <a:cs typeface="Carlito"/>
              </a:rPr>
              <a:t>is </a:t>
            </a:r>
            <a:r>
              <a:rPr sz="3200" spc="-10" dirty="0">
                <a:latin typeface="Carlito"/>
                <a:cs typeface="Carlito"/>
              </a:rPr>
              <a:t>associated </a:t>
            </a:r>
            <a:r>
              <a:rPr sz="3200" dirty="0">
                <a:latin typeface="Carlito"/>
                <a:cs typeface="Carlito"/>
              </a:rPr>
              <a:t>with a </a:t>
            </a:r>
            <a:r>
              <a:rPr sz="3200" spc="-5" dirty="0">
                <a:latin typeface="Carlito"/>
                <a:cs typeface="Carlito"/>
              </a:rPr>
              <a:t>high </a:t>
            </a:r>
            <a:r>
              <a:rPr sz="3200" spc="-10" dirty="0">
                <a:latin typeface="Carlito"/>
                <a:cs typeface="Carlito"/>
              </a:rPr>
              <a:t>degree  </a:t>
            </a:r>
            <a:r>
              <a:rPr sz="3200" spc="-5" dirty="0">
                <a:latin typeface="Carlito"/>
                <a:cs typeface="Carlito"/>
              </a:rPr>
              <a:t>of illness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death. </a:t>
            </a:r>
            <a:r>
              <a:rPr sz="3200" dirty="0">
                <a:latin typeface="Carlito"/>
                <a:cs typeface="Carlito"/>
              </a:rPr>
              <a:t>It </a:t>
            </a:r>
            <a:r>
              <a:rPr sz="3200" spc="-10" dirty="0">
                <a:latin typeface="Carlito"/>
                <a:cs typeface="Carlito"/>
              </a:rPr>
              <a:t>generally </a:t>
            </a:r>
            <a:r>
              <a:rPr sz="3200" spc="-15" dirty="0">
                <a:latin typeface="Carlito"/>
                <a:cs typeface="Carlito"/>
              </a:rPr>
              <a:t>occurs </a:t>
            </a:r>
            <a:r>
              <a:rPr sz="3200" spc="-10" dirty="0">
                <a:latin typeface="Carlito"/>
                <a:cs typeface="Carlito"/>
              </a:rPr>
              <a:t>in  patients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15" dirty="0">
                <a:latin typeface="Carlito"/>
                <a:cs typeface="Carlito"/>
              </a:rPr>
              <a:t>altered </a:t>
            </a:r>
            <a:r>
              <a:rPr sz="3200" spc="-5" dirty="0">
                <a:latin typeface="Carlito"/>
                <a:cs typeface="Carlito"/>
              </a:rPr>
              <a:t>and </a:t>
            </a:r>
            <a:r>
              <a:rPr sz="3200" dirty="0">
                <a:latin typeface="Carlito"/>
                <a:cs typeface="Carlito"/>
              </a:rPr>
              <a:t>abnormal </a:t>
            </a:r>
            <a:r>
              <a:rPr sz="3200" spc="-5" dirty="0">
                <a:latin typeface="Carlito"/>
                <a:cs typeface="Carlito"/>
              </a:rPr>
              <a:t>heart  </a:t>
            </a:r>
            <a:r>
              <a:rPr sz="3200" spc="-10" dirty="0">
                <a:latin typeface="Carlito"/>
                <a:cs typeface="Carlito"/>
              </a:rPr>
              <a:t>architecture,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10" dirty="0">
                <a:latin typeface="Carlito"/>
                <a:cs typeface="Carlito"/>
              </a:rPr>
              <a:t>combination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15" dirty="0">
                <a:latin typeface="Carlito"/>
                <a:cs typeface="Carlito"/>
              </a:rPr>
              <a:t>exposure </a:t>
            </a:r>
            <a:r>
              <a:rPr sz="3200" spc="-25" dirty="0">
                <a:latin typeface="Carlito"/>
                <a:cs typeface="Carlito"/>
              </a:rPr>
              <a:t>to  </a:t>
            </a:r>
            <a:r>
              <a:rPr sz="3200" spc="-10" dirty="0">
                <a:latin typeface="Carlito"/>
                <a:cs typeface="Carlito"/>
              </a:rPr>
              <a:t>bacteria </a:t>
            </a:r>
            <a:r>
              <a:rPr sz="3200" spc="-15" dirty="0">
                <a:latin typeface="Carlito"/>
                <a:cs typeface="Carlito"/>
              </a:rPr>
              <a:t>through </a:t>
            </a:r>
            <a:r>
              <a:rPr sz="3200" spc="-10" dirty="0">
                <a:latin typeface="Carlito"/>
                <a:cs typeface="Carlito"/>
              </a:rPr>
              <a:t>trauma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other </a:t>
            </a:r>
            <a:r>
              <a:rPr sz="3200" spc="-10" dirty="0">
                <a:latin typeface="Carlito"/>
                <a:cs typeface="Carlito"/>
              </a:rPr>
              <a:t>potentially  </a:t>
            </a:r>
            <a:r>
              <a:rPr sz="3200" spc="-5" dirty="0">
                <a:latin typeface="Carlito"/>
                <a:cs typeface="Carlito"/>
              </a:rPr>
              <a:t>high-risk activities </a:t>
            </a:r>
            <a:r>
              <a:rPr sz="3200" spc="-10" dirty="0">
                <a:latin typeface="Carlito"/>
                <a:cs typeface="Carlito"/>
              </a:rPr>
              <a:t>involving </a:t>
            </a:r>
            <a:r>
              <a:rPr sz="3200" spc="-15" dirty="0">
                <a:latin typeface="Carlito"/>
                <a:cs typeface="Carlito"/>
              </a:rPr>
              <a:t>transient  </a:t>
            </a:r>
            <a:r>
              <a:rPr sz="3200" spc="-10" dirty="0">
                <a:latin typeface="Carlito"/>
                <a:cs typeface="Carlito"/>
              </a:rPr>
              <a:t>bacteraemia.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07714" y="776232"/>
            <a:ext cx="54486" cy="628650"/>
            <a:chOff x="2307714" y="776232"/>
            <a:chExt cx="4580890" cy="628650"/>
          </a:xfrm>
        </p:grpSpPr>
        <p:sp>
          <p:nvSpPr>
            <p:cNvPr id="3" name="object 3"/>
            <p:cNvSpPr/>
            <p:nvPr/>
          </p:nvSpPr>
          <p:spPr>
            <a:xfrm>
              <a:off x="2335910" y="776232"/>
              <a:ext cx="4514850" cy="5240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07714" y="1309497"/>
              <a:ext cx="4580386" cy="952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75713" y="0"/>
            <a:ext cx="4596130" cy="7211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">
              <a:lnSpc>
                <a:spcPts val="6434"/>
              </a:lnSpc>
            </a:pPr>
            <a:r>
              <a:rPr lang="en-US" sz="3200" dirty="0" smtClean="0">
                <a:latin typeface="Carlito"/>
                <a:cs typeface="Carlito"/>
              </a:rPr>
              <a:t>CLINICAL FEATURES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02437" y="1504950"/>
            <a:ext cx="8590915" cy="40652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22300" marR="238125" indent="-609600">
              <a:lnSpc>
                <a:spcPts val="2300"/>
              </a:lnSpc>
              <a:spcBef>
                <a:spcPts val="66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spc="-55" dirty="0">
                <a:latin typeface="Carlito"/>
                <a:cs typeface="Carlito"/>
              </a:rPr>
              <a:t>Fever. </a:t>
            </a:r>
            <a:endParaRPr lang="en-US" sz="2400" spc="-10" dirty="0">
              <a:latin typeface="Carlito"/>
              <a:cs typeface="Carlito"/>
            </a:endParaRPr>
          </a:p>
          <a:p>
            <a:pPr marL="622300" marR="238125" indent="-609600">
              <a:lnSpc>
                <a:spcPts val="2300"/>
              </a:lnSpc>
              <a:spcBef>
                <a:spcPts val="66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spc="-10" dirty="0" smtClean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Roth </a:t>
            </a:r>
            <a:r>
              <a:rPr sz="2400" spc="-5" dirty="0" smtClean="0">
                <a:latin typeface="Carlito"/>
                <a:cs typeface="Carlito"/>
              </a:rPr>
              <a:t>spots</a:t>
            </a:r>
            <a:endParaRPr lang="en-US" sz="2400" spc="-5" dirty="0" smtClean="0">
              <a:latin typeface="Carlito"/>
              <a:cs typeface="Carlito"/>
            </a:endParaRPr>
          </a:p>
          <a:p>
            <a:pPr marL="622300" marR="238125" indent="-609600">
              <a:lnSpc>
                <a:spcPts val="2300"/>
              </a:lnSpc>
              <a:spcBef>
                <a:spcPts val="66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 smtClean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Conjunctival 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mucosal </a:t>
            </a:r>
            <a:r>
              <a:rPr sz="2400" spc="-5" dirty="0">
                <a:latin typeface="Carlito"/>
                <a:cs typeface="Carlito"/>
              </a:rPr>
              <a:t>petechiae, </a:t>
            </a:r>
            <a:endParaRPr lang="en-US" sz="2400" spc="-10" dirty="0" smtClean="0">
              <a:latin typeface="Carlito"/>
              <a:cs typeface="Carlito"/>
            </a:endParaRPr>
          </a:p>
          <a:p>
            <a:pPr marL="622300" marR="238125" indent="-609600">
              <a:lnSpc>
                <a:spcPts val="2300"/>
              </a:lnSpc>
              <a:spcBef>
                <a:spcPts val="66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lang="en-US" sz="2400" spc="-10" dirty="0" smtClean="0">
                <a:latin typeface="Carlito"/>
                <a:cs typeface="Carlito"/>
              </a:rPr>
              <a:t>S</a:t>
            </a:r>
            <a:r>
              <a:rPr sz="2400" spc="-10" dirty="0" smtClean="0">
                <a:latin typeface="Carlito"/>
                <a:cs typeface="Carlito"/>
              </a:rPr>
              <a:t>plinter </a:t>
            </a:r>
            <a:r>
              <a:rPr sz="2400" spc="-5" dirty="0">
                <a:latin typeface="Carlito"/>
                <a:cs typeface="Carlito"/>
              </a:rPr>
              <a:t>hemorrhages, </a:t>
            </a:r>
            <a:endParaRPr lang="en-US" sz="2400" spc="-5" dirty="0" smtClean="0">
              <a:latin typeface="Carlito"/>
              <a:cs typeface="Carlito"/>
            </a:endParaRPr>
          </a:p>
          <a:p>
            <a:pPr marL="622300" marR="238125" indent="-609600">
              <a:lnSpc>
                <a:spcPts val="2300"/>
              </a:lnSpc>
              <a:spcBef>
                <a:spcPts val="66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 smtClean="0">
                <a:latin typeface="Carlito"/>
                <a:cs typeface="Carlito"/>
              </a:rPr>
              <a:t>Osler </a:t>
            </a:r>
            <a:r>
              <a:rPr sz="2400" spc="-5" dirty="0">
                <a:latin typeface="Carlito"/>
                <a:cs typeface="Carlito"/>
              </a:rPr>
              <a:t>nodes </a:t>
            </a:r>
            <a:r>
              <a:rPr sz="2400" dirty="0">
                <a:latin typeface="Carlito"/>
                <a:cs typeface="Carlito"/>
              </a:rPr>
              <a:t>and  </a:t>
            </a:r>
            <a:r>
              <a:rPr sz="2400" spc="-15" dirty="0">
                <a:latin typeface="Carlito"/>
                <a:cs typeface="Carlito"/>
              </a:rPr>
              <a:t>Janway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lesions.</a:t>
            </a:r>
          </a:p>
          <a:p>
            <a:pPr marL="622300" indent="-609600">
              <a:lnSpc>
                <a:spcPct val="100000"/>
              </a:lnSpc>
              <a:buAutoNum type="arabicPeriod"/>
              <a:tabLst>
                <a:tab pos="621665" algn="l"/>
                <a:tab pos="622300" algn="l"/>
              </a:tabLst>
            </a:pPr>
            <a:r>
              <a:rPr sz="2400" spc="-10" dirty="0">
                <a:latin typeface="Carlito"/>
                <a:cs typeface="Carlito"/>
              </a:rPr>
              <a:t>Splenomegaly</a:t>
            </a:r>
            <a:endParaRPr sz="2400" dirty="0">
              <a:latin typeface="Carlito"/>
              <a:cs typeface="Carlito"/>
            </a:endParaRPr>
          </a:p>
          <a:p>
            <a:pPr marL="622300" marR="1457325" indent="-609600">
              <a:lnSpc>
                <a:spcPts val="2300"/>
              </a:lnSpc>
              <a:spcBef>
                <a:spcPts val="56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Carlito"/>
                <a:cs typeface="Carlito"/>
              </a:rPr>
              <a:t>Embolism. Septic or </a:t>
            </a:r>
            <a:r>
              <a:rPr sz="2400" spc="-10" dirty="0">
                <a:latin typeface="Carlito"/>
                <a:cs typeface="Carlito"/>
              </a:rPr>
              <a:t>sterile. </a:t>
            </a:r>
            <a:r>
              <a:rPr sz="2400" spc="-5" dirty="0">
                <a:latin typeface="Carlito"/>
                <a:cs typeface="Carlito"/>
              </a:rPr>
              <a:t>CNS, spleen, </a:t>
            </a:r>
            <a:r>
              <a:rPr sz="2400" dirty="0">
                <a:latin typeface="Carlito"/>
                <a:cs typeface="Carlito"/>
              </a:rPr>
              <a:t>lung, </a:t>
            </a:r>
            <a:r>
              <a:rPr sz="2400" spc="-10" dirty="0">
                <a:latin typeface="Carlito"/>
                <a:cs typeface="Carlito"/>
              </a:rPr>
              <a:t>retinal  </a:t>
            </a:r>
            <a:r>
              <a:rPr sz="2400" spc="-5" dirty="0">
                <a:latin typeface="Carlito"/>
                <a:cs typeface="Carlito"/>
              </a:rPr>
              <a:t>vessels, </a:t>
            </a:r>
            <a:r>
              <a:rPr sz="2400" spc="-10" dirty="0">
                <a:latin typeface="Carlito"/>
                <a:cs typeface="Carlito"/>
              </a:rPr>
              <a:t>coronary </a:t>
            </a:r>
            <a:r>
              <a:rPr sz="2400" spc="-25" dirty="0" smtClean="0">
                <a:latin typeface="Carlito"/>
                <a:cs typeface="Carlito"/>
              </a:rPr>
              <a:t>artery</a:t>
            </a:r>
            <a:r>
              <a:rPr lang="en-US" sz="2400" spc="-25" dirty="0">
                <a:latin typeface="Carlito"/>
                <a:cs typeface="Carlito"/>
              </a:rPr>
              <a:t>.</a:t>
            </a:r>
            <a:endParaRPr lang="en-US" sz="2400" spc="-10" dirty="0">
              <a:latin typeface="Carlito"/>
              <a:cs typeface="Carlito"/>
            </a:endParaRPr>
          </a:p>
          <a:p>
            <a:pPr marL="622300" marR="2409190" indent="-609600">
              <a:lnSpc>
                <a:spcPts val="2300"/>
              </a:lnSpc>
              <a:spcBef>
                <a:spcPts val="58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 smtClean="0">
                <a:latin typeface="Carlito"/>
                <a:cs typeface="Carlito"/>
              </a:rPr>
              <a:t>Glomerulonephritis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uremia</a:t>
            </a:r>
            <a:endParaRPr sz="2400" dirty="0">
              <a:latin typeface="Carlito"/>
              <a:cs typeface="Carlito"/>
            </a:endParaRPr>
          </a:p>
          <a:p>
            <a:pPr marL="622300" indent="-6096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dirty="0">
                <a:latin typeface="Carlito"/>
                <a:cs typeface="Carlito"/>
              </a:rPr>
              <a:t>CHF</a:t>
            </a:r>
          </a:p>
          <a:p>
            <a:pPr marL="622300" indent="-609600">
              <a:lnSpc>
                <a:spcPct val="100000"/>
              </a:lnSpc>
              <a:buAutoNum type="arabicPeriod"/>
              <a:tabLst>
                <a:tab pos="621665" algn="l"/>
                <a:tab pos="622300" algn="l"/>
                <a:tab pos="1805939" algn="l"/>
              </a:tabLst>
            </a:pPr>
            <a:r>
              <a:rPr sz="2400" spc="-5" dirty="0">
                <a:latin typeface="Carlito"/>
                <a:cs typeface="Carlito"/>
              </a:rPr>
              <a:t>General.	</a:t>
            </a:r>
            <a:r>
              <a:rPr sz="2400" spc="-20" dirty="0">
                <a:latin typeface="Carlito"/>
                <a:cs typeface="Carlito"/>
              </a:rPr>
              <a:t>Weight </a:t>
            </a:r>
            <a:r>
              <a:rPr sz="2400" spc="-5" dirty="0">
                <a:latin typeface="Carlito"/>
                <a:cs typeface="Carlito"/>
              </a:rPr>
              <a:t>loss, </a:t>
            </a:r>
            <a:r>
              <a:rPr sz="2400" spc="-10" dirty="0">
                <a:latin typeface="Carlito"/>
                <a:cs typeface="Carlito"/>
              </a:rPr>
              <a:t>anorexia, debilitation, </a:t>
            </a:r>
            <a:r>
              <a:rPr sz="2400" spc="-5" dirty="0">
                <a:latin typeface="Carlito"/>
                <a:cs typeface="Carlito"/>
              </a:rPr>
              <a:t>loss </a:t>
            </a:r>
            <a:r>
              <a:rPr sz="2400" spc="-10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libido.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214" y="607848"/>
            <a:ext cx="45719" cy="687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 flipH="1">
            <a:off x="2926214" y="244208"/>
            <a:ext cx="408418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 smtClean="0"/>
              <a:t>DIFFERENCES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568705" y="1753489"/>
            <a:ext cx="200660" cy="207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8838" y="1610613"/>
            <a:ext cx="140716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Acu</a:t>
            </a:r>
            <a:r>
              <a:rPr sz="2800" spc="-30" dirty="0">
                <a:solidFill>
                  <a:srgbClr val="FF0000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e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39" y="2113610"/>
            <a:ext cx="290131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5" dirty="0">
                <a:latin typeface="Carlito"/>
                <a:cs typeface="Carlito"/>
              </a:rPr>
              <a:t>High </a:t>
            </a:r>
            <a:r>
              <a:rPr sz="2400" spc="-10" dirty="0">
                <a:latin typeface="Carlito"/>
                <a:cs typeface="Carlito"/>
              </a:rPr>
              <a:t>grade </a:t>
            </a:r>
            <a:r>
              <a:rPr sz="2400" spc="-20" dirty="0">
                <a:latin typeface="Carlito"/>
                <a:cs typeface="Carlito"/>
              </a:rPr>
              <a:t>fever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</a:t>
            </a:r>
            <a:endParaRPr sz="24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2400" dirty="0">
                <a:latin typeface="Carlito"/>
                <a:cs typeface="Carlito"/>
              </a:rPr>
              <a:t>chills</a:t>
            </a:r>
            <a:endParaRPr sz="24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5" dirty="0">
                <a:latin typeface="Carlito"/>
                <a:cs typeface="Carlito"/>
              </a:rPr>
              <a:t>SOB</a:t>
            </a:r>
            <a:endParaRPr sz="24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5" dirty="0">
                <a:latin typeface="Carlito"/>
                <a:cs typeface="Carlito"/>
              </a:rPr>
              <a:t>Arthralgias/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myalgias</a:t>
            </a:r>
            <a:endParaRPr sz="24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dirty="0">
                <a:latin typeface="Carlito"/>
                <a:cs typeface="Carlito"/>
              </a:rPr>
              <a:t>Abdominal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pain</a:t>
            </a:r>
            <a:endParaRPr sz="24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dirty="0">
                <a:latin typeface="Carlito"/>
                <a:cs typeface="Carlito"/>
              </a:rPr>
              <a:t>Pleuritic </a:t>
            </a:r>
            <a:r>
              <a:rPr sz="2400" spc="-5" dirty="0">
                <a:latin typeface="Carlito"/>
                <a:cs typeface="Carlito"/>
              </a:rPr>
              <a:t>chest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pain</a:t>
            </a:r>
            <a:endParaRPr sz="24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299720" algn="l"/>
              </a:tabLst>
            </a:pPr>
            <a:r>
              <a:rPr sz="2400" dirty="0">
                <a:latin typeface="Carlito"/>
                <a:cs typeface="Carlito"/>
              </a:rPr>
              <a:t>Back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pain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59705" y="1753489"/>
            <a:ext cx="200660" cy="207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70474" y="1610613"/>
            <a:ext cx="2473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Sub</a:t>
            </a:r>
            <a:r>
              <a:rPr sz="2800" spc="-6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acute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185028" y="2040446"/>
            <a:ext cx="3035935" cy="30988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10" dirty="0">
                <a:latin typeface="Carlito"/>
                <a:cs typeface="Carlito"/>
              </a:rPr>
              <a:t>Low grade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fever</a:t>
            </a:r>
            <a:endParaRPr sz="24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15" dirty="0">
                <a:latin typeface="Carlito"/>
                <a:cs typeface="Carlito"/>
              </a:rPr>
              <a:t>Anorexia</a:t>
            </a:r>
            <a:endParaRPr sz="24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20" dirty="0">
                <a:latin typeface="Carlito"/>
                <a:cs typeface="Carlito"/>
              </a:rPr>
              <a:t>Weight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loss</a:t>
            </a:r>
            <a:endParaRPr sz="24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15" dirty="0">
                <a:latin typeface="Carlito"/>
                <a:cs typeface="Carlito"/>
              </a:rPr>
              <a:t>Fatigue</a:t>
            </a:r>
            <a:endParaRPr sz="24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5" dirty="0">
                <a:latin typeface="Carlito"/>
                <a:cs typeface="Carlito"/>
              </a:rPr>
              <a:t>Arthralgia's/</a:t>
            </a:r>
            <a:r>
              <a:rPr sz="2400" spc="-10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myalgia's</a:t>
            </a:r>
            <a:endParaRPr sz="24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dirty="0">
                <a:latin typeface="Carlito"/>
                <a:cs typeface="Carlito"/>
              </a:rPr>
              <a:t>Abdominal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pain</a:t>
            </a:r>
            <a:endParaRPr sz="24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5" dirty="0">
                <a:latin typeface="Carlito"/>
                <a:cs typeface="Carlito"/>
              </a:rPr>
              <a:t>N/V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5844" y="5605068"/>
            <a:ext cx="68916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The onset of symptoms is usually ~2 weeks or less  </a:t>
            </a:r>
            <a:r>
              <a:rPr sz="2400" dirty="0">
                <a:latin typeface="Arial"/>
                <a:cs typeface="Arial"/>
              </a:rPr>
              <a:t>from the </a:t>
            </a:r>
            <a:r>
              <a:rPr sz="2400" spc="-5" dirty="0">
                <a:latin typeface="Arial"/>
                <a:cs typeface="Arial"/>
              </a:rPr>
              <a:t>initiating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bacteremia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4000"/>
            <a:ext cx="423545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0" y="1524000"/>
            <a:ext cx="3505200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63292" y="327482"/>
            <a:ext cx="626630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0" dirty="0"/>
              <a:t>Janeway</a:t>
            </a:r>
            <a:r>
              <a:rPr sz="4800" spc="-85" dirty="0"/>
              <a:t> </a:t>
            </a:r>
            <a:r>
              <a:rPr sz="4800" dirty="0"/>
              <a:t>Lesions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flipH="1">
            <a:off x="1669514" y="565023"/>
            <a:ext cx="45719" cy="771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4213" y="277190"/>
            <a:ext cx="573913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5" dirty="0"/>
              <a:t>Janeway</a:t>
            </a:r>
            <a:r>
              <a:rPr sz="4400" spc="-85" dirty="0"/>
              <a:t> </a:t>
            </a:r>
            <a:r>
              <a:rPr sz="4400" dirty="0"/>
              <a:t>Lesions</a:t>
            </a:r>
          </a:p>
        </p:txBody>
      </p:sp>
      <p:sp>
        <p:nvSpPr>
          <p:cNvPr id="4" name="object 4"/>
          <p:cNvSpPr/>
          <p:nvPr/>
        </p:nvSpPr>
        <p:spPr>
          <a:xfrm>
            <a:off x="1043609" y="1527302"/>
            <a:ext cx="3600450" cy="3557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8027" y="1484757"/>
            <a:ext cx="3528440" cy="3600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83994" y="4979289"/>
            <a:ext cx="49428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More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specific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Erythematous, </a:t>
            </a:r>
            <a:r>
              <a:rPr sz="2400" spc="-5" dirty="0">
                <a:latin typeface="Arial"/>
                <a:cs typeface="Arial"/>
              </a:rPr>
              <a:t>blanching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macules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Nonpainful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Located on palms and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5300" y="327482"/>
            <a:ext cx="66192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Splinter</a:t>
            </a:r>
            <a:r>
              <a:rPr sz="4800" spc="-35" dirty="0"/>
              <a:t> </a:t>
            </a:r>
            <a:r>
              <a:rPr sz="4800" spc="-5" dirty="0"/>
              <a:t>Hemorrhage</a:t>
            </a:r>
            <a:endParaRPr sz="4800" dirty="0"/>
          </a:p>
        </p:txBody>
      </p:sp>
      <p:sp>
        <p:nvSpPr>
          <p:cNvPr id="3" name="object 3"/>
          <p:cNvSpPr/>
          <p:nvPr/>
        </p:nvSpPr>
        <p:spPr>
          <a:xfrm>
            <a:off x="1259636" y="1700809"/>
            <a:ext cx="6184900" cy="450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2926" y="327482"/>
            <a:ext cx="692086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Splinter</a:t>
            </a:r>
            <a:r>
              <a:rPr sz="4400" spc="-55" dirty="0"/>
              <a:t> </a:t>
            </a:r>
            <a:r>
              <a:rPr sz="4400" spc="-5" dirty="0"/>
              <a:t>Hemorrhages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381000" y="1543050"/>
            <a:ext cx="4038600" cy="3028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1543050"/>
            <a:ext cx="3962400" cy="3028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939" y="4826889"/>
            <a:ext cx="76504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Nonspecific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Nonblanching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Linear reddish-brown lesions found under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nail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bed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Usually do </a:t>
            </a:r>
            <a:r>
              <a:rPr sz="240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extend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entire length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nail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6810" y="428066"/>
            <a:ext cx="72580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1F5F"/>
                </a:solidFill>
              </a:rPr>
              <a:t>Subconjuctival</a:t>
            </a:r>
            <a:r>
              <a:rPr spc="10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Hemorrhages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64706" y="1484783"/>
            <a:ext cx="8978900" cy="537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0526" y="327482"/>
            <a:ext cx="72326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001F5F"/>
                </a:solidFill>
              </a:rPr>
              <a:t>Septic </a:t>
            </a:r>
            <a:r>
              <a:rPr sz="6000" spc="-15" dirty="0">
                <a:solidFill>
                  <a:srgbClr val="001F5F"/>
                </a:solidFill>
              </a:rPr>
              <a:t>Retinal</a:t>
            </a:r>
            <a:r>
              <a:rPr sz="6000" spc="-65" dirty="0">
                <a:solidFill>
                  <a:srgbClr val="001F5F"/>
                </a:solidFill>
              </a:rPr>
              <a:t> </a:t>
            </a:r>
            <a:r>
              <a:rPr sz="6000" dirty="0">
                <a:solidFill>
                  <a:srgbClr val="001F5F"/>
                </a:solidFill>
              </a:rPr>
              <a:t>Embolus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323532" y="1412836"/>
            <a:ext cx="8208899" cy="5184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3185" y="327482"/>
            <a:ext cx="39027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45" dirty="0">
                <a:latin typeface="Arial"/>
                <a:cs typeface="Arial"/>
              </a:rPr>
              <a:t>Roth’s</a:t>
            </a:r>
            <a:r>
              <a:rPr sz="6000" spc="-375" dirty="0">
                <a:latin typeface="Arial"/>
                <a:cs typeface="Arial"/>
              </a:rPr>
              <a:t> </a:t>
            </a:r>
            <a:r>
              <a:rPr sz="6000" spc="-590" dirty="0">
                <a:latin typeface="Arial"/>
                <a:cs typeface="Arial"/>
              </a:rPr>
              <a:t>Spots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564" y="1457261"/>
            <a:ext cx="7632827" cy="506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400"/>
            <a:ext cx="8623300" cy="652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1426" y="579192"/>
            <a:ext cx="3116397" cy="582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3229" y="327482"/>
            <a:ext cx="317690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Definition</a:t>
            </a:r>
            <a:endParaRPr sz="5400" dirty="0"/>
          </a:p>
        </p:txBody>
      </p:sp>
      <p:sp>
        <p:nvSpPr>
          <p:cNvPr id="4" name="object 4"/>
          <p:cNvSpPr/>
          <p:nvPr/>
        </p:nvSpPr>
        <p:spPr>
          <a:xfrm>
            <a:off x="922210" y="2841087"/>
            <a:ext cx="3683945" cy="360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3581" y="4533079"/>
            <a:ext cx="4739384" cy="351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880" y="1768729"/>
            <a:ext cx="232409" cy="237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8839" y="1607565"/>
            <a:ext cx="7604125" cy="436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solidFill>
                  <a:srgbClr val="001F5F"/>
                </a:solidFill>
                <a:latin typeface="Carlito"/>
                <a:cs typeface="Carlito"/>
              </a:rPr>
              <a:t>Infective </a:t>
            </a:r>
            <a:r>
              <a:rPr sz="3200" b="1" spc="-5" dirty="0">
                <a:solidFill>
                  <a:srgbClr val="001F5F"/>
                </a:solidFill>
                <a:latin typeface="Carlito"/>
                <a:cs typeface="Carlito"/>
              </a:rPr>
              <a:t>Endocarditis </a:t>
            </a:r>
            <a:r>
              <a:rPr sz="3200" b="1" dirty="0">
                <a:solidFill>
                  <a:srgbClr val="001F5F"/>
                </a:solidFill>
                <a:latin typeface="Carlito"/>
                <a:cs typeface="Carlito"/>
              </a:rPr>
              <a:t>(IE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): </a:t>
            </a:r>
            <a:r>
              <a:rPr sz="3200" b="1" dirty="0">
                <a:latin typeface="Carlito"/>
                <a:cs typeface="Carlito"/>
              </a:rPr>
              <a:t>an </a:t>
            </a:r>
            <a:r>
              <a:rPr sz="3200" b="1" spc="-10" dirty="0">
                <a:latin typeface="Carlito"/>
                <a:cs typeface="Carlito"/>
              </a:rPr>
              <a:t>infection </a:t>
            </a:r>
            <a:r>
              <a:rPr sz="3200" b="1" dirty="0">
                <a:latin typeface="Carlito"/>
                <a:cs typeface="Carlito"/>
              </a:rPr>
              <a:t>of</a:t>
            </a:r>
            <a:r>
              <a:rPr sz="3200" b="1" spc="-120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the  </a:t>
            </a:r>
            <a:r>
              <a:rPr sz="3200" b="1" spc="-190" dirty="0">
                <a:latin typeface="Arial"/>
                <a:cs typeface="Arial"/>
              </a:rPr>
              <a:t>heart’s </a:t>
            </a:r>
            <a:r>
              <a:rPr sz="3200" b="1" spc="-215" dirty="0">
                <a:latin typeface="Arial"/>
                <a:cs typeface="Arial"/>
              </a:rPr>
              <a:t>endocardial</a:t>
            </a:r>
            <a:r>
              <a:rPr sz="3200" b="1" spc="-220" dirty="0">
                <a:latin typeface="Arial"/>
                <a:cs typeface="Arial"/>
              </a:rPr>
              <a:t> </a:t>
            </a:r>
            <a:r>
              <a:rPr sz="3200" b="1" spc="-250" dirty="0">
                <a:latin typeface="Arial"/>
                <a:cs typeface="Arial"/>
              </a:rPr>
              <a:t>surface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3600" b="1" spc="-5" dirty="0">
                <a:solidFill>
                  <a:srgbClr val="FF0000"/>
                </a:solidFill>
                <a:latin typeface="Carlito"/>
                <a:cs typeface="Carlito"/>
              </a:rPr>
              <a:t>Main</a:t>
            </a:r>
            <a:r>
              <a:rPr sz="3600" b="1" spc="-10" dirty="0">
                <a:solidFill>
                  <a:srgbClr val="FF0000"/>
                </a:solidFill>
                <a:latin typeface="Carlito"/>
                <a:cs typeface="Carlito"/>
              </a:rPr>
              <a:t> Classification:</a:t>
            </a:r>
            <a:endParaRPr sz="3600">
              <a:latin typeface="Carlito"/>
              <a:cs typeface="Carlito"/>
            </a:endParaRPr>
          </a:p>
          <a:p>
            <a:pPr marL="413384" indent="-287020">
              <a:lnSpc>
                <a:spcPct val="100000"/>
              </a:lnSpc>
              <a:spcBef>
                <a:spcPts val="720"/>
              </a:spcBef>
              <a:buFont typeface="Arial"/>
              <a:buChar char="–"/>
              <a:tabLst>
                <a:tab pos="414020" algn="l"/>
              </a:tabLst>
            </a:pPr>
            <a:r>
              <a:rPr sz="2800" b="1" spc="-15" dirty="0">
                <a:latin typeface="Carlito"/>
                <a:cs typeface="Carlito"/>
              </a:rPr>
              <a:t>Native </a:t>
            </a:r>
            <a:r>
              <a:rPr sz="2800" b="1" spc="-40" dirty="0">
                <a:latin typeface="Carlito"/>
                <a:cs typeface="Carlito"/>
              </a:rPr>
              <a:t>Valve</a:t>
            </a:r>
            <a:r>
              <a:rPr sz="2800" b="1" spc="4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IE</a:t>
            </a:r>
            <a:endParaRPr sz="2800">
              <a:latin typeface="Carlito"/>
              <a:cs typeface="Carlito"/>
            </a:endParaRPr>
          </a:p>
          <a:p>
            <a:pPr marL="413384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414020" algn="l"/>
              </a:tabLst>
            </a:pPr>
            <a:r>
              <a:rPr sz="2800" b="1" spc="-15" dirty="0">
                <a:latin typeface="Carlito"/>
                <a:cs typeface="Carlito"/>
              </a:rPr>
              <a:t>Prosthetic </a:t>
            </a:r>
            <a:r>
              <a:rPr sz="2800" b="1" spc="-40" dirty="0">
                <a:latin typeface="Carlito"/>
                <a:cs typeface="Carlito"/>
              </a:rPr>
              <a:t>Valve</a:t>
            </a:r>
            <a:r>
              <a:rPr sz="2800" b="1" spc="4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IE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600" b="1" dirty="0">
                <a:solidFill>
                  <a:srgbClr val="FF0000"/>
                </a:solidFill>
                <a:latin typeface="Carlito"/>
                <a:cs typeface="Carlito"/>
              </a:rPr>
              <a:t>Additional </a:t>
            </a:r>
            <a:r>
              <a:rPr sz="3600" b="1" spc="-15" dirty="0">
                <a:solidFill>
                  <a:srgbClr val="FF0000"/>
                </a:solidFill>
                <a:latin typeface="Carlito"/>
                <a:cs typeface="Carlito"/>
              </a:rPr>
              <a:t>Consideration</a:t>
            </a:r>
            <a:endParaRPr sz="3600">
              <a:latin typeface="Carlito"/>
              <a:cs typeface="Carlito"/>
            </a:endParaRPr>
          </a:p>
          <a:p>
            <a:pPr marL="413384" indent="-287020">
              <a:lnSpc>
                <a:spcPct val="100000"/>
              </a:lnSpc>
              <a:spcBef>
                <a:spcPts val="720"/>
              </a:spcBef>
              <a:buFont typeface="Arial"/>
              <a:buChar char="–"/>
              <a:tabLst>
                <a:tab pos="414020" algn="l"/>
              </a:tabLst>
            </a:pPr>
            <a:r>
              <a:rPr sz="2800" b="1" spc="-20" dirty="0">
                <a:latin typeface="Carlito"/>
                <a:cs typeface="Carlito"/>
              </a:rPr>
              <a:t>Intravenous </a:t>
            </a:r>
            <a:r>
              <a:rPr sz="2800" b="1" spc="-5" dirty="0">
                <a:latin typeface="Carlito"/>
                <a:cs typeface="Carlito"/>
              </a:rPr>
              <a:t>drug abuse </a:t>
            </a:r>
            <a:r>
              <a:rPr sz="2800" b="1" spc="-15" dirty="0">
                <a:latin typeface="Carlito"/>
                <a:cs typeface="Carlito"/>
              </a:rPr>
              <a:t>(IVDA)</a:t>
            </a:r>
            <a:r>
              <a:rPr sz="2800" b="1" spc="4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IE</a:t>
            </a:r>
            <a:endParaRPr sz="2800">
              <a:latin typeface="Carlito"/>
              <a:cs typeface="Carlito"/>
            </a:endParaRPr>
          </a:p>
          <a:p>
            <a:pPr marL="413384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414020" algn="l"/>
              </a:tabLst>
            </a:pPr>
            <a:r>
              <a:rPr sz="2800" b="1" spc="-5" dirty="0">
                <a:latin typeface="Carlito"/>
                <a:cs typeface="Carlito"/>
              </a:rPr>
              <a:t>Nosocomial</a:t>
            </a:r>
            <a:r>
              <a:rPr sz="2800" b="1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IE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5055" y="2868929"/>
            <a:ext cx="264159" cy="266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5055" y="4551426"/>
            <a:ext cx="264159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4996" y="579192"/>
            <a:ext cx="4330768" cy="582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6108" y="327482"/>
            <a:ext cx="43548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95" dirty="0">
                <a:latin typeface="Arial"/>
                <a:cs typeface="Arial"/>
              </a:rPr>
              <a:t>Osler’s</a:t>
            </a:r>
            <a:r>
              <a:rPr sz="6000" spc="-390" dirty="0">
                <a:latin typeface="Arial"/>
                <a:cs typeface="Arial"/>
              </a:rPr>
              <a:t> </a:t>
            </a:r>
            <a:r>
              <a:rPr sz="6000" spc="-505" dirty="0">
                <a:latin typeface="Arial"/>
                <a:cs typeface="Arial"/>
              </a:rPr>
              <a:t>Nodes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5625" y="1412747"/>
            <a:ext cx="4038600" cy="3724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60035" y="1412747"/>
            <a:ext cx="3600450" cy="36724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10994" y="5284114"/>
            <a:ext cx="51816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81000" algn="l"/>
              </a:tabLst>
            </a:pPr>
            <a:r>
              <a:rPr sz="2400" dirty="0">
                <a:latin typeface="Arial"/>
                <a:cs typeface="Arial"/>
              </a:rPr>
              <a:t>More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specific</a:t>
            </a:r>
            <a:endParaRPr sz="24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buAutoNum type="arabicPeriod"/>
              <a:tabLst>
                <a:tab pos="381000" algn="l"/>
              </a:tabLst>
            </a:pPr>
            <a:r>
              <a:rPr sz="2400" spc="-5" dirty="0">
                <a:latin typeface="Arial"/>
                <a:cs typeface="Arial"/>
              </a:rPr>
              <a:t>Painful and </a:t>
            </a:r>
            <a:r>
              <a:rPr sz="2400" dirty="0">
                <a:latin typeface="Arial"/>
                <a:cs typeface="Arial"/>
              </a:rPr>
              <a:t>erythematous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nodules</a:t>
            </a:r>
            <a:endParaRPr sz="24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buAutoNum type="arabicPeriod"/>
              <a:tabLst>
                <a:tab pos="381000" algn="l"/>
              </a:tabLst>
            </a:pPr>
            <a:r>
              <a:rPr sz="2400" spc="-5" dirty="0">
                <a:latin typeface="Arial"/>
                <a:cs typeface="Arial"/>
              </a:rPr>
              <a:t>Located on pulp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fingers and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toes</a:t>
            </a:r>
            <a:endParaRPr sz="24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buAutoNum type="arabicPeriod"/>
              <a:tabLst>
                <a:tab pos="381000" algn="l"/>
              </a:tabLst>
            </a:pPr>
            <a:r>
              <a:rPr sz="2400" spc="-5" dirty="0">
                <a:latin typeface="Arial"/>
                <a:cs typeface="Arial"/>
              </a:rPr>
              <a:t>More </a:t>
            </a:r>
            <a:r>
              <a:rPr sz="2400" spc="-265" dirty="0">
                <a:latin typeface="Arial"/>
                <a:cs typeface="Arial"/>
              </a:rPr>
              <a:t>commo</a:t>
            </a:r>
            <a:r>
              <a:rPr sz="1800" spc="-397" baseline="39351" dirty="0">
                <a:solidFill>
                  <a:srgbClr val="888888"/>
                </a:solidFill>
                <a:latin typeface="Carlito"/>
                <a:cs typeface="Carlito"/>
              </a:rPr>
              <a:t>Dr</a:t>
            </a:r>
            <a:r>
              <a:rPr sz="2400" spc="-265" dirty="0">
                <a:latin typeface="Arial"/>
                <a:cs typeface="Arial"/>
              </a:rPr>
              <a:t>n</a:t>
            </a:r>
            <a:r>
              <a:rPr sz="1800" spc="-397" baseline="39351" dirty="0">
                <a:solidFill>
                  <a:srgbClr val="888888"/>
                </a:solidFill>
                <a:latin typeface="Carlito"/>
                <a:cs typeface="Carlito"/>
              </a:rPr>
              <a:t>.T.V.R</a:t>
            </a:r>
            <a:r>
              <a:rPr sz="2400" spc="-265" dirty="0">
                <a:latin typeface="Arial"/>
                <a:cs typeface="Arial"/>
              </a:rPr>
              <a:t>i</a:t>
            </a:r>
            <a:r>
              <a:rPr sz="1800" spc="-397" baseline="39351" dirty="0">
                <a:solidFill>
                  <a:srgbClr val="888888"/>
                </a:solidFill>
                <a:latin typeface="Carlito"/>
                <a:cs typeface="Carlito"/>
              </a:rPr>
              <a:t>a</a:t>
            </a:r>
            <a:r>
              <a:rPr sz="2400" spc="-265" dirty="0">
                <a:latin typeface="Arial"/>
                <a:cs typeface="Arial"/>
              </a:rPr>
              <a:t>n</a:t>
            </a:r>
            <a:r>
              <a:rPr sz="1800" spc="-397" baseline="39351" dirty="0">
                <a:solidFill>
                  <a:srgbClr val="888888"/>
                </a:solidFill>
                <a:latin typeface="Carlito"/>
                <a:cs typeface="Carlito"/>
              </a:rPr>
              <a:t>o </a:t>
            </a:r>
            <a:r>
              <a:rPr sz="1800" spc="-179" baseline="39351" dirty="0">
                <a:solidFill>
                  <a:srgbClr val="888888"/>
                </a:solidFill>
                <a:latin typeface="Carlito"/>
                <a:cs typeface="Carlito"/>
              </a:rPr>
              <a:t>M</a:t>
            </a:r>
            <a:r>
              <a:rPr sz="2400" spc="-120" dirty="0">
                <a:latin typeface="Arial"/>
                <a:cs typeface="Arial"/>
              </a:rPr>
              <a:t>s</a:t>
            </a:r>
            <a:r>
              <a:rPr sz="1800" spc="-179" baseline="39351" dirty="0">
                <a:solidFill>
                  <a:srgbClr val="888888"/>
                </a:solidFill>
                <a:latin typeface="Carlito"/>
                <a:cs typeface="Carlito"/>
              </a:rPr>
              <a:t>D</a:t>
            </a:r>
            <a:r>
              <a:rPr sz="2400" spc="-120" dirty="0">
                <a:latin typeface="Arial"/>
                <a:cs typeface="Arial"/>
              </a:rPr>
              <a:t>ubacute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6426809"/>
            <a:ext cx="687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6</a:t>
            </a:r>
            <a:r>
              <a:rPr sz="1200" spc="5" dirty="0">
                <a:solidFill>
                  <a:srgbClr val="888888"/>
                </a:solidFill>
                <a:latin typeface="Carlito"/>
                <a:cs typeface="Carlito"/>
              </a:rPr>
              <a:t>/</a:t>
            </a: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</a:t>
            </a:r>
            <a:r>
              <a:rPr sz="1200" spc="5" dirty="0">
                <a:solidFill>
                  <a:srgbClr val="888888"/>
                </a:solidFill>
                <a:latin typeface="Carlito"/>
                <a:cs typeface="Carlito"/>
              </a:rPr>
              <a:t>1</a:t>
            </a: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/2</a:t>
            </a:r>
            <a:r>
              <a:rPr sz="1200" spc="5" dirty="0">
                <a:solidFill>
                  <a:srgbClr val="88888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32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825" y="0"/>
            <a:ext cx="8820150" cy="977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140919"/>
            <a:ext cx="822881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MODIFIED DUKE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CRITERIA- </a:t>
            </a:r>
            <a:r>
              <a:rPr sz="2800" b="1" spc="5" dirty="0">
                <a:solidFill>
                  <a:srgbClr val="FFFFFF"/>
                </a:solidFill>
                <a:latin typeface="Carlito"/>
                <a:cs typeface="Carlito"/>
              </a:rPr>
              <a:t>MAJOR</a:t>
            </a:r>
            <a:r>
              <a:rPr sz="28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CRITERIA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19" y="800098"/>
            <a:ext cx="4520565" cy="6062980"/>
            <a:chOff x="45719" y="800098"/>
            <a:chExt cx="4520565" cy="6062980"/>
          </a:xfrm>
        </p:grpSpPr>
        <p:sp>
          <p:nvSpPr>
            <p:cNvPr id="5" name="object 5"/>
            <p:cNvSpPr/>
            <p:nvPr/>
          </p:nvSpPr>
          <p:spPr>
            <a:xfrm>
              <a:off x="105155" y="886966"/>
              <a:ext cx="4361688" cy="5971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19" y="800098"/>
              <a:ext cx="4520184" cy="6057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399" y="914399"/>
              <a:ext cx="4267200" cy="5943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399" y="914399"/>
              <a:ext cx="4267200" cy="5943600"/>
            </a:xfrm>
            <a:custGeom>
              <a:avLst/>
              <a:gdLst/>
              <a:ahLst/>
              <a:cxnLst/>
              <a:rect l="l" t="t" r="r" b="b"/>
              <a:pathLst>
                <a:path w="4267200" h="5943600">
                  <a:moveTo>
                    <a:pt x="0" y="5943600"/>
                  </a:moveTo>
                  <a:lnTo>
                    <a:pt x="4267200" y="5943600"/>
                  </a:lnTo>
                  <a:lnTo>
                    <a:pt x="4267200" y="0"/>
                  </a:lnTo>
                  <a:lnTo>
                    <a:pt x="0" y="0"/>
                  </a:lnTo>
                  <a:lnTo>
                    <a:pt x="0" y="59436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1140" y="876045"/>
            <a:ext cx="4094479" cy="54764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000" b="1" dirty="0">
                <a:latin typeface="Carlito"/>
                <a:cs typeface="Carlito"/>
              </a:rPr>
              <a:t>1.	</a:t>
            </a:r>
            <a:r>
              <a:rPr b="1" spc="-10" dirty="0">
                <a:latin typeface="Carlito"/>
                <a:cs typeface="Carlito"/>
              </a:rPr>
              <a:t>Positive </a:t>
            </a:r>
            <a:r>
              <a:rPr b="1" dirty="0">
                <a:latin typeface="Carlito"/>
                <a:cs typeface="Carlito"/>
              </a:rPr>
              <a:t>blood</a:t>
            </a:r>
            <a:r>
              <a:rPr b="1" spc="-4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culture</a:t>
            </a:r>
            <a:endParaRPr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pc="-15" dirty="0">
                <a:latin typeface="Carlito"/>
                <a:cs typeface="Carlito"/>
              </a:rPr>
              <a:t>Typical </a:t>
            </a:r>
            <a:r>
              <a:rPr spc="-10" dirty="0">
                <a:latin typeface="Carlito"/>
                <a:cs typeface="Carlito"/>
              </a:rPr>
              <a:t>microorganisms </a:t>
            </a:r>
            <a:r>
              <a:rPr spc="-15" dirty="0">
                <a:latin typeface="Carlito"/>
                <a:cs typeface="Carlito"/>
              </a:rPr>
              <a:t>for </a:t>
            </a:r>
            <a:r>
              <a:rPr dirty="0">
                <a:latin typeface="Carlito"/>
                <a:cs typeface="Carlito"/>
              </a:rPr>
              <a:t>IE</a:t>
            </a:r>
            <a:r>
              <a:rPr spc="-3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from</a:t>
            </a:r>
            <a:endParaRPr dirty="0">
              <a:latin typeface="Carlito"/>
              <a:cs typeface="Carlito"/>
            </a:endParaRPr>
          </a:p>
          <a:p>
            <a:pPr marR="412115" algn="ctr">
              <a:lnSpc>
                <a:spcPct val="100000"/>
              </a:lnSpc>
            </a:pPr>
            <a:r>
              <a:rPr dirty="0">
                <a:latin typeface="Carlito"/>
                <a:cs typeface="Carlito"/>
              </a:rPr>
              <a:t>2 </a:t>
            </a:r>
            <a:r>
              <a:rPr spc="-15" dirty="0">
                <a:latin typeface="Carlito"/>
                <a:cs typeface="Carlito"/>
              </a:rPr>
              <a:t>separate </a:t>
            </a:r>
            <a:r>
              <a:rPr spc="-5" dirty="0">
                <a:latin typeface="Carlito"/>
                <a:cs typeface="Carlito"/>
              </a:rPr>
              <a:t>blood</a:t>
            </a:r>
            <a:r>
              <a:rPr spc="-10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cultures</a:t>
            </a:r>
            <a:endParaRPr dirty="0">
              <a:latin typeface="Carlito"/>
              <a:cs typeface="Carlito"/>
            </a:endParaRPr>
          </a:p>
          <a:p>
            <a:pPr marR="142875" algn="ctr">
              <a:lnSpc>
                <a:spcPct val="100000"/>
              </a:lnSpc>
              <a:spcBef>
                <a:spcPts val="484"/>
              </a:spcBef>
            </a:pPr>
            <a:r>
              <a:rPr b="1" i="1" spc="-5" dirty="0">
                <a:latin typeface="Carlito"/>
                <a:cs typeface="Carlito"/>
              </a:rPr>
              <a:t>Or</a:t>
            </a:r>
            <a:endParaRPr dirty="0">
              <a:latin typeface="Carlito"/>
              <a:cs typeface="Carlito"/>
            </a:endParaRPr>
          </a:p>
          <a:p>
            <a:pPr marL="355600" marR="112395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411480" algn="l"/>
                <a:tab pos="412115" algn="l"/>
              </a:tabLst>
            </a:pPr>
            <a:r>
              <a:rPr dirty="0"/>
              <a:t>	</a:t>
            </a:r>
            <a:r>
              <a:rPr spc="-15" dirty="0">
                <a:latin typeface="Carlito"/>
                <a:cs typeface="Carlito"/>
              </a:rPr>
              <a:t>Persistently </a:t>
            </a:r>
            <a:r>
              <a:rPr spc="-10" dirty="0">
                <a:latin typeface="Carlito"/>
                <a:cs typeface="Carlito"/>
              </a:rPr>
              <a:t>positive </a:t>
            </a:r>
            <a:r>
              <a:rPr spc="-5" dirty="0">
                <a:latin typeface="Carlito"/>
                <a:cs typeface="Carlito"/>
              </a:rPr>
              <a:t>blood culture,  defined </a:t>
            </a:r>
            <a:r>
              <a:rPr dirty="0">
                <a:latin typeface="Carlito"/>
                <a:cs typeface="Carlito"/>
              </a:rPr>
              <a:t>as </a:t>
            </a:r>
            <a:r>
              <a:rPr spc="-10" dirty="0">
                <a:latin typeface="Carlito"/>
                <a:cs typeface="Carlito"/>
              </a:rPr>
              <a:t>recovery </a:t>
            </a:r>
            <a:r>
              <a:rPr spc="-5" dirty="0">
                <a:latin typeface="Carlito"/>
                <a:cs typeface="Carlito"/>
              </a:rPr>
              <a:t>of </a:t>
            </a:r>
            <a:r>
              <a:rPr dirty="0">
                <a:latin typeface="Carlito"/>
                <a:cs typeface="Carlito"/>
              </a:rPr>
              <a:t>a  </a:t>
            </a:r>
            <a:r>
              <a:rPr spc="-10" dirty="0">
                <a:latin typeface="Carlito"/>
                <a:cs typeface="Carlito"/>
              </a:rPr>
              <a:t>microorganism consistent </a:t>
            </a:r>
            <a:r>
              <a:rPr spc="-5" dirty="0">
                <a:latin typeface="Carlito"/>
                <a:cs typeface="Carlito"/>
              </a:rPr>
              <a:t>with  </a:t>
            </a:r>
            <a:r>
              <a:rPr spc="-10" dirty="0">
                <a:latin typeface="Carlito"/>
                <a:cs typeface="Carlito"/>
              </a:rPr>
              <a:t>infective </a:t>
            </a:r>
            <a:r>
              <a:rPr spc="-5" dirty="0">
                <a:latin typeface="Carlito"/>
                <a:cs typeface="Carlito"/>
              </a:rPr>
              <a:t>endocarditis</a:t>
            </a:r>
            <a:r>
              <a:rPr spc="5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from:</a:t>
            </a:r>
            <a:endParaRPr dirty="0">
              <a:latin typeface="Carlito"/>
              <a:cs typeface="Carlito"/>
            </a:endParaRPr>
          </a:p>
          <a:p>
            <a:pPr marL="355600" marR="591820">
              <a:lnSpc>
                <a:spcPts val="2390"/>
              </a:lnSpc>
              <a:spcBef>
                <a:spcPts val="580"/>
              </a:spcBef>
              <a:tabLst>
                <a:tab pos="1148080" algn="l"/>
              </a:tabLst>
            </a:pPr>
            <a:r>
              <a:rPr dirty="0">
                <a:latin typeface="Wingdings"/>
                <a:cs typeface="Wingdings"/>
              </a:rPr>
              <a:t>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>
                <a:latin typeface="Carlito"/>
                <a:cs typeface="Carlito"/>
              </a:rPr>
              <a:t>Blood </a:t>
            </a:r>
            <a:r>
              <a:rPr spc="-5" dirty="0">
                <a:latin typeface="Carlito"/>
                <a:cs typeface="Carlito"/>
              </a:rPr>
              <a:t>cultures </a:t>
            </a:r>
            <a:r>
              <a:rPr spc="-10" dirty="0">
                <a:latin typeface="Carlito"/>
                <a:cs typeface="Carlito"/>
              </a:rPr>
              <a:t>drawn </a:t>
            </a:r>
            <a:r>
              <a:rPr spc="-5" dirty="0">
                <a:latin typeface="Carlito"/>
                <a:cs typeface="Carlito"/>
              </a:rPr>
              <a:t>&gt;12</a:t>
            </a:r>
            <a:r>
              <a:rPr spc="-95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h  apart;	</a:t>
            </a:r>
            <a:r>
              <a:rPr i="1" dirty="0">
                <a:latin typeface="Carlito"/>
                <a:cs typeface="Carlito"/>
              </a:rPr>
              <a:t>or</a:t>
            </a:r>
            <a:endParaRPr dirty="0">
              <a:latin typeface="Carlito"/>
              <a:cs typeface="Carlito"/>
            </a:endParaRPr>
          </a:p>
          <a:p>
            <a:pPr marL="355600" marR="259715">
              <a:lnSpc>
                <a:spcPct val="99800"/>
              </a:lnSpc>
              <a:spcBef>
                <a:spcPts val="420"/>
              </a:spcBef>
            </a:pPr>
            <a:r>
              <a:rPr dirty="0">
                <a:latin typeface="Wingdings"/>
                <a:cs typeface="Wingdings"/>
              </a:rPr>
              <a:t>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0" dirty="0">
                <a:latin typeface="Arial"/>
                <a:cs typeface="Arial"/>
              </a:rPr>
              <a:t>All </a:t>
            </a:r>
            <a:r>
              <a:rPr spc="-5" dirty="0">
                <a:latin typeface="Arial"/>
                <a:cs typeface="Arial"/>
              </a:rPr>
              <a:t>of </a:t>
            </a:r>
            <a:r>
              <a:rPr spc="-100" dirty="0">
                <a:latin typeface="Arial"/>
                <a:cs typeface="Arial"/>
              </a:rPr>
              <a:t>3 </a:t>
            </a:r>
            <a:r>
              <a:rPr spc="-15" dirty="0">
                <a:latin typeface="Arial"/>
                <a:cs typeface="Arial"/>
              </a:rPr>
              <a:t>or </a:t>
            </a:r>
            <a:r>
              <a:rPr spc="-155" dirty="0">
                <a:latin typeface="Arial"/>
                <a:cs typeface="Arial"/>
              </a:rPr>
              <a:t>a </a:t>
            </a:r>
            <a:r>
              <a:rPr spc="-25" dirty="0">
                <a:latin typeface="Arial"/>
                <a:cs typeface="Arial"/>
              </a:rPr>
              <a:t>majority </a:t>
            </a:r>
            <a:r>
              <a:rPr spc="-5" dirty="0">
                <a:latin typeface="Arial"/>
                <a:cs typeface="Arial"/>
              </a:rPr>
              <a:t>of </a:t>
            </a:r>
            <a:r>
              <a:rPr spc="-105" dirty="0">
                <a:latin typeface="Arial"/>
                <a:cs typeface="Arial"/>
              </a:rPr>
              <a:t>≥4  </a:t>
            </a:r>
            <a:r>
              <a:rPr spc="-15" dirty="0">
                <a:latin typeface="Carlito"/>
                <a:cs typeface="Carlito"/>
              </a:rPr>
              <a:t>separate </a:t>
            </a:r>
            <a:r>
              <a:rPr spc="-5" dirty="0">
                <a:latin typeface="Carlito"/>
                <a:cs typeface="Carlito"/>
              </a:rPr>
              <a:t>blood cultures, with </a:t>
            </a:r>
            <a:r>
              <a:rPr spc="-20" dirty="0">
                <a:latin typeface="Carlito"/>
                <a:cs typeface="Carlito"/>
              </a:rPr>
              <a:t>first  </a:t>
            </a:r>
            <a:r>
              <a:rPr dirty="0">
                <a:latin typeface="Carlito"/>
                <a:cs typeface="Carlito"/>
              </a:rPr>
              <a:t>and </a:t>
            </a:r>
            <a:r>
              <a:rPr spc="-10" dirty="0">
                <a:latin typeface="Carlito"/>
                <a:cs typeface="Carlito"/>
              </a:rPr>
              <a:t>last drawn </a:t>
            </a:r>
            <a:r>
              <a:rPr spc="-15" dirty="0">
                <a:latin typeface="Carlito"/>
                <a:cs typeface="Carlito"/>
              </a:rPr>
              <a:t>at </a:t>
            </a:r>
            <a:r>
              <a:rPr spc="-10" dirty="0">
                <a:latin typeface="Carlito"/>
                <a:cs typeface="Carlito"/>
              </a:rPr>
              <a:t>least </a:t>
            </a:r>
            <a:r>
              <a:rPr dirty="0">
                <a:latin typeface="Carlito"/>
                <a:cs typeface="Carlito"/>
              </a:rPr>
              <a:t>1 h apart</a:t>
            </a:r>
          </a:p>
          <a:p>
            <a:pPr marR="142875" algn="ctr">
              <a:lnSpc>
                <a:spcPct val="100000"/>
              </a:lnSpc>
              <a:spcBef>
                <a:spcPts val="480"/>
              </a:spcBef>
            </a:pPr>
            <a:r>
              <a:rPr b="1" i="1" spc="-5" dirty="0">
                <a:latin typeface="Carlito"/>
                <a:cs typeface="Carlito"/>
              </a:rPr>
              <a:t>Or</a:t>
            </a:r>
            <a:endParaRPr dirty="0">
              <a:latin typeface="Carlito"/>
              <a:cs typeface="Carlito"/>
            </a:endParaRPr>
          </a:p>
          <a:p>
            <a:pPr marL="355600" marR="461645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pc="-5" dirty="0">
                <a:latin typeface="Carlito"/>
                <a:cs typeface="Carlito"/>
              </a:rPr>
              <a:t>Single </a:t>
            </a:r>
            <a:r>
              <a:rPr spc="-10" dirty="0">
                <a:latin typeface="Carlito"/>
                <a:cs typeface="Carlito"/>
              </a:rPr>
              <a:t>positive </a:t>
            </a:r>
            <a:r>
              <a:rPr spc="-5" dirty="0">
                <a:latin typeface="Carlito"/>
                <a:cs typeface="Carlito"/>
              </a:rPr>
              <a:t>blood culture </a:t>
            </a:r>
            <a:r>
              <a:rPr spc="-20" dirty="0">
                <a:latin typeface="Carlito"/>
                <a:cs typeface="Carlito"/>
              </a:rPr>
              <a:t>for  </a:t>
            </a:r>
            <a:r>
              <a:rPr i="1" spc="-10" dirty="0">
                <a:latin typeface="Carlito"/>
                <a:cs typeface="Carlito"/>
              </a:rPr>
              <a:t>Coxiella </a:t>
            </a:r>
            <a:r>
              <a:rPr i="1" spc="-5" dirty="0">
                <a:latin typeface="Carlito"/>
                <a:cs typeface="Carlito"/>
              </a:rPr>
              <a:t>burnetii or phase </a:t>
            </a:r>
            <a:r>
              <a:rPr i="1" dirty="0">
                <a:latin typeface="Carlito"/>
                <a:cs typeface="Carlito"/>
              </a:rPr>
              <a:t>I IgG  </a:t>
            </a:r>
            <a:r>
              <a:rPr i="1" spc="-5" dirty="0">
                <a:latin typeface="Carlito"/>
                <a:cs typeface="Carlito"/>
              </a:rPr>
              <a:t>antibody </a:t>
            </a:r>
            <a:r>
              <a:rPr spc="-5" dirty="0">
                <a:latin typeface="Carlito"/>
                <a:cs typeface="Carlito"/>
              </a:rPr>
              <a:t>titer </a:t>
            </a:r>
            <a:r>
              <a:rPr dirty="0">
                <a:latin typeface="Carlito"/>
                <a:cs typeface="Carlito"/>
              </a:rPr>
              <a:t>of</a:t>
            </a:r>
            <a:r>
              <a:rPr spc="-30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&gt;1:800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4544567" y="861058"/>
            <a:ext cx="4418330" cy="6002020"/>
            <a:chOff x="4544567" y="861058"/>
            <a:chExt cx="4418330" cy="6002020"/>
          </a:xfrm>
        </p:grpSpPr>
        <p:sp>
          <p:nvSpPr>
            <p:cNvPr id="11" name="object 11"/>
            <p:cNvSpPr/>
            <p:nvPr/>
          </p:nvSpPr>
          <p:spPr>
            <a:xfrm>
              <a:off x="4600955" y="886966"/>
              <a:ext cx="4361688" cy="5971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4567" y="861058"/>
              <a:ext cx="4416551" cy="5871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48199" y="914399"/>
              <a:ext cx="4267200" cy="5943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48199" y="914399"/>
              <a:ext cx="4267200" cy="5943600"/>
            </a:xfrm>
            <a:custGeom>
              <a:avLst/>
              <a:gdLst/>
              <a:ahLst/>
              <a:cxnLst/>
              <a:rect l="l" t="t" r="r" b="b"/>
              <a:pathLst>
                <a:path w="4267200" h="5943600">
                  <a:moveTo>
                    <a:pt x="0" y="5943600"/>
                  </a:moveTo>
                  <a:lnTo>
                    <a:pt x="4267200" y="5943600"/>
                  </a:lnTo>
                  <a:lnTo>
                    <a:pt x="4267200" y="0"/>
                  </a:lnTo>
                  <a:lnTo>
                    <a:pt x="0" y="0"/>
                  </a:lnTo>
                  <a:lnTo>
                    <a:pt x="0" y="59436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27575" y="930909"/>
            <a:ext cx="3992879" cy="558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63625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2000" b="1" dirty="0">
                <a:latin typeface="Carlito"/>
                <a:cs typeface="Carlito"/>
              </a:rPr>
              <a:t>2.</a:t>
            </a:r>
            <a:r>
              <a:rPr b="1" dirty="0">
                <a:latin typeface="Carlito"/>
                <a:cs typeface="Carlito"/>
              </a:rPr>
              <a:t>	</a:t>
            </a:r>
            <a:r>
              <a:rPr b="1" spc="-10" dirty="0">
                <a:latin typeface="Carlito"/>
                <a:cs typeface="Carlito"/>
              </a:rPr>
              <a:t>Evidence </a:t>
            </a:r>
            <a:r>
              <a:rPr b="1" dirty="0">
                <a:latin typeface="Carlito"/>
                <a:cs typeface="Carlito"/>
              </a:rPr>
              <a:t>of </a:t>
            </a:r>
            <a:r>
              <a:rPr b="1" spc="-5" dirty="0">
                <a:latin typeface="Carlito"/>
                <a:cs typeface="Carlito"/>
              </a:rPr>
              <a:t>Endocardial  </a:t>
            </a:r>
            <a:r>
              <a:rPr b="1" spc="-10" dirty="0">
                <a:latin typeface="Carlito"/>
                <a:cs typeface="Carlito"/>
              </a:rPr>
              <a:t>involvement</a:t>
            </a:r>
            <a:endParaRPr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pc="-15" dirty="0">
                <a:latin typeface="Carlito"/>
                <a:cs typeface="Carlito"/>
              </a:rPr>
              <a:t>Positive</a:t>
            </a:r>
            <a:r>
              <a:rPr spc="20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echocardiogram</a:t>
            </a:r>
            <a:endParaRPr dirty="0">
              <a:latin typeface="Carlito"/>
              <a:cs typeface="Carlito"/>
            </a:endParaRPr>
          </a:p>
          <a:p>
            <a:pPr marL="355600" marR="13970">
              <a:lnSpc>
                <a:spcPct val="99900"/>
              </a:lnSpc>
              <a:spcBef>
                <a:spcPts val="500"/>
              </a:spcBef>
            </a:pPr>
            <a:r>
              <a:rPr dirty="0">
                <a:latin typeface="Wingdings"/>
                <a:cs typeface="Wingdings"/>
              </a:rPr>
              <a:t>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rlito"/>
                <a:cs typeface="Carlito"/>
              </a:rPr>
              <a:t>Oscillating </a:t>
            </a:r>
            <a:r>
              <a:rPr spc="-10" dirty="0">
                <a:latin typeface="Carlito"/>
                <a:cs typeface="Carlito"/>
              </a:rPr>
              <a:t>intracardiac </a:t>
            </a:r>
            <a:r>
              <a:rPr spc="-5" dirty="0">
                <a:latin typeface="Carlito"/>
                <a:cs typeface="Carlito"/>
              </a:rPr>
              <a:t>mass on  </a:t>
            </a:r>
            <a:r>
              <a:rPr spc="-15" dirty="0">
                <a:latin typeface="Carlito"/>
                <a:cs typeface="Carlito"/>
              </a:rPr>
              <a:t>valve </a:t>
            </a:r>
            <a:r>
              <a:rPr spc="-5" dirty="0">
                <a:latin typeface="Carlito"/>
                <a:cs typeface="Carlito"/>
              </a:rPr>
              <a:t>or supporting structures or </a:t>
            </a:r>
            <a:r>
              <a:rPr dirty="0">
                <a:latin typeface="Carlito"/>
                <a:cs typeface="Carlito"/>
              </a:rPr>
              <a:t>in  the </a:t>
            </a:r>
            <a:r>
              <a:rPr spc="-5" dirty="0">
                <a:latin typeface="Carlito"/>
                <a:cs typeface="Carlito"/>
              </a:rPr>
              <a:t>path of </a:t>
            </a:r>
            <a:r>
              <a:rPr spc="-10" dirty="0">
                <a:latin typeface="Carlito"/>
                <a:cs typeface="Carlito"/>
              </a:rPr>
              <a:t>regurgitant </a:t>
            </a:r>
            <a:r>
              <a:rPr spc="-5" dirty="0">
                <a:latin typeface="Carlito"/>
                <a:cs typeface="Carlito"/>
              </a:rPr>
              <a:t>jets or </a:t>
            </a:r>
            <a:r>
              <a:rPr dirty="0">
                <a:latin typeface="Carlito"/>
                <a:cs typeface="Carlito"/>
              </a:rPr>
              <a:t>in  </a:t>
            </a:r>
            <a:r>
              <a:rPr spc="-10" dirty="0">
                <a:latin typeface="Carlito"/>
                <a:cs typeface="Carlito"/>
              </a:rPr>
              <a:t>implanted material, </a:t>
            </a:r>
            <a:r>
              <a:rPr dirty="0">
                <a:latin typeface="Carlito"/>
                <a:cs typeface="Carlito"/>
              </a:rPr>
              <a:t>in the </a:t>
            </a:r>
            <a:r>
              <a:rPr spc="-5" dirty="0">
                <a:latin typeface="Carlito"/>
                <a:cs typeface="Carlito"/>
              </a:rPr>
              <a:t>absence  </a:t>
            </a:r>
            <a:r>
              <a:rPr dirty="0">
                <a:latin typeface="Carlito"/>
                <a:cs typeface="Carlito"/>
              </a:rPr>
              <a:t>of an </a:t>
            </a:r>
            <a:r>
              <a:rPr spc="-10" dirty="0">
                <a:latin typeface="Carlito"/>
                <a:cs typeface="Carlito"/>
              </a:rPr>
              <a:t>alternative anatomic  explanation,</a:t>
            </a:r>
            <a:r>
              <a:rPr dirty="0">
                <a:latin typeface="Carlito"/>
                <a:cs typeface="Carlito"/>
              </a:rPr>
              <a:t> </a:t>
            </a:r>
            <a:r>
              <a:rPr i="1" dirty="0">
                <a:latin typeface="Carlito"/>
                <a:cs typeface="Carlito"/>
              </a:rPr>
              <a:t>or</a:t>
            </a:r>
            <a:endParaRPr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490"/>
              </a:spcBef>
            </a:pPr>
            <a:r>
              <a:rPr dirty="0">
                <a:latin typeface="Wingdings"/>
                <a:cs typeface="Wingdings"/>
              </a:rPr>
              <a:t>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>
                <a:latin typeface="Carlito"/>
                <a:cs typeface="Carlito"/>
              </a:rPr>
              <a:t>Abscess,</a:t>
            </a:r>
            <a:r>
              <a:rPr spc="-50" dirty="0">
                <a:latin typeface="Carlito"/>
                <a:cs typeface="Carlito"/>
              </a:rPr>
              <a:t> </a:t>
            </a:r>
            <a:r>
              <a:rPr i="1" dirty="0">
                <a:latin typeface="Carlito"/>
                <a:cs typeface="Carlito"/>
              </a:rPr>
              <a:t>or</a:t>
            </a:r>
            <a:endParaRPr dirty="0">
              <a:latin typeface="Carlito"/>
              <a:cs typeface="Carlito"/>
            </a:endParaRPr>
          </a:p>
          <a:p>
            <a:pPr marL="355600">
              <a:lnSpc>
                <a:spcPts val="2395"/>
              </a:lnSpc>
              <a:spcBef>
                <a:spcPts val="480"/>
              </a:spcBef>
            </a:pPr>
            <a:r>
              <a:rPr dirty="0">
                <a:latin typeface="Wingdings"/>
                <a:cs typeface="Wingdings"/>
              </a:rPr>
              <a:t>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rlito"/>
                <a:cs typeface="Carlito"/>
              </a:rPr>
              <a:t>New partial dehiscence</a:t>
            </a:r>
            <a:r>
              <a:rPr spc="-65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of</a:t>
            </a:r>
            <a:endParaRPr dirty="0">
              <a:latin typeface="Carlito"/>
              <a:cs typeface="Carlito"/>
            </a:endParaRPr>
          </a:p>
          <a:p>
            <a:pPr marL="355600">
              <a:lnSpc>
                <a:spcPts val="2395"/>
              </a:lnSpc>
            </a:pPr>
            <a:r>
              <a:rPr spc="-10" dirty="0">
                <a:latin typeface="Carlito"/>
                <a:cs typeface="Carlito"/>
              </a:rPr>
              <a:t>prosthetic</a:t>
            </a:r>
            <a:r>
              <a:rPr spc="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valve,</a:t>
            </a:r>
            <a:endParaRPr dirty="0">
              <a:latin typeface="Carlito"/>
              <a:cs typeface="Carlito"/>
            </a:endParaRPr>
          </a:p>
          <a:p>
            <a:pPr marR="269240" algn="ctr">
              <a:lnSpc>
                <a:spcPct val="100000"/>
              </a:lnSpc>
              <a:spcBef>
                <a:spcPts val="484"/>
              </a:spcBef>
            </a:pPr>
            <a:r>
              <a:rPr b="1" i="1" dirty="0">
                <a:latin typeface="Carlito"/>
                <a:cs typeface="Carlito"/>
              </a:rPr>
              <a:t>Or</a:t>
            </a:r>
            <a:endParaRPr dirty="0">
              <a:latin typeface="Carlito"/>
              <a:cs typeface="Carlito"/>
            </a:endParaRPr>
          </a:p>
          <a:p>
            <a:pPr marL="527685" marR="5080" indent="-51562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pc="-5" dirty="0">
                <a:latin typeface="Carlito"/>
                <a:cs typeface="Carlito"/>
              </a:rPr>
              <a:t>New </a:t>
            </a:r>
            <a:r>
              <a:rPr spc="-10" dirty="0">
                <a:latin typeface="Carlito"/>
                <a:cs typeface="Carlito"/>
              </a:rPr>
              <a:t>valvular regurgitation  </a:t>
            </a:r>
            <a:r>
              <a:rPr spc="-5" dirty="0">
                <a:latin typeface="Carlito"/>
                <a:cs typeface="Carlito"/>
              </a:rPr>
              <a:t>(increase or </a:t>
            </a:r>
            <a:r>
              <a:rPr dirty="0">
                <a:latin typeface="Carlito"/>
                <a:cs typeface="Carlito"/>
              </a:rPr>
              <a:t>change in</a:t>
            </a:r>
            <a:r>
              <a:rPr spc="-7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preexisting  </a:t>
            </a:r>
            <a:r>
              <a:rPr spc="-5" dirty="0">
                <a:latin typeface="Carlito"/>
                <a:cs typeface="Carlito"/>
              </a:rPr>
              <a:t>murmur </a:t>
            </a:r>
            <a:r>
              <a:rPr dirty="0">
                <a:latin typeface="Carlito"/>
                <a:cs typeface="Carlito"/>
              </a:rPr>
              <a:t>not</a:t>
            </a:r>
            <a:r>
              <a:rPr spc="-1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sufficient)</a:t>
            </a:r>
            <a:endParaRPr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1806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0579"/>
            <a:ext cx="8948947" cy="1056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273" y="331978"/>
            <a:ext cx="84493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MODIFIED DUKE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CRITERIA-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MINOR</a:t>
            </a:r>
            <a:r>
              <a:rPr sz="28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CRITERIA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200" y="1179575"/>
            <a:ext cx="4467225" cy="5440680"/>
            <a:chOff x="76200" y="1179575"/>
            <a:chExt cx="4467225" cy="5440680"/>
          </a:xfrm>
        </p:grpSpPr>
        <p:sp>
          <p:nvSpPr>
            <p:cNvPr id="5" name="object 5"/>
            <p:cNvSpPr/>
            <p:nvPr/>
          </p:nvSpPr>
          <p:spPr>
            <a:xfrm>
              <a:off x="181355" y="1267967"/>
              <a:ext cx="4361688" cy="53522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00" y="1179575"/>
              <a:ext cx="4270248" cy="53080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600" y="1295399"/>
              <a:ext cx="4267200" cy="5257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600" y="1295399"/>
              <a:ext cx="4267200" cy="5257800"/>
            </a:xfrm>
            <a:custGeom>
              <a:avLst/>
              <a:gdLst/>
              <a:ahLst/>
              <a:cxnLst/>
              <a:rect l="l" t="t" r="r" b="b"/>
              <a:pathLst>
                <a:path w="4267200" h="5257800">
                  <a:moveTo>
                    <a:pt x="0" y="5257800"/>
                  </a:moveTo>
                  <a:lnTo>
                    <a:pt x="4267200" y="5257800"/>
                  </a:lnTo>
                  <a:lnTo>
                    <a:pt x="4267200" y="0"/>
                  </a:lnTo>
                  <a:lnTo>
                    <a:pt x="0" y="0"/>
                  </a:lnTo>
                  <a:lnTo>
                    <a:pt x="0" y="52578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7340" y="1223667"/>
            <a:ext cx="3838575" cy="43832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69900" marR="5080" indent="-457200">
              <a:lnSpc>
                <a:spcPct val="99700"/>
              </a:lnSpc>
              <a:spcBef>
                <a:spcPts val="459"/>
              </a:spcBef>
              <a:tabLst>
                <a:tab pos="412115" algn="l"/>
              </a:tabLst>
            </a:pPr>
            <a:r>
              <a:rPr sz="2600" dirty="0">
                <a:latin typeface="Carlito"/>
                <a:cs typeface="Carlito"/>
              </a:rPr>
              <a:t>1.	</a:t>
            </a:r>
            <a:r>
              <a:rPr sz="2000" spc="-5" dirty="0">
                <a:latin typeface="Carlito"/>
                <a:cs typeface="Carlito"/>
              </a:rPr>
              <a:t>Predisposition:  </a:t>
            </a:r>
            <a:r>
              <a:rPr sz="2000" spc="-10" dirty="0">
                <a:latin typeface="Carlito"/>
                <a:cs typeface="Carlito"/>
              </a:rPr>
              <a:t>predisposing </a:t>
            </a:r>
            <a:r>
              <a:rPr sz="2000" spc="-5" dirty="0">
                <a:latin typeface="Carlito"/>
                <a:cs typeface="Carlito"/>
              </a:rPr>
              <a:t>heart </a:t>
            </a:r>
            <a:r>
              <a:rPr sz="2000" spc="-10" dirty="0">
                <a:latin typeface="Carlito"/>
                <a:cs typeface="Carlito"/>
              </a:rPr>
              <a:t>conditions  </a:t>
            </a:r>
            <a:r>
              <a:rPr sz="2000" i="1" spc="-5" dirty="0">
                <a:latin typeface="Carlito"/>
                <a:cs typeface="Carlito"/>
              </a:rPr>
              <a:t>or injection </a:t>
            </a:r>
            <a:r>
              <a:rPr sz="2000" i="1" spc="-10" dirty="0">
                <a:latin typeface="Carlito"/>
                <a:cs typeface="Carlito"/>
              </a:rPr>
              <a:t>drug</a:t>
            </a:r>
            <a:r>
              <a:rPr sz="2000" i="1" spc="-30" dirty="0">
                <a:latin typeface="Carlito"/>
                <a:cs typeface="Carlito"/>
              </a:rPr>
              <a:t> </a:t>
            </a:r>
            <a:r>
              <a:rPr sz="2000" i="1" spc="-10" dirty="0">
                <a:latin typeface="Carlito"/>
                <a:cs typeface="Carlito"/>
              </a:rPr>
              <a:t>use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27685" algn="l"/>
              </a:tabLst>
            </a:pPr>
            <a:r>
              <a:rPr sz="2000" dirty="0">
                <a:latin typeface="Carlito"/>
                <a:cs typeface="Carlito"/>
              </a:rPr>
              <a:t>2.	</a:t>
            </a:r>
            <a:r>
              <a:rPr sz="2000" spc="-175" dirty="0">
                <a:latin typeface="Arial"/>
                <a:cs typeface="Arial"/>
              </a:rPr>
              <a:t>Fever </a:t>
            </a:r>
            <a:r>
              <a:rPr sz="2000" spc="-85" dirty="0">
                <a:latin typeface="Arial"/>
                <a:cs typeface="Arial"/>
              </a:rPr>
              <a:t>≥38.0</a:t>
            </a:r>
            <a:r>
              <a:rPr sz="2000" spc="-85" dirty="0">
                <a:latin typeface="Carlito"/>
                <a:cs typeface="Carlito"/>
              </a:rPr>
              <a:t>°C</a:t>
            </a:r>
            <a:r>
              <a:rPr sz="2000" spc="-75" dirty="0">
                <a:latin typeface="Carlito"/>
                <a:cs typeface="Carlito"/>
              </a:rPr>
              <a:t> </a:t>
            </a:r>
            <a:r>
              <a:rPr sz="2000" spc="-70" dirty="0">
                <a:latin typeface="Carlito"/>
                <a:cs typeface="Carlito"/>
              </a:rPr>
              <a:t>(</a:t>
            </a:r>
            <a:r>
              <a:rPr sz="2000" spc="-70" dirty="0">
                <a:latin typeface="Arial"/>
                <a:cs typeface="Arial"/>
              </a:rPr>
              <a:t>≥100.4</a:t>
            </a:r>
            <a:r>
              <a:rPr sz="2000" spc="-70" dirty="0">
                <a:latin typeface="Carlito"/>
                <a:cs typeface="Carlito"/>
              </a:rPr>
              <a:t>°F)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Carlito"/>
              <a:cs typeface="Carlito"/>
            </a:endParaRPr>
          </a:p>
          <a:p>
            <a:pPr marL="429895" indent="-417830">
              <a:lnSpc>
                <a:spcPct val="100000"/>
              </a:lnSpc>
              <a:buAutoNum type="arabicPeriod" startAt="3"/>
              <a:tabLst>
                <a:tab pos="429895" algn="l"/>
                <a:tab pos="430530" algn="l"/>
              </a:tabLst>
            </a:pPr>
            <a:r>
              <a:rPr sz="2000" spc="-20" dirty="0">
                <a:latin typeface="Carlito"/>
                <a:cs typeface="Carlito"/>
              </a:rPr>
              <a:t>Vascular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phenomena:</a:t>
            </a:r>
            <a:endParaRPr sz="2000" dirty="0">
              <a:latin typeface="Carlito"/>
              <a:cs typeface="Carlito"/>
            </a:endParaRPr>
          </a:p>
          <a:p>
            <a:pPr marL="820419" lvl="1" indent="-351155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820419" algn="l"/>
                <a:tab pos="821055" algn="l"/>
              </a:tabLst>
            </a:pPr>
            <a:r>
              <a:rPr sz="2000" spc="-5" dirty="0">
                <a:latin typeface="Carlito"/>
                <a:cs typeface="Carlito"/>
              </a:rPr>
              <a:t>Major arterial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emboli</a:t>
            </a:r>
            <a:endParaRPr sz="2000" dirty="0">
              <a:latin typeface="Carlito"/>
              <a:cs typeface="Carlito"/>
            </a:endParaRPr>
          </a:p>
          <a:p>
            <a:pPr marL="820419" lvl="1" indent="-351155">
              <a:lnSpc>
                <a:spcPct val="100000"/>
              </a:lnSpc>
              <a:spcBef>
                <a:spcPts val="260"/>
              </a:spcBef>
              <a:buFont typeface="Arial"/>
              <a:buChar char="–"/>
              <a:tabLst>
                <a:tab pos="820419" algn="l"/>
                <a:tab pos="821055" algn="l"/>
              </a:tabLst>
            </a:pPr>
            <a:r>
              <a:rPr sz="2000" spc="-10" dirty="0">
                <a:latin typeface="Carlito"/>
                <a:cs typeface="Carlito"/>
              </a:rPr>
              <a:t>Septic </a:t>
            </a:r>
            <a:r>
              <a:rPr sz="2000" spc="-5" dirty="0">
                <a:latin typeface="Carlito"/>
                <a:cs typeface="Carlito"/>
              </a:rPr>
              <a:t>pulmonary</a:t>
            </a:r>
            <a:r>
              <a:rPr sz="2000" spc="-20" dirty="0">
                <a:latin typeface="Carlito"/>
                <a:cs typeface="Carlito"/>
              </a:rPr>
              <a:t> infarcts</a:t>
            </a:r>
            <a:endParaRPr sz="20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rlito"/>
                <a:cs typeface="Carlito"/>
              </a:rPr>
              <a:t>Mycotic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aneurysm</a:t>
            </a:r>
            <a:endParaRPr sz="20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27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rlito"/>
                <a:cs typeface="Carlito"/>
              </a:rPr>
              <a:t>Intracranial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hemorrhage</a:t>
            </a:r>
            <a:endParaRPr sz="20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2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rlito"/>
                <a:cs typeface="Carlito"/>
              </a:rPr>
              <a:t>Conjunctival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hemorrhages</a:t>
            </a:r>
            <a:endParaRPr sz="20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rlito"/>
                <a:cs typeface="Carlito"/>
              </a:rPr>
              <a:t>Janeway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lesions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98847" y="1179575"/>
            <a:ext cx="4511040" cy="5440680"/>
            <a:chOff x="4498847" y="1179575"/>
            <a:chExt cx="4511040" cy="5440680"/>
          </a:xfrm>
        </p:grpSpPr>
        <p:sp>
          <p:nvSpPr>
            <p:cNvPr id="11" name="object 11"/>
            <p:cNvSpPr/>
            <p:nvPr/>
          </p:nvSpPr>
          <p:spPr>
            <a:xfrm>
              <a:off x="4600955" y="1267967"/>
              <a:ext cx="4361688" cy="53522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98847" y="1179575"/>
              <a:ext cx="4511040" cy="49728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48199" y="1295399"/>
              <a:ext cx="4267200" cy="5257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48199" y="1295399"/>
              <a:ext cx="4267200" cy="5257800"/>
            </a:xfrm>
            <a:custGeom>
              <a:avLst/>
              <a:gdLst/>
              <a:ahLst/>
              <a:cxnLst/>
              <a:rect l="l" t="t" r="r" b="b"/>
              <a:pathLst>
                <a:path w="4267200" h="5257800">
                  <a:moveTo>
                    <a:pt x="0" y="5257800"/>
                  </a:moveTo>
                  <a:lnTo>
                    <a:pt x="4267200" y="5257800"/>
                  </a:lnTo>
                  <a:lnTo>
                    <a:pt x="4267200" y="0"/>
                  </a:lnTo>
                  <a:lnTo>
                    <a:pt x="0" y="0"/>
                  </a:lnTo>
                  <a:lnTo>
                    <a:pt x="0" y="52578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sz="half" idx="3"/>
          </p:nvPr>
        </p:nvSpPr>
        <p:spPr>
          <a:xfrm>
            <a:off x="4727575" y="1524657"/>
            <a:ext cx="3467734" cy="4461478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412115" indent="-400050">
              <a:lnSpc>
                <a:spcPct val="100000"/>
              </a:lnSpc>
              <a:spcBef>
                <a:spcPts val="450"/>
              </a:spcBef>
              <a:buAutoNum type="arabicPeriod" startAt="4"/>
              <a:tabLst>
                <a:tab pos="412115" algn="l"/>
                <a:tab pos="412750" algn="l"/>
              </a:tabLst>
            </a:pPr>
            <a:r>
              <a:rPr sz="1800" dirty="0"/>
              <a:t>Immunologic</a:t>
            </a:r>
            <a:r>
              <a:rPr sz="1800" spc="-40" dirty="0"/>
              <a:t> </a:t>
            </a:r>
            <a:r>
              <a:rPr sz="1800" spc="-5" dirty="0"/>
              <a:t>phenomena:</a:t>
            </a:r>
          </a:p>
          <a:p>
            <a:pPr marL="820419" lvl="1" indent="-351155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820419" algn="l"/>
                <a:tab pos="821055" algn="l"/>
              </a:tabLst>
            </a:pPr>
            <a:r>
              <a:rPr spc="-5" dirty="0">
                <a:latin typeface="Carlito"/>
                <a:cs typeface="Carlito"/>
              </a:rPr>
              <a:t>Glomerulonephritis</a:t>
            </a:r>
            <a:endParaRPr dirty="0">
              <a:latin typeface="Carlito"/>
              <a:cs typeface="Carlito"/>
            </a:endParaRPr>
          </a:p>
          <a:p>
            <a:pPr marL="820419" lvl="1" indent="-351155">
              <a:lnSpc>
                <a:spcPct val="100000"/>
              </a:lnSpc>
              <a:spcBef>
                <a:spcPts val="270"/>
              </a:spcBef>
              <a:buChar char="–"/>
              <a:tabLst>
                <a:tab pos="820419" algn="l"/>
                <a:tab pos="821055" algn="l"/>
              </a:tabLst>
            </a:pPr>
            <a:r>
              <a:rPr spc="-120" dirty="0">
                <a:latin typeface="Arial"/>
                <a:cs typeface="Arial"/>
              </a:rPr>
              <a:t>Osler’s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spc="-125" dirty="0">
                <a:latin typeface="Arial"/>
                <a:cs typeface="Arial"/>
              </a:rPr>
              <a:t>nodes</a:t>
            </a:r>
            <a:endParaRPr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60"/>
              </a:spcBef>
              <a:buChar char="–"/>
              <a:tabLst>
                <a:tab pos="756285" algn="l"/>
                <a:tab pos="756920" algn="l"/>
              </a:tabLst>
            </a:pPr>
            <a:r>
              <a:rPr spc="-130" dirty="0">
                <a:latin typeface="Arial"/>
                <a:cs typeface="Arial"/>
              </a:rPr>
              <a:t>Roth’s</a:t>
            </a:r>
            <a:r>
              <a:rPr spc="-100" dirty="0">
                <a:latin typeface="Arial"/>
                <a:cs typeface="Arial"/>
              </a:rPr>
              <a:t> spots</a:t>
            </a:r>
            <a:endParaRPr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pc="-10" dirty="0">
                <a:latin typeface="Carlito"/>
                <a:cs typeface="Carlito"/>
              </a:rPr>
              <a:t>Rheumatoid</a:t>
            </a:r>
            <a:r>
              <a:rPr spc="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factor</a:t>
            </a:r>
            <a:endParaRPr dirty="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"/>
              <a:buChar char="–"/>
            </a:pPr>
            <a:endParaRPr dirty="0">
              <a:latin typeface="Carlito"/>
              <a:cs typeface="Carlito"/>
            </a:endParaRPr>
          </a:p>
          <a:p>
            <a:pPr marL="412115" indent="-400050">
              <a:lnSpc>
                <a:spcPct val="100000"/>
              </a:lnSpc>
              <a:buAutoNum type="arabicPeriod" startAt="4"/>
              <a:tabLst>
                <a:tab pos="412115" algn="l"/>
                <a:tab pos="412750" algn="l"/>
              </a:tabLst>
            </a:pPr>
            <a:r>
              <a:rPr sz="1800" spc="-5" dirty="0"/>
              <a:t>Microbiologic</a:t>
            </a:r>
            <a:r>
              <a:rPr sz="1800" spc="-15" dirty="0"/>
              <a:t> </a:t>
            </a:r>
            <a:r>
              <a:rPr sz="1800" dirty="0"/>
              <a:t>evidence:</a:t>
            </a:r>
          </a:p>
          <a:p>
            <a:pPr marL="927100" marR="5080" lvl="1" indent="-513715">
              <a:lnSpc>
                <a:spcPts val="2380"/>
              </a:lnSpc>
              <a:spcBef>
                <a:spcPts val="590"/>
              </a:spcBef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spc="-10" dirty="0">
                <a:latin typeface="Carlito"/>
                <a:cs typeface="Carlito"/>
              </a:rPr>
              <a:t>positive </a:t>
            </a:r>
            <a:r>
              <a:rPr spc="-5" dirty="0">
                <a:latin typeface="Carlito"/>
                <a:cs typeface="Carlito"/>
              </a:rPr>
              <a:t>blood </a:t>
            </a:r>
            <a:r>
              <a:rPr spc="-15" dirty="0">
                <a:latin typeface="Carlito"/>
                <a:cs typeface="Carlito"/>
              </a:rPr>
              <a:t>culture </a:t>
            </a:r>
            <a:r>
              <a:rPr spc="-10" dirty="0">
                <a:latin typeface="Carlito"/>
                <a:cs typeface="Carlito"/>
              </a:rPr>
              <a:t>but  not </a:t>
            </a:r>
            <a:r>
              <a:rPr spc="-5" dirty="0">
                <a:latin typeface="Carlito"/>
                <a:cs typeface="Carlito"/>
              </a:rPr>
              <a:t>meeting major</a:t>
            </a:r>
            <a:r>
              <a:rPr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criterion</a:t>
            </a:r>
            <a:endParaRPr dirty="0">
              <a:latin typeface="Carlito"/>
              <a:cs typeface="Carlito"/>
            </a:endParaRPr>
          </a:p>
          <a:p>
            <a:pPr marL="927100" marR="321310" lvl="1" indent="-513715">
              <a:lnSpc>
                <a:spcPct val="90000"/>
              </a:lnSpc>
              <a:spcBef>
                <a:spcPts val="489"/>
              </a:spcBef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i="1" spc="-5" dirty="0">
                <a:latin typeface="Carlito"/>
                <a:cs typeface="Carlito"/>
              </a:rPr>
              <a:t>or serologic </a:t>
            </a:r>
            <a:r>
              <a:rPr i="1" spc="-10" dirty="0">
                <a:latin typeface="Carlito"/>
                <a:cs typeface="Carlito"/>
              </a:rPr>
              <a:t>evidence of  </a:t>
            </a:r>
            <a:r>
              <a:rPr i="1" spc="-5" dirty="0">
                <a:latin typeface="Carlito"/>
                <a:cs typeface="Carlito"/>
              </a:rPr>
              <a:t>active </a:t>
            </a:r>
            <a:r>
              <a:rPr i="1" spc="-10" dirty="0">
                <a:latin typeface="Carlito"/>
                <a:cs typeface="Carlito"/>
              </a:rPr>
              <a:t>infection </a:t>
            </a:r>
            <a:r>
              <a:rPr i="1" spc="-5" dirty="0">
                <a:latin typeface="Carlito"/>
                <a:cs typeface="Carlito"/>
              </a:rPr>
              <a:t>with </a:t>
            </a:r>
            <a:r>
              <a:rPr spc="-5" dirty="0">
                <a:latin typeface="Carlito"/>
                <a:cs typeface="Carlito"/>
              </a:rPr>
              <a:t>an  </a:t>
            </a:r>
            <a:r>
              <a:rPr spc="-10" dirty="0">
                <a:latin typeface="Carlito"/>
                <a:cs typeface="Carlito"/>
              </a:rPr>
              <a:t>organism </a:t>
            </a:r>
            <a:r>
              <a:rPr spc="-15" dirty="0">
                <a:latin typeface="Carlito"/>
                <a:cs typeface="Carlito"/>
              </a:rPr>
              <a:t>consistent</a:t>
            </a:r>
            <a:r>
              <a:rPr spc="-80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with  </a:t>
            </a:r>
            <a:r>
              <a:rPr spc="-15" dirty="0">
                <a:latin typeface="Carlito"/>
                <a:cs typeface="Carlito"/>
              </a:rPr>
              <a:t>infective</a:t>
            </a:r>
            <a:r>
              <a:rPr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endocarditiS</a:t>
            </a:r>
            <a:endParaRPr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0279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3669" y="461594"/>
            <a:ext cx="529844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Modified </a:t>
            </a:r>
            <a:r>
              <a:rPr sz="3600" spc="-35" dirty="0"/>
              <a:t>Duke</a:t>
            </a:r>
            <a:r>
              <a:rPr sz="3600" spc="-65" dirty="0"/>
              <a:t> </a:t>
            </a:r>
            <a:r>
              <a:rPr sz="3600" spc="-10" dirty="0"/>
              <a:t>Criteria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568705" y="1677289"/>
            <a:ext cx="200660" cy="207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8839" y="1455583"/>
            <a:ext cx="7487920" cy="549830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Definite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 IE</a:t>
            </a:r>
            <a:endParaRPr sz="2800" dirty="0">
              <a:latin typeface="Carlito"/>
              <a:cs typeface="Carlito"/>
            </a:endParaRPr>
          </a:p>
          <a:p>
            <a:pPr marL="413384" marR="5080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414020" algn="l"/>
              </a:tabLst>
            </a:pPr>
            <a:r>
              <a:rPr sz="2400" spc="-15" dirty="0">
                <a:latin typeface="Carlito"/>
                <a:cs typeface="Carlito"/>
              </a:rPr>
              <a:t>Microorganism </a:t>
            </a:r>
            <a:r>
              <a:rPr sz="2400" spc="-5" dirty="0">
                <a:latin typeface="Carlito"/>
                <a:cs typeface="Carlito"/>
              </a:rPr>
              <a:t>(via culture or </a:t>
            </a:r>
            <a:r>
              <a:rPr sz="2400" spc="-10" dirty="0">
                <a:latin typeface="Carlito"/>
                <a:cs typeface="Carlito"/>
              </a:rPr>
              <a:t>histology) </a:t>
            </a:r>
            <a:r>
              <a:rPr sz="2400" dirty="0">
                <a:latin typeface="Carlito"/>
                <a:cs typeface="Carlito"/>
              </a:rPr>
              <a:t>in a </a:t>
            </a:r>
            <a:r>
              <a:rPr sz="2400" spc="-10" dirty="0">
                <a:latin typeface="Carlito"/>
                <a:cs typeface="Carlito"/>
              </a:rPr>
              <a:t>valvular  </a:t>
            </a:r>
            <a:r>
              <a:rPr sz="2400" spc="-15" dirty="0">
                <a:latin typeface="Carlito"/>
                <a:cs typeface="Carlito"/>
              </a:rPr>
              <a:t>vegetation, </a:t>
            </a:r>
            <a:r>
              <a:rPr sz="2400" spc="-10" dirty="0">
                <a:latin typeface="Carlito"/>
                <a:cs typeface="Carlito"/>
              </a:rPr>
              <a:t>embolized </a:t>
            </a:r>
            <a:r>
              <a:rPr sz="2400" spc="-15" dirty="0">
                <a:latin typeface="Carlito"/>
                <a:cs typeface="Carlito"/>
              </a:rPr>
              <a:t>vegetation,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spc="-15" dirty="0">
                <a:latin typeface="Carlito"/>
                <a:cs typeface="Carlito"/>
              </a:rPr>
              <a:t>intracardiac</a:t>
            </a:r>
            <a:r>
              <a:rPr sz="2400" spc="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abscess</a:t>
            </a:r>
            <a:endParaRPr sz="2400" dirty="0">
              <a:latin typeface="Carlito"/>
              <a:cs typeface="Carlito"/>
            </a:endParaRPr>
          </a:p>
          <a:p>
            <a:pPr marL="413384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414020" algn="l"/>
              </a:tabLst>
            </a:pPr>
            <a:r>
              <a:rPr sz="2400" spc="-10" dirty="0">
                <a:latin typeface="Carlito"/>
                <a:cs typeface="Carlito"/>
              </a:rPr>
              <a:t>Histologic </a:t>
            </a:r>
            <a:r>
              <a:rPr sz="2400" spc="-5" dirty="0">
                <a:latin typeface="Carlito"/>
                <a:cs typeface="Carlito"/>
              </a:rPr>
              <a:t>evidence of </a:t>
            </a:r>
            <a:r>
              <a:rPr sz="2400" spc="-15" dirty="0">
                <a:latin typeface="Carlito"/>
                <a:cs typeface="Carlito"/>
              </a:rPr>
              <a:t>vegetation </a:t>
            </a:r>
            <a:r>
              <a:rPr sz="2400" spc="-10" dirty="0">
                <a:latin typeface="Carlito"/>
                <a:cs typeface="Carlito"/>
              </a:rPr>
              <a:t>or </a:t>
            </a:r>
            <a:r>
              <a:rPr sz="2400" spc="-15" dirty="0">
                <a:latin typeface="Carlito"/>
                <a:cs typeface="Carlito"/>
              </a:rPr>
              <a:t>intracardiac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abscess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Possible</a:t>
            </a:r>
            <a:r>
              <a:rPr sz="2800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spc="-5" dirty="0" smtClean="0">
                <a:solidFill>
                  <a:srgbClr val="FF0000"/>
                </a:solidFill>
                <a:latin typeface="Carlito"/>
                <a:cs typeface="Carlito"/>
              </a:rPr>
              <a:t>IE</a:t>
            </a:r>
            <a:endParaRPr lang="en-US" sz="2800" spc="-5" dirty="0" smtClean="0">
              <a:solidFill>
                <a:srgbClr val="FF0000"/>
              </a:solidFill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2800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en-US" sz="2800" spc="-5" dirty="0" smtClean="0">
                <a:solidFill>
                  <a:srgbClr val="FF0000"/>
                </a:solidFill>
                <a:latin typeface="Carlito"/>
                <a:cs typeface="Carlito"/>
              </a:rPr>
              <a:t>   </a:t>
            </a:r>
            <a:r>
              <a:rPr sz="2400" dirty="0" smtClean="0">
                <a:latin typeface="Carlito"/>
                <a:cs typeface="Carlito"/>
              </a:rPr>
              <a:t>2</a:t>
            </a:r>
            <a:r>
              <a:rPr sz="2400" spc="-30" dirty="0" smtClean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major</a:t>
            </a:r>
          </a:p>
          <a:p>
            <a:pPr marL="413384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414020" algn="l"/>
              </a:tabLst>
            </a:pPr>
            <a:r>
              <a:rPr sz="2400" dirty="0">
                <a:latin typeface="Carlito"/>
                <a:cs typeface="Carlito"/>
              </a:rPr>
              <a:t>1 major and 3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minor</a:t>
            </a:r>
          </a:p>
          <a:p>
            <a:pPr marL="413384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414020" algn="l"/>
              </a:tabLst>
            </a:pPr>
            <a:r>
              <a:rPr sz="2400" dirty="0">
                <a:latin typeface="Carlito"/>
                <a:cs typeface="Carlito"/>
              </a:rPr>
              <a:t>5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minor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Rejected</a:t>
            </a: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IE</a:t>
            </a:r>
            <a:endParaRPr sz="2800" dirty="0">
              <a:latin typeface="Carlito"/>
              <a:cs typeface="Carlito"/>
            </a:endParaRPr>
          </a:p>
          <a:p>
            <a:pPr marL="413384" indent="-287020">
              <a:lnSpc>
                <a:spcPct val="100000"/>
              </a:lnSpc>
              <a:spcBef>
                <a:spcPts val="535"/>
              </a:spcBef>
              <a:buFont typeface="Arial"/>
              <a:buChar char="–"/>
              <a:tabLst>
                <a:tab pos="414020" algn="l"/>
              </a:tabLst>
            </a:pPr>
            <a:r>
              <a:rPr sz="2400" spc="-5" dirty="0">
                <a:latin typeface="Carlito"/>
                <a:cs typeface="Carlito"/>
              </a:rPr>
              <a:t>Resolution of </a:t>
            </a:r>
            <a:r>
              <a:rPr sz="2400" dirty="0">
                <a:latin typeface="Carlito"/>
                <a:cs typeface="Carlito"/>
              </a:rPr>
              <a:t>illness with </a:t>
            </a:r>
            <a:r>
              <a:rPr sz="2400" spc="-15" dirty="0">
                <a:latin typeface="Carlito"/>
                <a:cs typeface="Carlito"/>
              </a:rPr>
              <a:t>four </a:t>
            </a:r>
            <a:r>
              <a:rPr sz="2400" spc="-20" dirty="0">
                <a:latin typeface="Carlito"/>
                <a:cs typeface="Carlito"/>
              </a:rPr>
              <a:t>days </a:t>
            </a:r>
            <a:r>
              <a:rPr sz="2400" spc="-10" dirty="0">
                <a:latin typeface="Carlito"/>
                <a:cs typeface="Carlito"/>
              </a:rPr>
              <a:t>or </a:t>
            </a:r>
            <a:r>
              <a:rPr sz="2400" dirty="0">
                <a:latin typeface="Carlito"/>
                <a:cs typeface="Carlito"/>
              </a:rPr>
              <a:t>less </a:t>
            </a:r>
            <a:r>
              <a:rPr sz="2400" spc="-5" dirty="0">
                <a:latin typeface="Carlito"/>
                <a:cs typeface="Carlito"/>
              </a:rPr>
              <a:t>of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antibiotics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8705" y="3347592"/>
            <a:ext cx="200660" cy="207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8705" y="5091048"/>
            <a:ext cx="200660" cy="207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038" y="377774"/>
            <a:ext cx="74180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Timing of blood</a:t>
            </a:r>
            <a:r>
              <a:rPr spc="-80" dirty="0"/>
              <a:t> </a:t>
            </a:r>
            <a:r>
              <a:rPr spc="-5" dirty="0"/>
              <a:t>collection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04517"/>
            <a:ext cx="7848600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In </a:t>
            </a:r>
            <a:r>
              <a:rPr sz="3200" spc="-15" dirty="0">
                <a:latin typeface="Carlito"/>
                <a:cs typeface="Carlito"/>
              </a:rPr>
              <a:t>patients </a:t>
            </a:r>
            <a:r>
              <a:rPr sz="3200" spc="-5" dirty="0">
                <a:latin typeface="Carlito"/>
                <a:cs typeface="Carlito"/>
              </a:rPr>
              <a:t>with </a:t>
            </a:r>
            <a:r>
              <a:rPr sz="3200" spc="-10" dirty="0">
                <a:latin typeface="Carlito"/>
                <a:cs typeface="Carlito"/>
              </a:rPr>
              <a:t>suspected </a:t>
            </a:r>
            <a:r>
              <a:rPr sz="3200" dirty="0">
                <a:latin typeface="Carlito"/>
                <a:cs typeface="Carlito"/>
              </a:rPr>
              <a:t>IE and </a:t>
            </a:r>
            <a:r>
              <a:rPr sz="3200" spc="-20" dirty="0">
                <a:latin typeface="Carlito"/>
                <a:cs typeface="Carlito"/>
              </a:rPr>
              <a:t>severe  </a:t>
            </a:r>
            <a:r>
              <a:rPr sz="3200" spc="-10" dirty="0">
                <a:latin typeface="Carlito"/>
                <a:cs typeface="Carlito"/>
              </a:rPr>
              <a:t>sepsis </a:t>
            </a:r>
            <a:r>
              <a:rPr sz="3200" spc="-5" dirty="0">
                <a:latin typeface="Carlito"/>
                <a:cs typeface="Carlito"/>
              </a:rPr>
              <a:t>or septic shock </a:t>
            </a:r>
            <a:r>
              <a:rPr sz="3200" spc="-20" dirty="0">
                <a:latin typeface="Carlito"/>
                <a:cs typeface="Carlito"/>
              </a:rPr>
              <a:t>at </a:t>
            </a:r>
            <a:r>
              <a:rPr sz="3200" spc="-10" dirty="0">
                <a:latin typeface="Carlito"/>
                <a:cs typeface="Carlito"/>
              </a:rPr>
              <a:t>the </a:t>
            </a:r>
            <a:r>
              <a:rPr sz="3200" dirty="0">
                <a:latin typeface="Carlito"/>
                <a:cs typeface="Carlito"/>
              </a:rPr>
              <a:t>time </a:t>
            </a:r>
            <a:r>
              <a:rPr sz="3200" spc="-10" dirty="0">
                <a:latin typeface="Carlito"/>
                <a:cs typeface="Carlito"/>
              </a:rPr>
              <a:t>of  </a:t>
            </a:r>
            <a:r>
              <a:rPr sz="3200" spc="-15" dirty="0">
                <a:latin typeface="Carlito"/>
                <a:cs typeface="Carlito"/>
              </a:rPr>
              <a:t>presentation, </a:t>
            </a:r>
            <a:r>
              <a:rPr sz="3200" spc="-20" dirty="0">
                <a:latin typeface="Carlito"/>
                <a:cs typeface="Carlito"/>
              </a:rPr>
              <a:t>two </a:t>
            </a:r>
            <a:r>
              <a:rPr sz="3200" spc="-10" dirty="0">
                <a:latin typeface="Carlito"/>
                <a:cs typeface="Carlito"/>
              </a:rPr>
              <a:t>sets </a:t>
            </a:r>
            <a:r>
              <a:rPr sz="3200" spc="-5" dirty="0">
                <a:latin typeface="Carlito"/>
                <a:cs typeface="Carlito"/>
              </a:rPr>
              <a:t>of optimally filled  blood cultures should be </a:t>
            </a:r>
            <a:r>
              <a:rPr sz="3200" spc="-40" dirty="0">
                <a:latin typeface="Carlito"/>
                <a:cs typeface="Carlito"/>
              </a:rPr>
              <a:t>taken </a:t>
            </a:r>
            <a:r>
              <a:rPr sz="3200" spc="-15" dirty="0">
                <a:latin typeface="Carlito"/>
                <a:cs typeface="Carlito"/>
              </a:rPr>
              <a:t>at  </a:t>
            </a:r>
            <a:r>
              <a:rPr sz="3200" spc="-25" dirty="0">
                <a:latin typeface="Carlito"/>
                <a:cs typeface="Carlito"/>
              </a:rPr>
              <a:t>different </a:t>
            </a:r>
            <a:r>
              <a:rPr sz="3200" dirty="0">
                <a:latin typeface="Carlito"/>
                <a:cs typeface="Carlito"/>
              </a:rPr>
              <a:t>times within 1 h </a:t>
            </a:r>
            <a:r>
              <a:rPr sz="3200" spc="-5" dirty="0">
                <a:latin typeface="Carlito"/>
                <a:cs typeface="Carlito"/>
              </a:rPr>
              <a:t>prior </a:t>
            </a:r>
            <a:r>
              <a:rPr sz="3200" spc="-25" dirty="0">
                <a:latin typeface="Carlito"/>
                <a:cs typeface="Carlito"/>
              </a:rPr>
              <a:t>to  </a:t>
            </a:r>
            <a:r>
              <a:rPr sz="3200" spc="-10" dirty="0">
                <a:latin typeface="Carlito"/>
                <a:cs typeface="Carlito"/>
              </a:rPr>
              <a:t>commencement </a:t>
            </a:r>
            <a:r>
              <a:rPr sz="3200" spc="-5" dirty="0">
                <a:latin typeface="Carlito"/>
                <a:cs typeface="Carlito"/>
              </a:rPr>
              <a:t>of empirical </a:t>
            </a:r>
            <a:r>
              <a:rPr sz="3200" spc="-45" dirty="0">
                <a:latin typeface="Carlito"/>
                <a:cs typeface="Carlito"/>
              </a:rPr>
              <a:t>therapy, </a:t>
            </a:r>
            <a:r>
              <a:rPr sz="3200" spc="-25" dirty="0">
                <a:latin typeface="Carlito"/>
                <a:cs typeface="Carlito"/>
              </a:rPr>
              <a:t>to  avoid </a:t>
            </a:r>
            <a:r>
              <a:rPr sz="3200" dirty="0">
                <a:latin typeface="Carlito"/>
                <a:cs typeface="Carlito"/>
              </a:rPr>
              <a:t>undue </a:t>
            </a:r>
            <a:r>
              <a:rPr sz="3200" spc="-20" dirty="0">
                <a:latin typeface="Carlito"/>
                <a:cs typeface="Carlito"/>
              </a:rPr>
              <a:t>delay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10" dirty="0">
                <a:latin typeface="Carlito"/>
                <a:cs typeface="Carlito"/>
              </a:rPr>
              <a:t>commencing  </a:t>
            </a:r>
            <a:r>
              <a:rPr sz="3200" spc="-5" dirty="0">
                <a:latin typeface="Carlito"/>
                <a:cs typeface="Carlito"/>
              </a:rPr>
              <a:t>empirical </a:t>
            </a:r>
            <a:r>
              <a:rPr sz="3200" spc="-10" dirty="0">
                <a:latin typeface="Carlito"/>
                <a:cs typeface="Carlito"/>
              </a:rPr>
              <a:t>antimicrobial</a:t>
            </a:r>
            <a:r>
              <a:rPr sz="3200" spc="-90" dirty="0">
                <a:latin typeface="Carlito"/>
                <a:cs typeface="Carlito"/>
              </a:rPr>
              <a:t> </a:t>
            </a:r>
            <a:r>
              <a:rPr sz="3200" spc="-40" dirty="0">
                <a:latin typeface="Carlito"/>
                <a:cs typeface="Carlito"/>
              </a:rPr>
              <a:t>therapy</a:t>
            </a:r>
            <a:r>
              <a:rPr sz="3600" spc="-40" dirty="0">
                <a:latin typeface="Carlito"/>
                <a:cs typeface="Carlito"/>
              </a:rPr>
              <a:t>.</a:t>
            </a:r>
            <a:endParaRPr sz="36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790" y="461594"/>
            <a:ext cx="75806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/>
              <a:t>Start </a:t>
            </a:r>
            <a:r>
              <a:rPr sz="3600" spc="-5" dirty="0"/>
              <a:t>with </a:t>
            </a:r>
            <a:r>
              <a:rPr sz="3600" dirty="0"/>
              <a:t>Empherical</a:t>
            </a:r>
            <a:r>
              <a:rPr sz="3600" spc="-70" dirty="0"/>
              <a:t> </a:t>
            </a:r>
            <a:r>
              <a:rPr sz="3600" spc="-40" dirty="0"/>
              <a:t>Treatment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04517"/>
            <a:ext cx="800227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It is </a:t>
            </a:r>
            <a:r>
              <a:rPr sz="3200" spc="-5" dirty="0">
                <a:latin typeface="Carlito"/>
                <a:cs typeface="Carlito"/>
              </a:rPr>
              <a:t>not </a:t>
            </a:r>
            <a:r>
              <a:rPr sz="3200" spc="-25" dirty="0">
                <a:latin typeface="Carlito"/>
                <a:cs typeface="Carlito"/>
              </a:rPr>
              <a:t>always </a:t>
            </a:r>
            <a:r>
              <a:rPr sz="3200" spc="-15" dirty="0">
                <a:latin typeface="Carlito"/>
                <a:cs typeface="Carlito"/>
              </a:rPr>
              <a:t>appropriate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withhold  </a:t>
            </a:r>
            <a:r>
              <a:rPr sz="3200" spc="-10" dirty="0">
                <a:latin typeface="Carlito"/>
                <a:cs typeface="Carlito"/>
              </a:rPr>
              <a:t>antimicrobial </a:t>
            </a:r>
            <a:r>
              <a:rPr sz="3200" spc="-15" dirty="0">
                <a:latin typeface="Carlito"/>
                <a:cs typeface="Carlito"/>
              </a:rPr>
              <a:t>therapy </a:t>
            </a:r>
            <a:r>
              <a:rPr sz="3200" dirty="0">
                <a:latin typeface="Carlito"/>
                <a:cs typeface="Carlito"/>
              </a:rPr>
              <a:t>while </a:t>
            </a:r>
            <a:r>
              <a:rPr sz="3200" spc="-10" dirty="0">
                <a:latin typeface="Carlito"/>
                <a:cs typeface="Carlito"/>
              </a:rPr>
              <a:t>three </a:t>
            </a:r>
            <a:r>
              <a:rPr sz="3200" spc="-15" dirty="0">
                <a:latin typeface="Carlito"/>
                <a:cs typeface="Carlito"/>
              </a:rPr>
              <a:t>sets </a:t>
            </a:r>
            <a:r>
              <a:rPr sz="3200" spc="-5" dirty="0">
                <a:latin typeface="Carlito"/>
                <a:cs typeface="Carlito"/>
              </a:rPr>
              <a:t>of  blood cultures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40" dirty="0">
                <a:latin typeface="Carlito"/>
                <a:cs typeface="Carlito"/>
              </a:rPr>
              <a:t>taken </a:t>
            </a:r>
            <a:r>
              <a:rPr sz="3200" spc="-15" dirty="0">
                <a:latin typeface="Carlito"/>
                <a:cs typeface="Carlito"/>
              </a:rPr>
              <a:t>over </a:t>
            </a:r>
            <a:r>
              <a:rPr sz="3200" dirty="0">
                <a:latin typeface="Carlito"/>
                <a:cs typeface="Carlito"/>
              </a:rPr>
              <a:t>a 12 h  </a:t>
            </a:r>
            <a:r>
              <a:rPr sz="3200" spc="-5" dirty="0">
                <a:latin typeface="Carlito"/>
                <a:cs typeface="Carlito"/>
              </a:rPr>
              <a:t>period. This </a:t>
            </a:r>
            <a:r>
              <a:rPr sz="3200" spc="-10" dirty="0">
                <a:latin typeface="Carlito"/>
                <a:cs typeface="Carlito"/>
              </a:rPr>
              <a:t>recommendation </a:t>
            </a:r>
            <a:r>
              <a:rPr sz="3200" dirty="0">
                <a:latin typeface="Carlito"/>
                <a:cs typeface="Carlito"/>
              </a:rPr>
              <a:t>is</a:t>
            </a:r>
            <a:r>
              <a:rPr sz="3200" spc="-15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intended 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be </a:t>
            </a:r>
            <a:r>
              <a:rPr sz="3200" spc="-15" dirty="0">
                <a:latin typeface="Carlito"/>
                <a:cs typeface="Carlito"/>
              </a:rPr>
              <a:t>pragmatic, </a:t>
            </a:r>
            <a:r>
              <a:rPr sz="3200" spc="-5" dirty="0">
                <a:latin typeface="Carlito"/>
                <a:cs typeface="Carlito"/>
              </a:rPr>
              <a:t>allowing time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45" dirty="0">
                <a:latin typeface="Carlito"/>
                <a:cs typeface="Carlito"/>
              </a:rPr>
              <a:t>take </a:t>
            </a:r>
            <a:r>
              <a:rPr sz="3200" spc="-15" dirty="0">
                <a:latin typeface="Carlito"/>
                <a:cs typeface="Carlito"/>
              </a:rPr>
              <a:t>at  </a:t>
            </a:r>
            <a:r>
              <a:rPr sz="3200" spc="-10" dirty="0">
                <a:latin typeface="Carlito"/>
                <a:cs typeface="Carlito"/>
              </a:rPr>
              <a:t>least </a:t>
            </a:r>
            <a:r>
              <a:rPr sz="3200" spc="-20" dirty="0">
                <a:latin typeface="Carlito"/>
                <a:cs typeface="Carlito"/>
              </a:rPr>
              <a:t>two </a:t>
            </a:r>
            <a:r>
              <a:rPr sz="3200" spc="-10" dirty="0">
                <a:latin typeface="Carlito"/>
                <a:cs typeface="Carlito"/>
              </a:rPr>
              <a:t>sets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blood </a:t>
            </a:r>
            <a:r>
              <a:rPr sz="3200" spc="-5" dirty="0">
                <a:latin typeface="Carlito"/>
                <a:cs typeface="Carlito"/>
              </a:rPr>
              <a:t>cultures (the  </a:t>
            </a:r>
            <a:r>
              <a:rPr sz="3200" dirty="0">
                <a:latin typeface="Carlito"/>
                <a:cs typeface="Carlito"/>
              </a:rPr>
              <a:t>minimum </a:t>
            </a:r>
            <a:r>
              <a:rPr sz="3200" spc="-25" dirty="0">
                <a:latin typeface="Carlito"/>
                <a:cs typeface="Carlito"/>
              </a:rPr>
              <a:t>for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secure microbiological  </a:t>
            </a:r>
            <a:r>
              <a:rPr sz="3200" spc="-5" dirty="0">
                <a:latin typeface="Carlito"/>
                <a:cs typeface="Carlito"/>
              </a:rPr>
              <a:t>diagnosis) prior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commencing  antimicrobial</a:t>
            </a:r>
            <a:r>
              <a:rPr sz="3200" spc="-60" dirty="0">
                <a:latin typeface="Carlito"/>
                <a:cs typeface="Carlito"/>
              </a:rPr>
              <a:t> </a:t>
            </a:r>
            <a:r>
              <a:rPr sz="3200" spc="-40" dirty="0">
                <a:latin typeface="Carlito"/>
                <a:cs typeface="Carlito"/>
              </a:rPr>
              <a:t>therapy.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838" y="-6927"/>
            <a:ext cx="7362825" cy="1155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295"/>
              </a:lnSpc>
              <a:spcBef>
                <a:spcPts val="100"/>
              </a:spcBef>
            </a:pPr>
            <a:r>
              <a:rPr sz="2800" dirty="0">
                <a:solidFill>
                  <a:srgbClr val="001F5F"/>
                </a:solidFill>
              </a:rPr>
              <a:t>Prior </a:t>
            </a:r>
            <a:r>
              <a:rPr sz="2800" spc="-10" dirty="0">
                <a:solidFill>
                  <a:srgbClr val="001F5F"/>
                </a:solidFill>
              </a:rPr>
              <a:t>administration </a:t>
            </a:r>
            <a:r>
              <a:rPr sz="2800" dirty="0">
                <a:solidFill>
                  <a:srgbClr val="001F5F"/>
                </a:solidFill>
              </a:rPr>
              <a:t>of </a:t>
            </a:r>
            <a:r>
              <a:rPr sz="2800" spc="-5" dirty="0">
                <a:solidFill>
                  <a:srgbClr val="001F5F"/>
                </a:solidFill>
              </a:rPr>
              <a:t>Antibiotics</a:t>
            </a:r>
            <a:r>
              <a:rPr sz="2800" spc="-25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give</a:t>
            </a:r>
            <a:endParaRPr sz="2800" dirty="0"/>
          </a:p>
          <a:p>
            <a:pPr algn="ctr">
              <a:lnSpc>
                <a:spcPts val="5255"/>
              </a:lnSpc>
            </a:pPr>
            <a:r>
              <a:rPr sz="2800" spc="-15" dirty="0"/>
              <a:t>Negative </a:t>
            </a:r>
            <a:r>
              <a:rPr sz="2800" spc="-10" dirty="0"/>
              <a:t>Culture</a:t>
            </a:r>
            <a:r>
              <a:rPr sz="2800" spc="-55" dirty="0"/>
              <a:t> </a:t>
            </a:r>
            <a:r>
              <a:rPr sz="2800" spc="-15" dirty="0"/>
              <a:t>Results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58797"/>
            <a:ext cx="8048625" cy="44653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Failure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culture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causative </a:t>
            </a:r>
            <a:r>
              <a:rPr sz="3200" spc="-15" dirty="0">
                <a:latin typeface="Carlito"/>
                <a:cs typeface="Carlito"/>
              </a:rPr>
              <a:t>microorganism </a:t>
            </a:r>
            <a:r>
              <a:rPr sz="3200" dirty="0">
                <a:latin typeface="Carlito"/>
                <a:cs typeface="Carlito"/>
              </a:rPr>
              <a:t>in  IE is </a:t>
            </a:r>
            <a:r>
              <a:rPr sz="3200" spc="-10" dirty="0">
                <a:latin typeface="Carlito"/>
                <a:cs typeface="Carlito"/>
              </a:rPr>
              <a:t>often </a:t>
            </a:r>
            <a:r>
              <a:rPr sz="3200" dirty="0">
                <a:latin typeface="Carlito"/>
                <a:cs typeface="Carlito"/>
              </a:rPr>
              <a:t>due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administration </a:t>
            </a:r>
            <a:r>
              <a:rPr sz="3200" spc="-5" dirty="0">
                <a:latin typeface="Carlito"/>
                <a:cs typeface="Carlito"/>
              </a:rPr>
              <a:t>of  </a:t>
            </a:r>
            <a:r>
              <a:rPr sz="3200" spc="-10" dirty="0">
                <a:latin typeface="Carlito"/>
                <a:cs typeface="Carlito"/>
              </a:rPr>
              <a:t>antimicrobials </a:t>
            </a:r>
            <a:r>
              <a:rPr sz="3200" spc="-5" dirty="0">
                <a:latin typeface="Carlito"/>
                <a:cs typeface="Carlito"/>
              </a:rPr>
              <a:t>prior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blood culture, but </a:t>
            </a:r>
            <a:r>
              <a:rPr sz="3200" spc="-20" dirty="0">
                <a:latin typeface="Carlito"/>
                <a:cs typeface="Carlito"/>
              </a:rPr>
              <a:t>may  </a:t>
            </a:r>
            <a:r>
              <a:rPr sz="3200" dirty="0">
                <a:latin typeface="Carlito"/>
                <a:cs typeface="Carlito"/>
              </a:rPr>
              <a:t>also </a:t>
            </a:r>
            <a:r>
              <a:rPr sz="3200" spc="-10" dirty="0">
                <a:latin typeface="Carlito"/>
                <a:cs typeface="Carlito"/>
              </a:rPr>
              <a:t>be </a:t>
            </a:r>
            <a:r>
              <a:rPr sz="3200" spc="-5" dirty="0">
                <a:latin typeface="Carlito"/>
                <a:cs typeface="Carlito"/>
              </a:rPr>
              <a:t>due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infection </a:t>
            </a:r>
            <a:r>
              <a:rPr sz="3200" spc="-5" dirty="0">
                <a:latin typeface="Carlito"/>
                <a:cs typeface="Carlito"/>
              </a:rPr>
              <a:t>caused </a:t>
            </a:r>
            <a:r>
              <a:rPr sz="3200" spc="-10" dirty="0">
                <a:latin typeface="Carlito"/>
                <a:cs typeface="Carlito"/>
              </a:rPr>
              <a:t>by </a:t>
            </a:r>
            <a:r>
              <a:rPr sz="3200" spc="-15" dirty="0">
                <a:latin typeface="Carlito"/>
                <a:cs typeface="Carlito"/>
              </a:rPr>
              <a:t>fastidious  </a:t>
            </a:r>
            <a:r>
              <a:rPr sz="3200" spc="-5" dirty="0">
                <a:latin typeface="Carlito"/>
                <a:cs typeface="Carlito"/>
              </a:rPr>
              <a:t>or </a:t>
            </a:r>
            <a:r>
              <a:rPr sz="3200" spc="-10" dirty="0">
                <a:latin typeface="Carlito"/>
                <a:cs typeface="Carlito"/>
              </a:rPr>
              <a:t>slow-growing </a:t>
            </a:r>
            <a:r>
              <a:rPr sz="3200" spc="-15" dirty="0">
                <a:latin typeface="Carlito"/>
                <a:cs typeface="Carlito"/>
              </a:rPr>
              <a:t>microorganisms. </a:t>
            </a:r>
            <a:r>
              <a:rPr sz="3200" spc="-10" dirty="0">
                <a:latin typeface="Carlito"/>
                <a:cs typeface="Carlito"/>
              </a:rPr>
              <a:t>Diagnostic  </a:t>
            </a:r>
            <a:r>
              <a:rPr sz="3200" spc="-5" dirty="0">
                <a:latin typeface="Carlito"/>
                <a:cs typeface="Carlito"/>
              </a:rPr>
              <a:t>methods should include </a:t>
            </a:r>
            <a:r>
              <a:rPr sz="3200" spc="-10" dirty="0">
                <a:latin typeface="Carlito"/>
                <a:cs typeface="Carlito"/>
              </a:rPr>
              <a:t>serological  </a:t>
            </a:r>
            <a:r>
              <a:rPr sz="3200" spc="-20" dirty="0">
                <a:latin typeface="Carlito"/>
                <a:cs typeface="Carlito"/>
              </a:rPr>
              <a:t>investigations </a:t>
            </a:r>
            <a:r>
              <a:rPr sz="3200" spc="-10" dirty="0">
                <a:latin typeface="Carlito"/>
                <a:cs typeface="Carlito"/>
              </a:rPr>
              <a:t>where they </a:t>
            </a:r>
            <a:r>
              <a:rPr sz="3200" spc="-15" dirty="0">
                <a:latin typeface="Carlito"/>
                <a:cs typeface="Carlito"/>
              </a:rPr>
              <a:t>are available </a:t>
            </a:r>
            <a:r>
              <a:rPr sz="3200" dirty="0">
                <a:latin typeface="Carlito"/>
                <a:cs typeface="Carlito"/>
              </a:rPr>
              <a:t>and a  </a:t>
            </a:r>
            <a:r>
              <a:rPr sz="3200" spc="-20" dirty="0">
                <a:latin typeface="Carlito"/>
                <a:cs typeface="Carlito"/>
              </a:rPr>
              <a:t>systematic </a:t>
            </a:r>
            <a:r>
              <a:rPr sz="3200" spc="-10" dirty="0">
                <a:latin typeface="Carlito"/>
                <a:cs typeface="Carlito"/>
              </a:rPr>
              <a:t>approach </a:t>
            </a:r>
            <a:r>
              <a:rPr sz="3200" dirty="0">
                <a:latin typeface="Carlito"/>
                <a:cs typeface="Carlito"/>
              </a:rPr>
              <a:t>is advised, </a:t>
            </a:r>
            <a:r>
              <a:rPr sz="3200" spc="-5" dirty="0">
                <a:latin typeface="Carlito"/>
                <a:cs typeface="Carlito"/>
              </a:rPr>
              <a:t>based on the  </a:t>
            </a:r>
            <a:r>
              <a:rPr sz="3200" spc="-10" dirty="0">
                <a:latin typeface="Carlito"/>
                <a:cs typeface="Carlito"/>
              </a:rPr>
              <a:t>clinical </a:t>
            </a:r>
            <a:r>
              <a:rPr sz="3200" spc="-15" dirty="0">
                <a:latin typeface="Carlito"/>
                <a:cs typeface="Carlito"/>
              </a:rPr>
              <a:t>history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the patient </a:t>
            </a:r>
            <a:r>
              <a:rPr sz="3200" dirty="0">
                <a:latin typeface="Carlito"/>
                <a:cs typeface="Carlito"/>
              </a:rPr>
              <a:t>and their  </a:t>
            </a:r>
            <a:r>
              <a:rPr sz="3200" spc="-15" dirty="0">
                <a:latin typeface="Carlito"/>
                <a:cs typeface="Carlito"/>
              </a:rPr>
              <a:t>exposure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possible risk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factors.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1465"/>
            <a:ext cx="7698740" cy="46365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5285" algn="ctr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0000"/>
                </a:solidFill>
                <a:latin typeface="Carlito"/>
                <a:cs typeface="Carlito"/>
              </a:rPr>
              <a:t>Culture </a:t>
            </a:r>
            <a:r>
              <a:rPr sz="3200" b="1" spc="-20" dirty="0">
                <a:solidFill>
                  <a:srgbClr val="FF0000"/>
                </a:solidFill>
                <a:latin typeface="Carlito"/>
                <a:cs typeface="Carlito"/>
              </a:rPr>
              <a:t>Negative </a:t>
            </a:r>
            <a:r>
              <a:rPr sz="3200" b="1" spc="-15" dirty="0">
                <a:solidFill>
                  <a:srgbClr val="FF0000"/>
                </a:solidFill>
                <a:latin typeface="Carlito"/>
                <a:cs typeface="Carlito"/>
              </a:rPr>
              <a:t>Results </a:t>
            </a:r>
            <a:r>
              <a:rPr sz="3200" b="1" spc="-30" dirty="0">
                <a:solidFill>
                  <a:srgbClr val="FF0000"/>
                </a:solidFill>
                <a:latin typeface="Carlito"/>
                <a:cs typeface="Carlito"/>
              </a:rPr>
              <a:t>may</a:t>
            </a:r>
            <a:r>
              <a:rPr sz="3200" b="1" spc="8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rlito"/>
                <a:cs typeface="Carlito"/>
              </a:rPr>
              <a:t>yield</a:t>
            </a:r>
            <a:endParaRPr sz="3200" dirty="0">
              <a:latin typeface="Carlito"/>
              <a:cs typeface="Carlito"/>
            </a:endParaRPr>
          </a:p>
          <a:p>
            <a:pPr marL="376555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0000"/>
                </a:solidFill>
                <a:latin typeface="Carlito"/>
                <a:cs typeface="Carlito"/>
              </a:rPr>
              <a:t>..less known</a:t>
            </a:r>
            <a:r>
              <a:rPr sz="3200" b="1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rlito"/>
                <a:cs typeface="Carlito"/>
              </a:rPr>
              <a:t>microbes</a:t>
            </a:r>
            <a:endParaRPr sz="3200" dirty="0">
              <a:latin typeface="Carlito"/>
              <a:cs typeface="Carlito"/>
            </a:endParaRPr>
          </a:p>
          <a:p>
            <a:pPr marL="355600" marR="4037965" indent="-342900">
              <a:lnSpc>
                <a:spcPct val="100000"/>
              </a:lnSpc>
              <a:spcBef>
                <a:spcPts val="149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Mic</a:t>
            </a:r>
            <a:r>
              <a:rPr sz="3200" spc="-70" dirty="0">
                <a:latin typeface="Carlito"/>
                <a:cs typeface="Carlito"/>
              </a:rPr>
              <a:t>r</a:t>
            </a:r>
            <a:r>
              <a:rPr sz="3200" spc="-10" dirty="0">
                <a:latin typeface="Carlito"/>
                <a:cs typeface="Carlito"/>
              </a:rPr>
              <a:t>o</a:t>
            </a:r>
            <a:r>
              <a:rPr sz="3200" dirty="0">
                <a:latin typeface="Carlito"/>
                <a:cs typeface="Carlito"/>
              </a:rPr>
              <a:t>o</a:t>
            </a:r>
            <a:r>
              <a:rPr sz="3200" spc="-70" dirty="0">
                <a:latin typeface="Carlito"/>
                <a:cs typeface="Carlito"/>
              </a:rPr>
              <a:t>r</a:t>
            </a:r>
            <a:r>
              <a:rPr sz="3200" spc="-80" dirty="0">
                <a:latin typeface="Carlito"/>
                <a:cs typeface="Carlito"/>
              </a:rPr>
              <a:t>g</a:t>
            </a:r>
            <a:r>
              <a:rPr sz="3200" spc="-5" dirty="0">
                <a:latin typeface="Carlito"/>
                <a:cs typeface="Carlito"/>
              </a:rPr>
              <a:t>anisms 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spc="-5" dirty="0">
                <a:latin typeface="Carlito"/>
                <a:cs typeface="Carlito"/>
              </a:rPr>
              <a:t>should </a:t>
            </a:r>
            <a:r>
              <a:rPr sz="3200" spc="-10" dirty="0">
                <a:latin typeface="Carlito"/>
                <a:cs typeface="Carlito"/>
              </a:rPr>
              <a:t>be  </a:t>
            </a:r>
            <a:r>
              <a:rPr sz="3200" spc="-15" dirty="0">
                <a:latin typeface="Carlito"/>
                <a:cs typeface="Carlito"/>
              </a:rPr>
              <a:t>considered </a:t>
            </a:r>
            <a:r>
              <a:rPr sz="3200" spc="-35" dirty="0">
                <a:latin typeface="Carlito"/>
                <a:cs typeface="Carlito"/>
              </a:rPr>
              <a:t>first  </a:t>
            </a:r>
            <a:r>
              <a:rPr sz="3200" spc="-5" dirty="0">
                <a:latin typeface="Carlito"/>
                <a:cs typeface="Carlito"/>
              </a:rPr>
              <a:t>include </a:t>
            </a:r>
            <a:r>
              <a:rPr sz="3200" spc="-15" dirty="0">
                <a:latin typeface="Carlito"/>
                <a:cs typeface="Carlito"/>
              </a:rPr>
              <a:t>Coxiella  </a:t>
            </a:r>
            <a:r>
              <a:rPr sz="3200" spc="-10" dirty="0">
                <a:latin typeface="Carlito"/>
                <a:cs typeface="Carlito"/>
              </a:rPr>
              <a:t>burnetii (Q  </a:t>
            </a:r>
            <a:r>
              <a:rPr sz="3200" spc="-30" dirty="0">
                <a:latin typeface="Carlito"/>
                <a:cs typeface="Carlito"/>
              </a:rPr>
              <a:t>fever) </a:t>
            </a:r>
            <a:r>
              <a:rPr sz="3200" spc="-5" dirty="0">
                <a:latin typeface="Carlito"/>
                <a:cs typeface="Carlito"/>
              </a:rPr>
              <a:t>and  </a:t>
            </a:r>
            <a:r>
              <a:rPr sz="3200" spc="-10" dirty="0">
                <a:latin typeface="Carlito"/>
                <a:cs typeface="Carlito"/>
              </a:rPr>
              <a:t>Bartonella</a:t>
            </a:r>
            <a:r>
              <a:rPr sz="3200" spc="-6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spp.</a:t>
            </a:r>
            <a:endParaRPr sz="3200" dirty="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28388" y="1628775"/>
            <a:ext cx="4135120" cy="5229225"/>
            <a:chOff x="4628388" y="1628775"/>
            <a:chExt cx="4135120" cy="5229225"/>
          </a:xfrm>
        </p:grpSpPr>
        <p:sp>
          <p:nvSpPr>
            <p:cNvPr id="4" name="object 4"/>
            <p:cNvSpPr/>
            <p:nvPr/>
          </p:nvSpPr>
          <p:spPr>
            <a:xfrm>
              <a:off x="4628388" y="6083806"/>
              <a:ext cx="4134612" cy="7741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44009" y="1628775"/>
              <a:ext cx="4104640" cy="4464685"/>
            </a:xfrm>
            <a:custGeom>
              <a:avLst/>
              <a:gdLst/>
              <a:ahLst/>
              <a:cxnLst/>
              <a:rect l="l" t="t" r="r" b="b"/>
              <a:pathLst>
                <a:path w="4104640" h="4464685">
                  <a:moveTo>
                    <a:pt x="3751707" y="0"/>
                  </a:moveTo>
                  <a:lnTo>
                    <a:pt x="352678" y="0"/>
                  </a:lnTo>
                  <a:lnTo>
                    <a:pt x="304841" y="3221"/>
                  </a:lnTo>
                  <a:lnTo>
                    <a:pt x="258953" y="12604"/>
                  </a:lnTo>
                  <a:lnTo>
                    <a:pt x="215437" y="27729"/>
                  </a:lnTo>
                  <a:lnTo>
                    <a:pt x="174714" y="48175"/>
                  </a:lnTo>
                  <a:lnTo>
                    <a:pt x="137204" y="73521"/>
                  </a:lnTo>
                  <a:lnTo>
                    <a:pt x="103330" y="103346"/>
                  </a:lnTo>
                  <a:lnTo>
                    <a:pt x="73511" y="137230"/>
                  </a:lnTo>
                  <a:lnTo>
                    <a:pt x="48170" y="174751"/>
                  </a:lnTo>
                  <a:lnTo>
                    <a:pt x="27727" y="215491"/>
                  </a:lnTo>
                  <a:lnTo>
                    <a:pt x="12604" y="259027"/>
                  </a:lnTo>
                  <a:lnTo>
                    <a:pt x="3221" y="304938"/>
                  </a:lnTo>
                  <a:lnTo>
                    <a:pt x="0" y="352805"/>
                  </a:lnTo>
                  <a:lnTo>
                    <a:pt x="0" y="4111777"/>
                  </a:lnTo>
                  <a:lnTo>
                    <a:pt x="3221" y="4159643"/>
                  </a:lnTo>
                  <a:lnTo>
                    <a:pt x="12604" y="4205551"/>
                  </a:lnTo>
                  <a:lnTo>
                    <a:pt x="27727" y="4249082"/>
                  </a:lnTo>
                  <a:lnTo>
                    <a:pt x="48170" y="4289814"/>
                  </a:lnTo>
                  <a:lnTo>
                    <a:pt x="73511" y="4327329"/>
                  </a:lnTo>
                  <a:lnTo>
                    <a:pt x="103330" y="4361205"/>
                  </a:lnTo>
                  <a:lnTo>
                    <a:pt x="137204" y="4391022"/>
                  </a:lnTo>
                  <a:lnTo>
                    <a:pt x="174714" y="4416361"/>
                  </a:lnTo>
                  <a:lnTo>
                    <a:pt x="215437" y="4436800"/>
                  </a:lnTo>
                  <a:lnTo>
                    <a:pt x="258953" y="4451919"/>
                  </a:lnTo>
                  <a:lnTo>
                    <a:pt x="304841" y="4461299"/>
                  </a:lnTo>
                  <a:lnTo>
                    <a:pt x="352678" y="4464519"/>
                  </a:lnTo>
                  <a:lnTo>
                    <a:pt x="3751707" y="4464519"/>
                  </a:lnTo>
                  <a:lnTo>
                    <a:pt x="3799574" y="4461299"/>
                  </a:lnTo>
                  <a:lnTo>
                    <a:pt x="3845485" y="4451919"/>
                  </a:lnTo>
                  <a:lnTo>
                    <a:pt x="3889021" y="4436800"/>
                  </a:lnTo>
                  <a:lnTo>
                    <a:pt x="3929760" y="4416361"/>
                  </a:lnTo>
                  <a:lnTo>
                    <a:pt x="3967282" y="4391022"/>
                  </a:lnTo>
                  <a:lnTo>
                    <a:pt x="4001166" y="4361205"/>
                  </a:lnTo>
                  <a:lnTo>
                    <a:pt x="4030991" y="4327329"/>
                  </a:lnTo>
                  <a:lnTo>
                    <a:pt x="4056337" y="4289814"/>
                  </a:lnTo>
                  <a:lnTo>
                    <a:pt x="4076783" y="4249082"/>
                  </a:lnTo>
                  <a:lnTo>
                    <a:pt x="4091908" y="4205551"/>
                  </a:lnTo>
                  <a:lnTo>
                    <a:pt x="4101291" y="4159643"/>
                  </a:lnTo>
                  <a:lnTo>
                    <a:pt x="4104513" y="4111777"/>
                  </a:lnTo>
                  <a:lnTo>
                    <a:pt x="4104513" y="352805"/>
                  </a:lnTo>
                  <a:lnTo>
                    <a:pt x="4101291" y="304938"/>
                  </a:lnTo>
                  <a:lnTo>
                    <a:pt x="4091908" y="259027"/>
                  </a:lnTo>
                  <a:lnTo>
                    <a:pt x="4076783" y="215491"/>
                  </a:lnTo>
                  <a:lnTo>
                    <a:pt x="4056337" y="174751"/>
                  </a:lnTo>
                  <a:lnTo>
                    <a:pt x="4030991" y="137230"/>
                  </a:lnTo>
                  <a:lnTo>
                    <a:pt x="4001166" y="103346"/>
                  </a:lnTo>
                  <a:lnTo>
                    <a:pt x="3967282" y="73521"/>
                  </a:lnTo>
                  <a:lnTo>
                    <a:pt x="3929761" y="48175"/>
                  </a:lnTo>
                  <a:lnTo>
                    <a:pt x="3889021" y="27729"/>
                  </a:lnTo>
                  <a:lnTo>
                    <a:pt x="3845485" y="12604"/>
                  </a:lnTo>
                  <a:lnTo>
                    <a:pt x="3799574" y="3221"/>
                  </a:lnTo>
                  <a:lnTo>
                    <a:pt x="3751707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44009" y="1628775"/>
              <a:ext cx="4104513" cy="44645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5570" y="50038"/>
            <a:ext cx="6372859" cy="1281697"/>
          </a:xfrm>
          <a:prstGeom prst="rect">
            <a:avLst/>
          </a:prstGeom>
        </p:spPr>
        <p:txBody>
          <a:bodyPr vert="horz" wrap="square" lIns="0" tIns="62356" rIns="0" bIns="0" rtlCol="0">
            <a:spAutoFit/>
          </a:bodyPr>
          <a:lstStyle/>
          <a:p>
            <a:pPr marL="635" algn="ctr">
              <a:lnSpc>
                <a:spcPts val="4785"/>
              </a:lnSpc>
              <a:spcBef>
                <a:spcPts val="95"/>
              </a:spcBef>
            </a:pPr>
            <a:r>
              <a:rPr sz="3200" spc="-15" dirty="0"/>
              <a:t>Bacterial</a:t>
            </a:r>
            <a:r>
              <a:rPr sz="3200" dirty="0"/>
              <a:t> </a:t>
            </a:r>
            <a:r>
              <a:rPr sz="3200" spc="-10" dirty="0"/>
              <a:t>Endocarditis</a:t>
            </a:r>
          </a:p>
          <a:p>
            <a:pPr marL="635" algn="ctr">
              <a:lnSpc>
                <a:spcPts val="5265"/>
              </a:lnSpc>
            </a:pPr>
            <a:r>
              <a:rPr sz="3200" spc="-20" dirty="0">
                <a:solidFill>
                  <a:srgbClr val="006FC0"/>
                </a:solidFill>
              </a:rPr>
              <a:t>Therapy </a:t>
            </a:r>
            <a:r>
              <a:rPr sz="3200" dirty="0">
                <a:solidFill>
                  <a:srgbClr val="006FC0"/>
                </a:solidFill>
              </a:rPr>
              <a:t>and</a:t>
            </a:r>
            <a:r>
              <a:rPr sz="3200" spc="-55" dirty="0">
                <a:solidFill>
                  <a:srgbClr val="006FC0"/>
                </a:solidFill>
              </a:rPr>
              <a:t> </a:t>
            </a:r>
            <a:r>
              <a:rPr sz="3200" spc="-20" dirty="0">
                <a:solidFill>
                  <a:srgbClr val="006FC0"/>
                </a:solidFill>
              </a:rPr>
              <a:t>Prophylaxis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459740" y="1863293"/>
            <a:ext cx="7870190" cy="451421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622300" marR="5080" indent="-610235">
              <a:lnSpc>
                <a:spcPts val="3460"/>
              </a:lnSpc>
              <a:spcBef>
                <a:spcPts val="535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800" spc="-10" dirty="0">
                <a:latin typeface="Carlito"/>
                <a:cs typeface="Carlito"/>
              </a:rPr>
              <a:t>Prolonged; </a:t>
            </a:r>
            <a:r>
              <a:rPr sz="2800" spc="-5" dirty="0">
                <a:latin typeface="Carlito"/>
                <a:cs typeface="Carlito"/>
              </a:rPr>
              <a:t>high dosages; use </a:t>
            </a:r>
            <a:r>
              <a:rPr sz="2800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bactericidal  </a:t>
            </a:r>
            <a:r>
              <a:rPr sz="2800" spc="-5" dirty="0">
                <a:latin typeface="Carlito"/>
                <a:cs typeface="Carlito"/>
              </a:rPr>
              <a:t>drugs</a:t>
            </a:r>
            <a:endParaRPr sz="2800" dirty="0">
              <a:latin typeface="Carlito"/>
              <a:cs typeface="Carlito"/>
            </a:endParaRPr>
          </a:p>
          <a:p>
            <a:pPr marL="622300" marR="833755" indent="-610235">
              <a:lnSpc>
                <a:spcPts val="3460"/>
              </a:lnSpc>
              <a:spcBef>
                <a:spcPts val="765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800" spc="-5" dirty="0">
                <a:latin typeface="Carlito"/>
                <a:cs typeface="Carlito"/>
              </a:rPr>
              <a:t>Serum </a:t>
            </a:r>
            <a:r>
              <a:rPr sz="2800" spc="-10" dirty="0">
                <a:latin typeface="Carlito"/>
                <a:cs typeface="Carlito"/>
              </a:rPr>
              <a:t>antibiotic levels </a:t>
            </a:r>
            <a:r>
              <a:rPr sz="2800" dirty="0">
                <a:latin typeface="Carlito"/>
                <a:cs typeface="Carlito"/>
              </a:rPr>
              <a:t>and MBC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dirty="0">
                <a:latin typeface="Carlito"/>
                <a:cs typeface="Carlito"/>
              </a:rPr>
              <a:t>the  </a:t>
            </a:r>
            <a:r>
              <a:rPr sz="2800" spc="-15" dirty="0">
                <a:latin typeface="Carlito"/>
                <a:cs typeface="Carlito"/>
              </a:rPr>
              <a:t>organism</a:t>
            </a:r>
            <a:endParaRPr sz="2800" dirty="0">
              <a:latin typeface="Carlito"/>
              <a:cs typeface="Carlito"/>
            </a:endParaRPr>
          </a:p>
          <a:p>
            <a:pPr marL="622300" marR="935355" indent="-610235">
              <a:lnSpc>
                <a:spcPts val="3460"/>
              </a:lnSpc>
              <a:spcBef>
                <a:spcPts val="76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800" spc="-5" dirty="0">
                <a:latin typeface="Carlito"/>
                <a:cs typeface="Carlito"/>
              </a:rPr>
              <a:t>Viridans </a:t>
            </a:r>
            <a:r>
              <a:rPr sz="2800" spc="-15" dirty="0">
                <a:latin typeface="Carlito"/>
                <a:cs typeface="Carlito"/>
              </a:rPr>
              <a:t>streptococci, Enterococcus, </a:t>
            </a:r>
            <a:r>
              <a:rPr sz="2800" i="1" spc="-5" dirty="0">
                <a:latin typeface="Carlito"/>
                <a:cs typeface="Carlito"/>
              </a:rPr>
              <a:t>S.  aureus</a:t>
            </a:r>
            <a:r>
              <a:rPr sz="2800" spc="-5" dirty="0">
                <a:latin typeface="Carlito"/>
                <a:cs typeface="Carlito"/>
              </a:rPr>
              <a:t>, </a:t>
            </a:r>
            <a:r>
              <a:rPr sz="2800" i="1" spc="-5" dirty="0">
                <a:latin typeface="Carlito"/>
                <a:cs typeface="Carlito"/>
              </a:rPr>
              <a:t>S. pneumoniae, S.</a:t>
            </a:r>
            <a:r>
              <a:rPr sz="2800" i="1" spc="-10" dirty="0">
                <a:latin typeface="Carlito"/>
                <a:cs typeface="Carlito"/>
              </a:rPr>
              <a:t> </a:t>
            </a:r>
            <a:r>
              <a:rPr sz="2800" i="1" spc="-5" dirty="0">
                <a:latin typeface="Carlito"/>
                <a:cs typeface="Carlito"/>
              </a:rPr>
              <a:t>pyogenes</a:t>
            </a:r>
            <a:endParaRPr sz="2800" dirty="0">
              <a:latin typeface="Carlito"/>
              <a:cs typeface="Carlito"/>
            </a:endParaRPr>
          </a:p>
          <a:p>
            <a:pPr marL="622300" indent="-610235">
              <a:lnSpc>
                <a:spcPct val="100000"/>
              </a:lnSpc>
              <a:spcBef>
                <a:spcPts val="33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800" spc="-5" dirty="0">
                <a:latin typeface="Carlito"/>
                <a:cs typeface="Carlito"/>
              </a:rPr>
              <a:t>Institution of </a:t>
            </a:r>
            <a:r>
              <a:rPr sz="2800" spc="-10" dirty="0">
                <a:latin typeface="Carlito"/>
                <a:cs typeface="Carlito"/>
              </a:rPr>
              <a:t>therapy </a:t>
            </a:r>
            <a:r>
              <a:rPr sz="2800" spc="-5" dirty="0">
                <a:latin typeface="Carlito"/>
                <a:cs typeface="Carlito"/>
              </a:rPr>
              <a:t>on empirical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grounds</a:t>
            </a:r>
            <a:endParaRPr sz="2800" dirty="0">
              <a:latin typeface="Carlito"/>
              <a:cs typeface="Carlito"/>
            </a:endParaRPr>
          </a:p>
          <a:p>
            <a:pPr marL="622300" indent="-610235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800" spc="-15" dirty="0">
                <a:latin typeface="Carlito"/>
                <a:cs typeface="Carlito"/>
              </a:rPr>
              <a:t>Proven </a:t>
            </a:r>
            <a:r>
              <a:rPr sz="2800" spc="-20" dirty="0">
                <a:latin typeface="Carlito"/>
                <a:cs typeface="Carlito"/>
              </a:rPr>
              <a:t>negative </a:t>
            </a:r>
            <a:r>
              <a:rPr sz="2800" spc="-5" dirty="0">
                <a:latin typeface="Carlito"/>
                <a:cs typeface="Carlito"/>
              </a:rPr>
              <a:t>blood cultures </a:t>
            </a:r>
            <a:r>
              <a:rPr sz="2800" dirty="0">
                <a:latin typeface="Carlito"/>
                <a:cs typeface="Carlito"/>
              </a:rPr>
              <a:t>on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30" dirty="0">
                <a:latin typeface="Carlito"/>
                <a:cs typeface="Carlito"/>
              </a:rPr>
              <a:t>Abx</a:t>
            </a:r>
            <a:endParaRPr sz="2800" dirty="0">
              <a:latin typeface="Carlito"/>
              <a:cs typeface="Carlito"/>
            </a:endParaRPr>
          </a:p>
          <a:p>
            <a:pPr marL="622300" indent="-610235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622300" algn="l"/>
                <a:tab pos="622935" algn="l"/>
                <a:tab pos="2791460" algn="l"/>
              </a:tabLst>
            </a:pPr>
            <a:r>
              <a:rPr sz="2800" spc="-15" dirty="0">
                <a:latin typeface="Carlito"/>
                <a:cs typeface="Carlito"/>
              </a:rPr>
              <a:t>Prophylaxis:	dental </a:t>
            </a:r>
            <a:r>
              <a:rPr sz="2800" spc="-10" dirty="0">
                <a:latin typeface="Carlito"/>
                <a:cs typeface="Carlito"/>
              </a:rPr>
              <a:t>extraction,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GU.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173" y="0"/>
            <a:ext cx="254889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0" dirty="0"/>
              <a:t>TREATMENT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729488"/>
            <a:ext cx="14712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rlito"/>
                <a:cs typeface="Carlito"/>
              </a:rPr>
              <a:t>ORGANISM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260" y="1050089"/>
            <a:ext cx="2617470" cy="127150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i="1" spc="-15" dirty="0">
                <a:latin typeface="Carlito"/>
                <a:cs typeface="Carlito"/>
              </a:rPr>
              <a:t>Streptococi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Penicillin</a:t>
            </a:r>
            <a:r>
              <a:rPr sz="2400" spc="-7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sensitive</a:t>
            </a:r>
            <a:endParaRPr sz="2400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3717417"/>
            <a:ext cx="27412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Relatively</a:t>
            </a:r>
            <a:r>
              <a:rPr sz="2400" spc="-6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penicillin  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resistant</a:t>
            </a:r>
            <a:endParaRPr sz="2400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5400243"/>
            <a:ext cx="261239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Moderately 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penicillin</a:t>
            </a:r>
            <a:r>
              <a:rPr sz="2400" spc="-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resistant</a:t>
            </a:r>
            <a:endParaRPr sz="2400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02455" y="828849"/>
            <a:ext cx="247078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rlito"/>
                <a:cs typeface="Carlito"/>
              </a:rPr>
              <a:t>DRUG </a:t>
            </a:r>
            <a:r>
              <a:rPr sz="2000" b="1" dirty="0">
                <a:latin typeface="Carlito"/>
                <a:cs typeface="Carlito"/>
              </a:rPr>
              <a:t>(</a:t>
            </a:r>
            <a:r>
              <a:rPr sz="2000" b="1" spc="-90" dirty="0">
                <a:latin typeface="Carlito"/>
                <a:cs typeface="Carlito"/>
              </a:rPr>
              <a:t> </a:t>
            </a:r>
            <a:r>
              <a:rPr sz="2000" b="1" spc="-25" dirty="0">
                <a:latin typeface="Carlito"/>
                <a:cs typeface="Carlito"/>
              </a:rPr>
              <a:t>DURATION)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2175" y="1561464"/>
            <a:ext cx="3441065" cy="16357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Penicillin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G</a:t>
            </a: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rlito"/>
                <a:cs typeface="Carlito"/>
              </a:rPr>
              <a:t>Ceftriaxone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Carlito"/>
                <a:cs typeface="Carlito"/>
              </a:rPr>
              <a:t>Vancomycin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Penicillin </a:t>
            </a:r>
            <a:r>
              <a:rPr sz="2400" dirty="0">
                <a:latin typeface="Carlito"/>
                <a:cs typeface="Carlito"/>
              </a:rPr>
              <a:t>G +</a:t>
            </a:r>
            <a:r>
              <a:rPr sz="2400" spc="-1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Gentamicin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0028" y="1561464"/>
            <a:ext cx="2053971" cy="16357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dirty="0">
                <a:latin typeface="Carlito"/>
                <a:cs typeface="Carlito"/>
              </a:rPr>
              <a:t>x 4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Carlito"/>
                <a:cs typeface="Carlito"/>
              </a:rPr>
              <a:t>x 4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Carlito"/>
                <a:cs typeface="Carlito"/>
              </a:rPr>
              <a:t>x 4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latin typeface="Carlito"/>
                <a:cs typeface="Carlito"/>
              </a:rPr>
              <a:t>x 2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32175" y="3700653"/>
            <a:ext cx="488251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Penicillin </a:t>
            </a:r>
            <a:r>
              <a:rPr sz="2400" dirty="0">
                <a:latin typeface="Carlito"/>
                <a:cs typeface="Carlito"/>
              </a:rPr>
              <a:t>G </a:t>
            </a:r>
            <a:r>
              <a:rPr sz="2400" spc="-10" dirty="0" smtClean="0">
                <a:latin typeface="Carlito"/>
                <a:cs typeface="Carlito"/>
              </a:rPr>
              <a:t>or</a:t>
            </a:r>
            <a:endParaRPr lang="en-US" sz="2400" spc="-10" dirty="0" smtClean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 smtClean="0">
                <a:latin typeface="Carlito"/>
                <a:cs typeface="Carlito"/>
              </a:rPr>
              <a:t> </a:t>
            </a:r>
            <a:r>
              <a:rPr sz="2400" spc="-15" dirty="0" smtClean="0">
                <a:latin typeface="Carlito"/>
                <a:cs typeface="Carlito"/>
              </a:rPr>
              <a:t>Ceftriaxone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32175" y="4066413"/>
            <a:ext cx="2366645" cy="161646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385"/>
              </a:spcBef>
            </a:pPr>
            <a:endParaRPr lang="en-US" sz="2400" spc="-5" dirty="0" smtClean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385"/>
              </a:spcBef>
            </a:pPr>
            <a:r>
              <a:rPr sz="2400" spc="-5" dirty="0" smtClean="0">
                <a:latin typeface="Carlito"/>
                <a:cs typeface="Carlito"/>
              </a:rPr>
              <a:t>plus</a:t>
            </a:r>
            <a:r>
              <a:rPr sz="2400" spc="-80" dirty="0" smtClean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Gentamicin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Carlito"/>
                <a:cs typeface="Carlito"/>
              </a:rPr>
              <a:t>Vancomycin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90029" y="4066413"/>
            <a:ext cx="1224280" cy="8305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dirty="0">
                <a:latin typeface="Carlito"/>
                <a:cs typeface="Carlito"/>
              </a:rPr>
              <a:t>x 2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 smtClean="0">
                <a:latin typeface="Carlito"/>
                <a:cs typeface="Carlito"/>
              </a:rPr>
              <a:t>x </a:t>
            </a:r>
            <a:r>
              <a:rPr sz="2400" dirty="0">
                <a:latin typeface="Carlito"/>
                <a:cs typeface="Carlito"/>
              </a:rPr>
              <a:t>4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32175" y="5339283"/>
            <a:ext cx="3298825" cy="1652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2400" spc="-15" dirty="0" smtClean="0">
              <a:latin typeface="Carlito"/>
              <a:cs typeface="Carlito"/>
            </a:endParaRPr>
          </a:p>
          <a:p>
            <a:pPr marL="355600" marR="5080" indent="-342900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 smtClean="0">
                <a:latin typeface="Carlito"/>
                <a:cs typeface="Carlito"/>
              </a:rPr>
              <a:t>Ceftriaxone  </a:t>
            </a:r>
            <a:r>
              <a:rPr sz="2400" spc="-5" dirty="0">
                <a:latin typeface="Carlito"/>
                <a:cs typeface="Carlito"/>
              </a:rPr>
              <a:t>plus</a:t>
            </a:r>
            <a:r>
              <a:rPr sz="2400" spc="-10" dirty="0">
                <a:latin typeface="Carlito"/>
                <a:cs typeface="Carlito"/>
              </a:rPr>
              <a:t> gentamicin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Carlito"/>
                <a:cs typeface="Carlito"/>
              </a:rPr>
              <a:t>Vancomycin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90029" y="5339283"/>
            <a:ext cx="1224280" cy="276293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endParaRPr lang="en-US"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dirty="0" smtClean="0">
                <a:latin typeface="Carlito"/>
                <a:cs typeface="Carlito"/>
              </a:rPr>
              <a:t>x </a:t>
            </a:r>
            <a:r>
              <a:rPr sz="2400" dirty="0">
                <a:latin typeface="Carlito"/>
                <a:cs typeface="Carlito"/>
              </a:rPr>
              <a:t>6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Carlito"/>
                <a:cs typeface="Carlito"/>
              </a:rPr>
              <a:t>x 6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Carlito"/>
                <a:cs typeface="Carlito"/>
              </a:rPr>
              <a:t>x 4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18292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610613"/>
            <a:ext cx="7925434" cy="4503797"/>
          </a:xfrm>
        </p:spPr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113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3600" b="1" spc="-10" dirty="0">
                <a:solidFill>
                  <a:srgbClr val="FF0000"/>
                </a:solidFill>
              </a:rPr>
              <a:t>Acute</a:t>
            </a:r>
            <a:endParaRPr lang="en-US" sz="3600" dirty="0"/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2000" spc="-50" dirty="0">
                <a:latin typeface="Carlito"/>
                <a:cs typeface="Carlito"/>
              </a:rPr>
              <a:t>Toxic</a:t>
            </a:r>
            <a:r>
              <a:rPr lang="en-US" sz="2000" spc="-25" dirty="0">
                <a:latin typeface="Carlito"/>
                <a:cs typeface="Carlito"/>
              </a:rPr>
              <a:t> </a:t>
            </a:r>
            <a:r>
              <a:rPr lang="en-US" sz="2000" spc="-10" dirty="0">
                <a:latin typeface="Carlito"/>
                <a:cs typeface="Carlito"/>
              </a:rPr>
              <a:t>presentation</a:t>
            </a:r>
            <a:endParaRPr lang="en-US" sz="2000" dirty="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2000" spc="-10" dirty="0">
                <a:latin typeface="Carlito"/>
                <a:cs typeface="Carlito"/>
              </a:rPr>
              <a:t>Progressive </a:t>
            </a:r>
            <a:r>
              <a:rPr lang="en-US" sz="2000" spc="-15" dirty="0">
                <a:latin typeface="Carlito"/>
                <a:cs typeface="Carlito"/>
              </a:rPr>
              <a:t>valve </a:t>
            </a:r>
            <a:r>
              <a:rPr lang="en-US" sz="2000" spc="-5" dirty="0">
                <a:latin typeface="Carlito"/>
                <a:cs typeface="Carlito"/>
              </a:rPr>
              <a:t>destruction </a:t>
            </a:r>
            <a:r>
              <a:rPr lang="en-US" sz="2000" dirty="0">
                <a:latin typeface="Carlito"/>
                <a:cs typeface="Carlito"/>
              </a:rPr>
              <a:t>&amp; </a:t>
            </a:r>
            <a:r>
              <a:rPr lang="en-US" sz="2000" spc="-15" dirty="0">
                <a:latin typeface="Carlito"/>
                <a:cs typeface="Carlito"/>
              </a:rPr>
              <a:t>metastatic </a:t>
            </a:r>
            <a:r>
              <a:rPr lang="en-US" sz="2000" spc="-10" dirty="0">
                <a:latin typeface="Carlito"/>
                <a:cs typeface="Carlito"/>
              </a:rPr>
              <a:t>infection developing </a:t>
            </a:r>
            <a:r>
              <a:rPr lang="en-US" sz="2000" dirty="0">
                <a:latin typeface="Carlito"/>
                <a:cs typeface="Carlito"/>
              </a:rPr>
              <a:t>in  </a:t>
            </a:r>
            <a:r>
              <a:rPr lang="en-US" sz="2000" spc="-15" dirty="0">
                <a:latin typeface="Carlito"/>
                <a:cs typeface="Carlito"/>
              </a:rPr>
              <a:t>days to</a:t>
            </a:r>
            <a:r>
              <a:rPr lang="en-US" sz="2000" spc="-20" dirty="0">
                <a:latin typeface="Carlito"/>
                <a:cs typeface="Carlito"/>
              </a:rPr>
              <a:t> </a:t>
            </a:r>
            <a:r>
              <a:rPr lang="en-US" sz="2000" spc="-10" dirty="0">
                <a:latin typeface="Carlito"/>
                <a:cs typeface="Carlito"/>
              </a:rPr>
              <a:t>weeks</a:t>
            </a:r>
            <a:endParaRPr lang="en-US" sz="20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2000" spc="-10" dirty="0">
                <a:latin typeface="Carlito"/>
                <a:cs typeface="Carlito"/>
              </a:rPr>
              <a:t>Most </a:t>
            </a:r>
            <a:r>
              <a:rPr lang="en-US" sz="2000" spc="-5" dirty="0">
                <a:latin typeface="Carlito"/>
                <a:cs typeface="Carlito"/>
              </a:rPr>
              <a:t>commonly </a:t>
            </a:r>
            <a:r>
              <a:rPr lang="en-US" sz="2000" dirty="0">
                <a:latin typeface="Carlito"/>
                <a:cs typeface="Carlito"/>
              </a:rPr>
              <a:t>caused </a:t>
            </a:r>
            <a:r>
              <a:rPr lang="en-US" sz="2000" spc="-5" dirty="0">
                <a:latin typeface="Carlito"/>
                <a:cs typeface="Carlito"/>
              </a:rPr>
              <a:t>by S.</a:t>
            </a:r>
            <a:r>
              <a:rPr lang="en-US" sz="2000" spc="-60" dirty="0">
                <a:latin typeface="Carlito"/>
                <a:cs typeface="Carlito"/>
              </a:rPr>
              <a:t> </a:t>
            </a:r>
            <a:r>
              <a:rPr lang="en-US" sz="2000" spc="-5" dirty="0">
                <a:latin typeface="Carlito"/>
                <a:cs typeface="Carlito"/>
              </a:rPr>
              <a:t>aureus</a:t>
            </a:r>
            <a:endParaRPr lang="en-US" sz="20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b="1" dirty="0">
                <a:solidFill>
                  <a:srgbClr val="FF0000"/>
                </a:solidFill>
              </a:rPr>
              <a:t>Sub</a:t>
            </a:r>
            <a:r>
              <a:rPr lang="en-US" sz="3200" b="1" spc="-25" dirty="0">
                <a:solidFill>
                  <a:srgbClr val="FF0000"/>
                </a:solidFill>
              </a:rPr>
              <a:t> </a:t>
            </a:r>
            <a:r>
              <a:rPr lang="en-US" sz="3200" b="1" spc="-5" dirty="0">
                <a:solidFill>
                  <a:srgbClr val="FF0000"/>
                </a:solidFill>
              </a:rPr>
              <a:t>acute</a:t>
            </a:r>
            <a:endParaRPr lang="en-US" sz="3200" dirty="0"/>
          </a:p>
          <a:p>
            <a:pPr marL="756285" lvl="1" indent="-287020">
              <a:lnSpc>
                <a:spcPct val="100000"/>
              </a:lnSpc>
              <a:spcBef>
                <a:spcPts val="55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2000" spc="-5" dirty="0">
                <a:latin typeface="Carlito"/>
                <a:cs typeface="Carlito"/>
              </a:rPr>
              <a:t>Mild</a:t>
            </a:r>
            <a:r>
              <a:rPr lang="en-US" sz="2000" spc="-10" dirty="0">
                <a:latin typeface="Carlito"/>
                <a:cs typeface="Carlito"/>
              </a:rPr>
              <a:t> toxicity</a:t>
            </a:r>
            <a:endParaRPr lang="en-US" sz="20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2000" spc="-10" dirty="0">
                <a:latin typeface="Carlito"/>
                <a:cs typeface="Carlito"/>
              </a:rPr>
              <a:t>Presentation over weeks </a:t>
            </a:r>
            <a:r>
              <a:rPr lang="en-US" sz="2000" spc="-15" dirty="0">
                <a:latin typeface="Carlito"/>
                <a:cs typeface="Carlito"/>
              </a:rPr>
              <a:t>to</a:t>
            </a:r>
            <a:r>
              <a:rPr lang="en-US" sz="2000" spc="40" dirty="0">
                <a:latin typeface="Carlito"/>
                <a:cs typeface="Carlito"/>
              </a:rPr>
              <a:t> </a:t>
            </a:r>
            <a:r>
              <a:rPr lang="en-US" sz="2000" spc="-5" dirty="0">
                <a:latin typeface="Carlito"/>
                <a:cs typeface="Carlito"/>
              </a:rPr>
              <a:t>months</a:t>
            </a:r>
            <a:endParaRPr lang="en-US" sz="20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2000" spc="-5" dirty="0">
                <a:latin typeface="Carlito"/>
                <a:cs typeface="Carlito"/>
              </a:rPr>
              <a:t>Rarely </a:t>
            </a:r>
            <a:r>
              <a:rPr lang="en-US" sz="2000" dirty="0">
                <a:latin typeface="Carlito"/>
                <a:cs typeface="Carlito"/>
              </a:rPr>
              <a:t>leads </a:t>
            </a:r>
            <a:r>
              <a:rPr lang="en-US" sz="2000" spc="-15" dirty="0">
                <a:latin typeface="Carlito"/>
                <a:cs typeface="Carlito"/>
              </a:rPr>
              <a:t>to metastatic</a:t>
            </a:r>
            <a:r>
              <a:rPr lang="en-US" sz="2000" spc="40" dirty="0">
                <a:latin typeface="Carlito"/>
                <a:cs typeface="Carlito"/>
              </a:rPr>
              <a:t> </a:t>
            </a:r>
            <a:r>
              <a:rPr lang="en-US" sz="2000" spc="-10" dirty="0">
                <a:latin typeface="Carlito"/>
                <a:cs typeface="Carlito"/>
              </a:rPr>
              <a:t>infection</a:t>
            </a:r>
            <a:endParaRPr lang="en-US" sz="20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z="2000" spc="-10" dirty="0">
                <a:latin typeface="Carlito"/>
                <a:cs typeface="Carlito"/>
              </a:rPr>
              <a:t>Most </a:t>
            </a:r>
            <a:r>
              <a:rPr lang="en-US" sz="2000" spc="-5" dirty="0">
                <a:latin typeface="Carlito"/>
                <a:cs typeface="Carlito"/>
              </a:rPr>
              <a:t>commonly S. </a:t>
            </a:r>
            <a:r>
              <a:rPr lang="en-US" sz="2000" spc="-5" dirty="0" err="1">
                <a:latin typeface="Carlito"/>
                <a:cs typeface="Carlito"/>
              </a:rPr>
              <a:t>viridans</a:t>
            </a:r>
            <a:r>
              <a:rPr lang="en-US" sz="2000" spc="-5" dirty="0">
                <a:latin typeface="Carlito"/>
                <a:cs typeface="Carlito"/>
              </a:rPr>
              <a:t> </a:t>
            </a:r>
            <a:r>
              <a:rPr lang="en-US" sz="2000" dirty="0">
                <a:latin typeface="Carlito"/>
                <a:cs typeface="Carlito"/>
              </a:rPr>
              <a:t>or</a:t>
            </a:r>
            <a:r>
              <a:rPr lang="en-US" sz="2000" spc="-40" dirty="0">
                <a:latin typeface="Carlito"/>
                <a:cs typeface="Carlito"/>
              </a:rPr>
              <a:t> </a:t>
            </a:r>
            <a:r>
              <a:rPr lang="en-US" sz="2000" spc="-10" dirty="0">
                <a:latin typeface="Carlito"/>
                <a:cs typeface="Carlito"/>
              </a:rPr>
              <a:t>enterococcus</a:t>
            </a:r>
            <a:endParaRPr lang="en-US" sz="2000" dirty="0">
              <a:latin typeface="Carlito"/>
              <a:cs typeface="Carli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95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173" y="0"/>
            <a:ext cx="254889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0" dirty="0"/>
              <a:t>TREATMENT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729488"/>
            <a:ext cx="19024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rlito"/>
                <a:cs typeface="Carlito"/>
              </a:rPr>
              <a:t>ORGANISM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9975" y="729488"/>
            <a:ext cx="334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rlito"/>
                <a:cs typeface="Carlito"/>
              </a:rPr>
              <a:t>DRUG </a:t>
            </a:r>
            <a:r>
              <a:rPr sz="2400" b="1" dirty="0">
                <a:latin typeface="Carlito"/>
                <a:cs typeface="Carlito"/>
              </a:rPr>
              <a:t>(</a:t>
            </a:r>
            <a:r>
              <a:rPr sz="2400" b="1" spc="-90" dirty="0">
                <a:latin typeface="Carlito"/>
                <a:cs typeface="Carlito"/>
              </a:rPr>
              <a:t> </a:t>
            </a:r>
            <a:r>
              <a:rPr sz="2400" b="1" spc="-25" dirty="0">
                <a:latin typeface="Carlito"/>
                <a:cs typeface="Carlito"/>
              </a:rPr>
              <a:t>DURATION)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35940" y="1610613"/>
            <a:ext cx="7925434" cy="390299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>
                <a:solidFill>
                  <a:srgbClr val="FF0000"/>
                </a:solidFill>
              </a:rPr>
              <a:t>Enterococci</a:t>
            </a:r>
          </a:p>
          <a:p>
            <a:pPr marL="2718435" lvl="1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717800" algn="l"/>
                <a:tab pos="2718435" algn="l"/>
                <a:tab pos="6033135" algn="l"/>
              </a:tabLst>
            </a:pPr>
            <a:r>
              <a:rPr sz="2400" spc="-5" dirty="0">
                <a:latin typeface="Carlito"/>
                <a:cs typeface="Carlito"/>
              </a:rPr>
              <a:t>Penicillin </a:t>
            </a:r>
            <a:r>
              <a:rPr sz="2400" dirty="0">
                <a:latin typeface="Carlito"/>
                <a:cs typeface="Carlito"/>
              </a:rPr>
              <a:t>G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+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Gentamicin	</a:t>
            </a:r>
            <a:r>
              <a:rPr sz="2400" dirty="0">
                <a:latin typeface="Carlito"/>
                <a:cs typeface="Carlito"/>
              </a:rPr>
              <a:t>x 4 - 6</a:t>
            </a:r>
            <a:r>
              <a:rPr sz="2400" spc="-1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 dirty="0">
              <a:latin typeface="Carlito"/>
              <a:cs typeface="Carlito"/>
            </a:endParaRPr>
          </a:p>
          <a:p>
            <a:pPr marL="2718435" lvl="1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717800" algn="l"/>
                <a:tab pos="2718435" algn="l"/>
                <a:tab pos="6033135" algn="l"/>
              </a:tabLst>
            </a:pPr>
            <a:r>
              <a:rPr sz="2400" dirty="0">
                <a:latin typeface="Carlito"/>
                <a:cs typeface="Carlito"/>
              </a:rPr>
              <a:t>Ampicillin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+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gentamicin	</a:t>
            </a:r>
            <a:r>
              <a:rPr sz="2400" dirty="0">
                <a:latin typeface="Carlito"/>
                <a:cs typeface="Carlito"/>
              </a:rPr>
              <a:t>x 4 - 6</a:t>
            </a:r>
            <a:r>
              <a:rPr sz="2400" spc="-1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 dirty="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3300" dirty="0"/>
          </a:p>
          <a:p>
            <a:pPr marL="2718435" lvl="1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717800" algn="l"/>
                <a:tab pos="2718435" algn="l"/>
                <a:tab pos="6033135" algn="l"/>
              </a:tabLst>
            </a:pPr>
            <a:r>
              <a:rPr sz="2400" spc="-30" dirty="0">
                <a:latin typeface="Carlito"/>
                <a:cs typeface="Carlito"/>
              </a:rPr>
              <a:t>Vancomycin</a:t>
            </a:r>
            <a:r>
              <a:rPr sz="2400" spc="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+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gentamicin	</a:t>
            </a:r>
            <a:r>
              <a:rPr sz="2400" dirty="0">
                <a:latin typeface="Carlito"/>
                <a:cs typeface="Carlito"/>
              </a:rPr>
              <a:t>x 4 - 6</a:t>
            </a:r>
            <a:r>
              <a:rPr sz="2400" spc="-1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 dirty="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00" dirty="0"/>
          </a:p>
          <a:p>
            <a:pPr marL="2718435" lvl="1" indent="-343535">
              <a:lnSpc>
                <a:spcPct val="100000"/>
              </a:lnSpc>
              <a:buFont typeface="Arial"/>
              <a:buChar char="•"/>
              <a:tabLst>
                <a:tab pos="2717800" algn="l"/>
                <a:tab pos="2718435" algn="l"/>
                <a:tab pos="6033135" algn="l"/>
              </a:tabLst>
            </a:pPr>
            <a:r>
              <a:rPr sz="2400" dirty="0">
                <a:latin typeface="Carlito"/>
                <a:cs typeface="Carlito"/>
              </a:rPr>
              <a:t>Ampicillin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+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ceftriaxone	</a:t>
            </a:r>
            <a:r>
              <a:rPr sz="2400" dirty="0">
                <a:latin typeface="Carlito"/>
                <a:cs typeface="Carlito"/>
              </a:rPr>
              <a:t>x 6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599291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173" y="0"/>
            <a:ext cx="254889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0" dirty="0"/>
              <a:t>TREATMENT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729488"/>
            <a:ext cx="1471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rlito"/>
                <a:cs typeface="Carlito"/>
              </a:rPr>
              <a:t>ORGANISM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1083310"/>
            <a:ext cx="261747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i="1" spc="-15" dirty="0">
                <a:latin typeface="Carlito"/>
                <a:cs typeface="Carlito"/>
              </a:rPr>
              <a:t>Streptococi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Penicillin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sensitive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3717417"/>
            <a:ext cx="27412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Relatively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penicillin  </a:t>
            </a:r>
            <a:r>
              <a:rPr sz="2400" spc="-15" dirty="0">
                <a:latin typeface="Carlito"/>
                <a:cs typeface="Carlito"/>
              </a:rPr>
              <a:t>resistant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5400243"/>
            <a:ext cx="26123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Moderately  </a:t>
            </a:r>
            <a:r>
              <a:rPr sz="2400" spc="-5" dirty="0">
                <a:latin typeface="Carlito"/>
                <a:cs typeface="Carlito"/>
              </a:rPr>
              <a:t>penicillin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resistant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9975" y="729488"/>
            <a:ext cx="2470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rlito"/>
                <a:cs typeface="Carlito"/>
              </a:rPr>
              <a:t>DRUG </a:t>
            </a:r>
            <a:r>
              <a:rPr sz="2400" b="1" dirty="0">
                <a:latin typeface="Carlito"/>
                <a:cs typeface="Carlito"/>
              </a:rPr>
              <a:t>(</a:t>
            </a:r>
            <a:r>
              <a:rPr sz="2400" b="1" spc="-90" dirty="0">
                <a:latin typeface="Carlito"/>
                <a:cs typeface="Carlito"/>
              </a:rPr>
              <a:t> </a:t>
            </a:r>
            <a:r>
              <a:rPr sz="2400" b="1" spc="-25" dirty="0">
                <a:latin typeface="Carlito"/>
                <a:cs typeface="Carlito"/>
              </a:rPr>
              <a:t>DURATION)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2175" y="1561464"/>
            <a:ext cx="3441065" cy="16357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Penicillin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G</a:t>
            </a: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rlito"/>
                <a:cs typeface="Carlito"/>
              </a:rPr>
              <a:t>Ceftriaxone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Carlito"/>
                <a:cs typeface="Carlito"/>
              </a:rPr>
              <a:t>Vancomycin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Penicillin </a:t>
            </a:r>
            <a:r>
              <a:rPr sz="2400" dirty="0">
                <a:latin typeface="Carlito"/>
                <a:cs typeface="Carlito"/>
              </a:rPr>
              <a:t>G +</a:t>
            </a:r>
            <a:r>
              <a:rPr sz="2400" spc="-1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Gentamicin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0029" y="1561464"/>
            <a:ext cx="1224280" cy="16357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dirty="0">
                <a:latin typeface="Carlito"/>
                <a:cs typeface="Carlito"/>
              </a:rPr>
              <a:t>x 4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Carlito"/>
                <a:cs typeface="Carlito"/>
              </a:rPr>
              <a:t>x 4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Carlito"/>
                <a:cs typeface="Carlito"/>
              </a:rPr>
              <a:t>x 4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latin typeface="Carlito"/>
                <a:cs typeface="Carlito"/>
              </a:rPr>
              <a:t>x 2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32175" y="3700653"/>
            <a:ext cx="4882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Penicillin </a:t>
            </a:r>
            <a:r>
              <a:rPr sz="2400" dirty="0">
                <a:latin typeface="Carlito"/>
                <a:cs typeface="Carlito"/>
              </a:rPr>
              <a:t>G </a:t>
            </a:r>
            <a:r>
              <a:rPr sz="2400" spc="-10" dirty="0">
                <a:latin typeface="Carlito"/>
                <a:cs typeface="Carlito"/>
              </a:rPr>
              <a:t>or </a:t>
            </a:r>
            <a:r>
              <a:rPr sz="2400" spc="-15" dirty="0">
                <a:latin typeface="Carlito"/>
                <a:cs typeface="Carlito"/>
              </a:rPr>
              <a:t>Ceftriaxone </a:t>
            </a:r>
            <a:r>
              <a:rPr sz="2400" dirty="0">
                <a:latin typeface="Carlito"/>
                <a:cs typeface="Carlito"/>
              </a:rPr>
              <a:t>x 4</a:t>
            </a:r>
            <a:r>
              <a:rPr sz="2400" spc="-15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32175" y="4066413"/>
            <a:ext cx="2366645" cy="8305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385"/>
              </a:spcBef>
            </a:pPr>
            <a:r>
              <a:rPr sz="2400" spc="-5" dirty="0">
                <a:latin typeface="Carlito"/>
                <a:cs typeface="Carlito"/>
              </a:rPr>
              <a:t>plus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Gentamicin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Carlito"/>
                <a:cs typeface="Carlito"/>
              </a:rPr>
              <a:t>Vancomycin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90029" y="4066413"/>
            <a:ext cx="1224280" cy="8305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dirty="0">
                <a:latin typeface="Carlito"/>
                <a:cs typeface="Carlito"/>
              </a:rPr>
              <a:t>x 2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Carlito"/>
                <a:cs typeface="Carlito"/>
              </a:rPr>
              <a:t>x 4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32175" y="5339283"/>
            <a:ext cx="3298825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Penicillin or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Ceftriaxone  </a:t>
            </a:r>
            <a:r>
              <a:rPr sz="2400" spc="-5" dirty="0">
                <a:latin typeface="Carlito"/>
                <a:cs typeface="Carlito"/>
              </a:rPr>
              <a:t>plus</a:t>
            </a:r>
            <a:r>
              <a:rPr sz="2400" spc="-10" dirty="0">
                <a:latin typeface="Carlito"/>
                <a:cs typeface="Carlito"/>
              </a:rPr>
              <a:t> gentamicin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Carlito"/>
                <a:cs typeface="Carlito"/>
              </a:rPr>
              <a:t>Vancomycin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90029" y="5339283"/>
            <a:ext cx="1224280" cy="12325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dirty="0">
                <a:latin typeface="Carlito"/>
                <a:cs typeface="Carlito"/>
              </a:rPr>
              <a:t>x 6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Carlito"/>
                <a:cs typeface="Carlito"/>
              </a:rPr>
              <a:t>x 6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Carlito"/>
                <a:cs typeface="Carlito"/>
              </a:rPr>
              <a:t>x 4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813533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173" y="0"/>
            <a:ext cx="254889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0" dirty="0"/>
              <a:t>TREATMENT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729488"/>
            <a:ext cx="1471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rlito"/>
                <a:cs typeface="Carlito"/>
              </a:rPr>
              <a:t>ORGANISM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9975" y="729488"/>
            <a:ext cx="2470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rlito"/>
                <a:cs typeface="Carlito"/>
              </a:rPr>
              <a:t>DRUG </a:t>
            </a:r>
            <a:r>
              <a:rPr sz="2400" b="1" dirty="0">
                <a:latin typeface="Carlito"/>
                <a:cs typeface="Carlito"/>
              </a:rPr>
              <a:t>(</a:t>
            </a:r>
            <a:r>
              <a:rPr sz="2400" b="1" spc="-90" dirty="0">
                <a:latin typeface="Carlito"/>
                <a:cs typeface="Carlito"/>
              </a:rPr>
              <a:t> </a:t>
            </a:r>
            <a:r>
              <a:rPr sz="2400" b="1" spc="-25" dirty="0">
                <a:latin typeface="Carlito"/>
                <a:cs typeface="Carlito"/>
              </a:rPr>
              <a:t>DURATION)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/>
              <a:t>Enterococci</a:t>
            </a:r>
          </a:p>
          <a:p>
            <a:pPr marL="2718435" lvl="1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717800" algn="l"/>
                <a:tab pos="2718435" algn="l"/>
                <a:tab pos="6033135" algn="l"/>
              </a:tabLst>
            </a:pPr>
            <a:r>
              <a:rPr sz="2400" spc="-5" dirty="0">
                <a:latin typeface="Carlito"/>
                <a:cs typeface="Carlito"/>
              </a:rPr>
              <a:t>Penicillin </a:t>
            </a:r>
            <a:r>
              <a:rPr sz="2400" dirty="0">
                <a:latin typeface="Carlito"/>
                <a:cs typeface="Carlito"/>
              </a:rPr>
              <a:t>G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+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Gentamicin	</a:t>
            </a:r>
            <a:r>
              <a:rPr sz="2400" dirty="0">
                <a:latin typeface="Carlito"/>
                <a:cs typeface="Carlito"/>
              </a:rPr>
              <a:t>x 4 - 6</a:t>
            </a:r>
            <a:r>
              <a:rPr sz="2400" spc="-1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>
              <a:latin typeface="Carlito"/>
              <a:cs typeface="Carlito"/>
            </a:endParaRPr>
          </a:p>
          <a:p>
            <a:pPr marL="2718435" lvl="1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717800" algn="l"/>
                <a:tab pos="2718435" algn="l"/>
                <a:tab pos="6033135" algn="l"/>
              </a:tabLst>
            </a:pPr>
            <a:r>
              <a:rPr sz="2400" dirty="0">
                <a:latin typeface="Carlito"/>
                <a:cs typeface="Carlito"/>
              </a:rPr>
              <a:t>Ampicillin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+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gentamicin	</a:t>
            </a:r>
            <a:r>
              <a:rPr sz="2400" dirty="0">
                <a:latin typeface="Carlito"/>
                <a:cs typeface="Carlito"/>
              </a:rPr>
              <a:t>x 4 - 6</a:t>
            </a:r>
            <a:r>
              <a:rPr sz="2400" spc="-1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3300"/>
          </a:p>
          <a:p>
            <a:pPr marL="2718435" lvl="1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717800" algn="l"/>
                <a:tab pos="2718435" algn="l"/>
                <a:tab pos="6033135" algn="l"/>
              </a:tabLst>
            </a:pPr>
            <a:r>
              <a:rPr sz="2400" spc="-30" dirty="0">
                <a:latin typeface="Carlito"/>
                <a:cs typeface="Carlito"/>
              </a:rPr>
              <a:t>Vancomycin</a:t>
            </a:r>
            <a:r>
              <a:rPr sz="2400" spc="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+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gentamicin	</a:t>
            </a:r>
            <a:r>
              <a:rPr sz="2400" dirty="0">
                <a:latin typeface="Carlito"/>
                <a:cs typeface="Carlito"/>
              </a:rPr>
              <a:t>x 4 - 6</a:t>
            </a:r>
            <a:r>
              <a:rPr sz="2400" spc="-1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00"/>
          </a:p>
          <a:p>
            <a:pPr marL="2718435" lvl="1" indent="-343535">
              <a:lnSpc>
                <a:spcPct val="100000"/>
              </a:lnSpc>
              <a:buFont typeface="Arial"/>
              <a:buChar char="•"/>
              <a:tabLst>
                <a:tab pos="2717800" algn="l"/>
                <a:tab pos="2718435" algn="l"/>
                <a:tab pos="6033135" algn="l"/>
              </a:tabLst>
            </a:pPr>
            <a:r>
              <a:rPr sz="2400" dirty="0">
                <a:latin typeface="Carlito"/>
                <a:cs typeface="Carlito"/>
              </a:rPr>
              <a:t>Ampicillin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+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ceftriaxone	</a:t>
            </a:r>
            <a:r>
              <a:rPr sz="2400" dirty="0">
                <a:latin typeface="Carlito"/>
                <a:cs typeface="Carlito"/>
              </a:rPr>
              <a:t>x 6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180855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269" y="461594"/>
            <a:ext cx="799020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5" dirty="0"/>
              <a:t>Prevention </a:t>
            </a:r>
            <a:r>
              <a:rPr sz="3600" spc="-254" dirty="0">
                <a:latin typeface="Arial"/>
                <a:cs typeface="Arial"/>
              </a:rPr>
              <a:t>– </a:t>
            </a:r>
            <a:r>
              <a:rPr sz="3600" dirty="0"/>
              <a:t>the underlying</a:t>
            </a:r>
            <a:r>
              <a:rPr sz="3600" spc="-75" dirty="0"/>
              <a:t> </a:t>
            </a:r>
            <a:r>
              <a:rPr sz="3600" dirty="0"/>
              <a:t>lesion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4610"/>
            <a:ext cx="3876040" cy="33026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rlito"/>
                <a:cs typeface="Carlito"/>
              </a:rPr>
              <a:t>High risk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lesions</a:t>
            </a:r>
            <a:endParaRPr sz="20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Carlito"/>
                <a:cs typeface="Carlito"/>
              </a:rPr>
              <a:t>Prosthetic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valves</a:t>
            </a:r>
            <a:endParaRPr sz="1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Carlito"/>
                <a:cs typeface="Carlito"/>
              </a:rPr>
              <a:t>Prior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IE</a:t>
            </a:r>
            <a:endParaRPr sz="1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rlito"/>
                <a:cs typeface="Carlito"/>
              </a:rPr>
              <a:t>Cyanotic </a:t>
            </a:r>
            <a:r>
              <a:rPr sz="1800" spc="-10" dirty="0">
                <a:latin typeface="Carlito"/>
                <a:cs typeface="Carlito"/>
              </a:rPr>
              <a:t>congenital </a:t>
            </a:r>
            <a:r>
              <a:rPr sz="1800" spc="-5" dirty="0">
                <a:latin typeface="Carlito"/>
                <a:cs typeface="Carlito"/>
              </a:rPr>
              <a:t>heart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disease</a:t>
            </a:r>
            <a:endParaRPr sz="1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5" dirty="0">
                <a:latin typeface="Carlito"/>
                <a:cs typeface="Carlito"/>
              </a:rPr>
              <a:t>PDA</a:t>
            </a:r>
            <a:endParaRPr sz="1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Carlito"/>
                <a:cs typeface="Carlito"/>
              </a:rPr>
              <a:t>AR, AS, </a:t>
            </a:r>
            <a:r>
              <a:rPr sz="1800" spc="-5" dirty="0">
                <a:latin typeface="Carlito"/>
                <a:cs typeface="Carlito"/>
              </a:rPr>
              <a:t>MR,MS with</a:t>
            </a:r>
            <a:r>
              <a:rPr sz="1800" dirty="0">
                <a:latin typeface="Carlito"/>
                <a:cs typeface="Carlito"/>
              </a:rPr>
              <a:t> MR</a:t>
            </a:r>
            <a:endParaRPr sz="1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Carlito"/>
                <a:cs typeface="Carlito"/>
              </a:rPr>
              <a:t>VSD</a:t>
            </a:r>
            <a:endParaRPr sz="1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5" dirty="0">
                <a:latin typeface="Carlito"/>
                <a:cs typeface="Carlito"/>
              </a:rPr>
              <a:t>Coarctation</a:t>
            </a:r>
            <a:endParaRPr sz="1800">
              <a:latin typeface="Carlito"/>
              <a:cs typeface="Carlito"/>
            </a:endParaRPr>
          </a:p>
          <a:p>
            <a:pPr marL="756285" marR="469265" lvl="1" indent="-2870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Carlito"/>
                <a:cs typeface="Carlito"/>
              </a:rPr>
              <a:t>Surgical systemic-pulmonary  </a:t>
            </a:r>
            <a:r>
              <a:rPr sz="1800" spc="-5" dirty="0">
                <a:latin typeface="Carlito"/>
                <a:cs typeface="Carlito"/>
              </a:rPr>
              <a:t>shunts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575" y="1536549"/>
            <a:ext cx="3496310" cy="297243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Intermediate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risk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rlito"/>
                <a:cs typeface="Carlito"/>
              </a:rPr>
              <a:t>MVP </a:t>
            </a:r>
            <a:r>
              <a:rPr sz="2000" spc="-5" dirty="0">
                <a:latin typeface="Carlito"/>
                <a:cs typeface="Carlito"/>
              </a:rPr>
              <a:t>with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murmur</a:t>
            </a:r>
            <a:endParaRPr sz="20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rlito"/>
                <a:cs typeface="Carlito"/>
              </a:rPr>
              <a:t>Pure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MS</a:t>
            </a:r>
            <a:endParaRPr sz="20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rlito"/>
                <a:cs typeface="Carlito"/>
              </a:rPr>
              <a:t>Tricuspid </a:t>
            </a:r>
            <a:r>
              <a:rPr sz="2000" spc="-5" dirty="0">
                <a:latin typeface="Carlito"/>
                <a:cs typeface="Carlito"/>
              </a:rPr>
              <a:t>disease</a:t>
            </a:r>
            <a:endParaRPr sz="20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rlito"/>
                <a:cs typeface="Carlito"/>
              </a:rPr>
              <a:t>Pulmonary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stenosis</a:t>
            </a:r>
            <a:endParaRPr sz="20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rlito"/>
                <a:cs typeface="Carlito"/>
              </a:rPr>
              <a:t>ASH</a:t>
            </a:r>
            <a:endParaRPr sz="200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rlito"/>
                <a:cs typeface="Carlito"/>
              </a:rPr>
              <a:t>Bicuspid Ao </a:t>
            </a:r>
            <a:r>
              <a:rPr sz="2000" spc="-15" dirty="0">
                <a:latin typeface="Carlito"/>
                <a:cs typeface="Carlito"/>
              </a:rPr>
              <a:t>valve </a:t>
            </a:r>
            <a:r>
              <a:rPr sz="2000" spc="-5" dirty="0">
                <a:latin typeface="Carlito"/>
                <a:cs typeface="Carlito"/>
              </a:rPr>
              <a:t>with no  hemodynamic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significance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400" y="5826125"/>
            <a:ext cx="2895600" cy="422275"/>
          </a:xfrm>
          <a:prstGeom prst="rect">
            <a:avLst/>
          </a:prstGeom>
          <a:ln w="25400">
            <a:solidFill>
              <a:srgbClr val="FFFF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2000" dirty="0">
                <a:latin typeface="Arial"/>
                <a:cs typeface="Arial"/>
              </a:rPr>
              <a:t>Lesions at highest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risk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 flipH="1">
            <a:off x="1324250" y="653795"/>
            <a:ext cx="45719" cy="820419"/>
            <a:chOff x="1369969" y="653795"/>
            <a:chExt cx="6768465" cy="820419"/>
          </a:xfrm>
        </p:grpSpPr>
        <p:sp>
          <p:nvSpPr>
            <p:cNvPr id="3" name="object 3"/>
            <p:cNvSpPr/>
            <p:nvPr/>
          </p:nvSpPr>
          <p:spPr>
            <a:xfrm>
              <a:off x="1369969" y="974106"/>
              <a:ext cx="1763764" cy="3628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00172" y="653795"/>
              <a:ext cx="5237987" cy="8199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46072" y="225297"/>
            <a:ext cx="6455410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286385">
              <a:lnSpc>
                <a:spcPct val="99500"/>
              </a:lnSpc>
              <a:spcBef>
                <a:spcPts val="120"/>
              </a:spcBef>
            </a:pPr>
            <a:endParaRPr sz="3600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930653"/>
            <a:ext cx="8049259" cy="1369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5620">
              <a:lnSpc>
                <a:spcPct val="100000"/>
              </a:lnSpc>
              <a:spcBef>
                <a:spcPts val="100"/>
              </a:spcBef>
              <a:tabLst>
                <a:tab pos="3615054" algn="l"/>
                <a:tab pos="6666230" algn="l"/>
              </a:tabLst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Fe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ture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Acute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Su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ac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u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12700" marR="361950">
              <a:lnSpc>
                <a:spcPct val="100000"/>
              </a:lnSpc>
              <a:tabLst>
                <a:tab pos="2303780" algn="l"/>
                <a:tab pos="5956935" algn="l"/>
              </a:tabLst>
            </a:pPr>
            <a:r>
              <a:rPr sz="2000" dirty="0">
                <a:latin typeface="Arial"/>
                <a:cs typeface="Arial"/>
              </a:rPr>
              <a:t>Underlying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Heart	Heart may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normal	RHD,CHD,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etc.  Disease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3494913"/>
            <a:ext cx="1130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Or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ani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8547" y="3434562"/>
            <a:ext cx="2991485" cy="11226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i="1" dirty="0">
                <a:latin typeface="Arial"/>
                <a:cs typeface="Arial"/>
              </a:rPr>
              <a:t>S. aureus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Pneumococcus</a:t>
            </a:r>
            <a:endParaRPr sz="2000">
              <a:latin typeface="Arial"/>
              <a:cs typeface="Arial"/>
            </a:endParaRPr>
          </a:p>
          <a:p>
            <a:pPr marL="12700" marR="1428115">
              <a:lnSpc>
                <a:spcPct val="120000"/>
              </a:lnSpc>
            </a:pPr>
            <a:r>
              <a:rPr sz="2000" i="1" dirty="0">
                <a:latin typeface="Arial"/>
                <a:cs typeface="Arial"/>
              </a:rPr>
              <a:t>S. pyogenes</a:t>
            </a:r>
            <a:r>
              <a:rPr sz="2000" dirty="0">
                <a:latin typeface="Arial"/>
                <a:cs typeface="Arial"/>
              </a:rPr>
              <a:t>,  En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cus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1828" y="3434562"/>
            <a:ext cx="14966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viridans  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reptococci,  Entercoccus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40" y="5036566"/>
            <a:ext cx="96011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apy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98547" y="5036566"/>
            <a:ext cx="3380104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Prompt, vigorous and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initiated  on empirical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ground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1828" y="5036566"/>
            <a:ext cx="267462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Can </a:t>
            </a:r>
            <a:r>
              <a:rPr sz="2000" spc="-5" dirty="0">
                <a:latin typeface="Arial"/>
                <a:cs typeface="Arial"/>
              </a:rPr>
              <a:t>often </a:t>
            </a:r>
            <a:r>
              <a:rPr sz="2000" dirty="0">
                <a:latin typeface="Arial"/>
                <a:cs typeface="Arial"/>
              </a:rPr>
              <a:t>be delayed  until culture reports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 susceptibilities  available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8646" y="327482"/>
            <a:ext cx="683323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0" dirty="0"/>
              <a:t>Infective</a:t>
            </a:r>
            <a:r>
              <a:rPr sz="4800" spc="-15" dirty="0"/>
              <a:t> </a:t>
            </a:r>
            <a:r>
              <a:rPr sz="4800" spc="-10" dirty="0"/>
              <a:t>Endocarditis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10599"/>
            <a:ext cx="7720330" cy="44907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Febrile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illness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rlito"/>
                <a:cs typeface="Carlito"/>
              </a:rPr>
              <a:t>Persistent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bacteremia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Characteristic </a:t>
            </a:r>
            <a:r>
              <a:rPr sz="3200" dirty="0">
                <a:latin typeface="Carlito"/>
                <a:cs typeface="Carlito"/>
              </a:rPr>
              <a:t>lesion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microbial </a:t>
            </a:r>
            <a:r>
              <a:rPr sz="3200" spc="-15" dirty="0">
                <a:latin typeface="Carlito"/>
                <a:cs typeface="Carlito"/>
              </a:rPr>
              <a:t>infection </a:t>
            </a:r>
            <a:r>
              <a:rPr sz="3200" spc="-5" dirty="0">
                <a:latin typeface="Carlito"/>
                <a:cs typeface="Carlito"/>
              </a:rPr>
              <a:t>of  </a:t>
            </a:r>
            <a:r>
              <a:rPr sz="3200" dirty="0">
                <a:latin typeface="Carlito"/>
                <a:cs typeface="Carlito"/>
              </a:rPr>
              <a:t>the endothelial </a:t>
            </a:r>
            <a:r>
              <a:rPr sz="3200" spc="-15" dirty="0">
                <a:latin typeface="Carlito"/>
                <a:cs typeface="Carlito"/>
              </a:rPr>
              <a:t>surface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heart</a:t>
            </a:r>
            <a:endParaRPr sz="3200">
              <a:latin typeface="Carlito"/>
              <a:cs typeface="Carlito"/>
            </a:endParaRPr>
          </a:p>
          <a:p>
            <a:pPr marL="317500">
              <a:lnSpc>
                <a:spcPct val="100000"/>
              </a:lnSpc>
              <a:spcBef>
                <a:spcPts val="295"/>
              </a:spcBef>
            </a:pP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The</a:t>
            </a:r>
            <a:r>
              <a:rPr sz="32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vegetation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5" dirty="0">
                <a:latin typeface="Carlito"/>
                <a:cs typeface="Carlito"/>
              </a:rPr>
              <a:t>Variable </a:t>
            </a:r>
            <a:r>
              <a:rPr sz="2800" spc="-15" dirty="0">
                <a:latin typeface="Carlito"/>
                <a:cs typeface="Carlito"/>
              </a:rPr>
              <a:t>in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size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rlito"/>
                <a:cs typeface="Carlito"/>
              </a:rPr>
              <a:t>Amorphous mass of </a:t>
            </a:r>
            <a:r>
              <a:rPr sz="2800" spc="-10" dirty="0">
                <a:latin typeface="Carlito"/>
                <a:cs typeface="Carlito"/>
              </a:rPr>
              <a:t>fibrin </a:t>
            </a:r>
            <a:r>
              <a:rPr sz="2800" spc="-5" dirty="0">
                <a:latin typeface="Carlito"/>
                <a:cs typeface="Carlito"/>
              </a:rPr>
              <a:t>&amp;</a:t>
            </a:r>
            <a:r>
              <a:rPr sz="2800" spc="8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platelets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Abundant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organisms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rlito"/>
                <a:cs typeface="Carlito"/>
              </a:rPr>
              <a:t>Few </a:t>
            </a:r>
            <a:r>
              <a:rPr sz="2800" spc="-15" dirty="0">
                <a:latin typeface="Carlito"/>
                <a:cs typeface="Carlito"/>
              </a:rPr>
              <a:t>inflammatory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cells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6776" y="225297"/>
            <a:ext cx="4330065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>
              <a:lnSpc>
                <a:spcPts val="4310"/>
              </a:lnSpc>
              <a:spcBef>
                <a:spcPts val="100"/>
              </a:spcBef>
            </a:pPr>
            <a:r>
              <a:rPr lang="en-US" u="heavy" spc="-35" dirty="0" smtClean="0">
                <a:uFill>
                  <a:solidFill>
                    <a:srgbClr val="FF0000"/>
                  </a:solidFill>
                </a:uFill>
              </a:rPr>
              <a:t>Predisposing factors</a:t>
            </a:r>
            <a:endParaRPr u="heavy" spc="-35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8739" y="1395170"/>
            <a:ext cx="7561580" cy="47574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04825" indent="-492759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504190" algn="l"/>
                <a:tab pos="505459" algn="l"/>
              </a:tabLst>
            </a:pPr>
            <a:r>
              <a:rPr sz="3200" spc="-15" dirty="0">
                <a:latin typeface="Carlito"/>
                <a:cs typeface="Carlito"/>
              </a:rPr>
              <a:t>Dental</a:t>
            </a:r>
            <a:r>
              <a:rPr sz="3200" spc="-5" dirty="0">
                <a:latin typeface="Carlito"/>
                <a:cs typeface="Carlito"/>
              </a:rPr>
              <a:t> manipulation</a:t>
            </a:r>
            <a:endParaRPr sz="3200" dirty="0">
              <a:latin typeface="Carlito"/>
              <a:cs typeface="Carlito"/>
            </a:endParaRPr>
          </a:p>
          <a:p>
            <a:pPr marL="505459" indent="-493395">
              <a:lnSpc>
                <a:spcPct val="100000"/>
              </a:lnSpc>
              <a:spcBef>
                <a:spcPts val="384"/>
              </a:spcBef>
              <a:buAutoNum type="arabicPeriod"/>
              <a:tabLst>
                <a:tab pos="505459" algn="l"/>
                <a:tab pos="506095" algn="l"/>
              </a:tabLst>
            </a:pPr>
            <a:r>
              <a:rPr sz="3200" spc="-15" dirty="0">
                <a:latin typeface="Carlito"/>
                <a:cs typeface="Carlito"/>
              </a:rPr>
              <a:t>Dental </a:t>
            </a:r>
            <a:r>
              <a:rPr sz="3200" spc="-5" dirty="0">
                <a:latin typeface="Carlito"/>
                <a:cs typeface="Carlito"/>
              </a:rPr>
              <a:t>disease (caries,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abscess)</a:t>
            </a:r>
            <a:endParaRPr sz="3200" dirty="0">
              <a:latin typeface="Carlito"/>
              <a:cs typeface="Carlito"/>
            </a:endParaRPr>
          </a:p>
          <a:p>
            <a:pPr marL="622300" indent="-60960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spc="-15" dirty="0">
                <a:latin typeface="Carlito"/>
                <a:cs typeface="Carlito"/>
              </a:rPr>
              <a:t>Extra cardiac infection </a:t>
            </a:r>
            <a:r>
              <a:rPr sz="3200" dirty="0">
                <a:latin typeface="Carlito"/>
                <a:cs typeface="Carlito"/>
              </a:rPr>
              <a:t>(lung, </a:t>
            </a:r>
            <a:r>
              <a:rPr sz="3200" spc="-5" dirty="0">
                <a:latin typeface="Carlito"/>
                <a:cs typeface="Carlito"/>
              </a:rPr>
              <a:t>urinary</a:t>
            </a:r>
            <a:r>
              <a:rPr sz="3200" spc="9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tract,</a:t>
            </a:r>
            <a:endParaRPr sz="3200" dirty="0">
              <a:latin typeface="Carlito"/>
              <a:cs typeface="Carlito"/>
            </a:endParaRPr>
          </a:p>
          <a:p>
            <a:pPr marL="927100" indent="-915035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3200" spc="-5" dirty="0">
                <a:latin typeface="Carlito"/>
                <a:cs typeface="Carlito"/>
              </a:rPr>
              <a:t>skin, bone,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abscess)</a:t>
            </a:r>
            <a:endParaRPr sz="3200" dirty="0">
              <a:latin typeface="Carlito"/>
              <a:cs typeface="Carlito"/>
            </a:endParaRPr>
          </a:p>
          <a:p>
            <a:pPr marL="505459" marR="154940" indent="-505459">
              <a:lnSpc>
                <a:spcPts val="3460"/>
              </a:lnSpc>
              <a:spcBef>
                <a:spcPts val="815"/>
              </a:spcBef>
              <a:buAutoNum type="arabicPeriod"/>
              <a:tabLst>
                <a:tab pos="505459" algn="l"/>
                <a:tab pos="506095" algn="l"/>
              </a:tabLst>
            </a:pPr>
            <a:r>
              <a:rPr sz="3200" spc="-15" dirty="0">
                <a:latin typeface="Carlito"/>
                <a:cs typeface="Carlito"/>
              </a:rPr>
              <a:t>Instrumentation </a:t>
            </a:r>
            <a:r>
              <a:rPr sz="3200" spc="-5" dirty="0">
                <a:latin typeface="Carlito"/>
                <a:cs typeface="Carlito"/>
              </a:rPr>
              <a:t>(urinary </a:t>
            </a:r>
            <a:r>
              <a:rPr sz="3200" spc="-15" dirty="0">
                <a:latin typeface="Carlito"/>
                <a:cs typeface="Carlito"/>
              </a:rPr>
              <a:t>tract, </a:t>
            </a:r>
            <a:r>
              <a:rPr sz="3200" spc="-5" dirty="0">
                <a:latin typeface="Carlito"/>
                <a:cs typeface="Carlito"/>
              </a:rPr>
              <a:t>GI </a:t>
            </a:r>
            <a:r>
              <a:rPr sz="3200" spc="-15" dirty="0">
                <a:latin typeface="Carlito"/>
                <a:cs typeface="Carlito"/>
              </a:rPr>
              <a:t>tract, </a:t>
            </a:r>
            <a:r>
              <a:rPr sz="3200" dirty="0">
                <a:latin typeface="Carlito"/>
                <a:cs typeface="Carlito"/>
              </a:rPr>
              <a:t>IV  </a:t>
            </a:r>
            <a:r>
              <a:rPr sz="3200" spc="-5" dirty="0">
                <a:latin typeface="Carlito"/>
                <a:cs typeface="Carlito"/>
              </a:rPr>
              <a:t>infusions)</a:t>
            </a:r>
            <a:endParaRPr sz="3200" dirty="0">
              <a:latin typeface="Carlito"/>
              <a:cs typeface="Carlito"/>
            </a:endParaRPr>
          </a:p>
          <a:p>
            <a:pPr marL="504825" indent="-492759">
              <a:lnSpc>
                <a:spcPct val="100000"/>
              </a:lnSpc>
              <a:spcBef>
                <a:spcPts val="330"/>
              </a:spcBef>
              <a:buAutoNum type="arabicPeriod"/>
              <a:tabLst>
                <a:tab pos="504190" algn="l"/>
                <a:tab pos="505459" algn="l"/>
              </a:tabLst>
            </a:pPr>
            <a:r>
              <a:rPr sz="3200" spc="-10" dirty="0">
                <a:latin typeface="Carlito"/>
                <a:cs typeface="Carlito"/>
              </a:rPr>
              <a:t>Cardiac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surgery</a:t>
            </a:r>
            <a:endParaRPr sz="3200" dirty="0">
              <a:latin typeface="Carlito"/>
              <a:cs typeface="Carlito"/>
            </a:endParaRPr>
          </a:p>
          <a:p>
            <a:pPr marL="505459" indent="-493395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505459" algn="l"/>
                <a:tab pos="506095" algn="l"/>
              </a:tabLst>
            </a:pPr>
            <a:r>
              <a:rPr sz="3200" spc="-5" dirty="0">
                <a:latin typeface="Carlito"/>
                <a:cs typeface="Carlito"/>
              </a:rPr>
              <a:t>Injection drug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use</a:t>
            </a:r>
            <a:endParaRPr sz="3200" dirty="0">
              <a:latin typeface="Carlito"/>
              <a:cs typeface="Carlito"/>
            </a:endParaRPr>
          </a:p>
          <a:p>
            <a:pPr marL="505459" indent="-493395">
              <a:lnSpc>
                <a:spcPct val="100000"/>
              </a:lnSpc>
              <a:spcBef>
                <a:spcPts val="384"/>
              </a:spcBef>
              <a:buAutoNum type="arabicPeriod"/>
              <a:tabLst>
                <a:tab pos="505459" algn="l"/>
                <a:tab pos="506095" algn="l"/>
              </a:tabLst>
            </a:pPr>
            <a:r>
              <a:rPr sz="3200" spc="-5" dirty="0">
                <a:latin typeface="Carlito"/>
                <a:cs typeface="Carlito"/>
              </a:rPr>
              <a:t>None</a:t>
            </a:r>
            <a:r>
              <a:rPr sz="3200" spc="-10" dirty="0">
                <a:latin typeface="Carlito"/>
                <a:cs typeface="Carlito"/>
              </a:rPr>
              <a:t> apparent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8472" y="377774"/>
            <a:ext cx="61499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5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491391"/>
            <a:ext cx="7122159" cy="451598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solidFill>
                  <a:srgbClr val="FF0000"/>
                </a:solidFill>
                <a:latin typeface="Carlito"/>
                <a:cs typeface="Carlito"/>
              </a:rPr>
              <a:t>Adult</a:t>
            </a:r>
            <a:r>
              <a:rPr sz="3600" b="1" spc="-5" dirty="0">
                <a:solidFill>
                  <a:srgbClr val="FF0000"/>
                </a:solidFill>
                <a:latin typeface="Carlito"/>
                <a:cs typeface="Carlito"/>
              </a:rPr>
              <a:t> population</a:t>
            </a:r>
            <a:endParaRPr sz="36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415"/>
              </a:spcBef>
              <a:buFont typeface="Arial"/>
              <a:buChar char="–"/>
              <a:tabLst>
                <a:tab pos="756920" algn="l"/>
              </a:tabLst>
            </a:pPr>
            <a:r>
              <a:rPr sz="3200" b="1" spc="-5" dirty="0">
                <a:solidFill>
                  <a:srgbClr val="001F5F"/>
                </a:solidFill>
                <a:latin typeface="Carlito"/>
                <a:cs typeface="Carlito"/>
              </a:rPr>
              <a:t>Rheumatic </a:t>
            </a:r>
            <a:r>
              <a:rPr sz="3200" b="1" dirty="0">
                <a:solidFill>
                  <a:srgbClr val="001F5F"/>
                </a:solidFill>
                <a:latin typeface="Carlito"/>
                <a:cs typeface="Carlito"/>
              </a:rPr>
              <a:t>Heart</a:t>
            </a:r>
            <a:r>
              <a:rPr sz="3200" b="1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n-US" sz="3200" b="1" spc="-5" dirty="0" smtClean="0">
                <a:solidFill>
                  <a:srgbClr val="001F5F"/>
                </a:solidFill>
                <a:latin typeface="Carlito"/>
                <a:cs typeface="Carlito"/>
              </a:rPr>
              <a:t>Disease</a:t>
            </a:r>
            <a:endParaRPr sz="2400" dirty="0">
              <a:latin typeface="Arial"/>
              <a:cs typeface="Arial"/>
            </a:endParaRPr>
          </a:p>
          <a:p>
            <a:pPr marL="1223010" lvl="2" indent="-29591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222375" algn="l"/>
                <a:tab pos="1223010" algn="l"/>
              </a:tabLst>
            </a:pPr>
            <a:r>
              <a:rPr sz="2400" dirty="0">
                <a:latin typeface="Carlito"/>
                <a:cs typeface="Carlito"/>
              </a:rPr>
              <a:t>7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5" dirty="0">
                <a:latin typeface="Carlito"/>
                <a:cs typeface="Carlito"/>
              </a:rPr>
              <a:t>18% of cases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10" dirty="0">
                <a:latin typeface="Carlito"/>
                <a:cs typeface="Carlito"/>
              </a:rPr>
              <a:t>recent reported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series</a:t>
            </a:r>
            <a:endParaRPr sz="2400" dirty="0">
              <a:latin typeface="Carlito"/>
              <a:cs typeface="Carlito"/>
            </a:endParaRPr>
          </a:p>
          <a:p>
            <a:pPr marL="1155700" lvl="2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10" dirty="0">
                <a:latin typeface="Carlito"/>
                <a:cs typeface="Carlito"/>
              </a:rPr>
              <a:t>Mitral site more common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women</a:t>
            </a:r>
            <a:endParaRPr sz="2400" dirty="0">
              <a:latin typeface="Carlito"/>
              <a:cs typeface="Carlito"/>
            </a:endParaRPr>
          </a:p>
          <a:p>
            <a:pPr marL="1155700" lvl="2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dirty="0">
                <a:latin typeface="Carlito"/>
                <a:cs typeface="Carlito"/>
              </a:rPr>
              <a:t>Aortic </a:t>
            </a:r>
            <a:r>
              <a:rPr sz="2400" spc="-10" dirty="0">
                <a:latin typeface="Carlito"/>
                <a:cs typeface="Carlito"/>
              </a:rPr>
              <a:t>site more common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men</a:t>
            </a:r>
          </a:p>
          <a:p>
            <a:pPr marL="756285" lvl="1" indent="-28702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sz="3200" b="1" spc="-10" dirty="0">
                <a:solidFill>
                  <a:srgbClr val="001F5F"/>
                </a:solidFill>
                <a:latin typeface="Carlito"/>
                <a:cs typeface="Carlito"/>
              </a:rPr>
              <a:t>Congenital </a:t>
            </a:r>
            <a:r>
              <a:rPr sz="3200" b="1" dirty="0">
                <a:solidFill>
                  <a:srgbClr val="001F5F"/>
                </a:solidFill>
                <a:latin typeface="Carlito"/>
                <a:cs typeface="Carlito"/>
              </a:rPr>
              <a:t>Heart</a:t>
            </a:r>
            <a:r>
              <a:rPr sz="3200" b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rlito"/>
                <a:cs typeface="Carlito"/>
              </a:rPr>
              <a:t>Disease</a:t>
            </a:r>
            <a:endParaRPr sz="3200" dirty="0">
              <a:latin typeface="Carlito"/>
              <a:cs typeface="Carlito"/>
            </a:endParaRPr>
          </a:p>
          <a:p>
            <a:pPr marL="1155700" lvl="2" indent="-22923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latin typeface="Carlito"/>
                <a:cs typeface="Carlito"/>
              </a:rPr>
              <a:t>10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5" dirty="0">
                <a:latin typeface="Carlito"/>
                <a:cs typeface="Carlito"/>
              </a:rPr>
              <a:t>20% of cases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10" dirty="0">
                <a:latin typeface="Carlito"/>
                <a:cs typeface="Carlito"/>
              </a:rPr>
              <a:t>young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adults</a:t>
            </a:r>
          </a:p>
          <a:p>
            <a:pPr marL="1223010" lvl="2" indent="-29591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1222375" algn="l"/>
                <a:tab pos="1223010" algn="l"/>
              </a:tabLst>
            </a:pPr>
            <a:r>
              <a:rPr sz="2400" dirty="0">
                <a:latin typeface="Carlito"/>
                <a:cs typeface="Carlito"/>
              </a:rPr>
              <a:t>8% </a:t>
            </a:r>
            <a:r>
              <a:rPr sz="2400" spc="-5" dirty="0">
                <a:latin typeface="Carlito"/>
                <a:cs typeface="Carlito"/>
              </a:rPr>
              <a:t>of cases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5" dirty="0">
                <a:latin typeface="Carlito"/>
                <a:cs typeface="Carlito"/>
              </a:rPr>
              <a:t>older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adults</a:t>
            </a:r>
          </a:p>
          <a:p>
            <a:pPr marL="1155700" lvl="2" indent="-2292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10" dirty="0">
                <a:latin typeface="Carlito"/>
                <a:cs typeface="Carlito"/>
              </a:rPr>
              <a:t>PDA, </a:t>
            </a:r>
            <a:r>
              <a:rPr sz="2400" spc="-25" dirty="0">
                <a:latin typeface="Carlito"/>
                <a:cs typeface="Carlito"/>
              </a:rPr>
              <a:t>VSD, </a:t>
            </a:r>
            <a:r>
              <a:rPr sz="2400" spc="-5" dirty="0">
                <a:latin typeface="Carlito"/>
                <a:cs typeface="Carlito"/>
              </a:rPr>
              <a:t>bicuspid </a:t>
            </a:r>
            <a:r>
              <a:rPr sz="2400" dirty="0">
                <a:latin typeface="Carlito"/>
                <a:cs typeface="Carlito"/>
              </a:rPr>
              <a:t>aortic </a:t>
            </a:r>
            <a:r>
              <a:rPr sz="2400" spc="-15" dirty="0">
                <a:latin typeface="Carlito"/>
                <a:cs typeface="Carlito"/>
              </a:rPr>
              <a:t>valve </a:t>
            </a:r>
            <a:r>
              <a:rPr sz="2400" spc="-5" dirty="0">
                <a:latin typeface="Carlito"/>
                <a:cs typeface="Carlito"/>
              </a:rPr>
              <a:t>(esp.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men&gt;60)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6</a:t>
            </a:r>
            <a:r>
              <a:rPr spc="5" dirty="0"/>
              <a:t>/</a:t>
            </a:r>
            <a:r>
              <a:rPr dirty="0"/>
              <a:t>2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13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Dr.T.V.Rao</a:t>
            </a:r>
            <a:r>
              <a:rPr spc="-75" dirty="0"/>
              <a:t> </a:t>
            </a:r>
            <a:r>
              <a:rPr dirty="0"/>
              <a:t>MD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8646" y="327482"/>
            <a:ext cx="683323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48625"/>
            <a:ext cx="7691120" cy="42386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Intravenous </a:t>
            </a:r>
            <a:r>
              <a:rPr sz="3200" spc="-5" dirty="0">
                <a:latin typeface="Carlito"/>
                <a:cs typeface="Carlito"/>
              </a:rPr>
              <a:t>Drug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Abuse</a:t>
            </a:r>
            <a:endParaRPr sz="32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rlito"/>
                <a:cs typeface="Carlito"/>
              </a:rPr>
              <a:t>Risk </a:t>
            </a:r>
            <a:r>
              <a:rPr sz="2800" spc="-10" dirty="0">
                <a:latin typeface="Carlito"/>
                <a:cs typeface="Carlito"/>
              </a:rPr>
              <a:t>is </a:t>
            </a:r>
            <a:r>
              <a:rPr sz="2800" spc="-5" dirty="0">
                <a:latin typeface="Carlito"/>
                <a:cs typeface="Carlito"/>
              </a:rPr>
              <a:t>2 </a:t>
            </a:r>
            <a:r>
              <a:rPr sz="2800" spc="-165" dirty="0">
                <a:latin typeface="Arial"/>
                <a:cs typeface="Arial"/>
              </a:rPr>
              <a:t>– </a:t>
            </a:r>
            <a:r>
              <a:rPr sz="2800" spc="-5" dirty="0">
                <a:latin typeface="Carlito"/>
                <a:cs typeface="Carlito"/>
              </a:rPr>
              <a:t>5% per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pt./year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40" dirty="0">
                <a:latin typeface="Carlito"/>
                <a:cs typeface="Carlito"/>
              </a:rPr>
              <a:t>Tendency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25" dirty="0">
                <a:latin typeface="Carlito"/>
                <a:cs typeface="Carlito"/>
              </a:rPr>
              <a:t>involve </a:t>
            </a:r>
            <a:r>
              <a:rPr sz="2800" spc="-10" dirty="0">
                <a:latin typeface="Carlito"/>
                <a:cs typeface="Carlito"/>
              </a:rPr>
              <a:t>right-sided</a:t>
            </a:r>
            <a:r>
              <a:rPr sz="2800" spc="14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valves</a:t>
            </a:r>
            <a:endParaRPr sz="2800">
              <a:latin typeface="Carlito"/>
              <a:cs typeface="Carlito"/>
            </a:endParaRPr>
          </a:p>
          <a:p>
            <a:pPr marL="1155700" lvl="2" indent="-22923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latin typeface="Carlito"/>
                <a:cs typeface="Carlito"/>
              </a:rPr>
              <a:t>Distribution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5" dirty="0">
                <a:latin typeface="Carlito"/>
                <a:cs typeface="Carlito"/>
              </a:rPr>
              <a:t>clinical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series</a:t>
            </a:r>
            <a:endParaRPr sz="2400">
              <a:latin typeface="Carlito"/>
              <a:cs typeface="Carlito"/>
            </a:endParaRPr>
          </a:p>
          <a:p>
            <a:pPr marL="1612900" lvl="3" indent="-229235">
              <a:lnSpc>
                <a:spcPct val="100000"/>
              </a:lnSpc>
              <a:spcBef>
                <a:spcPts val="270"/>
              </a:spcBef>
              <a:buFont typeface="Arial"/>
              <a:buChar char="–"/>
              <a:tabLst>
                <a:tab pos="1613535" algn="l"/>
              </a:tabLst>
            </a:pPr>
            <a:r>
              <a:rPr sz="2000" dirty="0">
                <a:latin typeface="Carlito"/>
                <a:cs typeface="Carlito"/>
              </a:rPr>
              <a:t>46 </a:t>
            </a:r>
            <a:r>
              <a:rPr sz="2000" spc="-114" dirty="0">
                <a:latin typeface="Arial"/>
                <a:cs typeface="Arial"/>
              </a:rPr>
              <a:t>– </a:t>
            </a:r>
            <a:r>
              <a:rPr sz="2000" dirty="0">
                <a:latin typeface="Carlito"/>
                <a:cs typeface="Carlito"/>
              </a:rPr>
              <a:t>78%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tricuspid</a:t>
            </a:r>
            <a:endParaRPr sz="2000">
              <a:latin typeface="Carlito"/>
              <a:cs typeface="Carlito"/>
            </a:endParaRPr>
          </a:p>
          <a:p>
            <a:pPr marL="1612900" lvl="3" indent="-229235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1613535" algn="l"/>
              </a:tabLst>
            </a:pPr>
            <a:r>
              <a:rPr sz="2000" dirty="0">
                <a:latin typeface="Carlito"/>
                <a:cs typeface="Carlito"/>
              </a:rPr>
              <a:t>24 </a:t>
            </a:r>
            <a:r>
              <a:rPr sz="2000" spc="-114" dirty="0">
                <a:latin typeface="Arial"/>
                <a:cs typeface="Arial"/>
              </a:rPr>
              <a:t>– </a:t>
            </a:r>
            <a:r>
              <a:rPr sz="2000" dirty="0">
                <a:latin typeface="Carlito"/>
                <a:cs typeface="Carlito"/>
              </a:rPr>
              <a:t>32%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mitral</a:t>
            </a:r>
            <a:endParaRPr sz="2000">
              <a:latin typeface="Carlito"/>
              <a:cs typeface="Carlito"/>
            </a:endParaRPr>
          </a:p>
          <a:p>
            <a:pPr marL="1667510" lvl="3" indent="-283845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1667510" algn="l"/>
                <a:tab pos="1668145" algn="l"/>
              </a:tabLst>
            </a:pPr>
            <a:r>
              <a:rPr sz="2000" dirty="0">
                <a:latin typeface="Carlito"/>
                <a:cs typeface="Carlito"/>
              </a:rPr>
              <a:t>8 </a:t>
            </a:r>
            <a:r>
              <a:rPr sz="2000" spc="-114" dirty="0">
                <a:latin typeface="Arial"/>
                <a:cs typeface="Arial"/>
              </a:rPr>
              <a:t>– </a:t>
            </a:r>
            <a:r>
              <a:rPr sz="2000" dirty="0">
                <a:latin typeface="Carlito"/>
                <a:cs typeface="Carlito"/>
              </a:rPr>
              <a:t>19%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aortic</a:t>
            </a:r>
            <a:endParaRPr sz="20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28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Underlying </a:t>
            </a:r>
            <a:r>
              <a:rPr sz="2800" spc="-20" dirty="0">
                <a:latin typeface="Carlito"/>
                <a:cs typeface="Carlito"/>
              </a:rPr>
              <a:t>valve </a:t>
            </a:r>
            <a:r>
              <a:rPr sz="2800" spc="-10" dirty="0">
                <a:latin typeface="Carlito"/>
                <a:cs typeface="Carlito"/>
              </a:rPr>
              <a:t>normal </a:t>
            </a:r>
            <a:r>
              <a:rPr sz="2800" spc="-5" dirty="0">
                <a:latin typeface="Carlito"/>
                <a:cs typeface="Carlito"/>
              </a:rPr>
              <a:t>in 75 </a:t>
            </a:r>
            <a:r>
              <a:rPr sz="2800" spc="-165" dirty="0">
                <a:latin typeface="Arial"/>
                <a:cs typeface="Arial"/>
              </a:rPr>
              <a:t>–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Carlito"/>
                <a:cs typeface="Carlito"/>
              </a:rPr>
              <a:t>93%</a:t>
            </a:r>
            <a:endParaRPr sz="2800">
              <a:latin typeface="Carlito"/>
              <a:cs typeface="Carlito"/>
            </a:endParaRPr>
          </a:p>
          <a:p>
            <a:pPr marL="756285" marR="5080" lvl="1" indent="-287020">
              <a:lnSpc>
                <a:spcPts val="3030"/>
              </a:lnSpc>
              <a:spcBef>
                <a:spcPts val="71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rlito"/>
                <a:cs typeface="Carlito"/>
              </a:rPr>
              <a:t>S. </a:t>
            </a:r>
            <a:r>
              <a:rPr sz="2800" spc="-10" dirty="0">
                <a:latin typeface="Carlito"/>
                <a:cs typeface="Carlito"/>
              </a:rPr>
              <a:t>aureus </a:t>
            </a:r>
            <a:r>
              <a:rPr sz="2800" spc="-15" dirty="0">
                <a:latin typeface="Carlito"/>
                <a:cs typeface="Carlito"/>
              </a:rPr>
              <a:t>predominant organism </a:t>
            </a:r>
            <a:r>
              <a:rPr sz="2800" spc="-10" dirty="0">
                <a:latin typeface="Carlito"/>
                <a:cs typeface="Carlito"/>
              </a:rPr>
              <a:t>(&gt;50%, </a:t>
            </a:r>
            <a:r>
              <a:rPr sz="2800" dirty="0">
                <a:latin typeface="Carlito"/>
                <a:cs typeface="Carlito"/>
              </a:rPr>
              <a:t>60-70%  </a:t>
            </a:r>
            <a:r>
              <a:rPr sz="2800" spc="-5" dirty="0">
                <a:latin typeface="Carlito"/>
                <a:cs typeface="Carlito"/>
              </a:rPr>
              <a:t>of tricuspid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cases)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1666</Words>
  <Application>Microsoft Office PowerPoint</Application>
  <PresentationFormat>On-screen Show (4:3)</PresentationFormat>
  <Paragraphs>462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Carlito</vt:lpstr>
      <vt:lpstr>Times New Roman</vt:lpstr>
      <vt:lpstr>Wingdings</vt:lpstr>
      <vt:lpstr>Office Theme</vt:lpstr>
      <vt:lpstr>INFECTIVE ENDOCARDITIS</vt:lpstr>
      <vt:lpstr>Definition of Infective Endocarditis</vt:lpstr>
      <vt:lpstr>Definition</vt:lpstr>
      <vt:lpstr>PowerPoint Presentation</vt:lpstr>
      <vt:lpstr>PowerPoint Presentation</vt:lpstr>
      <vt:lpstr>Infective Endocarditis</vt:lpstr>
      <vt:lpstr>Predisposing factors</vt:lpstr>
      <vt:lpstr>PowerPoint Presentation</vt:lpstr>
      <vt:lpstr>PowerPoint Presentation</vt:lpstr>
      <vt:lpstr>Infecting Organisms</vt:lpstr>
      <vt:lpstr>HACEK Group</vt:lpstr>
      <vt:lpstr>Infecting Organisms</vt:lpstr>
      <vt:lpstr>Pathophysiology </vt:lpstr>
      <vt:lpstr>PowerPoint Presentation</vt:lpstr>
      <vt:lpstr>PowerPoint Presentation</vt:lpstr>
      <vt:lpstr>Infected vs Normal Valve</vt:lpstr>
      <vt:lpstr>Local Spread of Infection</vt:lpstr>
      <vt:lpstr>Clinical manifestations</vt:lpstr>
      <vt:lpstr>CLINICAL MANIFESTATIONS</vt:lpstr>
      <vt:lpstr>CLINICAL FEATURES</vt:lpstr>
      <vt:lpstr>DIFFERENCES</vt:lpstr>
      <vt:lpstr>Janeway Lesions</vt:lpstr>
      <vt:lpstr>Janeway Lesions</vt:lpstr>
      <vt:lpstr>Splinter Hemorrhage</vt:lpstr>
      <vt:lpstr>Splinter Hemorrhages</vt:lpstr>
      <vt:lpstr>Subconjuctival Hemorrhages</vt:lpstr>
      <vt:lpstr>Septic Retinal Embolus</vt:lpstr>
      <vt:lpstr>Roth’s Spots</vt:lpstr>
      <vt:lpstr>PowerPoint Presentation</vt:lpstr>
      <vt:lpstr>Osler’s Nodes</vt:lpstr>
      <vt:lpstr>MODIFIED DUKE CRITERIA- MAJOR CRITERIA</vt:lpstr>
      <vt:lpstr>MODIFIED DUKE CRITERIA- MINOR CRITERIA</vt:lpstr>
      <vt:lpstr>Modified Duke Criteria</vt:lpstr>
      <vt:lpstr>Timing of blood collection</vt:lpstr>
      <vt:lpstr>Start with Empherical Treatment</vt:lpstr>
      <vt:lpstr>Prior administration of Antibiotics give Negative Culture Results</vt:lpstr>
      <vt:lpstr>PowerPoint Presentation</vt:lpstr>
      <vt:lpstr>Bacterial Endocarditis Therapy and Prophylaxis</vt:lpstr>
      <vt:lpstr>TREATMENT</vt:lpstr>
      <vt:lpstr>TREATMENT</vt:lpstr>
      <vt:lpstr>TREATMENT</vt:lpstr>
      <vt:lpstr>TREATMENT</vt:lpstr>
      <vt:lpstr>Prevention – the underlying lesion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PharmEvo</cp:lastModifiedBy>
  <cp:revision>19</cp:revision>
  <dcterms:created xsi:type="dcterms:W3CDTF">2020-03-01T16:11:51Z</dcterms:created>
  <dcterms:modified xsi:type="dcterms:W3CDTF">2020-03-08T05:48:06Z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2013-06-21T00:00:00Z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2020-03-01T00:00:00Z</vt:filetime>
  </property>
</Properties>
</file>