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54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C7C9-2F7E-4904-870D-0DDF0334B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D8903-A7B0-42A6-A427-0A657BA70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4145" y="4385732"/>
            <a:ext cx="8125980" cy="1516304"/>
          </a:xfrm>
        </p:spPr>
        <p:txBody>
          <a:bodyPr/>
          <a:lstStyle/>
          <a:p>
            <a:r>
              <a:rPr lang="en-US" dirty="0"/>
              <a:t>Using Information Technology to engage in electronic commerce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44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42DEB-E2D1-44EB-BF16-0EC48DBA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Cyberspace and the information superhighway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76170-1407-471A-9E3E-6BEBCE2A7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Cyberspace was coined in 1984, which means the world of internet and the World Wide Web.</a:t>
            </a:r>
          </a:p>
          <a:p>
            <a:r>
              <a:rPr lang="en-US" dirty="0"/>
              <a:t>The term information superhighway is normally used to describe a positive force that gives everyone access to the wealth of information that exist in our modern society.</a:t>
            </a:r>
          </a:p>
        </p:txBody>
      </p:sp>
    </p:spTree>
    <p:extLst>
      <p:ext uri="{BB962C8B-B14F-4D97-AF65-F5344CB8AC3E}">
        <p14:creationId xmlns:p14="http://schemas.microsoft.com/office/powerpoint/2010/main" val="86424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54913-D69D-4959-BD3F-7BAF8CB1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Commerce (E-commerce)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1165D-4552-4318-AD3C-480D1D4BE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business transaction that uses network access, computer-based systems, and a web browser interface qualifies as Electronic commerce (E-commerce).</a:t>
            </a:r>
          </a:p>
        </p:txBody>
      </p:sp>
    </p:spTree>
    <p:extLst>
      <p:ext uri="{BB962C8B-B14F-4D97-AF65-F5344CB8AC3E}">
        <p14:creationId xmlns:p14="http://schemas.microsoft.com/office/powerpoint/2010/main" val="345492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D67C9-9F63-449B-880C-832765901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90946"/>
            <a:ext cx="10131425" cy="999067"/>
          </a:xfrm>
        </p:spPr>
        <p:txBody>
          <a:bodyPr/>
          <a:lstStyle/>
          <a:p>
            <a:r>
              <a:rPr lang="en-US" dirty="0"/>
              <a:t>E-Commerce beyond the boundary of the firm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B9809-E480-4F13-ACB5-92702D64D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77636"/>
            <a:ext cx="10131425" cy="538941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B2B (Business-to-Business) e-Commerce:</a:t>
            </a:r>
          </a:p>
          <a:p>
            <a:pPr marL="0" indent="0">
              <a:buNone/>
            </a:pPr>
            <a:r>
              <a:rPr lang="en-US" sz="2400" dirty="0"/>
              <a:t>												Refers to transaction between a business and the final consumer of the product.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B2C (Business-to-consumer) e-Commerce:</a:t>
            </a:r>
          </a:p>
          <a:p>
            <a:pPr marL="0" indent="0">
              <a:buNone/>
            </a:pPr>
            <a:r>
              <a:rPr lang="en-US" sz="2400" dirty="0"/>
              <a:t>												 Refers to the transactions between business in which neither one is the final consumer.</a:t>
            </a:r>
          </a:p>
        </p:txBody>
      </p:sp>
    </p:spTree>
    <p:extLst>
      <p:ext uri="{BB962C8B-B14F-4D97-AF65-F5344CB8AC3E}">
        <p14:creationId xmlns:p14="http://schemas.microsoft.com/office/powerpoint/2010/main" val="391493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FB116-4012-4639-AD37-E8228C242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42655"/>
            <a:ext cx="10131425" cy="479367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to Business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to Consumer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8"/>
            <a:r>
              <a:rPr lang="en-US" dirty="0"/>
              <a:t>              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ED037E5-EC85-491A-BE08-0A9A6AD03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1673"/>
            <a:ext cx="10131425" cy="1178647"/>
          </a:xfrm>
        </p:spPr>
        <p:txBody>
          <a:bodyPr/>
          <a:lstStyle/>
          <a:p>
            <a:r>
              <a:rPr lang="en-US" dirty="0"/>
              <a:t>E-Commerce beyond the boundary of the firm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3FEEFA-29A5-4039-96C1-D1A2AF1C6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774" y="2751426"/>
            <a:ext cx="4524375" cy="3571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F000B3-0A2A-4927-A714-5FB4B39E4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122" y="2751426"/>
            <a:ext cx="432926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1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95AA3-EE81-413A-8C7D-F623641AB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Benefits from e-commerce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6FDF-4D66-4D45-8C86-69754B2CE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customer service before, during and after the sale.</a:t>
            </a:r>
          </a:p>
          <a:p>
            <a:r>
              <a:rPr lang="en-US" dirty="0"/>
              <a:t>Improved relationship with suppliers and the financial community.</a:t>
            </a:r>
          </a:p>
          <a:p>
            <a:r>
              <a:rPr lang="en-US" dirty="0"/>
              <a:t>Increased economic return on stockholders and owner investments.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55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3C7FE-DBA5-4DB5-8EDE-B6439505F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commerce (m-commerce)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02F84-083C-4739-9E96-ED57EB962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Mobile Commerce is the use of cell phones or the personal digital assistants (PDAs) to engage in wireless e-commerce. </a:t>
            </a:r>
          </a:p>
        </p:txBody>
      </p:sp>
    </p:spTree>
    <p:extLst>
      <p:ext uri="{BB962C8B-B14F-4D97-AF65-F5344CB8AC3E}">
        <p14:creationId xmlns:p14="http://schemas.microsoft.com/office/powerpoint/2010/main" val="258683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57A38-7D1A-4352-8BF9-670AFB15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14098"/>
            <a:ext cx="10131425" cy="1456267"/>
          </a:xfrm>
        </p:spPr>
        <p:txBody>
          <a:bodyPr/>
          <a:lstStyle/>
          <a:p>
            <a:r>
              <a:rPr lang="en-US" dirty="0"/>
              <a:t>Using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FD240-016A-4AA0-BD3A-E2FB88D4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70365"/>
            <a:ext cx="10131425" cy="4724400"/>
          </a:xfrm>
        </p:spPr>
        <p:txBody>
          <a:bodyPr/>
          <a:lstStyle/>
          <a:p>
            <a:r>
              <a:rPr lang="en-US" dirty="0"/>
              <a:t>The idea became a reality in mid 1992 in the form of World Wide Web. </a:t>
            </a:r>
          </a:p>
          <a:p>
            <a:r>
              <a:rPr lang="en-US" b="1" dirty="0">
                <a:solidFill>
                  <a:srgbClr val="0070C0"/>
                </a:solidFill>
              </a:rPr>
              <a:t>Hypermedia</a:t>
            </a:r>
            <a:r>
              <a:rPr lang="en-US" dirty="0"/>
              <a:t> is a type of multimedia consisting of text, graphics, audio and video over the world wide web.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70C0"/>
                </a:solidFill>
              </a:rPr>
              <a:t>World Wide Web </a:t>
            </a:r>
            <a:r>
              <a:rPr lang="en-US" dirty="0"/>
              <a:t>is also called Web, and WWW, is information accessible via the internet whereby hypermedia documents (computer files) are stored and then retrieved by means of unique addressing system.</a:t>
            </a:r>
          </a:p>
          <a:p>
            <a:pPr marL="3657600" lvl="8" indent="0">
              <a:buNone/>
            </a:pPr>
            <a:endParaRPr lang="en-US" dirty="0"/>
          </a:p>
          <a:p>
            <a:pPr marL="2743200" lvl="6" indent="0">
              <a:buNone/>
            </a:pPr>
            <a:r>
              <a:rPr lang="en-US" dirty="0"/>
              <a:t>Protocol						Hypertext Markup Language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			http://www.prenhall.com/mcleod/index.html</a:t>
            </a:r>
          </a:p>
          <a:p>
            <a:endParaRPr lang="en-US" dirty="0"/>
          </a:p>
          <a:p>
            <a:pPr marL="3657600" lvl="8" indent="0">
              <a:buNone/>
            </a:pPr>
            <a:r>
              <a:rPr lang="en-US" dirty="0"/>
              <a:t>Domain Name				Path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7D103AD-64D0-4BCA-A279-7DB007EAFC4F}"/>
              </a:ext>
            </a:extLst>
          </p:cNvPr>
          <p:cNvCxnSpPr>
            <a:cxnSpLocks/>
          </p:cNvCxnSpPr>
          <p:nvPr/>
        </p:nvCxnSpPr>
        <p:spPr>
          <a:xfrm>
            <a:off x="3531400" y="5112823"/>
            <a:ext cx="34636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AD4F96-E424-4E58-B608-1DD526479792}"/>
              </a:ext>
            </a:extLst>
          </p:cNvPr>
          <p:cNvCxnSpPr/>
          <p:nvPr/>
        </p:nvCxnSpPr>
        <p:spPr>
          <a:xfrm>
            <a:off x="3531400" y="5121150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F08806-192E-4C4C-BCBE-A9A1BA159B00}"/>
              </a:ext>
            </a:extLst>
          </p:cNvPr>
          <p:cNvCxnSpPr/>
          <p:nvPr/>
        </p:nvCxnSpPr>
        <p:spPr>
          <a:xfrm>
            <a:off x="3877764" y="5121150"/>
            <a:ext cx="0" cy="759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6F9F1-9008-4787-8AB1-46D29FEDCE33}"/>
              </a:ext>
            </a:extLst>
          </p:cNvPr>
          <p:cNvCxnSpPr>
            <a:cxnSpLocks/>
          </p:cNvCxnSpPr>
          <p:nvPr/>
        </p:nvCxnSpPr>
        <p:spPr>
          <a:xfrm>
            <a:off x="3704582" y="4800515"/>
            <a:ext cx="0" cy="3065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534B60-C42C-40C9-B860-9EBEB9B58027}"/>
              </a:ext>
            </a:extLst>
          </p:cNvPr>
          <p:cNvCxnSpPr>
            <a:cxnSpLocks/>
          </p:cNvCxnSpPr>
          <p:nvPr/>
        </p:nvCxnSpPr>
        <p:spPr>
          <a:xfrm>
            <a:off x="7352073" y="5145112"/>
            <a:ext cx="37367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A36124-B8BF-40A0-A630-87A59C1DB183}"/>
              </a:ext>
            </a:extLst>
          </p:cNvPr>
          <p:cNvCxnSpPr>
            <a:cxnSpLocks/>
          </p:cNvCxnSpPr>
          <p:nvPr/>
        </p:nvCxnSpPr>
        <p:spPr>
          <a:xfrm>
            <a:off x="7352073" y="5152697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8EC06A-5929-42BE-B4EB-20089A6E9A02}"/>
              </a:ext>
            </a:extLst>
          </p:cNvPr>
          <p:cNvCxnSpPr>
            <a:cxnSpLocks/>
          </p:cNvCxnSpPr>
          <p:nvPr/>
        </p:nvCxnSpPr>
        <p:spPr>
          <a:xfrm>
            <a:off x="7731579" y="5147565"/>
            <a:ext cx="1" cy="7860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A31997-B4D0-4E6F-B502-73B86C0900D8}"/>
              </a:ext>
            </a:extLst>
          </p:cNvPr>
          <p:cNvCxnSpPr>
            <a:cxnSpLocks/>
          </p:cNvCxnSpPr>
          <p:nvPr/>
        </p:nvCxnSpPr>
        <p:spPr>
          <a:xfrm>
            <a:off x="7538909" y="4820354"/>
            <a:ext cx="0" cy="3065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A8F4D12-CF19-460B-AAE3-F745702CB3D3}"/>
              </a:ext>
            </a:extLst>
          </p:cNvPr>
          <p:cNvCxnSpPr>
            <a:cxnSpLocks/>
          </p:cNvCxnSpPr>
          <p:nvPr/>
        </p:nvCxnSpPr>
        <p:spPr>
          <a:xfrm>
            <a:off x="4125449" y="5731635"/>
            <a:ext cx="171551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9FC9F72-22A4-477C-8402-C591404ABAD8}"/>
              </a:ext>
            </a:extLst>
          </p:cNvPr>
          <p:cNvCxnSpPr/>
          <p:nvPr/>
        </p:nvCxnSpPr>
        <p:spPr>
          <a:xfrm>
            <a:off x="4125888" y="5647394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EDFB517-5FF8-4A70-AF46-DB2C38D522F4}"/>
              </a:ext>
            </a:extLst>
          </p:cNvPr>
          <p:cNvCxnSpPr/>
          <p:nvPr/>
        </p:nvCxnSpPr>
        <p:spPr>
          <a:xfrm>
            <a:off x="5839606" y="5650977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23F9D69-3C60-48B9-A976-B69788ADB9AD}"/>
              </a:ext>
            </a:extLst>
          </p:cNvPr>
          <p:cNvCxnSpPr>
            <a:cxnSpLocks/>
          </p:cNvCxnSpPr>
          <p:nvPr/>
        </p:nvCxnSpPr>
        <p:spPr>
          <a:xfrm>
            <a:off x="4983206" y="5733179"/>
            <a:ext cx="0" cy="3065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4664BD-7CE5-46F6-BF74-C219A15D0F7C}"/>
              </a:ext>
            </a:extLst>
          </p:cNvPr>
          <p:cNvCxnSpPr>
            <a:cxnSpLocks/>
          </p:cNvCxnSpPr>
          <p:nvPr/>
        </p:nvCxnSpPr>
        <p:spPr>
          <a:xfrm>
            <a:off x="5963579" y="5717625"/>
            <a:ext cx="177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05BBC96-3F53-460E-92B8-0C8E9D6F0B34}"/>
              </a:ext>
            </a:extLst>
          </p:cNvPr>
          <p:cNvCxnSpPr/>
          <p:nvPr/>
        </p:nvCxnSpPr>
        <p:spPr>
          <a:xfrm>
            <a:off x="5967126" y="5641650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25D453-A412-42EA-AA13-9B0382CCA3DB}"/>
              </a:ext>
            </a:extLst>
          </p:cNvPr>
          <p:cNvCxnSpPr/>
          <p:nvPr/>
        </p:nvCxnSpPr>
        <p:spPr>
          <a:xfrm>
            <a:off x="7730608" y="5638540"/>
            <a:ext cx="0" cy="759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FADCB8C-AB55-4F8D-8A1D-0D5820285C04}"/>
              </a:ext>
            </a:extLst>
          </p:cNvPr>
          <p:cNvCxnSpPr>
            <a:cxnSpLocks/>
          </p:cNvCxnSpPr>
          <p:nvPr/>
        </p:nvCxnSpPr>
        <p:spPr>
          <a:xfrm>
            <a:off x="6892119" y="5714522"/>
            <a:ext cx="0" cy="3065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66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3A80C-84AD-4024-99C9-259BDAB9E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Website: A collection of Web pages (generally located on a single computer) linked to the internet that hosts hypermedia files that can be accessed from any other computer on the network by means of hypertext links.</a:t>
            </a:r>
          </a:p>
          <a:p>
            <a:r>
              <a:rPr lang="en-US" dirty="0"/>
              <a:t>Hypertext link: A pointer consisting of text or a graphic that is used to access hypertext stored at any website address.</a:t>
            </a:r>
          </a:p>
          <a:p>
            <a:r>
              <a:rPr lang="en-US" dirty="0"/>
              <a:t>Web page: A hypertext file Stored at a unique website address.</a:t>
            </a:r>
          </a:p>
          <a:p>
            <a:r>
              <a:rPr lang="en-US" dirty="0"/>
              <a:t>Home page: The first page of the Website. Other pages of the website can be reached from the home page.</a:t>
            </a:r>
          </a:p>
          <a:p>
            <a:r>
              <a:rPr lang="en-US" dirty="0"/>
              <a:t>Browser: Software that is designed to find and read files on the internet that are written in hypertext markup language (HTML).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7A4142-A44E-47FE-87DD-849FB825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10131425" cy="1455738"/>
          </a:xfrm>
        </p:spPr>
        <p:txBody>
          <a:bodyPr/>
          <a:lstStyle/>
          <a:p>
            <a:r>
              <a:rPr lang="en-US" dirty="0"/>
              <a:t>Using the internet</a:t>
            </a:r>
          </a:p>
        </p:txBody>
      </p:sp>
    </p:spTree>
    <p:extLst>
      <p:ext uri="{BB962C8B-B14F-4D97-AF65-F5344CB8AC3E}">
        <p14:creationId xmlns:p14="http://schemas.microsoft.com/office/powerpoint/2010/main" val="154198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7A9E5-F950-4743-871D-BE03F4815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Uniform Resource Locator (URL): The unique address of the webpage.</a:t>
            </a:r>
          </a:p>
          <a:p>
            <a:r>
              <a:rPr lang="en-US" dirty="0"/>
              <a:t>Protocol: A set of standard that governs the communication of data. HTTP (hypertext transport protocol) is a protocol for hypertext. Another common protocol on the web is FTP (File transfer protocol). In URL, the protocol name is followed by a colon (:) and two slashes (//).</a:t>
            </a:r>
          </a:p>
          <a:p>
            <a:r>
              <a:rPr lang="en-US" dirty="0"/>
              <a:t>Domain name: The address of the website where a webpage is stored.</a:t>
            </a:r>
          </a:p>
          <a:p>
            <a:r>
              <a:rPr lang="en-US" dirty="0"/>
              <a:t>Path: A certain directory/ subdirectory and files at a website. HTML or HTM is the suffix for the program code that designates hypertext file.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04F8BF-69A4-4565-BFBC-F7770684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10131425" cy="1455738"/>
          </a:xfrm>
        </p:spPr>
        <p:txBody>
          <a:bodyPr/>
          <a:lstStyle/>
          <a:p>
            <a:r>
              <a:rPr lang="en-US" dirty="0"/>
              <a:t>Using the internet</a:t>
            </a:r>
          </a:p>
        </p:txBody>
      </p:sp>
    </p:spTree>
    <p:extLst>
      <p:ext uri="{BB962C8B-B14F-4D97-AF65-F5344CB8AC3E}">
        <p14:creationId xmlns:p14="http://schemas.microsoft.com/office/powerpoint/2010/main" val="3638078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141</TotalTime>
  <Words>492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Celestial</vt:lpstr>
      <vt:lpstr>Chapter 2</vt:lpstr>
      <vt:lpstr>Electronic Commerce (E-commerce)</vt:lpstr>
      <vt:lpstr>E-Commerce beyond the boundary of the firm</vt:lpstr>
      <vt:lpstr>E-Commerce beyond the boundary of the firm</vt:lpstr>
      <vt:lpstr>Anticipated Benefits from e-commerce</vt:lpstr>
      <vt:lpstr>Mobile commerce (m-commerce)</vt:lpstr>
      <vt:lpstr>Using the internet</vt:lpstr>
      <vt:lpstr>Using the internet</vt:lpstr>
      <vt:lpstr>Using the internet</vt:lpstr>
      <vt:lpstr>Cyberspace and the information superhighway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Khansa</dc:creator>
  <cp:lastModifiedBy>Khansa</cp:lastModifiedBy>
  <cp:revision>17</cp:revision>
  <dcterms:created xsi:type="dcterms:W3CDTF">2020-02-25T13:02:20Z</dcterms:created>
  <dcterms:modified xsi:type="dcterms:W3CDTF">2020-02-27T19:35:42Z</dcterms:modified>
</cp:coreProperties>
</file>