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70" r:id="rId2"/>
    <p:sldId id="271" r:id="rId3"/>
    <p:sldId id="272" r:id="rId4"/>
    <p:sldId id="274" r:id="rId5"/>
    <p:sldId id="275" r:id="rId6"/>
    <p:sldId id="277" r:id="rId7"/>
    <p:sldId id="278" r:id="rId8"/>
    <p:sldId id="279" r:id="rId9"/>
    <p:sldId id="280" r:id="rId10"/>
    <p:sldId id="281" r:id="rId11"/>
    <p:sldId id="282" r:id="rId12"/>
    <p:sldId id="283" r:id="rId13"/>
    <p:sldId id="284" r:id="rId14"/>
    <p:sldId id="285" r:id="rId15"/>
    <p:sldId id="290" r:id="rId16"/>
    <p:sldId id="291" r:id="rId17"/>
    <p:sldId id="292" r:id="rId18"/>
    <p:sldId id="293" r:id="rId19"/>
    <p:sldId id="294" r:id="rId20"/>
    <p:sldId id="295" r:id="rId21"/>
    <p:sldId id="296" r:id="rId22"/>
    <p:sldId id="307" r:id="rId23"/>
    <p:sldId id="287" r:id="rId24"/>
    <p:sldId id="298" r:id="rId25"/>
    <p:sldId id="299" r:id="rId26"/>
    <p:sldId id="300" r:id="rId27"/>
    <p:sldId id="301" r:id="rId28"/>
    <p:sldId id="304" r:id="rId29"/>
    <p:sldId id="305" r:id="rId30"/>
    <p:sldId id="308" r:id="rId31"/>
    <p:sldId id="309" r:id="rId32"/>
    <p:sldId id="310" r:id="rId33"/>
    <p:sldId id="311" r:id="rId34"/>
    <p:sldId id="312" r:id="rId35"/>
    <p:sldId id="313" r:id="rId36"/>
    <p:sldId id="289" r:id="rId37"/>
    <p:sldId id="297" r:id="rId38"/>
    <p:sldId id="306"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86655" autoAdjust="0"/>
  </p:normalViewPr>
  <p:slideViewPr>
    <p:cSldViewPr>
      <p:cViewPr>
        <p:scale>
          <a:sx n="82" d="100"/>
          <a:sy n="82" d="100"/>
        </p:scale>
        <p:origin x="-1014" y="264"/>
      </p:cViewPr>
      <p:guideLst>
        <p:guide orient="horz" pos="2160"/>
        <p:guide pos="2880"/>
      </p:guideLst>
    </p:cSldViewPr>
  </p:slideViewPr>
  <p:notesTextViewPr>
    <p:cViewPr>
      <p:scale>
        <a:sx n="1" d="1"/>
        <a:sy n="1" d="1"/>
      </p:scale>
      <p:origin x="0" y="0"/>
    </p:cViewPr>
  </p:notesTextViewPr>
  <p:sorterViewPr>
    <p:cViewPr>
      <p:scale>
        <a:sx n="100" d="100"/>
        <a:sy n="100" d="100"/>
      </p:scale>
      <p:origin x="0" y="274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4F385232-8A1B-42B2-BEA9-522799B78C9B}" type="datetimeFigureOut">
              <a:rPr lang="en-US" smtClean="0"/>
              <a:t>20-Nov-20</a:t>
            </a:fld>
            <a:endParaRPr lang="en-US" dirty="0"/>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7C49ADF1-4B73-4479-AF12-8AF77A2B27A9}"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F385232-8A1B-42B2-BEA9-522799B78C9B}" type="datetimeFigureOut">
              <a:rPr lang="en-US" smtClean="0"/>
              <a:t>20-Nov-20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49ADF1-4B73-4479-AF12-8AF77A2B27A9}"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F385232-8A1B-42B2-BEA9-522799B78C9B}" type="datetimeFigureOut">
              <a:rPr lang="en-US" smtClean="0"/>
              <a:t>20-Nov-20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49ADF1-4B73-4479-AF12-8AF77A2B27A9}"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4F385232-8A1B-42B2-BEA9-522799B78C9B}" type="datetimeFigureOut">
              <a:rPr lang="en-US" smtClean="0"/>
              <a:t>20-Nov-20</a:t>
            </a:fld>
            <a:endParaRPr lang="en-US" dirty="0"/>
          </a:p>
        </p:txBody>
      </p:sp>
      <p:sp>
        <p:nvSpPr>
          <p:cNvPr id="9" name="Slide Number Placeholder 8"/>
          <p:cNvSpPr>
            <a:spLocks noGrp="1"/>
          </p:cNvSpPr>
          <p:nvPr>
            <p:ph type="sldNum" sz="quarter" idx="15"/>
          </p:nvPr>
        </p:nvSpPr>
        <p:spPr/>
        <p:txBody>
          <a:bodyPr rtlCol="0"/>
          <a:lstStyle/>
          <a:p>
            <a:fld id="{7C49ADF1-4B73-4479-AF12-8AF77A2B27A9}" type="slidenum">
              <a:rPr lang="en-US" smtClean="0"/>
              <a:t>‹#›</a:t>
            </a:fld>
            <a:endParaRPr lang="en-US" dirty="0"/>
          </a:p>
        </p:txBody>
      </p:sp>
      <p:sp>
        <p:nvSpPr>
          <p:cNvPr id="10" name="Footer Placeholder 9"/>
          <p:cNvSpPr>
            <a:spLocks noGrp="1"/>
          </p:cNvSpPr>
          <p:nvPr>
            <p:ph type="ftr" sz="quarter" idx="16"/>
          </p:nvPr>
        </p:nvSpPr>
        <p:spPr/>
        <p:txBody>
          <a:bodyPr rtlCol="0"/>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4F385232-8A1B-42B2-BEA9-522799B78C9B}" type="datetimeFigureOut">
              <a:rPr lang="en-US" smtClean="0"/>
              <a:t>20-Nov-20</a:t>
            </a:fld>
            <a:endParaRPr lang="en-US" dirty="0"/>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dirty="0"/>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Slide Number Placeholder 5"/>
          <p:cNvSpPr>
            <a:spLocks noGrp="1"/>
          </p:cNvSpPr>
          <p:nvPr>
            <p:ph type="sldNum" sz="quarter" idx="12"/>
          </p:nvPr>
        </p:nvSpPr>
        <p:spPr bwMode="auto">
          <a:xfrm>
            <a:off x="1340616" y="4928702"/>
            <a:ext cx="609600" cy="517524"/>
          </a:xfrm>
        </p:spPr>
        <p:txBody>
          <a:bodyPr/>
          <a:lstStyle/>
          <a:p>
            <a:fld id="{7C49ADF1-4B73-4479-AF12-8AF77A2B27A9}"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F385232-8A1B-42B2-BEA9-522799B78C9B}" type="datetimeFigureOut">
              <a:rPr lang="en-US" smtClean="0"/>
              <a:t>20-Nov-20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C49ADF1-4B73-4479-AF12-8AF77A2B27A9}" type="slidenum">
              <a:rPr lang="en-US" smtClean="0"/>
              <a:t>‹#›</a:t>
            </a:fld>
            <a:endParaRPr lang="en-US" dirty="0"/>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4F385232-8A1B-42B2-BEA9-522799B78C9B}" type="datetimeFigureOut">
              <a:rPr lang="en-US" smtClean="0"/>
              <a:t>20-Nov-20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C49ADF1-4B73-4479-AF12-8AF77A2B27A9}" type="slidenum">
              <a:rPr lang="en-US" smtClean="0"/>
              <a:t>‹#›</a:t>
            </a:fld>
            <a:endParaRPr lang="en-US" dirty="0"/>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4F385232-8A1B-42B2-BEA9-522799B78C9B}" type="datetimeFigureOut">
              <a:rPr lang="en-US" smtClean="0"/>
              <a:t>20-Nov-20</a:t>
            </a:fld>
            <a:endParaRPr lang="en-US" dirty="0"/>
          </a:p>
        </p:txBody>
      </p:sp>
      <p:sp>
        <p:nvSpPr>
          <p:cNvPr id="7" name="Slide Number Placeholder 6"/>
          <p:cNvSpPr>
            <a:spLocks noGrp="1"/>
          </p:cNvSpPr>
          <p:nvPr>
            <p:ph type="sldNum" sz="quarter" idx="11"/>
          </p:nvPr>
        </p:nvSpPr>
        <p:spPr/>
        <p:txBody>
          <a:bodyPr rtlCol="0"/>
          <a:lstStyle/>
          <a:p>
            <a:fld id="{7C49ADF1-4B73-4479-AF12-8AF77A2B27A9}" type="slidenum">
              <a:rPr lang="en-US" smtClean="0"/>
              <a:t>‹#›</a:t>
            </a:fld>
            <a:endParaRPr lang="en-US" dirty="0"/>
          </a:p>
        </p:txBody>
      </p:sp>
      <p:sp>
        <p:nvSpPr>
          <p:cNvPr id="8" name="Footer Placeholder 7"/>
          <p:cNvSpPr>
            <a:spLocks noGrp="1"/>
          </p:cNvSpPr>
          <p:nvPr>
            <p:ph type="ftr" sz="quarter" idx="12"/>
          </p:nvPr>
        </p:nvSpPr>
        <p:spPr/>
        <p:txBody>
          <a:bodyPr rtlCol="0"/>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385232-8A1B-42B2-BEA9-522799B78C9B}" type="datetimeFigureOut">
              <a:rPr lang="en-US" smtClean="0"/>
              <a:t>20-Nov-20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C49ADF1-4B73-4479-AF12-8AF77A2B27A9}"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4F385232-8A1B-42B2-BEA9-522799B78C9B}" type="datetimeFigureOut">
              <a:rPr lang="en-US" smtClean="0"/>
              <a:t>20-Nov-20</a:t>
            </a:fld>
            <a:endParaRPr lang="en-US" dirty="0"/>
          </a:p>
        </p:txBody>
      </p:sp>
      <p:sp>
        <p:nvSpPr>
          <p:cNvPr id="22" name="Slide Number Placeholder 21"/>
          <p:cNvSpPr>
            <a:spLocks noGrp="1"/>
          </p:cNvSpPr>
          <p:nvPr>
            <p:ph type="sldNum" sz="quarter" idx="15"/>
          </p:nvPr>
        </p:nvSpPr>
        <p:spPr/>
        <p:txBody>
          <a:bodyPr rtlCol="0"/>
          <a:lstStyle/>
          <a:p>
            <a:fld id="{7C49ADF1-4B73-4479-AF12-8AF77A2B27A9}" type="slidenum">
              <a:rPr lang="en-US" smtClean="0"/>
              <a:t>‹#›</a:t>
            </a:fld>
            <a:endParaRPr lang="en-US" dirty="0"/>
          </a:p>
        </p:txBody>
      </p:sp>
      <p:sp>
        <p:nvSpPr>
          <p:cNvPr id="23" name="Footer Placeholder 22"/>
          <p:cNvSpPr>
            <a:spLocks noGrp="1"/>
          </p:cNvSpPr>
          <p:nvPr>
            <p:ph type="ftr" sz="quarter" idx="16"/>
          </p:nvPr>
        </p:nvSpPr>
        <p:spPr/>
        <p:txBody>
          <a:bodyPr rtlCol="0"/>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dirty="0"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4F385232-8A1B-42B2-BEA9-522799B78C9B}" type="datetimeFigureOut">
              <a:rPr lang="en-US" smtClean="0"/>
              <a:t>20-Nov-20</a:t>
            </a:fld>
            <a:endParaRPr lang="en-US" dirty="0"/>
          </a:p>
        </p:txBody>
      </p:sp>
      <p:sp>
        <p:nvSpPr>
          <p:cNvPr id="18" name="Slide Number Placeholder 17"/>
          <p:cNvSpPr>
            <a:spLocks noGrp="1"/>
          </p:cNvSpPr>
          <p:nvPr>
            <p:ph type="sldNum" sz="quarter" idx="11"/>
          </p:nvPr>
        </p:nvSpPr>
        <p:spPr/>
        <p:txBody>
          <a:bodyPr rtlCol="0"/>
          <a:lstStyle/>
          <a:p>
            <a:fld id="{7C49ADF1-4B73-4479-AF12-8AF77A2B27A9}" type="slidenum">
              <a:rPr lang="en-US" smtClean="0"/>
              <a:t>‹#›</a:t>
            </a:fld>
            <a:endParaRPr lang="en-US" dirty="0"/>
          </a:p>
        </p:txBody>
      </p:sp>
      <p:sp>
        <p:nvSpPr>
          <p:cNvPr id="21" name="Footer Placeholder 20"/>
          <p:cNvSpPr>
            <a:spLocks noGrp="1"/>
          </p:cNvSpPr>
          <p:nvPr>
            <p:ph type="ftr" sz="quarter" idx="12"/>
          </p:nvPr>
        </p:nvSpPr>
        <p:spPr/>
        <p:txBody>
          <a:bodyPr rtlCol="0"/>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F385232-8A1B-42B2-BEA9-522799B78C9B}" type="datetimeFigureOut">
              <a:rPr lang="en-US" smtClean="0"/>
              <a:t>20-Nov-20</a:t>
            </a:fld>
            <a:endParaRPr lang="en-US" dirty="0"/>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dirty="0"/>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C49ADF1-4B73-4479-AF12-8AF77A2B27A9}"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byjus.com/biology/cancer/"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800" b="1" dirty="0" smtClean="0">
                <a:latin typeface="Times New Roman" pitchFamily="18" charset="0"/>
                <a:cs typeface="Times New Roman" pitchFamily="18" charset="0"/>
              </a:rPr>
              <a:t>PROTOCOL OF GENE THERAPY PLANT EXTRACT IN HUMAN BEINGS</a:t>
            </a:r>
            <a:endParaRPr lang="en-US" sz="2800" b="1"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76201" y="1447800"/>
            <a:ext cx="8686800" cy="5410200"/>
          </a:xfrm>
          <a:ln>
            <a:solidFill>
              <a:schemeClr val="accent2">
                <a:lumMod val="60000"/>
                <a:lumOff val="40000"/>
              </a:schemeClr>
            </a:solidFill>
          </a:ln>
        </p:spPr>
        <p:txBody>
          <a:bodyPr>
            <a:normAutofit/>
          </a:bodyPr>
          <a:lstStyle/>
          <a:p>
            <a:pPr marL="0" indent="0" algn="ctr">
              <a:buNone/>
            </a:pPr>
            <a:r>
              <a:rPr lang="en-US" sz="2000" b="1" dirty="0" smtClean="0">
                <a:latin typeface="Times New Roman" pitchFamily="18" charset="0"/>
                <a:cs typeface="Times New Roman" pitchFamily="18" charset="0"/>
              </a:rPr>
              <a:t>SUBMITTED BY:</a:t>
            </a:r>
          </a:p>
          <a:p>
            <a:pPr marL="0" indent="0" algn="ctr">
              <a:buNone/>
            </a:pPr>
            <a:r>
              <a:rPr lang="en-US" sz="2000" dirty="0" smtClean="0">
                <a:latin typeface="Times New Roman" pitchFamily="18" charset="0"/>
                <a:cs typeface="Times New Roman" pitchFamily="18" charset="0"/>
              </a:rPr>
              <a:t>M.MUDASSIR NAWAZ</a:t>
            </a:r>
          </a:p>
          <a:p>
            <a:pPr marL="0" indent="0" algn="ctr">
              <a:buNone/>
            </a:pPr>
            <a:r>
              <a:rPr lang="en-US" sz="2000" dirty="0" smtClean="0">
                <a:latin typeface="Times New Roman" pitchFamily="18" charset="0"/>
                <a:cs typeface="Times New Roman" pitchFamily="18" charset="0"/>
              </a:rPr>
              <a:t>ROLL NO. PPMS20E011</a:t>
            </a:r>
            <a:endParaRPr lang="en-US" sz="2000" dirty="0">
              <a:latin typeface="Times New Roman" pitchFamily="18" charset="0"/>
              <a:cs typeface="Times New Roman" pitchFamily="18" charset="0"/>
            </a:endParaRPr>
          </a:p>
          <a:p>
            <a:pPr marL="0" indent="0" algn="ctr">
              <a:buNone/>
            </a:pPr>
            <a:r>
              <a:rPr lang="en-US" sz="2000" b="1" dirty="0" smtClean="0">
                <a:latin typeface="Times New Roman" pitchFamily="18" charset="0"/>
                <a:cs typeface="Times New Roman" pitchFamily="18" charset="0"/>
              </a:rPr>
              <a:t>SUBMITTED TO:</a:t>
            </a:r>
          </a:p>
          <a:p>
            <a:pPr marL="0" indent="0" algn="ctr">
              <a:buNone/>
            </a:pPr>
            <a:r>
              <a:rPr lang="en-US" sz="2000" dirty="0" smtClean="0">
                <a:latin typeface="Times New Roman" pitchFamily="18" charset="0"/>
                <a:cs typeface="Times New Roman" pitchFamily="18" charset="0"/>
              </a:rPr>
              <a:t>DR.ABDUL MALIK </a:t>
            </a:r>
          </a:p>
          <a:p>
            <a:pPr marL="0" indent="0" algn="ctr">
              <a:buNone/>
            </a:pPr>
            <a:r>
              <a:rPr lang="en-US" sz="2000" dirty="0" smtClean="0">
                <a:latin typeface="Times New Roman" pitchFamily="18" charset="0"/>
                <a:cs typeface="Times New Roman" pitchFamily="18" charset="0"/>
              </a:rPr>
              <a:t>ASSISTANT PROFESSOR</a:t>
            </a:r>
          </a:p>
          <a:p>
            <a:pPr marL="0" indent="0" algn="ctr">
              <a:buNone/>
            </a:pPr>
            <a:r>
              <a:rPr lang="en-US" sz="2000" b="1" dirty="0" smtClean="0">
                <a:latin typeface="Times New Roman" pitchFamily="18" charset="0"/>
                <a:cs typeface="Times New Roman" pitchFamily="18" charset="0"/>
              </a:rPr>
              <a:t>COLLEGE OF PHARMACY </a:t>
            </a:r>
          </a:p>
          <a:p>
            <a:pPr marL="0" indent="0" algn="ctr">
              <a:buNone/>
            </a:pPr>
            <a:r>
              <a:rPr lang="en-US" sz="2000" b="1" dirty="0" smtClean="0">
                <a:latin typeface="Times New Roman" pitchFamily="18" charset="0"/>
                <a:cs typeface="Times New Roman" pitchFamily="18" charset="0"/>
              </a:rPr>
              <a:t>UNIVERSITY OF SARGODHA </a:t>
            </a:r>
          </a:p>
          <a:p>
            <a:pPr marL="0" indent="0" algn="ctr">
              <a:buNone/>
            </a:pPr>
            <a:endParaRPr lang="en-US" sz="2000" b="1" dirty="0" smtClean="0">
              <a:latin typeface="Times New Roman" pitchFamily="18" charset="0"/>
              <a:cs typeface="Times New Roman" pitchFamily="18" charset="0"/>
            </a:endParaRPr>
          </a:p>
          <a:p>
            <a:pPr marL="0" indent="0" algn="ctr">
              <a:buNone/>
            </a:pPr>
            <a:endParaRPr lang="en-US" sz="2000" dirty="0">
              <a:latin typeface="Times New Roman" pitchFamily="18" charset="0"/>
              <a:cs typeface="Times New Roman" pitchFamily="18" charset="0"/>
            </a:endParaRPr>
          </a:p>
        </p:txBody>
      </p:sp>
      <p:pic>
        <p:nvPicPr>
          <p:cNvPr id="1026" name="Picture 2" descr="C:\Users\AL-RASHEED COMPUTERS\Pictures\untitl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0400" y="4495800"/>
            <a:ext cx="3124200"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11908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latin typeface="Times New Roman" pitchFamily="18" charset="0"/>
                <a:cs typeface="Times New Roman" pitchFamily="18" charset="0"/>
              </a:rPr>
              <a:t>GENE THERAPY STRATEGIES</a:t>
            </a:r>
            <a:endParaRPr lang="en-US" sz="3600" b="1"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76200" y="1600200"/>
            <a:ext cx="8686800" cy="5257800"/>
          </a:xfrm>
        </p:spPr>
        <p:txBody>
          <a:bodyPr/>
          <a:lstStyle/>
          <a:p>
            <a:pPr algn="just">
              <a:buFont typeface="Wingdings" pitchFamily="2" charset="2"/>
              <a:buChar char="v"/>
            </a:pPr>
            <a:r>
              <a:rPr lang="en-US" dirty="0" smtClean="0">
                <a:latin typeface="Times New Roman" pitchFamily="18" charset="0"/>
                <a:cs typeface="Times New Roman" pitchFamily="18" charset="0"/>
              </a:rPr>
              <a:t>Gene augmentation therapy</a:t>
            </a:r>
          </a:p>
          <a:p>
            <a:pPr algn="just">
              <a:buFont typeface="Wingdings" pitchFamily="2" charset="2"/>
              <a:buChar char="v"/>
            </a:pPr>
            <a:r>
              <a:rPr lang="en-US" dirty="0" smtClean="0">
                <a:latin typeface="Times New Roman" pitchFamily="18" charset="0"/>
                <a:cs typeface="Times New Roman" pitchFamily="18" charset="0"/>
              </a:rPr>
              <a:t>Gene inhibition therapy</a:t>
            </a:r>
          </a:p>
          <a:p>
            <a:pPr algn="just">
              <a:buFont typeface="Wingdings" pitchFamily="2" charset="2"/>
              <a:buChar char="v"/>
            </a:pPr>
            <a:r>
              <a:rPr lang="en-US" dirty="0" smtClean="0">
                <a:latin typeface="Times New Roman" pitchFamily="18" charset="0"/>
                <a:cs typeface="Times New Roman" pitchFamily="18" charset="0"/>
              </a:rPr>
              <a:t>Gene replacement therapy</a:t>
            </a:r>
          </a:p>
          <a:p>
            <a:pPr algn="just">
              <a:buFont typeface="Wingdings" pitchFamily="2" charset="2"/>
              <a:buChar char="v"/>
            </a:pPr>
            <a:r>
              <a:rPr lang="en-US" dirty="0" smtClean="0">
                <a:latin typeface="Times New Roman" pitchFamily="18" charset="0"/>
                <a:cs typeface="Times New Roman" pitchFamily="18" charset="0"/>
              </a:rPr>
              <a:t>Gene correction</a:t>
            </a:r>
          </a:p>
          <a:p>
            <a:pPr algn="just">
              <a:buFont typeface="Wingdings" pitchFamily="2" charset="2"/>
              <a:buChar char="v"/>
            </a:pPr>
            <a:r>
              <a:rPr lang="en-US" dirty="0" smtClean="0">
                <a:latin typeface="Times New Roman" pitchFamily="18" charset="0"/>
                <a:cs typeface="Times New Roman" pitchFamily="18" charset="0"/>
              </a:rPr>
              <a:t>Prodrug  therapy                     (</a:t>
            </a:r>
            <a:r>
              <a:rPr lang="en-US" b="1" dirty="0"/>
              <a:t>Anguela, X. </a:t>
            </a:r>
            <a:r>
              <a:rPr lang="en-US" b="1" dirty="0" smtClean="0"/>
              <a:t>M.2019</a:t>
            </a:r>
            <a:r>
              <a:rPr lang="en-US" dirty="0" smtClean="0"/>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5930816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1: </a:t>
            </a:r>
            <a:r>
              <a:rPr lang="en-US" sz="3600" b="1" dirty="0" smtClean="0">
                <a:latin typeface="Times New Roman" pitchFamily="18" charset="0"/>
                <a:cs typeface="Times New Roman" pitchFamily="18" charset="0"/>
              </a:rPr>
              <a:t>Gene augmentation therapy</a:t>
            </a:r>
            <a:r>
              <a:rPr lang="en-US" dirty="0" smtClean="0"/>
              <a:t>:</a:t>
            </a:r>
            <a:endParaRPr lang="en-US" dirty="0"/>
          </a:p>
        </p:txBody>
      </p:sp>
      <p:sp>
        <p:nvSpPr>
          <p:cNvPr id="3" name="Content Placeholder 2"/>
          <p:cNvSpPr>
            <a:spLocks noGrp="1"/>
          </p:cNvSpPr>
          <p:nvPr>
            <p:ph sz="quarter" idx="1"/>
          </p:nvPr>
        </p:nvSpPr>
        <p:spPr>
          <a:xfrm>
            <a:off x="76200" y="1600200"/>
            <a:ext cx="8686800" cy="5257800"/>
          </a:xfrm>
        </p:spPr>
        <p:txBody>
          <a:bodyPr/>
          <a:lstStyle/>
          <a:p>
            <a:pPr algn="just"/>
            <a:r>
              <a:rPr lang="en-US" dirty="0" smtClean="0">
                <a:latin typeface="Times New Roman" pitchFamily="18" charset="0"/>
                <a:cs typeface="Times New Roman" pitchFamily="18" charset="0"/>
              </a:rPr>
              <a:t>This is used by a mutation that stops a gene from producing a functional product such protein.</a:t>
            </a:r>
          </a:p>
          <a:p>
            <a:pPr marL="0" indent="0" algn="just">
              <a:buNone/>
            </a:pPr>
            <a:r>
              <a:rPr lang="en-US" b="1" dirty="0" smtClean="0">
                <a:latin typeface="Times New Roman" pitchFamily="18" charset="0"/>
                <a:cs typeface="Times New Roman" pitchFamily="18" charset="0"/>
              </a:rPr>
              <a:t>Example:</a:t>
            </a:r>
          </a:p>
          <a:p>
            <a:pPr marL="0" indent="0" algn="just">
              <a:buNone/>
            </a:pPr>
            <a:r>
              <a:rPr lang="en-US" dirty="0" smtClean="0">
                <a:latin typeface="Times New Roman" pitchFamily="18" charset="0"/>
                <a:cs typeface="Times New Roman" pitchFamily="18" charset="0"/>
              </a:rPr>
              <a:t>This can be used to treat loss of function disorders such as cystic fibrosis by introducing a functional copy of the gene to correct the disease.</a:t>
            </a:r>
            <a:endParaRPr lang="en-US" dirty="0">
              <a:latin typeface="Times New Roman" pitchFamily="18" charset="0"/>
              <a:cs typeface="Times New Roman" pitchFamily="18" charset="0"/>
            </a:endParaRPr>
          </a:p>
        </p:txBody>
      </p:sp>
      <p:pic>
        <p:nvPicPr>
          <p:cNvPr id="1026" name="Picture 2" descr="C:\Users\AL-RASHEED COMPUTERS\Pictures\untitl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3962400"/>
            <a:ext cx="8915400" cy="3124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22595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2: </a:t>
            </a:r>
            <a:r>
              <a:rPr lang="en-US" sz="3600" b="1" dirty="0" smtClean="0">
                <a:latin typeface="Times New Roman" pitchFamily="18" charset="0"/>
                <a:cs typeface="Times New Roman" pitchFamily="18" charset="0"/>
              </a:rPr>
              <a:t>Gene inhibition therapy</a:t>
            </a:r>
            <a:endParaRPr lang="en-US" sz="3600" b="1"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76200" y="1600200"/>
            <a:ext cx="8839200" cy="5181600"/>
          </a:xfrm>
        </p:spPr>
        <p:txBody>
          <a:bodyPr/>
          <a:lstStyle/>
          <a:p>
            <a:pPr algn="just"/>
            <a:r>
              <a:rPr lang="en-US" dirty="0" smtClean="0">
                <a:latin typeface="Times New Roman" pitchFamily="18" charset="0"/>
                <a:cs typeface="Times New Roman" pitchFamily="18" charset="0"/>
              </a:rPr>
              <a:t>This is the regulation of gene expression in a cell to prevent expression of a certain gene</a:t>
            </a:r>
            <a:r>
              <a:rPr lang="en-US" dirty="0" smtClean="0"/>
              <a:t>.</a:t>
            </a:r>
          </a:p>
          <a:p>
            <a:pPr marL="0" indent="0" algn="just">
              <a:buNone/>
            </a:pPr>
            <a:r>
              <a:rPr lang="en-US" b="1" dirty="0" smtClean="0">
                <a:latin typeface="Times New Roman" pitchFamily="18" charset="0"/>
                <a:cs typeface="Times New Roman" pitchFamily="18" charset="0"/>
              </a:rPr>
              <a:t>Example:</a:t>
            </a:r>
          </a:p>
          <a:p>
            <a:pPr marL="0" indent="0" algn="just">
              <a:buNone/>
            </a:pPr>
            <a:r>
              <a:rPr lang="en-US" dirty="0" smtClean="0">
                <a:latin typeface="Times New Roman" pitchFamily="18" charset="0"/>
                <a:cs typeface="Times New Roman" pitchFamily="18" charset="0"/>
              </a:rPr>
              <a:t>Cancer is sometimes the result of the over- activation of an oncogene. So, by eliminating the activity of that oncogene through gene inhibition therapy, it is possible to prevent further cell growth and stop the cancer in its tracks.</a:t>
            </a:r>
            <a:endParaRPr lang="en-US" dirty="0">
              <a:latin typeface="Times New Roman" pitchFamily="18" charset="0"/>
              <a:cs typeface="Times New Roman" pitchFamily="18" charset="0"/>
            </a:endParaRPr>
          </a:p>
        </p:txBody>
      </p:sp>
      <p:pic>
        <p:nvPicPr>
          <p:cNvPr id="2050" name="Picture 2" descr="C:\Users\AL-RASHEED COMPUTERS\Pictures\untitl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4343400"/>
            <a:ext cx="8686799" cy="2514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4605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3: </a:t>
            </a:r>
            <a:r>
              <a:rPr lang="en-US" sz="3600" b="1" dirty="0" smtClean="0">
                <a:latin typeface="Times New Roman" pitchFamily="18" charset="0"/>
                <a:cs typeface="Times New Roman" pitchFamily="18" charset="0"/>
              </a:rPr>
              <a:t>Gene replacement therapy</a:t>
            </a:r>
            <a:endParaRPr lang="en-US" sz="3600" b="1"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76200" y="1600200"/>
            <a:ext cx="8686800" cy="5257800"/>
          </a:xfrm>
        </p:spPr>
        <p:txBody>
          <a:bodyPr>
            <a:normAutofit/>
          </a:bodyPr>
          <a:lstStyle/>
          <a:p>
            <a:pPr marL="0" indent="0" algn="just">
              <a:buNone/>
            </a:pPr>
            <a:r>
              <a:rPr lang="en-US" dirty="0" smtClean="0">
                <a:latin typeface="Times New Roman" pitchFamily="18" charset="0"/>
                <a:cs typeface="Times New Roman" pitchFamily="18" charset="0"/>
              </a:rPr>
              <a:t>This technique of recognizing faulty gene, applying a piece of DNA in it’s correct from through a viral vector to the gene.</a:t>
            </a:r>
          </a:p>
          <a:p>
            <a:pPr marL="0" indent="0" algn="just">
              <a:buNone/>
            </a:pPr>
            <a:r>
              <a:rPr lang="en-US" b="1" dirty="0" smtClean="0">
                <a:latin typeface="Times New Roman" pitchFamily="18" charset="0"/>
                <a:cs typeface="Times New Roman" pitchFamily="18" charset="0"/>
              </a:rPr>
              <a:t>Example:</a:t>
            </a: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lgn="just">
              <a:buNone/>
            </a:pPr>
            <a:endParaRPr lang="en-US" dirty="0">
              <a:latin typeface="Times New Roman" pitchFamily="18" charset="0"/>
              <a:cs typeface="Times New Roman" pitchFamily="18" charset="0"/>
            </a:endParaRPr>
          </a:p>
        </p:txBody>
      </p:sp>
      <p:pic>
        <p:nvPicPr>
          <p:cNvPr id="3074" name="Picture 2" descr="C:\Users\AL-RASHEED COMPUTERS\Pictures\5d5d424b4e2d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2514600"/>
            <a:ext cx="8686799" cy="4343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20751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1122" y="762000"/>
            <a:ext cx="8763000" cy="5257800"/>
          </a:xfrm>
        </p:spPr>
        <p:txBody>
          <a:bodyPr/>
          <a:lstStyle/>
          <a:p>
            <a:pPr marL="0" indent="0" algn="just">
              <a:buNone/>
            </a:pPr>
            <a:r>
              <a:rPr lang="en-US" dirty="0" smtClean="0">
                <a:latin typeface="Times New Roman" pitchFamily="18" charset="0"/>
                <a:cs typeface="Times New Roman" pitchFamily="18" charset="0"/>
              </a:rPr>
              <a:t>Gene correction give us the tools for both repairing and mutating gene/DNA.</a:t>
            </a:r>
          </a:p>
          <a:p>
            <a:pPr marL="0" indent="0" algn="just">
              <a:buNone/>
            </a:pPr>
            <a:r>
              <a:rPr lang="en-US" b="1" dirty="0" smtClean="0">
                <a:latin typeface="Times New Roman" pitchFamily="18" charset="0"/>
                <a:cs typeface="Times New Roman" pitchFamily="18" charset="0"/>
              </a:rPr>
              <a:t>Example:</a:t>
            </a:r>
          </a:p>
          <a:p>
            <a:pPr marL="0" indent="0" algn="just">
              <a:buNone/>
            </a:pPr>
            <a:r>
              <a:rPr lang="en-US" dirty="0">
                <a:latin typeface="Times New Roman" pitchFamily="18" charset="0"/>
                <a:cs typeface="Times New Roman" pitchFamily="18" charset="0"/>
              </a:rPr>
              <a:t>T</a:t>
            </a:r>
            <a:r>
              <a:rPr lang="en-US" dirty="0" smtClean="0">
                <a:latin typeface="Times New Roman" pitchFamily="18" charset="0"/>
                <a:cs typeface="Times New Roman" pitchFamily="18" charset="0"/>
              </a:rPr>
              <a:t>he </a:t>
            </a:r>
            <a:r>
              <a:rPr lang="en-US" dirty="0">
                <a:latin typeface="Times New Roman" pitchFamily="18" charset="0"/>
                <a:cs typeface="Times New Roman" pitchFamily="18" charset="0"/>
              </a:rPr>
              <a:t>exogenous gene is constitutively expressed, unaffected by the native chromatin structure of the endogenous locus, at a level that differs from that of the endogenous </a:t>
            </a:r>
            <a:r>
              <a:rPr lang="en-US" dirty="0" smtClean="0">
                <a:latin typeface="Times New Roman" pitchFamily="18" charset="0"/>
                <a:cs typeface="Times New Roman" pitchFamily="18" charset="0"/>
              </a:rPr>
              <a:t>gene.</a:t>
            </a:r>
          </a:p>
          <a:p>
            <a:pPr marL="0" indent="0" algn="just">
              <a:buNone/>
            </a:pPr>
            <a:endParaRPr lang="en-US" dirty="0">
              <a:latin typeface="Times New Roman" pitchFamily="18" charset="0"/>
              <a:cs typeface="Times New Roman" pitchFamily="18" charset="0"/>
            </a:endParaRPr>
          </a:p>
        </p:txBody>
      </p:sp>
      <p:pic>
        <p:nvPicPr>
          <p:cNvPr id="4098" name="Picture 2" descr="C:\Users\AL-RASHEED COMPUTERS\Pictures\untitle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V="1">
            <a:off x="152400" y="6857999"/>
            <a:ext cx="140864" cy="45719"/>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title"/>
          </p:nvPr>
        </p:nvSpPr>
        <p:spPr>
          <a:xfrm>
            <a:off x="152400" y="274638"/>
            <a:ext cx="8610600" cy="563562"/>
          </a:xfrm>
        </p:spPr>
        <p:txBody>
          <a:bodyPr>
            <a:normAutofit fontScale="90000"/>
          </a:bodyPr>
          <a:lstStyle/>
          <a:p>
            <a:pPr algn="ctr"/>
            <a:r>
              <a:rPr lang="en-US" sz="3600" b="1" dirty="0" smtClean="0">
                <a:latin typeface="Times New Roman" pitchFamily="18" charset="0"/>
                <a:cs typeface="Times New Roman" pitchFamily="18" charset="0"/>
              </a:rPr>
              <a:t>4: GENE CORRECTION</a:t>
            </a:r>
            <a:endParaRPr lang="en-US" sz="3600" b="1" dirty="0">
              <a:latin typeface="Times New Roman" pitchFamily="18" charset="0"/>
              <a:cs typeface="Times New Roman" pitchFamily="18" charset="0"/>
            </a:endParaRPr>
          </a:p>
        </p:txBody>
      </p:sp>
      <p:pic>
        <p:nvPicPr>
          <p:cNvPr id="5" name="Picture 2" descr="C:\Users\AL-RASHEED COMPUTERS\Downloads\GENE CORRECTION.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124201"/>
            <a:ext cx="8763000" cy="37337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35975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6200" y="1573192"/>
            <a:ext cx="8686800" cy="5257800"/>
          </a:xfrm>
        </p:spPr>
        <p:txBody>
          <a:bodyPr/>
          <a:lstStyle/>
          <a:p>
            <a:pPr marL="0" indent="0" algn="just">
              <a:buNone/>
            </a:pPr>
            <a:r>
              <a:rPr lang="en-US" dirty="0" smtClean="0">
                <a:latin typeface="Times New Roman" pitchFamily="18" charset="0"/>
                <a:cs typeface="Times New Roman" pitchFamily="18" charset="0"/>
              </a:rPr>
              <a:t>It is a medication or compound that after administration is metabolized into pharmacologically active drug</a:t>
            </a:r>
            <a:r>
              <a:rPr lang="en-US" dirty="0" smtClean="0"/>
              <a:t>.</a:t>
            </a:r>
            <a:endParaRPr lang="en-US" dirty="0"/>
          </a:p>
        </p:txBody>
      </p:sp>
      <p:pic>
        <p:nvPicPr>
          <p:cNvPr id="5122" name="Picture 2" descr="C:\Users\AL-RASHEED COMPUTERS\Pictures\untitle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flipV="1">
            <a:off x="-12873" y="6857999"/>
            <a:ext cx="89073" cy="45719"/>
          </a:xfrm>
          <a:prstGeom prst="rect">
            <a:avLst/>
          </a:prstGeom>
          <a:noFill/>
          <a:extLst>
            <a:ext uri="{909E8E84-426E-40DD-AFC4-6F175D3DCCD1}">
              <a14:hiddenFill xmlns:a14="http://schemas.microsoft.com/office/drawing/2010/main">
                <a:solidFill>
                  <a:srgbClr val="FFFFFF"/>
                </a:solidFill>
              </a14:hiddenFill>
            </a:ext>
          </a:extLst>
        </p:spPr>
      </p:pic>
      <p:sp>
        <p:nvSpPr>
          <p:cNvPr id="5" name="Title 4"/>
          <p:cNvSpPr>
            <a:spLocks noGrp="1"/>
          </p:cNvSpPr>
          <p:nvPr>
            <p:ph type="title"/>
          </p:nvPr>
        </p:nvSpPr>
        <p:spPr>
          <a:xfrm>
            <a:off x="457200" y="381000"/>
            <a:ext cx="7467600" cy="990600"/>
          </a:xfrm>
        </p:spPr>
        <p:txBody>
          <a:bodyPr>
            <a:normAutofit/>
          </a:bodyPr>
          <a:lstStyle/>
          <a:p>
            <a:pPr algn="ctr"/>
            <a:r>
              <a:rPr lang="en-US" sz="3600" b="1" dirty="0" smtClean="0">
                <a:latin typeface="Times New Roman" pitchFamily="18" charset="0"/>
                <a:cs typeface="Times New Roman" pitchFamily="18" charset="0"/>
              </a:rPr>
              <a:t>5. PRODRUG THERAPY</a:t>
            </a:r>
            <a:endParaRPr lang="en-US" sz="3600" b="1" dirty="0">
              <a:latin typeface="Times New Roman" pitchFamily="18" charset="0"/>
              <a:cs typeface="Times New Roman" pitchFamily="18" charset="0"/>
            </a:endParaRPr>
          </a:p>
        </p:txBody>
      </p:sp>
      <p:pic>
        <p:nvPicPr>
          <p:cNvPr id="2050" name="Picture 2" descr="C:\Users\AL-RASHEED COMPUTERS\Downloads\prodru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663" y="2362200"/>
            <a:ext cx="8807537" cy="44957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7185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smtClean="0">
                <a:latin typeface="Times New Roman" pitchFamily="18" charset="0"/>
                <a:cs typeface="Times New Roman" pitchFamily="18" charset="0"/>
              </a:rPr>
              <a:t>APPLICATION</a:t>
            </a:r>
            <a:r>
              <a:rPr lang="en-US" dirty="0" smtClean="0"/>
              <a:t> </a:t>
            </a:r>
            <a:endParaRPr lang="en-US" dirty="0"/>
          </a:p>
        </p:txBody>
      </p:sp>
      <p:sp>
        <p:nvSpPr>
          <p:cNvPr id="3" name="Content Placeholder 2"/>
          <p:cNvSpPr>
            <a:spLocks noGrp="1"/>
          </p:cNvSpPr>
          <p:nvPr>
            <p:ph sz="quarter" idx="1"/>
          </p:nvPr>
        </p:nvSpPr>
        <p:spPr>
          <a:xfrm>
            <a:off x="76200" y="1600200"/>
            <a:ext cx="8839200" cy="5181600"/>
          </a:xfrm>
        </p:spPr>
        <p:txBody>
          <a:bodyPr/>
          <a:lstStyle/>
          <a:p>
            <a:pPr algn="just">
              <a:buFont typeface="Wingdings" pitchFamily="2" charset="2"/>
              <a:buChar char="q"/>
            </a:pPr>
            <a:r>
              <a:rPr lang="en-US" dirty="0" smtClean="0">
                <a:latin typeface="Times New Roman" pitchFamily="18" charset="0"/>
                <a:cs typeface="Times New Roman" pitchFamily="18" charset="0"/>
              </a:rPr>
              <a:t>Cancers</a:t>
            </a:r>
          </a:p>
          <a:p>
            <a:pPr algn="just">
              <a:buFont typeface="Wingdings" pitchFamily="2" charset="2"/>
              <a:buChar char="q"/>
            </a:pPr>
            <a:r>
              <a:rPr lang="en-US" dirty="0" smtClean="0">
                <a:latin typeface="Times New Roman" pitchFamily="18" charset="0"/>
                <a:cs typeface="Times New Roman" pitchFamily="18" charset="0"/>
              </a:rPr>
              <a:t>Inherited disorders</a:t>
            </a:r>
          </a:p>
          <a:p>
            <a:pPr algn="just">
              <a:buFont typeface="Wingdings" pitchFamily="2" charset="2"/>
              <a:buChar char="q"/>
            </a:pPr>
            <a:r>
              <a:rPr lang="en-US" dirty="0" smtClean="0">
                <a:latin typeface="Times New Roman" pitchFamily="18" charset="0"/>
                <a:cs typeface="Times New Roman" pitchFamily="18" charset="0"/>
              </a:rPr>
              <a:t>Infectious diseases</a:t>
            </a:r>
          </a:p>
          <a:p>
            <a:pPr algn="just">
              <a:buFont typeface="Wingdings" pitchFamily="2" charset="2"/>
              <a:buChar char="q"/>
            </a:pPr>
            <a:r>
              <a:rPr lang="en-US" dirty="0" smtClean="0">
                <a:latin typeface="Times New Roman" pitchFamily="18" charset="0"/>
                <a:cs typeface="Times New Roman" pitchFamily="18" charset="0"/>
              </a:rPr>
              <a:t>Immune system disorders</a:t>
            </a:r>
          </a:p>
          <a:p>
            <a:pPr algn="just">
              <a:buFont typeface="Wingdings" pitchFamily="2" charset="2"/>
              <a:buChar char="q"/>
            </a:pPr>
            <a:r>
              <a:rPr lang="en-US" dirty="0" smtClean="0">
                <a:latin typeface="Times New Roman" pitchFamily="18" charset="0"/>
                <a:cs typeface="Times New Roman" pitchFamily="18" charset="0"/>
              </a:rPr>
              <a:t>Vaccination                            (</a:t>
            </a:r>
            <a:r>
              <a:rPr lang="en-US" b="1" dirty="0">
                <a:latin typeface="Times New Roman" pitchFamily="18" charset="0"/>
                <a:cs typeface="Times New Roman" pitchFamily="18" charset="0"/>
              </a:rPr>
              <a:t>Takeoka, Y., </a:t>
            </a:r>
            <a:r>
              <a:rPr lang="en-US" b="1" dirty="0" smtClean="0">
                <a:latin typeface="Times New Roman" pitchFamily="18" charset="0"/>
                <a:cs typeface="Times New Roman" pitchFamily="18" charset="0"/>
              </a:rPr>
              <a:t>2020</a:t>
            </a:r>
            <a:r>
              <a:rPr lang="en-US" dirty="0" smtClean="0"/>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7903804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838200"/>
          </a:xfrm>
        </p:spPr>
        <p:txBody>
          <a:bodyPr>
            <a:normAutofit/>
          </a:bodyPr>
          <a:lstStyle/>
          <a:p>
            <a:pPr algn="ctr"/>
            <a:r>
              <a:rPr lang="en-US" sz="3600" b="1" dirty="0" smtClean="0">
                <a:latin typeface="Times New Roman" pitchFamily="18" charset="0"/>
                <a:cs typeface="Times New Roman" pitchFamily="18" charset="0"/>
              </a:rPr>
              <a:t>Problems with gene therapy</a:t>
            </a:r>
            <a:endParaRPr lang="en-US" sz="3600" b="1"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76200" y="838200"/>
            <a:ext cx="8839200" cy="6019800"/>
          </a:xfrm>
        </p:spPr>
        <p:txBody>
          <a:bodyPr/>
          <a:lstStyle/>
          <a:p>
            <a:pPr marL="514350" indent="-514350" algn="just">
              <a:buFont typeface="+mj-lt"/>
              <a:buAutoNum type="romanUcPeriod"/>
            </a:pPr>
            <a:r>
              <a:rPr lang="en-US" dirty="0" smtClean="0">
                <a:latin typeface="Times New Roman" pitchFamily="18" charset="0"/>
                <a:cs typeface="Times New Roman" pitchFamily="18" charset="0"/>
              </a:rPr>
              <a:t>Short lived.</a:t>
            </a:r>
          </a:p>
          <a:p>
            <a:pPr marL="514350" indent="-514350" algn="just">
              <a:buFont typeface="+mj-lt"/>
              <a:buAutoNum type="romanUcPeriod"/>
            </a:pPr>
            <a:r>
              <a:rPr lang="en-US" dirty="0" smtClean="0">
                <a:latin typeface="Times New Roman" pitchFamily="18" charset="0"/>
                <a:cs typeface="Times New Roman" pitchFamily="18" charset="0"/>
              </a:rPr>
              <a:t>Immune response</a:t>
            </a:r>
          </a:p>
          <a:p>
            <a:pPr marL="514350" indent="-514350" algn="just">
              <a:buFont typeface="+mj-lt"/>
              <a:buAutoNum type="romanUcPeriod"/>
            </a:pPr>
            <a:r>
              <a:rPr lang="en-US" dirty="0" smtClean="0">
                <a:latin typeface="Times New Roman" pitchFamily="18" charset="0"/>
                <a:cs typeface="Times New Roman" pitchFamily="18" charset="0"/>
              </a:rPr>
              <a:t>Viral vectors</a:t>
            </a:r>
          </a:p>
          <a:p>
            <a:pPr marL="514350" indent="-514350" algn="just">
              <a:buFont typeface="+mj-lt"/>
              <a:buAutoNum type="romanUcPeriod"/>
            </a:pPr>
            <a:r>
              <a:rPr lang="en-US" dirty="0" smtClean="0">
                <a:latin typeface="Times New Roman" pitchFamily="18" charset="0"/>
                <a:cs typeface="Times New Roman" pitchFamily="18" charset="0"/>
              </a:rPr>
              <a:t>Multi gene disorders</a:t>
            </a:r>
          </a:p>
          <a:p>
            <a:pPr marL="514350" indent="-514350" algn="just">
              <a:buFont typeface="+mj-lt"/>
              <a:buAutoNum type="romanUcPeriod"/>
            </a:pPr>
            <a:r>
              <a:rPr lang="en-US" dirty="0" smtClean="0">
                <a:latin typeface="Times New Roman" pitchFamily="18" charset="0"/>
                <a:cs typeface="Times New Roman" pitchFamily="18" charset="0"/>
              </a:rPr>
              <a:t>Heart disease, high blood pressure, arthritis and diabetes are hard to treat because you need to introduce more than one gene.</a:t>
            </a:r>
          </a:p>
          <a:p>
            <a:pPr marL="514350" indent="-514350" algn="just">
              <a:buFont typeface="+mj-lt"/>
              <a:buAutoNum type="romanUcPeriod"/>
            </a:pPr>
            <a:r>
              <a:rPr lang="en-US" dirty="0" smtClean="0">
                <a:latin typeface="Times New Roman" pitchFamily="18" charset="0"/>
                <a:cs typeface="Times New Roman" pitchFamily="18" charset="0"/>
              </a:rPr>
              <a:t>Patient could have toxic, immune, inflammatory response.</a:t>
            </a:r>
          </a:p>
          <a:p>
            <a:pPr marL="514350" indent="-514350" algn="just">
              <a:buFont typeface="+mj-lt"/>
              <a:buAutoNum type="romanUcPeriod"/>
            </a:pPr>
            <a:r>
              <a:rPr lang="en-US" dirty="0" smtClean="0">
                <a:latin typeface="Times New Roman" pitchFamily="18" charset="0"/>
                <a:cs typeface="Times New Roman" pitchFamily="18" charset="0"/>
              </a:rPr>
              <a:t>Would have to have multiple rounds of therapy (</a:t>
            </a:r>
            <a:r>
              <a:rPr lang="en-US" b="1" dirty="0">
                <a:latin typeface="Times New Roman" pitchFamily="18" charset="0"/>
                <a:cs typeface="Times New Roman" pitchFamily="18" charset="0"/>
              </a:rPr>
              <a:t>Iqubal, A., </a:t>
            </a:r>
            <a:r>
              <a:rPr lang="en-US" b="1" dirty="0" smtClean="0">
                <a:latin typeface="Times New Roman" pitchFamily="18" charset="0"/>
                <a:cs typeface="Times New Roman" pitchFamily="18" charset="0"/>
              </a:rPr>
              <a:t>2020)</a:t>
            </a:r>
          </a:p>
          <a:p>
            <a:pPr marL="0" indent="0" algn="just">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0194543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838200"/>
          </a:xfrm>
        </p:spPr>
        <p:txBody>
          <a:bodyPr>
            <a:normAutofit/>
          </a:bodyPr>
          <a:lstStyle/>
          <a:p>
            <a:pPr algn="ctr"/>
            <a:r>
              <a:rPr lang="en-US" sz="3600" b="1" dirty="0" smtClean="0">
                <a:latin typeface="Times New Roman" pitchFamily="18" charset="0"/>
                <a:cs typeface="Times New Roman" pitchFamily="18" charset="0"/>
              </a:rPr>
              <a:t>Protocol</a:t>
            </a:r>
            <a:endParaRPr lang="en-US" sz="3600" b="1"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76200" y="838200"/>
            <a:ext cx="8839200" cy="6019800"/>
          </a:xfrm>
        </p:spPr>
        <p:txBody>
          <a:bodyPr/>
          <a:lstStyle/>
          <a:p>
            <a:pPr marL="0" indent="0">
              <a:buNone/>
            </a:pPr>
            <a:r>
              <a:rPr lang="en-US" b="1" dirty="0">
                <a:latin typeface="Times New Roman" pitchFamily="18" charset="0"/>
                <a:cs typeface="Times New Roman" pitchFamily="18" charset="0"/>
              </a:rPr>
              <a:t>Plant Transformation </a:t>
            </a:r>
            <a:r>
              <a:rPr lang="en-US" b="1" dirty="0" smtClean="0">
                <a:latin typeface="Times New Roman" pitchFamily="18" charset="0"/>
                <a:cs typeface="Times New Roman" pitchFamily="18" charset="0"/>
              </a:rPr>
              <a:t>Methods:</a:t>
            </a:r>
          </a:p>
          <a:p>
            <a:pPr algn="just">
              <a:buFont typeface="Wingdings" pitchFamily="2" charset="2"/>
              <a:buChar char="v"/>
            </a:pPr>
            <a:r>
              <a:rPr lang="en-US" dirty="0">
                <a:latin typeface="Times New Roman" pitchFamily="18" charset="0"/>
                <a:cs typeface="Times New Roman" pitchFamily="18" charset="0"/>
              </a:rPr>
              <a:t>Transformation is defined as the process in which the genetic material of an organism is altered by the integration of new genes into its genome</a:t>
            </a:r>
            <a:r>
              <a:rPr lang="en-US" dirty="0"/>
              <a:t>.</a:t>
            </a:r>
          </a:p>
          <a:p>
            <a:pPr algn="just">
              <a:buFont typeface="Wingdings" pitchFamily="2" charset="2"/>
              <a:buChar char="v"/>
            </a:pPr>
            <a:r>
              <a:rPr lang="en-US" dirty="0"/>
              <a:t>The transformation is done by using vectors such as plasmids.</a:t>
            </a:r>
          </a:p>
          <a:p>
            <a:pPr algn="just">
              <a:buFont typeface="Wingdings" pitchFamily="2" charset="2"/>
              <a:buChar char="v"/>
            </a:pPr>
            <a:r>
              <a:rPr lang="en-US" dirty="0"/>
              <a:t>The importance to produce transgenic plants is </a:t>
            </a:r>
            <a:r>
              <a:rPr lang="en-US" dirty="0" smtClean="0"/>
              <a:t>to:</a:t>
            </a:r>
          </a:p>
          <a:p>
            <a:pPr marL="457200" indent="-457200" algn="just">
              <a:buFont typeface="+mj-lt"/>
              <a:buAutoNum type="alphaLcPeriod"/>
            </a:pPr>
            <a:r>
              <a:rPr lang="en-US" dirty="0"/>
              <a:t>Improve crop yields.</a:t>
            </a:r>
          </a:p>
          <a:p>
            <a:pPr marL="457200" indent="-457200" algn="just">
              <a:buFont typeface="+mj-lt"/>
              <a:buAutoNum type="alphaLcPeriod"/>
            </a:pPr>
            <a:r>
              <a:rPr lang="en-US" dirty="0"/>
              <a:t>transgenic plants have protection against their parasites, pests and harsh weather </a:t>
            </a:r>
            <a:r>
              <a:rPr lang="en-US" dirty="0" smtClean="0"/>
              <a:t>conditions.</a:t>
            </a:r>
          </a:p>
          <a:p>
            <a:pPr marL="0" indent="0" algn="just">
              <a:buNone/>
            </a:pPr>
            <a:r>
              <a:rPr lang="en-US" b="1" dirty="0" smtClean="0">
                <a:latin typeface="Times New Roman" pitchFamily="18" charset="0"/>
                <a:cs typeface="Times New Roman" pitchFamily="18" charset="0"/>
              </a:rPr>
              <a:t>History:</a:t>
            </a:r>
          </a:p>
          <a:p>
            <a:pPr algn="just"/>
            <a:r>
              <a:rPr lang="en-US" dirty="0"/>
              <a:t>The transformation was the first time applied by British Bacteriologist Frederick Griffith in 1928 in diplococcus </a:t>
            </a:r>
            <a:r>
              <a:rPr lang="en-US" dirty="0" smtClean="0"/>
              <a:t>pneumonia.</a:t>
            </a:r>
          </a:p>
          <a:p>
            <a:pPr marL="0" indent="0" algn="just">
              <a:buNone/>
            </a:pPr>
            <a:endParaRPr lang="en-US" dirty="0">
              <a:latin typeface="Times New Roman" pitchFamily="18" charset="0"/>
              <a:cs typeface="Times New Roman" pitchFamily="18" charset="0"/>
            </a:endParaRPr>
          </a:p>
          <a:p>
            <a:pPr marL="0" indent="0" algn="just">
              <a:buNone/>
            </a:pPr>
            <a:endParaRPr lang="en-US" dirty="0">
              <a:latin typeface="Times New Roman" pitchFamily="18" charset="0"/>
              <a:cs typeface="Times New Roman" pitchFamily="18" charset="0"/>
            </a:endParaRPr>
          </a:p>
          <a:p>
            <a:pPr marL="0" indent="0">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9762162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6200" y="0"/>
            <a:ext cx="8839200" cy="6858000"/>
          </a:xfrm>
        </p:spPr>
        <p:txBody>
          <a:bodyPr/>
          <a:lstStyle/>
          <a:p>
            <a:pPr algn="just"/>
            <a:r>
              <a:rPr lang="en-US" dirty="0">
                <a:latin typeface="Times New Roman" pitchFamily="18" charset="0"/>
                <a:cs typeface="Times New Roman" pitchFamily="18" charset="0"/>
              </a:rPr>
              <a:t>Transformation using electroporation was developed in the late 1980s.</a:t>
            </a:r>
          </a:p>
          <a:p>
            <a:pPr algn="just"/>
            <a:r>
              <a:rPr lang="en-US" dirty="0">
                <a:latin typeface="Times New Roman" pitchFamily="18" charset="0"/>
                <a:cs typeface="Times New Roman" pitchFamily="18" charset="0"/>
              </a:rPr>
              <a:t>Particle bombardment discovered (gene gun) by John Sanford in the 1980s</a:t>
            </a:r>
            <a:r>
              <a:rPr lang="en-US" dirty="0"/>
              <a:t>.</a:t>
            </a:r>
          </a:p>
          <a:p>
            <a:endParaRPr lang="en-US" dirty="0"/>
          </a:p>
        </p:txBody>
      </p:sp>
      <p:pic>
        <p:nvPicPr>
          <p:cNvPr id="1026" name="Picture 2" descr="C:\Users\AL-RASHEED COMPUTERS\Downloads\Plant-Transformation-Method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1"/>
            <a:ext cx="8915400" cy="533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95252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4800" dirty="0" smtClean="0">
                <a:latin typeface="Times New Roman" pitchFamily="18" charset="0"/>
                <a:cs typeface="Times New Roman" pitchFamily="18" charset="0"/>
              </a:rPr>
              <a:t>CONTENTS:</a:t>
            </a:r>
            <a:endParaRPr lang="en-US" sz="4800" dirty="0">
              <a:latin typeface="Times New Roman" pitchFamily="18" charset="0"/>
              <a:cs typeface="Times New Roman" pitchFamily="18" charset="0"/>
            </a:endParaRPr>
          </a:p>
        </p:txBody>
      </p:sp>
      <p:sp>
        <p:nvSpPr>
          <p:cNvPr id="2" name="Content Placeholder 1"/>
          <p:cNvSpPr>
            <a:spLocks noGrp="1"/>
          </p:cNvSpPr>
          <p:nvPr>
            <p:ph sz="quarter" idx="1"/>
          </p:nvPr>
        </p:nvSpPr>
        <p:spPr>
          <a:xfrm>
            <a:off x="76200" y="1600200"/>
            <a:ext cx="8763000" cy="5257800"/>
          </a:xfrm>
        </p:spPr>
        <p:txBody>
          <a:bodyPr/>
          <a:lstStyle/>
          <a:p>
            <a:pPr>
              <a:buFont typeface="Wingdings" pitchFamily="2" charset="2"/>
              <a:buChar char="Ø"/>
            </a:pPr>
            <a:r>
              <a:rPr lang="en-US" dirty="0" smtClean="0"/>
              <a:t>INTRODUCTION </a:t>
            </a:r>
          </a:p>
          <a:p>
            <a:pPr>
              <a:buFont typeface="Wingdings" pitchFamily="2" charset="2"/>
              <a:buChar char="Ø"/>
            </a:pPr>
            <a:r>
              <a:rPr lang="en-US" dirty="0" smtClean="0"/>
              <a:t>TYPES </a:t>
            </a:r>
          </a:p>
          <a:p>
            <a:pPr>
              <a:buFont typeface="Wingdings" pitchFamily="2" charset="2"/>
              <a:buChar char="Ø"/>
            </a:pPr>
            <a:r>
              <a:rPr lang="en-US" dirty="0" smtClean="0"/>
              <a:t>GENE THERAPY STRATEGIES</a:t>
            </a:r>
          </a:p>
          <a:p>
            <a:pPr>
              <a:buFont typeface="Wingdings" pitchFamily="2" charset="2"/>
              <a:buChar char="Ø"/>
            </a:pPr>
            <a:r>
              <a:rPr lang="en-US" dirty="0" smtClean="0"/>
              <a:t>APPLICATION</a:t>
            </a:r>
          </a:p>
          <a:p>
            <a:pPr>
              <a:buFont typeface="Wingdings" pitchFamily="2" charset="2"/>
              <a:buChar char="Ø"/>
            </a:pPr>
            <a:r>
              <a:rPr lang="en-US" dirty="0" smtClean="0"/>
              <a:t>PROBLEMS</a:t>
            </a:r>
          </a:p>
          <a:p>
            <a:pPr>
              <a:buFont typeface="Wingdings" pitchFamily="2" charset="2"/>
              <a:buChar char="Ø"/>
            </a:pPr>
            <a:r>
              <a:rPr lang="en-US" dirty="0" smtClean="0"/>
              <a:t>PROTOCOL </a:t>
            </a:r>
          </a:p>
          <a:p>
            <a:pPr>
              <a:buFont typeface="Wingdings" pitchFamily="2" charset="2"/>
              <a:buChar char="Ø"/>
            </a:pPr>
            <a:r>
              <a:rPr lang="en-US" dirty="0" smtClean="0"/>
              <a:t>REFERANCES</a:t>
            </a:r>
            <a:endParaRPr lang="en-US" dirty="0"/>
          </a:p>
        </p:txBody>
      </p:sp>
    </p:spTree>
    <p:extLst>
      <p:ext uri="{BB962C8B-B14F-4D97-AF65-F5344CB8AC3E}">
        <p14:creationId xmlns:p14="http://schemas.microsoft.com/office/powerpoint/2010/main" val="20147054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0"/>
            <a:ext cx="8686800" cy="914400"/>
          </a:xfrm>
        </p:spPr>
        <p:txBody>
          <a:bodyPr>
            <a:normAutofit fontScale="90000"/>
          </a:bodyPr>
          <a:lstStyle/>
          <a:p>
            <a:r>
              <a:rPr lang="en-US" sz="4000" b="1" dirty="0">
                <a:latin typeface="Times New Roman" pitchFamily="18" charset="0"/>
                <a:cs typeface="Times New Roman" pitchFamily="18" charset="0"/>
              </a:rPr>
              <a:t>Methods of plant transformation</a:t>
            </a:r>
            <a:r>
              <a:rPr lang="en-US" dirty="0"/>
              <a:t/>
            </a:r>
            <a:br>
              <a:rPr lang="en-US" dirty="0"/>
            </a:br>
            <a:endParaRPr lang="en-US" dirty="0"/>
          </a:p>
        </p:txBody>
      </p:sp>
      <p:sp>
        <p:nvSpPr>
          <p:cNvPr id="3" name="Content Placeholder 2"/>
          <p:cNvSpPr>
            <a:spLocks noGrp="1"/>
          </p:cNvSpPr>
          <p:nvPr>
            <p:ph sz="quarter" idx="1"/>
          </p:nvPr>
        </p:nvSpPr>
        <p:spPr>
          <a:xfrm>
            <a:off x="76200" y="457200"/>
            <a:ext cx="8839200" cy="6400800"/>
          </a:xfrm>
        </p:spPr>
        <p:txBody>
          <a:bodyPr/>
          <a:lstStyle/>
          <a:p>
            <a:r>
              <a:rPr lang="en-US" b="1" dirty="0">
                <a:latin typeface="Times New Roman" pitchFamily="18" charset="0"/>
                <a:cs typeface="Times New Roman" pitchFamily="18" charset="0"/>
              </a:rPr>
              <a:t>Indirect method</a:t>
            </a:r>
            <a:r>
              <a:rPr lang="en-US" b="1" dirty="0"/>
              <a:t>:</a:t>
            </a:r>
          </a:p>
          <a:p>
            <a:r>
              <a:rPr lang="en-US" b="1" dirty="0">
                <a:latin typeface="Times New Roman" pitchFamily="18" charset="0"/>
                <a:cs typeface="Times New Roman" pitchFamily="18" charset="0"/>
              </a:rPr>
              <a:t>Direct </a:t>
            </a:r>
            <a:r>
              <a:rPr lang="en-US" b="1" dirty="0" smtClean="0">
                <a:latin typeface="Times New Roman" pitchFamily="18" charset="0"/>
                <a:cs typeface="Times New Roman" pitchFamily="18" charset="0"/>
              </a:rPr>
              <a:t>method:</a:t>
            </a:r>
          </a:p>
          <a:p>
            <a:pPr marL="0" indent="0" algn="ctr">
              <a:buNone/>
            </a:pPr>
            <a:r>
              <a:rPr lang="en-US" b="1" dirty="0">
                <a:latin typeface="Times New Roman" pitchFamily="18" charset="0"/>
                <a:cs typeface="Times New Roman" pitchFamily="18" charset="0"/>
              </a:rPr>
              <a:t>Indirect method</a:t>
            </a:r>
            <a:r>
              <a:rPr lang="en-US" b="1" dirty="0" smtClean="0"/>
              <a:t>:</a:t>
            </a:r>
          </a:p>
          <a:p>
            <a:pPr marL="0" indent="0" algn="just">
              <a:buNone/>
            </a:pPr>
            <a:r>
              <a:rPr lang="en-US" dirty="0">
                <a:latin typeface="Times New Roman" pitchFamily="18" charset="0"/>
                <a:cs typeface="Times New Roman" pitchFamily="18" charset="0"/>
              </a:rPr>
              <a:t>Agrobacterium-mediated gene transfer</a:t>
            </a:r>
            <a:r>
              <a:rPr lang="en-US" dirty="0" smtClean="0">
                <a:latin typeface="Times New Roman" pitchFamily="18" charset="0"/>
                <a:cs typeface="Times New Roman" pitchFamily="18" charset="0"/>
              </a:rPr>
              <a:t>.</a:t>
            </a:r>
          </a:p>
          <a:p>
            <a:pPr marL="0" indent="0" algn="ctr">
              <a:buNone/>
            </a:pPr>
            <a:endParaRPr lang="en-US" b="1" dirty="0">
              <a:latin typeface="Times New Roman" pitchFamily="18" charset="0"/>
              <a:cs typeface="Times New Roman" pitchFamily="18" charset="0"/>
            </a:endParaRPr>
          </a:p>
          <a:p>
            <a:pPr marL="0" indent="0" algn="ctr">
              <a:buNone/>
            </a:pPr>
            <a:r>
              <a:rPr lang="en-US" b="1" dirty="0" smtClean="0">
                <a:latin typeface="Times New Roman" pitchFamily="18" charset="0"/>
                <a:cs typeface="Times New Roman" pitchFamily="18" charset="0"/>
              </a:rPr>
              <a:t>Direct method:</a:t>
            </a:r>
            <a:endParaRPr lang="en-US" b="1"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Particle gun/biolistic/ballistic method of DNA delivery.</a:t>
            </a:r>
          </a:p>
          <a:p>
            <a:pPr algn="just"/>
            <a:r>
              <a:rPr lang="en-US" dirty="0">
                <a:latin typeface="Times New Roman" pitchFamily="18" charset="0"/>
                <a:cs typeface="Times New Roman" pitchFamily="18" charset="0"/>
              </a:rPr>
              <a:t>Chemical method; Polyethylene glycol (PEG)/protoplast fusion.</a:t>
            </a:r>
          </a:p>
          <a:p>
            <a:pPr algn="just"/>
            <a:r>
              <a:rPr lang="en-US" dirty="0">
                <a:latin typeface="Times New Roman" pitchFamily="18" charset="0"/>
                <a:cs typeface="Times New Roman" pitchFamily="18" charset="0"/>
              </a:rPr>
              <a:t>Laser-induced DNA delivery.</a:t>
            </a:r>
          </a:p>
          <a:p>
            <a:pPr algn="just"/>
            <a:r>
              <a:rPr lang="en-US" dirty="0">
                <a:latin typeface="Times New Roman" pitchFamily="18" charset="0"/>
                <a:cs typeface="Times New Roman" pitchFamily="18" charset="0"/>
              </a:rPr>
              <a:t>Electroporation</a:t>
            </a:r>
          </a:p>
          <a:p>
            <a:pPr>
              <a:buFont typeface="Wingdings" pitchFamily="2" charset="2"/>
              <a:buChar char="Ø"/>
            </a:pPr>
            <a:endParaRPr lang="en-US" b="1" dirty="0" smtClean="0">
              <a:latin typeface="Times New Roman" pitchFamily="18" charset="0"/>
              <a:cs typeface="Times New Roman" pitchFamily="18" charset="0"/>
            </a:endParaRPr>
          </a:p>
          <a:p>
            <a:pPr marL="0" indent="0">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0633640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63562"/>
          </a:xfrm>
        </p:spPr>
        <p:txBody>
          <a:bodyPr>
            <a:normAutofit fontScale="90000"/>
          </a:bodyPr>
          <a:lstStyle/>
          <a:p>
            <a:pPr algn="ctr"/>
            <a:r>
              <a:rPr lang="en-US" sz="3600" b="1" dirty="0">
                <a:latin typeface="Times New Roman" pitchFamily="18" charset="0"/>
                <a:cs typeface="Times New Roman" pitchFamily="18" charset="0"/>
              </a:rPr>
              <a:t>Indirect method</a:t>
            </a:r>
            <a:r>
              <a:rPr lang="en-US" b="1" dirty="0"/>
              <a:t>:</a:t>
            </a:r>
            <a:br>
              <a:rPr lang="en-US" b="1" dirty="0"/>
            </a:br>
            <a:endParaRPr lang="en-US" dirty="0"/>
          </a:p>
        </p:txBody>
      </p:sp>
      <p:sp>
        <p:nvSpPr>
          <p:cNvPr id="3" name="Content Placeholder 2"/>
          <p:cNvSpPr>
            <a:spLocks noGrp="1"/>
          </p:cNvSpPr>
          <p:nvPr>
            <p:ph sz="quarter" idx="1"/>
          </p:nvPr>
        </p:nvSpPr>
        <p:spPr>
          <a:xfrm>
            <a:off x="76200" y="381000"/>
            <a:ext cx="8915400" cy="6477000"/>
          </a:xfrm>
        </p:spPr>
        <p:txBody>
          <a:bodyPr/>
          <a:lstStyle/>
          <a:p>
            <a:r>
              <a:rPr lang="en-US" b="1" dirty="0">
                <a:latin typeface="Times New Roman" pitchFamily="18" charset="0"/>
                <a:cs typeface="Times New Roman" pitchFamily="18" charset="0"/>
              </a:rPr>
              <a:t>Agrobacterium-mediated gene </a:t>
            </a:r>
            <a:r>
              <a:rPr lang="en-US" b="1" dirty="0" smtClean="0">
                <a:latin typeface="Times New Roman" pitchFamily="18" charset="0"/>
                <a:cs typeface="Times New Roman" pitchFamily="18" charset="0"/>
              </a:rPr>
              <a:t>transfer</a:t>
            </a:r>
            <a:r>
              <a:rPr lang="en-US" dirty="0" smtClean="0"/>
              <a:t>:</a:t>
            </a:r>
          </a:p>
          <a:p>
            <a:pPr>
              <a:buFont typeface="Wingdings" pitchFamily="2" charset="2"/>
              <a:buChar char="q"/>
            </a:pPr>
            <a:r>
              <a:rPr lang="en-US" dirty="0"/>
              <a:t> </a:t>
            </a:r>
            <a:r>
              <a:rPr lang="en-US" i="1" dirty="0"/>
              <a:t> </a:t>
            </a:r>
            <a:r>
              <a:rPr lang="en-US" i="1" dirty="0">
                <a:latin typeface="Times New Roman" pitchFamily="18" charset="0"/>
                <a:cs typeface="Times New Roman" pitchFamily="18" charset="0"/>
              </a:rPr>
              <a:t>Agrobacterium tumefaciens</a:t>
            </a:r>
            <a:r>
              <a:rPr lang="en-US" dirty="0">
                <a:latin typeface="Times New Roman" pitchFamily="18" charset="0"/>
                <a:cs typeface="Times New Roman" pitchFamily="18" charset="0"/>
              </a:rPr>
              <a:t> is a natural genetic </a:t>
            </a:r>
            <a:r>
              <a:rPr lang="en-US" dirty="0" smtClean="0">
                <a:latin typeface="Times New Roman" pitchFamily="18" charset="0"/>
                <a:cs typeface="Times New Roman" pitchFamily="18" charset="0"/>
              </a:rPr>
              <a:t>engineer</a:t>
            </a:r>
            <a:endParaRPr lang="en-US" dirty="0"/>
          </a:p>
          <a:p>
            <a:pPr>
              <a:buFont typeface="Wingdings" pitchFamily="2" charset="2"/>
              <a:buChar char="q"/>
            </a:pPr>
            <a:r>
              <a:rPr lang="en-US" dirty="0">
                <a:latin typeface="Times New Roman" pitchFamily="18" charset="0"/>
                <a:cs typeface="Times New Roman" pitchFamily="18" charset="0"/>
              </a:rPr>
              <a:t>It is achieved in two ways</a:t>
            </a:r>
            <a:r>
              <a:rPr lang="en-US" dirty="0" smtClean="0"/>
              <a:t>:</a:t>
            </a:r>
          </a:p>
          <a:p>
            <a:r>
              <a:rPr lang="en-US" dirty="0">
                <a:latin typeface="Times New Roman" pitchFamily="18" charset="0"/>
                <a:cs typeface="Times New Roman" pitchFamily="18" charset="0"/>
              </a:rPr>
              <a:t>Co-culture with tissue explants.</a:t>
            </a:r>
          </a:p>
          <a:p>
            <a:r>
              <a:rPr lang="en-US" dirty="0">
                <a:latin typeface="Times New Roman" pitchFamily="18" charset="0"/>
                <a:cs typeface="Times New Roman" pitchFamily="18" charset="0"/>
              </a:rPr>
              <a:t>In-plant transformation</a:t>
            </a:r>
            <a:r>
              <a:rPr lang="en-US" dirty="0"/>
              <a:t>.</a:t>
            </a:r>
          </a:p>
          <a:p>
            <a:pPr marL="0" indent="0">
              <a:buNone/>
            </a:pPr>
            <a:r>
              <a:rPr lang="en-US" b="1" dirty="0">
                <a:latin typeface="Times New Roman" pitchFamily="18" charset="0"/>
                <a:cs typeface="Times New Roman" pitchFamily="18" charset="0"/>
              </a:rPr>
              <a:t>Agrobacterium tumefaciens </a:t>
            </a:r>
            <a:r>
              <a:rPr lang="en-US" b="1" dirty="0" smtClean="0">
                <a:latin typeface="Times New Roman" pitchFamily="18" charset="0"/>
                <a:cs typeface="Times New Roman" pitchFamily="18" charset="0"/>
              </a:rPr>
              <a:t>Characteristics:</a:t>
            </a:r>
          </a:p>
          <a:p>
            <a:pPr marL="457200" indent="-457200">
              <a:buFont typeface="+mj-lt"/>
              <a:buAutoNum type="alphaUcPeriod"/>
            </a:pPr>
            <a:r>
              <a:rPr lang="en-US" dirty="0">
                <a:latin typeface="Times New Roman" pitchFamily="18" charset="0"/>
                <a:cs typeface="Times New Roman" pitchFamily="18" charset="0"/>
              </a:rPr>
              <a:t>Soil-borne, gram – ve, motile, rod-shaped bacteria that are present in the rhizosphere</a:t>
            </a:r>
            <a:r>
              <a:rPr lang="en-US" dirty="0" smtClean="0"/>
              <a:t>.</a:t>
            </a:r>
          </a:p>
          <a:p>
            <a:pPr marL="457200" indent="-457200">
              <a:buFont typeface="+mj-lt"/>
              <a:buAutoNum type="alphaUcPeriod"/>
            </a:pPr>
            <a:r>
              <a:rPr lang="en-US" dirty="0">
                <a:latin typeface="Times New Roman" pitchFamily="18" charset="0"/>
                <a:cs typeface="Times New Roman" pitchFamily="18" charset="0"/>
              </a:rPr>
              <a:t>Have able to transferred bacterial genes into the plant genome</a:t>
            </a:r>
            <a:r>
              <a:rPr lang="en-US" dirty="0"/>
              <a:t>.</a:t>
            </a:r>
          </a:p>
          <a:p>
            <a:pPr marL="457200" indent="-457200">
              <a:buFont typeface="+mj-lt"/>
              <a:buAutoNum type="alphaUcPeriod"/>
            </a:pPr>
            <a:r>
              <a:rPr lang="en-US" dirty="0">
                <a:latin typeface="Times New Roman" pitchFamily="18" charset="0"/>
                <a:cs typeface="Times New Roman" pitchFamily="18" charset="0"/>
              </a:rPr>
              <a:t>Causes Crown gall disease.</a:t>
            </a:r>
          </a:p>
          <a:p>
            <a:pPr marL="0" indent="0">
              <a:buNone/>
            </a:pPr>
            <a:endParaRPr lang="en-US" dirty="0">
              <a:latin typeface="Times New Roman" pitchFamily="18" charset="0"/>
              <a:cs typeface="Times New Roman" pitchFamily="18" charset="0"/>
            </a:endParaRPr>
          </a:p>
          <a:p>
            <a:pPr marL="0" indent="0">
              <a:buNone/>
            </a:pPr>
            <a:endParaRPr lang="en-US" b="1" dirty="0">
              <a:latin typeface="Times New Roman" pitchFamily="18" charset="0"/>
              <a:cs typeface="Times New Roman" pitchFamily="18" charset="0"/>
            </a:endParaRPr>
          </a:p>
          <a:p>
            <a:pPr>
              <a:buFont typeface="Wingdings" pitchFamily="2" charset="2"/>
              <a:buChar char="q"/>
            </a:pPr>
            <a:endParaRPr lang="en-US" dirty="0"/>
          </a:p>
          <a:p>
            <a:pPr marL="0" indent="0">
              <a:buNone/>
            </a:pPr>
            <a:endParaRPr lang="en-US" dirty="0"/>
          </a:p>
        </p:txBody>
      </p:sp>
    </p:spTree>
    <p:extLst>
      <p:ext uri="{BB962C8B-B14F-4D97-AF65-F5344CB8AC3E}">
        <p14:creationId xmlns:p14="http://schemas.microsoft.com/office/powerpoint/2010/main" val="8070633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6200" y="14468"/>
            <a:ext cx="8763000" cy="6843532"/>
          </a:xfrm>
        </p:spPr>
        <p:txBody>
          <a:bodyPr/>
          <a:lstStyle/>
          <a:p>
            <a:endParaRPr lang="en-US" dirty="0"/>
          </a:p>
        </p:txBody>
      </p:sp>
      <p:pic>
        <p:nvPicPr>
          <p:cNvPr id="5122" name="Picture 2" descr="C:\Users\AL-RASHEED COMPUTERS\Downloads\AGROBCTERIU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8141" y="762000"/>
            <a:ext cx="6759460" cy="50206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07670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latin typeface="Times New Roman" pitchFamily="18" charset="0"/>
                <a:cs typeface="Times New Roman" pitchFamily="18" charset="0"/>
              </a:rPr>
              <a:t>Direct Methods</a:t>
            </a:r>
            <a:r>
              <a:rPr lang="en-US" dirty="0"/>
              <a:t/>
            </a:r>
            <a:br>
              <a:rPr lang="en-US" dirty="0"/>
            </a:br>
            <a:endParaRPr lang="en-US" dirty="0"/>
          </a:p>
        </p:txBody>
      </p:sp>
      <p:sp>
        <p:nvSpPr>
          <p:cNvPr id="3" name="Content Placeholder 2"/>
          <p:cNvSpPr>
            <a:spLocks noGrp="1"/>
          </p:cNvSpPr>
          <p:nvPr>
            <p:ph sz="quarter" idx="1"/>
          </p:nvPr>
        </p:nvSpPr>
        <p:spPr>
          <a:xfrm>
            <a:off x="69273" y="914400"/>
            <a:ext cx="8846127" cy="5943600"/>
          </a:xfrm>
        </p:spPr>
        <p:txBody>
          <a:bodyPr/>
          <a:lstStyle/>
          <a:p>
            <a:pPr marL="457200" indent="-457200">
              <a:buAutoNum type="arabicPeriod"/>
            </a:pPr>
            <a:r>
              <a:rPr lang="en-US" b="1" dirty="0" smtClean="0">
                <a:latin typeface="Times New Roman" pitchFamily="18" charset="0"/>
                <a:cs typeface="Times New Roman" pitchFamily="18" charset="0"/>
              </a:rPr>
              <a:t>Particle </a:t>
            </a:r>
            <a:r>
              <a:rPr lang="en-US" b="1" dirty="0">
                <a:latin typeface="Times New Roman" pitchFamily="18" charset="0"/>
                <a:cs typeface="Times New Roman" pitchFamily="18" charset="0"/>
              </a:rPr>
              <a:t>gun </a:t>
            </a:r>
            <a:r>
              <a:rPr lang="en-US" b="1" dirty="0" smtClean="0">
                <a:latin typeface="Times New Roman" pitchFamily="18" charset="0"/>
                <a:cs typeface="Times New Roman" pitchFamily="18" charset="0"/>
              </a:rPr>
              <a:t>method:</a:t>
            </a:r>
          </a:p>
          <a:p>
            <a:pPr algn="just">
              <a:buFont typeface="Wingdings" pitchFamily="2" charset="2"/>
              <a:buChar char="ü"/>
            </a:pPr>
            <a:r>
              <a:rPr lang="en-US" dirty="0">
                <a:latin typeface="Times New Roman" pitchFamily="18" charset="0"/>
                <a:cs typeface="Times New Roman" pitchFamily="18" charset="0"/>
              </a:rPr>
              <a:t>A biolistic particle or gene gun system are designed for the transformation of the plant</a:t>
            </a:r>
            <a:r>
              <a:rPr lang="en-US" dirty="0" smtClean="0"/>
              <a:t>.</a:t>
            </a:r>
          </a:p>
          <a:p>
            <a:pPr algn="just">
              <a:buFont typeface="Wingdings" pitchFamily="2" charset="2"/>
              <a:buChar char="ü"/>
            </a:pPr>
            <a:r>
              <a:rPr lang="en-US" dirty="0">
                <a:latin typeface="Times New Roman" pitchFamily="18" charset="0"/>
                <a:cs typeface="Times New Roman" pitchFamily="18" charset="0"/>
              </a:rPr>
              <a:t>It is a device that injects cells with genetic information</a:t>
            </a:r>
            <a:r>
              <a:rPr lang="en-US" dirty="0"/>
              <a:t>.</a:t>
            </a:r>
          </a:p>
          <a:p>
            <a:pPr algn="just">
              <a:buFont typeface="Wingdings" pitchFamily="2" charset="2"/>
              <a:buChar char="ü"/>
            </a:pPr>
            <a:endParaRPr lang="en-US" dirty="0"/>
          </a:p>
          <a:p>
            <a:pPr>
              <a:buFont typeface="Wingdings" pitchFamily="2" charset="2"/>
              <a:buChar char="ü"/>
            </a:pPr>
            <a:endParaRPr lang="en-US" dirty="0">
              <a:latin typeface="Times New Roman" pitchFamily="18" charset="0"/>
              <a:cs typeface="Times New Roman" pitchFamily="18" charset="0"/>
            </a:endParaRPr>
          </a:p>
          <a:p>
            <a:pPr marL="0" indent="0">
              <a:buNone/>
            </a:pPr>
            <a:endParaRPr lang="en-US" dirty="0"/>
          </a:p>
        </p:txBody>
      </p:sp>
      <p:pic>
        <p:nvPicPr>
          <p:cNvPr id="3074" name="Picture 2" descr="C:\Users\AL-RASHEED COMPUTERS\Downloads\partical gun method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43200"/>
            <a:ext cx="8915400" cy="4114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91399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066800"/>
            <a:ext cx="8839200" cy="5791200"/>
          </a:xfrm>
        </p:spPr>
        <p:txBody>
          <a:bodyPr/>
          <a:lstStyle/>
          <a:p>
            <a:pPr algn="just"/>
            <a:r>
              <a:rPr lang="en-US" dirty="0">
                <a:latin typeface="Times New Roman" pitchFamily="18" charset="0"/>
                <a:cs typeface="Times New Roman" pitchFamily="18" charset="0"/>
              </a:rPr>
              <a:t>The transformation of plant protoplast done with naked DNA through treatment with PEG, the treatment also takes place in the presence of divalent cations.</a:t>
            </a:r>
          </a:p>
          <a:p>
            <a:pPr algn="just"/>
            <a:r>
              <a:rPr lang="en-US" dirty="0">
                <a:latin typeface="Times New Roman" pitchFamily="18" charset="0"/>
                <a:cs typeface="Times New Roman" pitchFamily="18" charset="0"/>
              </a:rPr>
              <a:t>The divalent cations and PEG de-stabilize the plant protoplast plasma membrane and provide it permeable to naked DNA.</a:t>
            </a:r>
          </a:p>
          <a:p>
            <a:pPr algn="just"/>
            <a:r>
              <a:rPr lang="en-US" dirty="0">
                <a:latin typeface="Times New Roman" pitchFamily="18" charset="0"/>
                <a:cs typeface="Times New Roman" pitchFamily="18" charset="0"/>
              </a:rPr>
              <a:t>DNA then enters into the nucleus and integrates into the genome of the host</a:t>
            </a:r>
            <a:r>
              <a:rPr lang="en-US" dirty="0" smtClean="0">
                <a:latin typeface="Times New Roman" pitchFamily="18" charset="0"/>
                <a:cs typeface="Times New Roman" pitchFamily="18" charset="0"/>
              </a:rPr>
              <a:t>.</a:t>
            </a:r>
          </a:p>
          <a:p>
            <a:pPr marL="0" indent="0" algn="just">
              <a:buNone/>
            </a:pPr>
            <a:r>
              <a:rPr lang="en-US" b="1" dirty="0">
                <a:latin typeface="Times New Roman" pitchFamily="18" charset="0"/>
                <a:cs typeface="Times New Roman" pitchFamily="18" charset="0"/>
              </a:rPr>
              <a:t>Advantages</a:t>
            </a:r>
          </a:p>
          <a:p>
            <a:pPr algn="just">
              <a:buFont typeface="Wingdings" pitchFamily="2" charset="2"/>
              <a:buChar char="q"/>
            </a:pPr>
            <a:r>
              <a:rPr lang="en-US" dirty="0">
                <a:latin typeface="Times New Roman" pitchFamily="18" charset="0"/>
                <a:cs typeface="Times New Roman" pitchFamily="18" charset="0"/>
              </a:rPr>
              <a:t>Protoplast are isolated and transformed into a number of plant species</a:t>
            </a:r>
            <a:r>
              <a:rPr lang="en-US" dirty="0" smtClean="0"/>
              <a:t>.</a:t>
            </a:r>
          </a:p>
          <a:p>
            <a:pPr marL="0" indent="0" algn="just">
              <a:buNone/>
            </a:pPr>
            <a:r>
              <a:rPr lang="en-US" b="1" dirty="0" smtClean="0"/>
              <a:t>Disadvantages</a:t>
            </a:r>
          </a:p>
          <a:p>
            <a:pPr algn="just">
              <a:buFont typeface="Wingdings" pitchFamily="2" charset="2"/>
              <a:buChar char="Ø"/>
            </a:pPr>
            <a:r>
              <a:rPr lang="en-US" dirty="0">
                <a:latin typeface="Times New Roman" pitchFamily="18" charset="0"/>
                <a:cs typeface="Times New Roman" pitchFamily="18" charset="0"/>
              </a:rPr>
              <a:t>The transformation of DNA is susceptible to rearrangement and degradation</a:t>
            </a:r>
            <a:r>
              <a:rPr lang="en-US" dirty="0"/>
              <a:t>.</a:t>
            </a:r>
          </a:p>
          <a:p>
            <a:pPr algn="just">
              <a:buFont typeface="Wingdings" pitchFamily="2" charset="2"/>
              <a:buChar char="Ø"/>
            </a:pPr>
            <a:endParaRPr lang="en-US" b="1" dirty="0"/>
          </a:p>
          <a:p>
            <a:pPr marL="0" indent="0" algn="just">
              <a:buNone/>
            </a:pPr>
            <a:endParaRPr lang="en-US" dirty="0"/>
          </a:p>
          <a:p>
            <a:pPr marL="0" indent="0" algn="just">
              <a:buNone/>
            </a:pPr>
            <a:endParaRPr lang="en-US" dirty="0">
              <a:latin typeface="Times New Roman" pitchFamily="18" charset="0"/>
              <a:cs typeface="Times New Roman" pitchFamily="18" charset="0"/>
            </a:endParaRPr>
          </a:p>
          <a:p>
            <a:pPr marL="0" indent="0">
              <a:buNone/>
            </a:pPr>
            <a:endParaRPr lang="en-US" dirty="0"/>
          </a:p>
        </p:txBody>
      </p:sp>
      <p:sp>
        <p:nvSpPr>
          <p:cNvPr id="4" name="Title 3"/>
          <p:cNvSpPr>
            <a:spLocks noGrp="1"/>
          </p:cNvSpPr>
          <p:nvPr>
            <p:ph type="title"/>
          </p:nvPr>
        </p:nvSpPr>
        <p:spPr>
          <a:xfrm>
            <a:off x="457200" y="124976"/>
            <a:ext cx="7467600" cy="1292662"/>
          </a:xfrm>
          <a:prstGeom prst="rect">
            <a:avLst/>
          </a:prstGeom>
        </p:spPr>
        <p:txBody>
          <a:bodyPr wrap="square">
            <a:spAutoFit/>
          </a:bodyPr>
          <a:lstStyle/>
          <a:p>
            <a:r>
              <a:rPr lang="en-US" b="1" dirty="0">
                <a:latin typeface="Times New Roman" pitchFamily="18" charset="0"/>
                <a:cs typeface="Times New Roman" pitchFamily="18" charset="0"/>
              </a:rPr>
              <a:t>2. </a:t>
            </a:r>
            <a:r>
              <a:rPr lang="en-US" sz="2400" b="1" dirty="0">
                <a:latin typeface="Times New Roman" pitchFamily="18" charset="0"/>
                <a:cs typeface="Times New Roman" pitchFamily="18" charset="0"/>
              </a:rPr>
              <a:t>Polyethylene (glycol mediated transformation) the chemical </a:t>
            </a:r>
            <a:r>
              <a:rPr lang="en-US" sz="2400" b="1" dirty="0" smtClean="0">
                <a:latin typeface="Times New Roman" pitchFamily="18" charset="0"/>
                <a:cs typeface="Times New Roman" pitchFamily="18" charset="0"/>
              </a:rPr>
              <a:t>method:</a:t>
            </a:r>
          </a:p>
          <a:p>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38445693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L-RASHEED COMPUTERS\Downloads\peglyco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1447800"/>
            <a:ext cx="6649720" cy="5029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17751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5257800" cy="990600"/>
          </a:xfrm>
        </p:spPr>
        <p:txBody>
          <a:bodyPr>
            <a:normAutofit fontScale="90000"/>
          </a:bodyPr>
          <a:lstStyle/>
          <a:p>
            <a:r>
              <a:rPr lang="en-US" b="1" dirty="0"/>
              <a:t>3. </a:t>
            </a:r>
            <a:r>
              <a:rPr lang="en-US" sz="3600" b="1" dirty="0">
                <a:latin typeface="Times New Roman" pitchFamily="18" charset="0"/>
                <a:cs typeface="Times New Roman" pitchFamily="18" charset="0"/>
              </a:rPr>
              <a:t>Electroporation</a:t>
            </a:r>
            <a:r>
              <a:rPr lang="en-US" dirty="0"/>
              <a:t/>
            </a:r>
            <a:br>
              <a:rPr lang="en-US" dirty="0"/>
            </a:br>
            <a:endParaRPr lang="en-US" dirty="0"/>
          </a:p>
        </p:txBody>
      </p:sp>
      <p:sp>
        <p:nvSpPr>
          <p:cNvPr id="3" name="Content Placeholder 2"/>
          <p:cNvSpPr>
            <a:spLocks noGrp="1"/>
          </p:cNvSpPr>
          <p:nvPr>
            <p:ph sz="quarter" idx="1"/>
          </p:nvPr>
        </p:nvSpPr>
        <p:spPr>
          <a:xfrm>
            <a:off x="76200" y="533400"/>
            <a:ext cx="8839200" cy="6324600"/>
          </a:xfrm>
        </p:spPr>
        <p:txBody>
          <a:bodyPr/>
          <a:lstStyle/>
          <a:p>
            <a:pPr algn="just"/>
            <a:r>
              <a:rPr lang="en-US" dirty="0">
                <a:latin typeface="Times New Roman" pitchFamily="18" charset="0"/>
                <a:cs typeface="Times New Roman" pitchFamily="18" charset="0"/>
              </a:rPr>
              <a:t>The delivery of DNA into the plant cells and protoplasts is done through electroporation.</a:t>
            </a:r>
          </a:p>
          <a:p>
            <a:pPr algn="just"/>
            <a:r>
              <a:rPr lang="en-US" dirty="0">
                <a:latin typeface="Times New Roman" pitchFamily="18" charset="0"/>
                <a:cs typeface="Times New Roman" pitchFamily="18" charset="0"/>
              </a:rPr>
              <a:t>Plant regulatory sequence is necessary for the gene of interest.</a:t>
            </a:r>
          </a:p>
          <a:p>
            <a:pPr algn="just"/>
            <a:r>
              <a:rPr lang="en-US" dirty="0">
                <a:latin typeface="Times New Roman" pitchFamily="18" charset="0"/>
                <a:cs typeface="Times New Roman" pitchFamily="18" charset="0"/>
              </a:rPr>
              <a:t>After that incubate the plant material in a buffer solution that contains DNA and subjected to high-voltage electric current.</a:t>
            </a:r>
          </a:p>
          <a:p>
            <a:pPr algn="just"/>
            <a:r>
              <a:rPr lang="en-US" dirty="0">
                <a:latin typeface="Times New Roman" pitchFamily="18" charset="0"/>
                <a:cs typeface="Times New Roman" pitchFamily="18" charset="0"/>
              </a:rPr>
              <a:t>The DNA than transfer through high voltage and induced opening in the plasma membrane and enter into the plant genome.</a:t>
            </a:r>
          </a:p>
          <a:p>
            <a:pPr algn="just"/>
            <a:r>
              <a:rPr lang="en-US" dirty="0">
                <a:latin typeface="Times New Roman" pitchFamily="18" charset="0"/>
                <a:cs typeface="Times New Roman" pitchFamily="18" charset="0"/>
              </a:rPr>
              <a:t>It may be used to transform all the major cereals particularly rice, wheat, maize</a:t>
            </a:r>
          </a:p>
          <a:p>
            <a:pPr marL="0" indent="0">
              <a:buNone/>
            </a:pPr>
            <a:r>
              <a:rPr lang="en-US" b="1" dirty="0" smtClean="0">
                <a:latin typeface="Times New Roman" pitchFamily="18" charset="0"/>
                <a:cs typeface="Times New Roman" pitchFamily="18" charset="0"/>
              </a:rPr>
              <a:t>Advantages:</a:t>
            </a:r>
          </a:p>
          <a:p>
            <a:pPr algn="just"/>
            <a:r>
              <a:rPr lang="en-US" dirty="0">
                <a:latin typeface="Times New Roman" pitchFamily="18" charset="0"/>
                <a:cs typeface="Times New Roman" pitchFamily="18" charset="0"/>
              </a:rPr>
              <a:t>Both intact cells and tissue can be transformed.</a:t>
            </a:r>
          </a:p>
          <a:p>
            <a:pPr algn="just"/>
            <a:r>
              <a:rPr lang="en-US" dirty="0">
                <a:latin typeface="Times New Roman" pitchFamily="18" charset="0"/>
                <a:cs typeface="Times New Roman" pitchFamily="18" charset="0"/>
              </a:rPr>
              <a:t>The efficiency of transformation depends upon the plant materials, electroporation and tissue treatment conditions used for transformation</a:t>
            </a:r>
            <a:r>
              <a:rPr lang="en-US" dirty="0"/>
              <a:t>.</a:t>
            </a:r>
          </a:p>
          <a:p>
            <a:pPr marL="0" indent="0">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20412164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6200" y="27708"/>
            <a:ext cx="8839200" cy="6830291"/>
          </a:xfrm>
        </p:spPr>
        <p:txBody>
          <a:bodyPr/>
          <a:lstStyle/>
          <a:p>
            <a:pPr marL="0" indent="0">
              <a:buNone/>
            </a:pPr>
            <a:r>
              <a:rPr lang="en-US" b="1" dirty="0" smtClean="0">
                <a:latin typeface="Times New Roman" pitchFamily="18" charset="0"/>
                <a:cs typeface="Times New Roman" pitchFamily="18" charset="0"/>
              </a:rPr>
              <a:t>Disadvantages:</a:t>
            </a:r>
          </a:p>
          <a:p>
            <a:pPr algn="just"/>
            <a:r>
              <a:rPr lang="en-US" dirty="0">
                <a:latin typeface="Times New Roman" pitchFamily="18" charset="0"/>
                <a:cs typeface="Times New Roman" pitchFamily="18" charset="0"/>
              </a:rPr>
              <a:t>Only 40 to 50% of incubated cells receive DNA.</a:t>
            </a:r>
          </a:p>
          <a:p>
            <a:pPr algn="just"/>
            <a:r>
              <a:rPr lang="en-US" dirty="0">
                <a:latin typeface="Times New Roman" pitchFamily="18" charset="0"/>
                <a:cs typeface="Times New Roman" pitchFamily="18" charset="0"/>
              </a:rPr>
              <a:t>Around 50% of the transformed cells can survive</a:t>
            </a:r>
          </a:p>
          <a:p>
            <a:pPr marL="0" indent="0">
              <a:buNone/>
            </a:pPr>
            <a:endParaRPr lang="en-US" dirty="0">
              <a:latin typeface="Times New Roman" pitchFamily="18" charset="0"/>
              <a:cs typeface="Times New Roman" pitchFamily="18" charset="0"/>
            </a:endParaRPr>
          </a:p>
        </p:txBody>
      </p:sp>
      <p:pic>
        <p:nvPicPr>
          <p:cNvPr id="5122" name="Picture 2" descr="C:\Users\AL-RASHEED COMPUTERS\Downloads\electroport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295400"/>
            <a:ext cx="8610600" cy="556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80155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sz="quarter" idx="1"/>
          </p:nvPr>
        </p:nvSpPr>
        <p:spPr>
          <a:xfrm>
            <a:off x="0" y="12700"/>
            <a:ext cx="8915400" cy="6921500"/>
          </a:xfrm>
        </p:spPr>
        <p:txBody>
          <a:bodyPr/>
          <a:lstStyle/>
          <a:p>
            <a:pPr marL="0" indent="0" algn="ctr">
              <a:buNone/>
            </a:pPr>
            <a:r>
              <a:rPr lang="en-US" b="1" dirty="0"/>
              <a:t>4. </a:t>
            </a:r>
            <a:r>
              <a:rPr lang="en-US" sz="3600" b="1" dirty="0">
                <a:latin typeface="Times New Roman" pitchFamily="18" charset="0"/>
                <a:cs typeface="Times New Roman" pitchFamily="18" charset="0"/>
              </a:rPr>
              <a:t>Laser-induced DNA delivery</a:t>
            </a:r>
            <a:endParaRPr lang="en-US" sz="3600"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LASERs produce holes that are transient in the cell membrane in which DNA enters into the cell cytoplasm.</a:t>
            </a:r>
          </a:p>
          <a:p>
            <a:pPr algn="just"/>
            <a:r>
              <a:rPr lang="en-US" dirty="0">
                <a:latin typeface="Times New Roman" pitchFamily="18" charset="0"/>
                <a:cs typeface="Times New Roman" pitchFamily="18" charset="0"/>
              </a:rPr>
              <a:t>But, no information about gene expression and stable integration</a:t>
            </a:r>
            <a:r>
              <a:rPr lang="en-US" dirty="0"/>
              <a:t>.</a:t>
            </a:r>
          </a:p>
          <a:p>
            <a:pPr marL="0" indent="0" algn="just">
              <a:buNone/>
            </a:pPr>
            <a:r>
              <a:rPr lang="en-US" b="1" dirty="0">
                <a:latin typeface="Times New Roman" pitchFamily="18" charset="0"/>
                <a:cs typeface="Times New Roman" pitchFamily="18" charset="0"/>
              </a:rPr>
              <a:t>Advantage</a:t>
            </a:r>
          </a:p>
          <a:p>
            <a:pPr algn="just"/>
            <a:r>
              <a:rPr lang="en-US" dirty="0"/>
              <a:t>The cereal crops that are transformed are widely used which is difficult to transform with agrobacterium.</a:t>
            </a:r>
          </a:p>
          <a:p>
            <a:pPr marL="0" indent="0" algn="just">
              <a:buNone/>
            </a:pPr>
            <a:r>
              <a:rPr lang="en-US" b="1" dirty="0">
                <a:latin typeface="Times New Roman" pitchFamily="18" charset="0"/>
                <a:cs typeface="Times New Roman" pitchFamily="18" charset="0"/>
              </a:rPr>
              <a:t>Disadvantage</a:t>
            </a:r>
          </a:p>
          <a:p>
            <a:pPr algn="just"/>
            <a:r>
              <a:rPr lang="en-US" dirty="0"/>
              <a:t>They have a tendency to guide better frequency of transgene rearrangement and better copy range.</a:t>
            </a:r>
          </a:p>
          <a:p>
            <a:pPr algn="just"/>
            <a:r>
              <a:rPr lang="en-US" dirty="0"/>
              <a:t>This can result in a high frequency of gene silencing</a:t>
            </a:r>
          </a:p>
          <a:p>
            <a:pPr marL="0" indent="0">
              <a:buNone/>
            </a:pPr>
            <a:endParaRPr lang="en-US" dirty="0"/>
          </a:p>
        </p:txBody>
      </p:sp>
    </p:spTree>
    <p:extLst>
      <p:ext uri="{BB962C8B-B14F-4D97-AF65-F5344CB8AC3E}">
        <p14:creationId xmlns:p14="http://schemas.microsoft.com/office/powerpoint/2010/main" val="76265852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8839200" cy="6858000"/>
          </a:xfrm>
        </p:spPr>
        <p:txBody>
          <a:bodyPr/>
          <a:lstStyle/>
          <a:p>
            <a:endParaRPr lang="en-US" dirty="0"/>
          </a:p>
        </p:txBody>
      </p:sp>
      <p:pic>
        <p:nvPicPr>
          <p:cNvPr id="6146" name="Picture 2" descr="C:\Users\AL-RASHEED COMPUTERS\Downloads\las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199" y="0"/>
            <a:ext cx="8839200" cy="6857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84770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latin typeface="Times New Roman" pitchFamily="18" charset="0"/>
                <a:cs typeface="Times New Roman" pitchFamily="18" charset="0"/>
              </a:rPr>
              <a:t>INTRODUCTION:</a:t>
            </a:r>
            <a:endParaRPr lang="en-US" sz="3600" b="1"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13854" y="1295400"/>
            <a:ext cx="8901545" cy="5562600"/>
          </a:xfrm>
        </p:spPr>
        <p:txBody>
          <a:bodyPr>
            <a:normAutofit/>
          </a:bodyPr>
          <a:lstStyle/>
          <a:p>
            <a:pPr algn="just">
              <a:buFont typeface="Wingdings" pitchFamily="2" charset="2"/>
              <a:buChar char="§"/>
            </a:pPr>
            <a:r>
              <a:rPr lang="en-US" sz="2000" dirty="0">
                <a:latin typeface="Times New Roman" pitchFamily="18" charset="0"/>
                <a:cs typeface="Times New Roman" pitchFamily="18" charset="0"/>
              </a:rPr>
              <a:t>The introduction of nucleic acids into cells has as a purpose of medical condition or </a:t>
            </a:r>
            <a:r>
              <a:rPr lang="en-US" sz="2000" dirty="0" smtClean="0">
                <a:latin typeface="Times New Roman" pitchFamily="18" charset="0"/>
                <a:cs typeface="Times New Roman" pitchFamily="18" charset="0"/>
              </a:rPr>
              <a:t>disease.</a:t>
            </a:r>
          </a:p>
          <a:p>
            <a:pPr algn="just">
              <a:buFont typeface="Wingdings" pitchFamily="2" charset="2"/>
              <a:buChar char="§"/>
            </a:pPr>
            <a:r>
              <a:rPr lang="en-US" sz="2000" dirty="0">
                <a:latin typeface="Times New Roman" pitchFamily="18" charset="0"/>
                <a:cs typeface="Times New Roman" pitchFamily="18" charset="0"/>
              </a:rPr>
              <a:t> Currently, gene therapy studies a broad range of potential therapeutic interventions, including the body's immune reaction to tumors, new blood vessels in the heart to alleviate heart attacks and to stop HIV-replication in patients with </a:t>
            </a:r>
            <a:r>
              <a:rPr lang="en-US" sz="2000" dirty="0" smtClean="0">
                <a:latin typeface="Times New Roman" pitchFamily="18" charset="0"/>
                <a:cs typeface="Times New Roman" pitchFamily="18" charset="0"/>
              </a:rPr>
              <a:t>AIDS.</a:t>
            </a:r>
          </a:p>
          <a:p>
            <a:pPr algn="just">
              <a:buFont typeface="Wingdings" pitchFamily="2" charset="2"/>
              <a:buChar char="§"/>
            </a:pPr>
            <a:r>
              <a:rPr lang="en-US" sz="2000" dirty="0">
                <a:latin typeface="Times New Roman" pitchFamily="18" charset="0"/>
                <a:cs typeface="Times New Roman" pitchFamily="18" charset="0"/>
              </a:rPr>
              <a:t> There is also renewed emphasis on the gene therapy of genetic diseases, such as hemophilia A and B, and cystic fibrosis</a:t>
            </a:r>
            <a:r>
              <a:rPr lang="en-US" sz="2000" dirty="0" smtClean="0">
                <a:latin typeface="Times New Roman" pitchFamily="18" charset="0"/>
                <a:cs typeface="Times New Roman" pitchFamily="18" charset="0"/>
              </a:rPr>
              <a:t>.</a:t>
            </a:r>
          </a:p>
          <a:p>
            <a:pPr algn="just">
              <a:buFont typeface="Wingdings" pitchFamily="2" charset="2"/>
              <a:buChar char="§"/>
            </a:pPr>
            <a:r>
              <a:rPr lang="en-US" sz="2000" dirty="0">
                <a:latin typeface="Times New Roman" pitchFamily="18" charset="0"/>
                <a:cs typeface="Times New Roman" pitchFamily="18" charset="0"/>
              </a:rPr>
              <a:t>Human gene therapy experimentation raises many </a:t>
            </a:r>
            <a:r>
              <a:rPr lang="en-US" sz="2000" dirty="0" smtClean="0">
                <a:latin typeface="Times New Roman" pitchFamily="18" charset="0"/>
                <a:cs typeface="Times New Roman" pitchFamily="18" charset="0"/>
              </a:rPr>
              <a:t>issues.</a:t>
            </a:r>
          </a:p>
          <a:p>
            <a:pPr algn="just">
              <a:buFont typeface="Wingdings" pitchFamily="2" charset="2"/>
              <a:buChar char="§"/>
            </a:pPr>
            <a:r>
              <a:rPr lang="en-US" sz="2000" dirty="0">
                <a:latin typeface="Times New Roman" pitchFamily="18" charset="0"/>
                <a:cs typeface="Times New Roman" pitchFamily="18" charset="0"/>
              </a:rPr>
              <a:t>In this review article, background of gene therapy, introduction, genetic diseases, gene function, germ line gene therapy, hurdles in gene therapy, methods for gene therapy, ex vivo, in vitro and in vivo-gene therapy, risks associated with gene therapy, have been </a:t>
            </a:r>
            <a:r>
              <a:rPr lang="en-US" sz="2000" dirty="0" smtClean="0">
                <a:latin typeface="Times New Roman" pitchFamily="18" charset="0"/>
                <a:cs typeface="Times New Roman" pitchFamily="18" charset="0"/>
              </a:rPr>
              <a:t>given.</a:t>
            </a:r>
          </a:p>
          <a:p>
            <a:pPr marL="0" indent="0">
              <a:buNone/>
            </a:pPr>
            <a:endParaRPr lang="en-US" dirty="0"/>
          </a:p>
        </p:txBody>
      </p:sp>
    </p:spTree>
    <p:extLst>
      <p:ext uri="{BB962C8B-B14F-4D97-AF65-F5344CB8AC3E}">
        <p14:creationId xmlns:p14="http://schemas.microsoft.com/office/powerpoint/2010/main" val="247635250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0"/>
            <a:ext cx="8686800" cy="609600"/>
          </a:xfrm>
        </p:spPr>
        <p:txBody>
          <a:bodyPr>
            <a:normAutofit fontScale="90000"/>
          </a:bodyPr>
          <a:lstStyle/>
          <a:p>
            <a:pPr algn="ctr"/>
            <a:r>
              <a:rPr lang="en-US" sz="3600" b="1" dirty="0" smtClean="0">
                <a:latin typeface="Times New Roman" pitchFamily="18" charset="0"/>
                <a:cs typeface="Times New Roman" pitchFamily="18" charset="0"/>
              </a:rPr>
              <a:t>Gene therapy in human diseases</a:t>
            </a:r>
            <a:r>
              <a:rPr lang="en-US" sz="3600" dirty="0" smtClean="0">
                <a:latin typeface="Times New Roman" pitchFamily="18" charset="0"/>
                <a:cs typeface="Times New Roman" pitchFamily="18" charset="0"/>
              </a:rPr>
              <a:t>:</a:t>
            </a:r>
            <a:endParaRPr lang="en-US" sz="3600" dirty="0">
              <a:latin typeface="Times New Roman" pitchFamily="18" charset="0"/>
              <a:cs typeface="Times New Roman" pitchFamily="18" charset="0"/>
            </a:endParaRPr>
          </a:p>
        </p:txBody>
      </p:sp>
      <p:graphicFrame>
        <p:nvGraphicFramePr>
          <p:cNvPr id="8" name="Table 7"/>
          <p:cNvGraphicFramePr>
            <a:graphicFrameLocks noGrp="1"/>
          </p:cNvGraphicFramePr>
          <p:nvPr>
            <p:extLst>
              <p:ext uri="{D42A27DB-BD31-4B8C-83A1-F6EECF244321}">
                <p14:modId xmlns:p14="http://schemas.microsoft.com/office/powerpoint/2010/main" val="1283998919"/>
              </p:ext>
            </p:extLst>
          </p:nvPr>
        </p:nvGraphicFramePr>
        <p:xfrm>
          <a:off x="76200" y="609600"/>
          <a:ext cx="8686800" cy="6096000"/>
        </p:xfrm>
        <a:graphic>
          <a:graphicData uri="http://schemas.openxmlformats.org/drawingml/2006/table">
            <a:tbl>
              <a:tblPr firstRow="1" bandRow="1">
                <a:tableStyleId>{ED083AE6-46FA-4A59-8FB0-9F97EB10719F}</a:tableStyleId>
              </a:tblPr>
              <a:tblGrid>
                <a:gridCol w="4343400"/>
                <a:gridCol w="4343400"/>
              </a:tblGrid>
              <a:tr h="1524000">
                <a:tc>
                  <a:txBody>
                    <a:bodyPr/>
                    <a:lstStyle/>
                    <a:p>
                      <a:r>
                        <a:rPr lang="en-US" sz="3600" dirty="0" smtClean="0">
                          <a:latin typeface="Times New Roman" pitchFamily="18" charset="0"/>
                          <a:cs typeface="Times New Roman" pitchFamily="18" charset="0"/>
                        </a:rPr>
                        <a:t>NAME OF DISEASE CLASS </a:t>
                      </a:r>
                      <a:endParaRPr lang="en-US" sz="3600" dirty="0">
                        <a:latin typeface="Times New Roman" pitchFamily="18" charset="0"/>
                        <a:cs typeface="Times New Roman" pitchFamily="18" charset="0"/>
                      </a:endParaRPr>
                    </a:p>
                  </a:txBody>
                  <a:tcPr/>
                </a:tc>
                <a:tc>
                  <a:txBody>
                    <a:bodyPr/>
                    <a:lstStyle/>
                    <a:p>
                      <a:r>
                        <a:rPr lang="en-US" sz="3600" dirty="0" smtClean="0">
                          <a:latin typeface="Times New Roman" pitchFamily="18" charset="0"/>
                          <a:cs typeface="Times New Roman" pitchFamily="18" charset="0"/>
                        </a:rPr>
                        <a:t>EXAMPLES</a:t>
                      </a:r>
                      <a:endParaRPr lang="en-US" sz="3600" dirty="0">
                        <a:latin typeface="Times New Roman" pitchFamily="18" charset="0"/>
                        <a:cs typeface="Times New Roman" pitchFamily="18" charset="0"/>
                      </a:endParaRPr>
                    </a:p>
                  </a:txBody>
                  <a:tcPr/>
                </a:tc>
              </a:tr>
              <a:tr h="1524000">
                <a:tc>
                  <a:txBody>
                    <a:bodyPr/>
                    <a:lstStyle/>
                    <a:p>
                      <a:pPr algn="just"/>
                      <a:r>
                        <a:rPr lang="en-US" sz="1800" dirty="0" smtClean="0">
                          <a:latin typeface="Times New Roman" pitchFamily="18" charset="0"/>
                          <a:cs typeface="Times New Roman" pitchFamily="18" charset="0"/>
                        </a:rPr>
                        <a:t>Monogenic disorders, Single locus (gene) is defective and responsible for the disease, 100% heritable</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a:txBody>
                  <a:tcPr/>
                </a:tc>
                <a:tc>
                  <a:txBody>
                    <a:bodyPr/>
                    <a:lstStyle/>
                    <a:p>
                      <a:pPr algn="just"/>
                      <a:r>
                        <a:rPr lang="en-US" sz="1800" baseline="0" dirty="0" smtClean="0">
                          <a:latin typeface="Times New Roman" pitchFamily="18" charset="0"/>
                          <a:cs typeface="Times New Roman" pitchFamily="18" charset="0"/>
                        </a:rPr>
                        <a:t>Sickle cell anemia, Severe combined immunodeficiency, Cystic fibrosis, Hemophilia, Huntington’s disease, Alpha-1 antitrypsin, Chronic granulomatous disease, Parkinson’s Hypercholesterolemia etc.</a:t>
                      </a:r>
                      <a:endParaRPr lang="en-US" sz="1800" dirty="0">
                        <a:latin typeface="Times New Roman" pitchFamily="18" charset="0"/>
                        <a:cs typeface="Times New Roman" pitchFamily="18" charset="0"/>
                      </a:endParaRPr>
                    </a:p>
                  </a:txBody>
                  <a:tcPr/>
                </a:tc>
              </a:tr>
              <a:tr h="1524000">
                <a:tc>
                  <a:txBody>
                    <a:bodyPr/>
                    <a:lstStyle/>
                    <a:p>
                      <a:pPr algn="just"/>
                      <a:r>
                        <a:rPr lang="en-US" dirty="0" smtClean="0">
                          <a:latin typeface="Times New Roman" pitchFamily="18" charset="0"/>
                          <a:cs typeface="Times New Roman" pitchFamily="18" charset="0"/>
                        </a:rPr>
                        <a:t>Polygenic disorders, Multiple genes involved, Disease may be dependent on environmental factors and lifestyle.</a:t>
                      </a:r>
                      <a:endParaRPr lang="en-US" dirty="0">
                        <a:latin typeface="Times New Roman" pitchFamily="18" charset="0"/>
                        <a:cs typeface="Times New Roman" pitchFamily="18" charset="0"/>
                      </a:endParaRPr>
                    </a:p>
                  </a:txBody>
                  <a:tcPr/>
                </a:tc>
                <a:tc>
                  <a:txBody>
                    <a:bodyPr/>
                    <a:lstStyle/>
                    <a:p>
                      <a:pPr algn="just"/>
                      <a:r>
                        <a:rPr lang="en-US" dirty="0" smtClean="0">
                          <a:latin typeface="Times New Roman" pitchFamily="18" charset="0"/>
                          <a:cs typeface="Times New Roman" pitchFamily="18" charset="0"/>
                        </a:rPr>
                        <a:t>Heart disease, Cancer, Diabetes, Schizophrenia</a:t>
                      </a:r>
                      <a:r>
                        <a:rPr lang="en-US" baseline="0" dirty="0" smtClean="0">
                          <a:latin typeface="Times New Roman" pitchFamily="18" charset="0"/>
                          <a:cs typeface="Times New Roman" pitchFamily="18" charset="0"/>
                        </a:rPr>
                        <a:t> and Alzheimer’s disease.</a:t>
                      </a:r>
                      <a:endParaRPr lang="en-US" dirty="0">
                        <a:latin typeface="Times New Roman" pitchFamily="18" charset="0"/>
                        <a:cs typeface="Times New Roman" pitchFamily="18" charset="0"/>
                      </a:endParaRPr>
                    </a:p>
                  </a:txBody>
                  <a:tcPr/>
                </a:tc>
              </a:tr>
              <a:tr h="1524000">
                <a:tc>
                  <a:txBody>
                    <a:bodyPr/>
                    <a:lstStyle/>
                    <a:p>
                      <a:r>
                        <a:rPr lang="en-US" dirty="0" smtClean="0">
                          <a:latin typeface="Times New Roman" pitchFamily="18" charset="0"/>
                          <a:cs typeface="Times New Roman" pitchFamily="18" charset="0"/>
                        </a:rPr>
                        <a:t>Infectious diseases</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HIV</a:t>
                      </a:r>
                      <a:endParaRPr lang="en-US"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6392809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686800" cy="639762"/>
          </a:xfrm>
        </p:spPr>
        <p:txBody>
          <a:bodyPr>
            <a:normAutofit fontScale="90000"/>
          </a:bodyPr>
          <a:lstStyle/>
          <a:p>
            <a:pPr algn="ctr"/>
            <a:r>
              <a:rPr lang="en-US" sz="3600" b="1" dirty="0" smtClean="0">
                <a:latin typeface="Times New Roman" pitchFamily="18" charset="0"/>
                <a:cs typeface="Times New Roman" pitchFamily="18" charset="0"/>
              </a:rPr>
              <a:t>Severe Combined immune deficiency</a:t>
            </a:r>
            <a:r>
              <a:rPr lang="en-US" dirty="0" smtClean="0"/>
              <a:t>:</a:t>
            </a:r>
            <a:endParaRPr lang="en-US" dirty="0"/>
          </a:p>
        </p:txBody>
      </p:sp>
      <p:sp>
        <p:nvSpPr>
          <p:cNvPr id="3" name="Content Placeholder 2"/>
          <p:cNvSpPr>
            <a:spLocks noGrp="1"/>
          </p:cNvSpPr>
          <p:nvPr>
            <p:ph sz="quarter" idx="1"/>
          </p:nvPr>
        </p:nvSpPr>
        <p:spPr>
          <a:xfrm>
            <a:off x="76200" y="838200"/>
            <a:ext cx="8763000" cy="6019800"/>
          </a:xfrm>
        </p:spPr>
        <p:txBody>
          <a:bodyPr/>
          <a:lstStyle/>
          <a:p>
            <a:pPr algn="just">
              <a:buFont typeface="Wingdings" pitchFamily="2" charset="2"/>
              <a:buChar char="v"/>
            </a:pPr>
            <a:r>
              <a:rPr lang="en-US" dirty="0" smtClean="0">
                <a:latin typeface="Times New Roman" pitchFamily="18" charset="0"/>
                <a:cs typeface="Times New Roman" pitchFamily="18" charset="0"/>
              </a:rPr>
              <a:t>ADA-SCID is also known as the bubble boy disease.</a:t>
            </a:r>
          </a:p>
          <a:p>
            <a:pPr algn="just">
              <a:buFont typeface="Wingdings" pitchFamily="2" charset="2"/>
              <a:buChar char="v"/>
            </a:pPr>
            <a:r>
              <a:rPr lang="en-US" dirty="0" smtClean="0">
                <a:latin typeface="Times New Roman" pitchFamily="18" charset="0"/>
                <a:cs typeface="Times New Roman" pitchFamily="18" charset="0"/>
              </a:rPr>
              <a:t>Affected children are born without an effective immune system and will succumb to infections outside of the bubble without bone marrow transplantation from matched donors.</a:t>
            </a:r>
          </a:p>
          <a:p>
            <a:pPr algn="just">
              <a:buFont typeface="Wingdings" pitchFamily="2" charset="2"/>
              <a:buChar char="v"/>
            </a:pPr>
            <a:r>
              <a:rPr lang="en-US" dirty="0" smtClean="0">
                <a:latin typeface="Times New Roman" pitchFamily="18" charset="0"/>
                <a:cs typeface="Times New Roman" pitchFamily="18" charset="0"/>
              </a:rPr>
              <a:t>The therapeutic gene called ADA was introduced into the bone marrow cells of such patients in the laboratory, followed by transplantation of the genetically corrected cells back to the same patients.</a:t>
            </a:r>
          </a:p>
          <a:p>
            <a:pPr algn="just">
              <a:buFont typeface="Wingdings" pitchFamily="2" charset="2"/>
              <a:buChar char="v"/>
            </a:pPr>
            <a:r>
              <a:rPr lang="en-US" dirty="0" smtClean="0">
                <a:latin typeface="Times New Roman" pitchFamily="18" charset="0"/>
                <a:cs typeface="Times New Roman" pitchFamily="18" charset="0"/>
              </a:rPr>
              <a:t>The immune system was reconstituted in all six treated patients without noticeable side effects, who now live normal lives with their families without the need for further treatment</a:t>
            </a:r>
            <a:r>
              <a:rPr lang="en-US" dirty="0" smtClean="0"/>
              <a:t>.</a:t>
            </a:r>
            <a:r>
              <a:rPr lang="en-US" dirty="0" smtClean="0">
                <a:latin typeface="Times New Roman" pitchFamily="18" charset="0"/>
                <a:cs typeface="Times New Roman" pitchFamily="18" charset="0"/>
              </a:rPr>
              <a:t>(see also description of ADA deficiency, ADA: The first gene therapy trial, from the National institutes of health and SCID.net)</a:t>
            </a:r>
            <a:endParaRPr lang="en-US" dirty="0"/>
          </a:p>
        </p:txBody>
      </p:sp>
    </p:spTree>
    <p:extLst>
      <p:ext uri="{BB962C8B-B14F-4D97-AF65-F5344CB8AC3E}">
        <p14:creationId xmlns:p14="http://schemas.microsoft.com/office/powerpoint/2010/main" val="39059124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0"/>
            <a:ext cx="8686800" cy="659757"/>
          </a:xfrm>
        </p:spPr>
        <p:txBody>
          <a:bodyPr>
            <a:normAutofit/>
          </a:bodyPr>
          <a:lstStyle/>
          <a:p>
            <a:pPr algn="ctr"/>
            <a:r>
              <a:rPr lang="en-US" sz="3600" b="1" dirty="0" smtClean="0">
                <a:latin typeface="Times New Roman" pitchFamily="18" charset="0"/>
                <a:cs typeface="Times New Roman" pitchFamily="18" charset="0"/>
              </a:rPr>
              <a:t>Chronic Granulomatous disorder</a:t>
            </a:r>
            <a:r>
              <a:rPr lang="en-US" sz="3600" dirty="0" smtClean="0">
                <a:latin typeface="Times New Roman" pitchFamily="18" charset="0"/>
                <a:cs typeface="Times New Roman" pitchFamily="18" charset="0"/>
              </a:rPr>
              <a:t>:</a:t>
            </a:r>
            <a:endParaRPr lang="en-US" sz="36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76200" y="533400"/>
            <a:ext cx="8763000" cy="6329423"/>
          </a:xfrm>
        </p:spPr>
        <p:txBody>
          <a:bodyPr/>
          <a:lstStyle/>
          <a:p>
            <a:pPr algn="just">
              <a:buFont typeface="Wingdings" pitchFamily="2" charset="2"/>
              <a:buChar char="q"/>
            </a:pPr>
            <a:r>
              <a:rPr lang="en-US" dirty="0" smtClean="0">
                <a:latin typeface="Times New Roman" pitchFamily="18" charset="0"/>
                <a:cs typeface="Times New Roman" pitchFamily="18" charset="0"/>
              </a:rPr>
              <a:t>CGD is a genetic disease in the immune system that leads to the patients inability to fight off bacterial and fungal infections that can be fatal.</a:t>
            </a:r>
          </a:p>
          <a:p>
            <a:pPr algn="just">
              <a:buFont typeface="Wingdings" pitchFamily="2" charset="2"/>
              <a:buChar char="q"/>
            </a:pPr>
            <a:r>
              <a:rPr lang="en-US" dirty="0" smtClean="0">
                <a:latin typeface="Times New Roman" pitchFamily="18" charset="0"/>
                <a:cs typeface="Times New Roman" pitchFamily="18" charset="0"/>
              </a:rPr>
              <a:t>Using similar technologies as in the ADA-SCID trail, investigators in Germany treated two patients with this disease, whose reconstituted immune systems have since been able to provide them with full protection against infections for at least two years</a:t>
            </a:r>
            <a:r>
              <a:rPr lang="en-US" dirty="0" smtClean="0"/>
              <a:t>.</a:t>
            </a:r>
          </a:p>
          <a:p>
            <a:pPr marL="0" indent="0">
              <a:buNone/>
            </a:pPr>
            <a:r>
              <a:rPr lang="en-US" sz="3600" b="1" dirty="0">
                <a:latin typeface="Times New Roman" pitchFamily="18" charset="0"/>
                <a:cs typeface="Times New Roman" pitchFamily="18" charset="0"/>
              </a:rPr>
              <a:t> </a:t>
            </a:r>
            <a:r>
              <a:rPr lang="en-US" sz="3600" b="1" dirty="0" smtClean="0">
                <a:latin typeface="Times New Roman" pitchFamily="18" charset="0"/>
                <a:cs typeface="Times New Roman" pitchFamily="18" charset="0"/>
              </a:rPr>
              <a:t>                           HEMOPHILIA:</a:t>
            </a:r>
          </a:p>
          <a:p>
            <a:pPr>
              <a:buFont typeface="Wingdings" pitchFamily="2" charset="2"/>
              <a:buChar char="Ø"/>
            </a:pPr>
            <a:r>
              <a:rPr lang="en-US" dirty="0" smtClean="0">
                <a:latin typeface="Times New Roman" pitchFamily="18" charset="0"/>
                <a:cs typeface="Times New Roman" pitchFamily="18" charset="0"/>
              </a:rPr>
              <a:t>Patients born with hemophilia are not able to induce blood clots and suffer from external and internal bleeding that can be life threatening.</a:t>
            </a:r>
          </a:p>
          <a:p>
            <a:pPr>
              <a:buFont typeface="Wingdings" pitchFamily="2" charset="2"/>
              <a:buChar char="Ø"/>
            </a:pPr>
            <a:r>
              <a:rPr lang="en-US" dirty="0" smtClean="0">
                <a:latin typeface="Times New Roman" pitchFamily="18" charset="0"/>
                <a:cs typeface="Times New Roman" pitchFamily="18" charset="0"/>
              </a:rPr>
              <a:t> The therapeutic effect however, was transient b/c the genetically corrected liver cells were recognized as foreign and rejected by the healthy immune system in the patients.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7865537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305800" cy="411162"/>
          </a:xfrm>
        </p:spPr>
        <p:txBody>
          <a:bodyPr>
            <a:normAutofit fontScale="90000"/>
          </a:bodyPr>
          <a:lstStyle/>
          <a:p>
            <a:pPr algn="ctr"/>
            <a:r>
              <a:rPr lang="en-US" sz="3600" b="1" dirty="0" smtClean="0">
                <a:latin typeface="Times New Roman" pitchFamily="18" charset="0"/>
                <a:cs typeface="Times New Roman" pitchFamily="18" charset="0"/>
              </a:rPr>
              <a:t>Blindness:</a:t>
            </a:r>
            <a:endParaRPr lang="en-US" sz="3600" b="1"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76200" y="685800"/>
            <a:ext cx="8686800" cy="6172200"/>
          </a:xfrm>
        </p:spPr>
        <p:txBody>
          <a:bodyPr/>
          <a:lstStyle/>
          <a:p>
            <a:pPr algn="just"/>
            <a:r>
              <a:rPr lang="en-US" dirty="0" smtClean="0">
                <a:latin typeface="Times New Roman" pitchFamily="18" charset="0"/>
                <a:cs typeface="Times New Roman" pitchFamily="18" charset="0"/>
              </a:rPr>
              <a:t>Liber's congenital amaurosis is a rare inherited eye disease that appears at birth or in the first few months of life, and affects around 1 in 80,000 of the population.</a:t>
            </a:r>
          </a:p>
          <a:p>
            <a:pPr algn="just"/>
            <a:r>
              <a:rPr lang="en-US" dirty="0" smtClean="0">
                <a:latin typeface="Times New Roman" pitchFamily="18" charset="0"/>
                <a:cs typeface="Times New Roman" pitchFamily="18" charset="0"/>
              </a:rPr>
              <a:t>It was first described by Theodore Liber in 19</a:t>
            </a:r>
            <a:r>
              <a:rPr lang="en-US" baseline="30000" dirty="0" smtClean="0">
                <a:latin typeface="Times New Roman" pitchFamily="18" charset="0"/>
                <a:cs typeface="Times New Roman" pitchFamily="18" charset="0"/>
              </a:rPr>
              <a:t>th</a:t>
            </a:r>
            <a:r>
              <a:rPr lang="en-US" dirty="0" smtClean="0">
                <a:latin typeface="Times New Roman" pitchFamily="18" charset="0"/>
                <a:cs typeface="Times New Roman" pitchFamily="18" charset="0"/>
              </a:rPr>
              <a:t> century.</a:t>
            </a:r>
          </a:p>
          <a:p>
            <a:pPr algn="just"/>
            <a:r>
              <a:rPr lang="en-US" dirty="0" smtClean="0">
                <a:latin typeface="Times New Roman" pitchFamily="18" charset="0"/>
                <a:cs typeface="Times New Roman" pitchFamily="18" charset="0"/>
              </a:rPr>
              <a:t>LCA is typically characterized by nystagmus, sluggish or no pupillary responses, and severe vision loss or blindness.</a:t>
            </a:r>
          </a:p>
          <a:p>
            <a:pPr algn="just"/>
            <a:r>
              <a:rPr lang="en-US" dirty="0" smtClean="0">
                <a:latin typeface="Times New Roman" pitchFamily="18" charset="0"/>
                <a:cs typeface="Times New Roman" pitchFamily="18" charset="0"/>
              </a:rPr>
              <a:t>The first patient was operated upon in early 2007. </a:t>
            </a:r>
            <a:r>
              <a:rPr lang="en-US" dirty="0">
                <a:latin typeface="Times New Roman" pitchFamily="18" charset="0"/>
                <a:cs typeface="Times New Roman" pitchFamily="18" charset="0"/>
              </a:rPr>
              <a:t>R</a:t>
            </a:r>
            <a:r>
              <a:rPr lang="en-US" dirty="0" smtClean="0">
                <a:latin typeface="Times New Roman" pitchFamily="18" charset="0"/>
                <a:cs typeface="Times New Roman" pitchFamily="18" charset="0"/>
              </a:rPr>
              <a:t>esearchers at children’s hospital of Philadelphia and the university of Pennsylvania have treated six young people via gene therapy.</a:t>
            </a:r>
          </a:p>
          <a:p>
            <a:pPr marL="0" indent="0" algn="just">
              <a:buNone/>
            </a:pPr>
            <a:r>
              <a:rPr lang="en-US" dirty="0" smtClean="0">
                <a:latin typeface="Times New Roman" pitchFamily="18" charset="0"/>
                <a:cs typeface="Times New Roman" pitchFamily="18" charset="0"/>
              </a:rPr>
              <a:t> </a:t>
            </a:r>
          </a:p>
          <a:p>
            <a:pPr marL="0" indent="0" algn="just">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5881398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0"/>
            <a:ext cx="8686800" cy="685800"/>
          </a:xfrm>
        </p:spPr>
        <p:txBody>
          <a:bodyPr>
            <a:normAutofit/>
          </a:bodyPr>
          <a:lstStyle/>
          <a:p>
            <a:pPr algn="ctr"/>
            <a:r>
              <a:rPr lang="en-US" sz="3600" b="1" dirty="0" smtClean="0">
                <a:latin typeface="Times New Roman" pitchFamily="18" charset="0"/>
                <a:cs typeface="Times New Roman" pitchFamily="18" charset="0"/>
              </a:rPr>
              <a:t>CANCER:</a:t>
            </a:r>
            <a:endParaRPr lang="en-US" sz="3600" b="1"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76200" y="609600"/>
            <a:ext cx="8686800" cy="5864352"/>
          </a:xfrm>
        </p:spPr>
        <p:txBody>
          <a:bodyPr/>
          <a:lstStyle/>
          <a:p>
            <a:pPr lvl="1" algn="just">
              <a:buFont typeface="Wingdings" pitchFamily="2" charset="2"/>
              <a:buChar char="v"/>
            </a:pPr>
            <a:r>
              <a:rPr lang="en-US" sz="2400" dirty="0">
                <a:latin typeface="Times New Roman" pitchFamily="18" charset="0"/>
                <a:cs typeface="Times New Roman" pitchFamily="18" charset="0"/>
              </a:rPr>
              <a:t>M</a:t>
            </a:r>
            <a:r>
              <a:rPr lang="en-US" sz="2400" dirty="0" smtClean="0">
                <a:latin typeface="Times New Roman" pitchFamily="18" charset="0"/>
                <a:cs typeface="Times New Roman" pitchFamily="18" charset="0"/>
              </a:rPr>
              <a:t>ultiple gene therapy strategies have been developed to treat a wide variety of cancers, including suicide gene therapy, oncolytic virotherapy, anti- angiogenesis and therapeutic gene vaccines.</a:t>
            </a:r>
          </a:p>
          <a:p>
            <a:pPr algn="just"/>
            <a:r>
              <a:rPr lang="en-US" dirty="0" smtClean="0">
                <a:latin typeface="Times New Roman" pitchFamily="18" charset="0"/>
                <a:cs typeface="Times New Roman" pitchFamily="18" charset="0"/>
              </a:rPr>
              <a:t>Two- thirds of all gene therapy trails are for cancer and many of these are entering the advanced stage, including a phase three trial of Ad.p53 for head and neck cancer and two different phase three gene vaccine trials for prostate cancer and pancreas cancer.</a:t>
            </a:r>
          </a:p>
          <a:p>
            <a:pPr algn="just"/>
            <a:r>
              <a:rPr lang="en-US" dirty="0" smtClean="0">
                <a:latin typeface="Times New Roman" pitchFamily="18" charset="0"/>
                <a:cs typeface="Times New Roman" pitchFamily="18" charset="0"/>
              </a:rPr>
              <a:t>Additionally, numerous PHASE 1 and PHASE 2 clinical trials for cancers in the brain, skin, colon, breast, and kidney among others, are being conducted in academic medical centers and biotechnology companies, using novel technologies and therapeutics developed on-site.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271831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686800" cy="487362"/>
          </a:xfrm>
        </p:spPr>
        <p:txBody>
          <a:bodyPr>
            <a:normAutofit fontScale="90000"/>
          </a:bodyPr>
          <a:lstStyle/>
          <a:p>
            <a:pPr algn="ctr"/>
            <a:r>
              <a:rPr lang="en-US" sz="3600" b="1" dirty="0" smtClean="0">
                <a:latin typeface="Times New Roman" pitchFamily="18" charset="0"/>
                <a:cs typeface="Times New Roman" pitchFamily="18" charset="0"/>
              </a:rPr>
              <a:t>Neurodegenerative</a:t>
            </a:r>
            <a:endParaRPr lang="en-US" sz="3600" b="1"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19290" y="685800"/>
            <a:ext cx="8819909" cy="6172200"/>
          </a:xfrm>
        </p:spPr>
        <p:txBody>
          <a:bodyPr/>
          <a:lstStyle/>
          <a:p>
            <a:pPr algn="just"/>
            <a:r>
              <a:rPr lang="en-US" dirty="0" smtClean="0">
                <a:latin typeface="Times New Roman" pitchFamily="18" charset="0"/>
                <a:cs typeface="Times New Roman" pitchFamily="18" charset="0"/>
              </a:rPr>
              <a:t>Recent progress in gene therapy has allowed for novel treatments of neurodegenerative diseases such as Parkinson’s disease and Huntington’s disease, for which exciting treatment results have been obtained in appropriate animal models of the corresponding human diseases.</a:t>
            </a:r>
          </a:p>
          <a:p>
            <a:pPr algn="just"/>
            <a:r>
              <a:rPr lang="en-US" dirty="0" smtClean="0">
                <a:latin typeface="Times New Roman" pitchFamily="18" charset="0"/>
                <a:cs typeface="Times New Roman" pitchFamily="18" charset="0"/>
              </a:rPr>
              <a:t>Phase 1 clinical trials for these neurodegenerative disorders have been, or will soon be, launched.</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sz="3600" b="1" dirty="0" smtClean="0">
                <a:latin typeface="Times New Roman" pitchFamily="18" charset="0"/>
                <a:cs typeface="Times New Roman" pitchFamily="18" charset="0"/>
              </a:rPr>
              <a:t>MESOTHELIOMA</a:t>
            </a:r>
            <a:r>
              <a:rPr lang="en-US" dirty="0" smtClean="0">
                <a:latin typeface="Times New Roman" pitchFamily="18" charset="0"/>
                <a:cs typeface="Times New Roman" pitchFamily="18" charset="0"/>
              </a:rPr>
              <a:t>:</a:t>
            </a:r>
          </a:p>
          <a:p>
            <a:pPr algn="just">
              <a:buFont typeface="Wingdings" pitchFamily="2" charset="2"/>
              <a:buChar char="v"/>
            </a:pPr>
            <a:r>
              <a:rPr lang="en-US" dirty="0" smtClean="0">
                <a:latin typeface="Times New Roman" pitchFamily="18" charset="0"/>
                <a:cs typeface="Times New Roman" pitchFamily="18" charset="0"/>
              </a:rPr>
              <a:t>Gene therapy research could result in effective treatments for mesothelioma patients.</a:t>
            </a:r>
          </a:p>
          <a:p>
            <a:pPr algn="just">
              <a:buFont typeface="Wingdings" pitchFamily="2" charset="2"/>
              <a:buChar char="v"/>
            </a:pPr>
            <a:r>
              <a:rPr lang="en-US" dirty="0" smtClean="0">
                <a:latin typeface="Times New Roman" pitchFamily="18" charset="0"/>
                <a:cs typeface="Times New Roman" pitchFamily="18" charset="0"/>
              </a:rPr>
              <a:t>Suicide genes have also been used in clinical trials with pleural mesothelioma patients.</a:t>
            </a:r>
          </a:p>
          <a:p>
            <a:pPr algn="just">
              <a:buFont typeface="Wingdings" pitchFamily="2" charset="2"/>
              <a:buChar char="v"/>
            </a:pPr>
            <a:r>
              <a:rPr lang="en-US" dirty="0" smtClean="0">
                <a:latin typeface="Times New Roman" pitchFamily="18" charset="0"/>
                <a:cs typeface="Times New Roman" pitchFamily="18" charset="0"/>
              </a:rPr>
              <a:t>While early results are positive, more work is necessary to develop effective gene therapy treatments.</a:t>
            </a:r>
          </a:p>
          <a:p>
            <a:pPr>
              <a:buFont typeface="Wingdings" pitchFamily="2" charset="2"/>
              <a:buChar char="v"/>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6185619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b="1" dirty="0" smtClean="0">
                <a:latin typeface="Times New Roman" pitchFamily="18" charset="0"/>
                <a:cs typeface="Times New Roman" pitchFamily="18" charset="0"/>
              </a:rPr>
              <a:t>REFERANCES</a:t>
            </a:r>
            <a:endParaRPr lang="en-US" sz="2400" b="1"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76200" y="1600200"/>
            <a:ext cx="8839200" cy="5181600"/>
          </a:xfrm>
        </p:spPr>
        <p:txBody>
          <a:bodyPr>
            <a:normAutofit lnSpcReduction="10000"/>
          </a:bodyPr>
          <a:lstStyle/>
          <a:p>
            <a:pPr algn="just"/>
            <a:r>
              <a:rPr lang="en-US" sz="2000" dirty="0">
                <a:latin typeface="Times New Roman" pitchFamily="18" charset="0"/>
                <a:cs typeface="Times New Roman" pitchFamily="18" charset="0"/>
              </a:rPr>
              <a:t>Goswami, R., Subramanian, G., Silayeva, L., Newkirk, I., Doctor, D., Chawla, K., ... &amp; Betapudi, V. (2019). Gene therapy leaves a vicious cycle. </a:t>
            </a:r>
            <a:r>
              <a:rPr lang="en-US" sz="2000" i="1" dirty="0">
                <a:latin typeface="Times New Roman" pitchFamily="18" charset="0"/>
                <a:cs typeface="Times New Roman" pitchFamily="18" charset="0"/>
              </a:rPr>
              <a:t>Frontiers in oncology</a:t>
            </a:r>
            <a:r>
              <a:rPr lang="en-US" sz="2000" dirty="0">
                <a:latin typeface="Times New Roman" pitchFamily="18" charset="0"/>
                <a:cs typeface="Times New Roman" pitchFamily="18" charset="0"/>
              </a:rPr>
              <a:t>, </a:t>
            </a:r>
            <a:r>
              <a:rPr lang="en-US" sz="2000" i="1" dirty="0">
                <a:latin typeface="Times New Roman" pitchFamily="18" charset="0"/>
                <a:cs typeface="Times New Roman" pitchFamily="18" charset="0"/>
              </a:rPr>
              <a:t>9</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297</a:t>
            </a:r>
          </a:p>
          <a:p>
            <a:pPr algn="just"/>
            <a:r>
              <a:rPr lang="en-US" sz="2000" dirty="0">
                <a:latin typeface="Times New Roman" pitchFamily="18" charset="0"/>
                <a:cs typeface="Times New Roman" pitchFamily="18" charset="0"/>
              </a:rPr>
              <a:t>Hanna, E., Rémuzat, C., Auquier, P., &amp; Toumi, M. (2017). Gene therapies development: slow progress and promising prospect. </a:t>
            </a:r>
            <a:r>
              <a:rPr lang="en-US" sz="2000" i="1" dirty="0">
                <a:latin typeface="Times New Roman" pitchFamily="18" charset="0"/>
                <a:cs typeface="Times New Roman" pitchFamily="18" charset="0"/>
              </a:rPr>
              <a:t>Journal of market access &amp; health policy</a:t>
            </a:r>
            <a:r>
              <a:rPr lang="en-US" sz="2000" dirty="0">
                <a:latin typeface="Times New Roman" pitchFamily="18" charset="0"/>
                <a:cs typeface="Times New Roman" pitchFamily="18" charset="0"/>
              </a:rPr>
              <a:t>, </a:t>
            </a:r>
            <a:r>
              <a:rPr lang="en-US" sz="2000" i="1" dirty="0">
                <a:latin typeface="Times New Roman" pitchFamily="18" charset="0"/>
                <a:cs typeface="Times New Roman" pitchFamily="18" charset="0"/>
              </a:rPr>
              <a:t>5</a:t>
            </a:r>
            <a:r>
              <a:rPr lang="en-US" sz="2000" dirty="0">
                <a:latin typeface="Times New Roman" pitchFamily="18" charset="0"/>
                <a:cs typeface="Times New Roman" pitchFamily="18" charset="0"/>
              </a:rPr>
              <a:t>(1), 1265293</a:t>
            </a:r>
            <a:r>
              <a:rPr lang="en-US" sz="2000" dirty="0" smtClean="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Moss JA. Gene therapy review. Radiol Technol. 2014 Nov-Dec;86(2):155-80; quiz </a:t>
            </a:r>
            <a:r>
              <a:rPr lang="en-US" sz="2000" dirty="0" smtClean="0">
                <a:latin typeface="Times New Roman" pitchFamily="18" charset="0"/>
                <a:cs typeface="Times New Roman" pitchFamily="18" charset="0"/>
              </a:rPr>
              <a:t>181-4</a:t>
            </a:r>
          </a:p>
          <a:p>
            <a:pPr algn="just"/>
            <a:r>
              <a:rPr lang="en-US" sz="2000" dirty="0">
                <a:latin typeface="Times New Roman" pitchFamily="18" charset="0"/>
                <a:cs typeface="Times New Roman" pitchFamily="18" charset="0"/>
              </a:rPr>
              <a:t>Anguela, X. M. &amp; High, K. A. Entering the modern era of gene therapy. </a:t>
            </a:r>
            <a:r>
              <a:rPr lang="en-US" sz="2000" i="1" dirty="0">
                <a:latin typeface="Times New Roman" pitchFamily="18" charset="0"/>
                <a:cs typeface="Times New Roman" pitchFamily="18" charset="0"/>
              </a:rPr>
              <a:t>Annu Rev. Med.</a:t>
            </a:r>
            <a:r>
              <a:rPr lang="en-US" sz="2000" dirty="0">
                <a:latin typeface="Times New Roman" pitchFamily="18" charset="0"/>
                <a:cs typeface="Times New Roman" pitchFamily="18" charset="0"/>
              </a:rPr>
              <a:t> </a:t>
            </a:r>
            <a:r>
              <a:rPr lang="en-US" sz="2000" b="1" dirty="0">
                <a:latin typeface="Times New Roman" pitchFamily="18" charset="0"/>
                <a:cs typeface="Times New Roman" pitchFamily="18" charset="0"/>
              </a:rPr>
              <a:t>70</a:t>
            </a:r>
            <a:r>
              <a:rPr lang="en-US" sz="2000" dirty="0">
                <a:latin typeface="Times New Roman" pitchFamily="18" charset="0"/>
                <a:cs typeface="Times New Roman" pitchFamily="18" charset="0"/>
              </a:rPr>
              <a:t>, 273–288 (2019</a:t>
            </a:r>
            <a:r>
              <a:rPr lang="en-US" sz="2000" dirty="0" smtClean="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Takeoka, Y., Yurube, T., &amp; Nishida, K. (2020). Gene therapy approach for intervertebral disc degeneration: an update. </a:t>
            </a:r>
            <a:r>
              <a:rPr lang="en-US" sz="2000" i="1" dirty="0">
                <a:latin typeface="Times New Roman" pitchFamily="18" charset="0"/>
                <a:cs typeface="Times New Roman" pitchFamily="18" charset="0"/>
              </a:rPr>
              <a:t>Neurospine</a:t>
            </a:r>
            <a:r>
              <a:rPr lang="en-US" sz="2000" dirty="0">
                <a:latin typeface="Times New Roman" pitchFamily="18" charset="0"/>
                <a:cs typeface="Times New Roman" pitchFamily="18" charset="0"/>
              </a:rPr>
              <a:t>, </a:t>
            </a:r>
            <a:r>
              <a:rPr lang="en-US" sz="2000" i="1" dirty="0">
                <a:latin typeface="Times New Roman" pitchFamily="18" charset="0"/>
                <a:cs typeface="Times New Roman" pitchFamily="18" charset="0"/>
              </a:rPr>
              <a:t>17</a:t>
            </a:r>
            <a:r>
              <a:rPr lang="en-US" sz="2000" dirty="0">
                <a:latin typeface="Times New Roman" pitchFamily="18" charset="0"/>
                <a:cs typeface="Times New Roman" pitchFamily="18" charset="0"/>
              </a:rPr>
              <a:t>(1), 3</a:t>
            </a:r>
            <a:r>
              <a:rPr lang="en-US" sz="2000" dirty="0" smtClean="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Iqubal, A., Iqubal, M. K., Khan, A., Ali, J., Baboota, S., &amp; Haque, S. E. (2020). Gene therapy, a novel therapeutic tool for neurological disorders: Current progress, challenges and future prospective. </a:t>
            </a:r>
            <a:r>
              <a:rPr lang="en-US" sz="2000" i="1" dirty="0">
                <a:latin typeface="Times New Roman" pitchFamily="18" charset="0"/>
                <a:cs typeface="Times New Roman" pitchFamily="18" charset="0"/>
              </a:rPr>
              <a:t>Current Gene Therapy</a:t>
            </a:r>
            <a:r>
              <a:rPr lang="en-US" sz="2000" dirty="0">
                <a:latin typeface="Times New Roman" pitchFamily="18" charset="0"/>
                <a:cs typeface="Times New Roman" pitchFamily="18" charset="0"/>
              </a:rPr>
              <a:t>, </a:t>
            </a:r>
            <a:r>
              <a:rPr lang="en-US" sz="2000" i="1" dirty="0">
                <a:latin typeface="Times New Roman" pitchFamily="18" charset="0"/>
                <a:cs typeface="Times New Roman" pitchFamily="18" charset="0"/>
              </a:rPr>
              <a:t>20</a:t>
            </a:r>
            <a:r>
              <a:rPr lang="en-US" sz="2000" dirty="0">
                <a:latin typeface="Times New Roman" pitchFamily="18" charset="0"/>
                <a:cs typeface="Times New Roman" pitchFamily="18" charset="0"/>
              </a:rPr>
              <a:t>(3), 184-194.</a:t>
            </a:r>
          </a:p>
          <a:p>
            <a:pPr algn="just"/>
            <a:endParaRPr lang="en-US" sz="2000" dirty="0"/>
          </a:p>
          <a:p>
            <a:pPr algn="just"/>
            <a:endParaRPr lang="en-US" sz="2000" dirty="0">
              <a:latin typeface="Times New Roman" pitchFamily="18" charset="0"/>
              <a:cs typeface="Times New Roman" pitchFamily="18" charset="0"/>
            </a:endParaRPr>
          </a:p>
          <a:p>
            <a:pPr marL="0" indent="0">
              <a:buNone/>
            </a:pPr>
            <a:endParaRPr lang="en-US" sz="2000" dirty="0"/>
          </a:p>
          <a:p>
            <a:pPr marL="0" indent="0" algn="just">
              <a:buNone/>
            </a:pPr>
            <a:endParaRPr lang="en-US" sz="2000" dirty="0"/>
          </a:p>
          <a:p>
            <a:pPr algn="just"/>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77003152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6200" y="0"/>
            <a:ext cx="8915400" cy="6473952"/>
          </a:xfrm>
        </p:spPr>
        <p:txBody>
          <a:bodyPr>
            <a:normAutofit/>
          </a:bodyPr>
          <a:lstStyle/>
          <a:p>
            <a:pPr algn="just"/>
            <a:r>
              <a:rPr lang="en-US" sz="2200" dirty="0">
                <a:latin typeface="Times New Roman" pitchFamily="18" charset="0"/>
                <a:cs typeface="Times New Roman" pitchFamily="18" charset="0"/>
              </a:rPr>
              <a:t>https://www.ncbi.nlm.nih.gov/pubmed/12378268</a:t>
            </a:r>
          </a:p>
          <a:p>
            <a:pPr algn="just"/>
            <a:r>
              <a:rPr lang="en-US" sz="2200" dirty="0">
                <a:latin typeface="Times New Roman" pitchFamily="18" charset="0"/>
                <a:cs typeface="Times New Roman" pitchFamily="18" charset="0"/>
              </a:rPr>
              <a:t>https://bioone.org/journals/the-arabidopsis-book/volume-2017/issue-15/tab.0186/Agrobacterium-Mediated-Plant-Transformation-Biology-and-Applications/10.1199/tab.0186.full</a:t>
            </a:r>
          </a:p>
          <a:p>
            <a:pPr algn="just"/>
            <a:r>
              <a:rPr lang="en-US" sz="2200" dirty="0">
                <a:latin typeface="Times New Roman" pitchFamily="18" charset="0"/>
                <a:cs typeface="Times New Roman" pitchFamily="18" charset="0"/>
              </a:rPr>
              <a:t>https://www.intechopen.com/books/transgenic-plants-advances-and-limitations/methods-to-transfer-foreign-genes-to-plants.</a:t>
            </a:r>
          </a:p>
          <a:p>
            <a:pPr algn="just"/>
            <a:r>
              <a:rPr lang="en-US" sz="2200" dirty="0">
                <a:latin typeface="Times New Roman" pitchFamily="18" charset="0"/>
                <a:cs typeface="Times New Roman" pitchFamily="18" charset="0"/>
              </a:rPr>
              <a:t>https://onlinelibrary.wiley.com/doi/abs/10.1002/0470869143.kc014</a:t>
            </a:r>
          </a:p>
          <a:p>
            <a:pPr algn="just"/>
            <a:r>
              <a:rPr lang="en-US" sz="2200" dirty="0">
                <a:latin typeface="Times New Roman" pitchFamily="18" charset="0"/>
                <a:cs typeface="Times New Roman" pitchFamily="18" charset="0"/>
              </a:rPr>
              <a:t>http://nepad-abne.net/biotechnology/process-of-developing-genetically-modified-gm-crops/plant-transformation-using-particle-bombardment/</a:t>
            </a:r>
          </a:p>
          <a:p>
            <a:pPr algn="just"/>
            <a:r>
              <a:rPr lang="en-US" sz="2200" dirty="0">
                <a:latin typeface="Times New Roman" pitchFamily="18" charset="0"/>
                <a:cs typeface="Times New Roman" pitchFamily="18" charset="0"/>
              </a:rPr>
              <a:t>https://www.ncbi.nlm.nih.gov/pubmed/15310913</a:t>
            </a:r>
          </a:p>
          <a:p>
            <a:pPr algn="just"/>
            <a:r>
              <a:rPr lang="en-US" sz="2200" dirty="0">
                <a:latin typeface="Times New Roman" pitchFamily="18" charset="0"/>
                <a:cs typeface="Times New Roman" pitchFamily="18" charset="0"/>
              </a:rPr>
              <a:t>https://en.wikipedia.org/wiki/Electroporation</a:t>
            </a:r>
          </a:p>
          <a:p>
            <a:pPr algn="just"/>
            <a:r>
              <a:rPr lang="en-US" sz="2200" dirty="0">
                <a:latin typeface="Times New Roman" pitchFamily="18" charset="0"/>
                <a:cs typeface="Times New Roman" pitchFamily="18" charset="0"/>
              </a:rPr>
              <a:t>https://link.springer.com/chapter/10.1007/978-1-4613-1159-1_10</a:t>
            </a:r>
          </a:p>
          <a:p>
            <a:pPr algn="just"/>
            <a:r>
              <a:rPr lang="en-US" sz="2200" dirty="0">
                <a:latin typeface="Times New Roman" pitchFamily="18" charset="0"/>
                <a:cs typeface="Times New Roman" pitchFamily="18" charset="0"/>
              </a:rPr>
              <a:t>https://www.sciencedirect.com/science/article/pii/S0091679X08610432</a:t>
            </a:r>
          </a:p>
          <a:p>
            <a:pPr marL="0" indent="0" algn="just">
              <a:buNone/>
            </a:pPr>
            <a:endParaRPr lang="en-US" sz="2200" dirty="0">
              <a:latin typeface="Times New Roman" pitchFamily="18" charset="0"/>
              <a:cs typeface="Times New Roman" pitchFamily="18" charset="0"/>
            </a:endParaRPr>
          </a:p>
          <a:p>
            <a:pPr marL="0" indent="0" algn="just">
              <a:buNone/>
            </a:pPr>
            <a:endParaRPr lang="en-US" sz="2200" dirty="0">
              <a:latin typeface="Times New Roman" pitchFamily="18" charset="0"/>
              <a:cs typeface="Times New Roman" pitchFamily="18" charset="0"/>
            </a:endParaRPr>
          </a:p>
          <a:p>
            <a:pPr marL="0" indent="0">
              <a:buNone/>
            </a:pPr>
            <a:endParaRPr lang="en-US" dirty="0"/>
          </a:p>
        </p:txBody>
      </p:sp>
    </p:spTree>
    <p:extLst>
      <p:ext uri="{BB962C8B-B14F-4D97-AF65-F5344CB8AC3E}">
        <p14:creationId xmlns:p14="http://schemas.microsoft.com/office/powerpoint/2010/main" val="291249328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6200" y="-152400"/>
            <a:ext cx="8686800" cy="6858000"/>
          </a:xfrm>
        </p:spPr>
        <p:txBody>
          <a:bodyPr/>
          <a:lstStyle/>
          <a:p>
            <a:endParaRPr lang="en-US" dirty="0"/>
          </a:p>
        </p:txBody>
      </p:sp>
      <p:pic>
        <p:nvPicPr>
          <p:cNvPr id="7170" name="Picture 2" descr="C:\Users\AL-RASHEED COMPUTERS\Downloads\than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839200" cy="6705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05175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7709"/>
            <a:ext cx="8610600" cy="6446243"/>
          </a:xfrm>
        </p:spPr>
        <p:txBody>
          <a:bodyPr/>
          <a:lstStyle/>
          <a:p>
            <a:pPr algn="just">
              <a:buFont typeface="Wingdings" pitchFamily="2" charset="2"/>
              <a:buChar char="§"/>
            </a:pPr>
            <a:r>
              <a:rPr lang="en-US" sz="2000" dirty="0">
                <a:latin typeface="Times New Roman" pitchFamily="18" charset="0"/>
                <a:cs typeface="Times New Roman" pitchFamily="18" charset="0"/>
              </a:rPr>
              <a:t>Gene therapy can be broadly defined as a transfer of genetic material to cure a disease or at least to improve the clinical status of a </a:t>
            </a:r>
            <a:r>
              <a:rPr lang="en-US" sz="2000" dirty="0" smtClean="0">
                <a:latin typeface="Times New Roman" pitchFamily="18" charset="0"/>
                <a:cs typeface="Times New Roman" pitchFamily="18" charset="0"/>
              </a:rPr>
              <a:t>patient</a:t>
            </a:r>
            <a:r>
              <a:rPr lang="en-US" dirty="0" smtClean="0"/>
              <a:t>.</a:t>
            </a:r>
          </a:p>
          <a:p>
            <a:pPr algn="just">
              <a:buFont typeface="Wingdings" pitchFamily="2" charset="2"/>
              <a:buChar char="§"/>
            </a:pPr>
            <a:r>
              <a:rPr lang="en-US" sz="2000" dirty="0">
                <a:latin typeface="Times New Roman" pitchFamily="18" charset="0"/>
                <a:cs typeface="Times New Roman" pitchFamily="18" charset="0"/>
              </a:rPr>
              <a:t>One of the basic concepts of gene therapy is to transform viruses into genetic shuttles,  which would deliver the gene of interest into the target </a:t>
            </a:r>
            <a:r>
              <a:rPr lang="en-US" sz="2000" dirty="0" smtClean="0">
                <a:latin typeface="Times New Roman" pitchFamily="18" charset="0"/>
                <a:cs typeface="Times New Roman" pitchFamily="18" charset="0"/>
              </a:rPr>
              <a:t>cells.</a:t>
            </a:r>
            <a:endParaRPr lang="en-US" sz="2000" dirty="0">
              <a:latin typeface="Times New Roman" pitchFamily="18" charset="0"/>
              <a:cs typeface="Times New Roman" pitchFamily="18" charset="0"/>
            </a:endParaRPr>
          </a:p>
        </p:txBody>
      </p:sp>
      <p:pic>
        <p:nvPicPr>
          <p:cNvPr id="1026" name="Picture 2" descr="C:\Users\AL-RASHEED COMPUTERS\Pictures\Gene-Therapy.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836" y="1447800"/>
            <a:ext cx="8667750" cy="518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3689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6200" y="1524000"/>
            <a:ext cx="8839200" cy="5334000"/>
          </a:xfrm>
        </p:spPr>
        <p:txBody>
          <a:bodyPr/>
          <a:lstStyle/>
          <a:p>
            <a:pPr algn="just">
              <a:buFont typeface="Wingdings" pitchFamily="2" charset="2"/>
              <a:buChar char="§"/>
            </a:pPr>
            <a:r>
              <a:rPr lang="en-US" sz="2000" dirty="0">
                <a:latin typeface="Times New Roman" pitchFamily="18" charset="0"/>
                <a:cs typeface="Times New Roman" pitchFamily="18" charset="0"/>
              </a:rPr>
              <a:t>In the figure, the cell with the defective gene is injected with a normal gene which helps in the normal functioning of the cell</a:t>
            </a:r>
            <a:r>
              <a:rPr lang="en-US" dirty="0" smtClean="0"/>
              <a:t>.</a:t>
            </a:r>
          </a:p>
          <a:p>
            <a:pPr algn="just">
              <a:buFont typeface="Wingdings" pitchFamily="2" charset="2"/>
              <a:buChar char="§"/>
            </a:pPr>
            <a:r>
              <a:rPr lang="en-US" sz="2000" dirty="0">
                <a:latin typeface="Times New Roman" pitchFamily="18" charset="0"/>
                <a:cs typeface="Times New Roman" pitchFamily="18" charset="0"/>
              </a:rPr>
              <a:t>This technique is employed mainly to fight against the diseases in the human body and also to treat genetic disorders. The damaged proteins are replaced in the cell by the insertion of DNA into that cell. Generally, improper protein production in the cell leads to </a:t>
            </a:r>
            <a:r>
              <a:rPr lang="en-US" sz="2000" dirty="0" smtClean="0">
                <a:latin typeface="Times New Roman" pitchFamily="18" charset="0"/>
                <a:cs typeface="Times New Roman" pitchFamily="18" charset="0"/>
              </a:rPr>
              <a:t>diseases.</a:t>
            </a:r>
          </a:p>
          <a:p>
            <a:pPr algn="just">
              <a:buFont typeface="Wingdings" pitchFamily="2" charset="2"/>
              <a:buChar char="§"/>
            </a:pPr>
            <a:r>
              <a:rPr lang="en-US" sz="2000" dirty="0">
                <a:latin typeface="Times New Roman" pitchFamily="18" charset="0"/>
                <a:cs typeface="Times New Roman" pitchFamily="18" charset="0"/>
              </a:rPr>
              <a:t>These diseases are treated using a gene therapy technique. For example, </a:t>
            </a:r>
            <a:r>
              <a:rPr lang="en-US" sz="2000" dirty="0">
                <a:latin typeface="Times New Roman" pitchFamily="18" charset="0"/>
                <a:cs typeface="Times New Roman" pitchFamily="18" charset="0"/>
                <a:hlinkClick r:id="rId2"/>
              </a:rPr>
              <a:t>cancer </a:t>
            </a:r>
            <a:r>
              <a:rPr lang="en-US" sz="2000" dirty="0">
                <a:latin typeface="Times New Roman" pitchFamily="18" charset="0"/>
                <a:cs typeface="Times New Roman" pitchFamily="18" charset="0"/>
              </a:rPr>
              <a:t>cells contain faulty cells which are different from the normal cells and have defective proteins. Hence, if these proteins are not replaced, this disease would prove to be </a:t>
            </a:r>
            <a:r>
              <a:rPr lang="en-US" sz="2000" dirty="0" smtClean="0">
                <a:latin typeface="Times New Roman" pitchFamily="18" charset="0"/>
                <a:cs typeface="Times New Roman" pitchFamily="18" charset="0"/>
              </a:rPr>
              <a:t>fatal</a:t>
            </a:r>
            <a:r>
              <a:rPr lang="en-US" sz="2000" b="1" dirty="0" smtClean="0">
                <a:latin typeface="Times New Roman" pitchFamily="18" charset="0"/>
                <a:cs typeface="Times New Roman" pitchFamily="18" charset="0"/>
              </a:rPr>
              <a:t>.( </a:t>
            </a:r>
            <a:r>
              <a:rPr lang="en-US" sz="2000" b="1" dirty="0"/>
              <a:t>Goswami, R., </a:t>
            </a:r>
            <a:r>
              <a:rPr lang="en-US" sz="2000" b="1" dirty="0" smtClean="0"/>
              <a:t>2019</a:t>
            </a:r>
            <a:r>
              <a:rPr lang="en-US" sz="2000" dirty="0" smtClean="0"/>
              <a:t>).</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40244791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latin typeface="Times New Roman" pitchFamily="18" charset="0"/>
                <a:cs typeface="Times New Roman" pitchFamily="18" charset="0"/>
              </a:rPr>
              <a:t>Types of gene therapy:</a:t>
            </a:r>
            <a:endParaRPr lang="en-US" sz="3600" b="1"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0" y="1371600"/>
            <a:ext cx="8915400" cy="5486400"/>
          </a:xfrm>
        </p:spPr>
        <p:txBody>
          <a:bodyPr/>
          <a:lstStyle/>
          <a:p>
            <a:pPr marL="0" indent="0">
              <a:buNone/>
            </a:pPr>
            <a:r>
              <a:rPr lang="en-US" dirty="0" smtClean="0">
                <a:latin typeface="Times New Roman" pitchFamily="18" charset="0"/>
                <a:cs typeface="Times New Roman" pitchFamily="18" charset="0"/>
              </a:rPr>
              <a:t>Two types of gene therapy</a:t>
            </a:r>
          </a:p>
          <a:p>
            <a:pPr>
              <a:buFont typeface="Wingdings" pitchFamily="2" charset="2"/>
              <a:buChar char="v"/>
            </a:pPr>
            <a:r>
              <a:rPr lang="en-US" dirty="0" smtClean="0">
                <a:latin typeface="Times New Roman" pitchFamily="18" charset="0"/>
                <a:cs typeface="Times New Roman" pitchFamily="18" charset="0"/>
              </a:rPr>
              <a:t>Somatic gene therapy</a:t>
            </a:r>
          </a:p>
          <a:p>
            <a:pPr>
              <a:buFont typeface="Wingdings" pitchFamily="2" charset="2"/>
              <a:buChar char="v"/>
            </a:pPr>
            <a:r>
              <a:rPr lang="en-US" dirty="0" smtClean="0">
                <a:latin typeface="Times New Roman" pitchFamily="18" charset="0"/>
                <a:cs typeface="Times New Roman" pitchFamily="18" charset="0"/>
              </a:rPr>
              <a:t>Germ line gene therapy</a:t>
            </a:r>
          </a:p>
          <a:p>
            <a:pPr marL="457200" indent="-457200" algn="ctr">
              <a:buFont typeface="+mj-lt"/>
              <a:buAutoNum type="arabicParenR"/>
            </a:pPr>
            <a:r>
              <a:rPr lang="en-US" b="1" dirty="0" smtClean="0">
                <a:latin typeface="Times New Roman" pitchFamily="18" charset="0"/>
                <a:cs typeface="Times New Roman" pitchFamily="18" charset="0"/>
              </a:rPr>
              <a:t>Somatic gene therapy</a:t>
            </a:r>
            <a:r>
              <a:rPr lang="en-US" dirty="0" smtClean="0"/>
              <a:t>:</a:t>
            </a:r>
          </a:p>
          <a:p>
            <a:pPr marL="0" indent="0" algn="just">
              <a:buNone/>
            </a:pPr>
            <a:r>
              <a:rPr lang="en-US" dirty="0" smtClean="0">
                <a:latin typeface="Times New Roman" pitchFamily="18" charset="0"/>
                <a:cs typeface="Times New Roman" pitchFamily="18" charset="0"/>
              </a:rPr>
              <a:t>Somatic gene therapy involves introducing a ‘good’ gene into targeted cells with the end results of treating the patient – not the future children</a:t>
            </a:r>
            <a:r>
              <a:rPr lang="en-US" dirty="0" smtClean="0"/>
              <a:t>. </a:t>
            </a:r>
            <a:r>
              <a:rPr lang="en-US" dirty="0" smtClean="0">
                <a:latin typeface="Times New Roman" pitchFamily="18" charset="0"/>
                <a:cs typeface="Times New Roman" pitchFamily="18" charset="0"/>
              </a:rPr>
              <a:t>Three categories of somatic cell gene therapy</a:t>
            </a:r>
            <a:r>
              <a:rPr lang="en-US" dirty="0" smtClean="0"/>
              <a:t>:</a:t>
            </a:r>
          </a:p>
          <a:p>
            <a:pPr algn="just">
              <a:buFont typeface="Wingdings" pitchFamily="2" charset="2"/>
              <a:buChar char="ü"/>
            </a:pPr>
            <a:r>
              <a:rPr lang="en-US" dirty="0" smtClean="0"/>
              <a:t>Ex vivo</a:t>
            </a:r>
          </a:p>
          <a:p>
            <a:pPr algn="just">
              <a:buFont typeface="Wingdings" pitchFamily="2" charset="2"/>
              <a:buChar char="ü"/>
            </a:pPr>
            <a:r>
              <a:rPr lang="en-US" dirty="0" smtClean="0"/>
              <a:t>In situ</a:t>
            </a:r>
          </a:p>
          <a:p>
            <a:pPr algn="just">
              <a:buFont typeface="Wingdings" pitchFamily="2" charset="2"/>
              <a:buChar char="ü"/>
            </a:pPr>
            <a:r>
              <a:rPr lang="en-US" dirty="0" smtClean="0"/>
              <a:t>In vivo</a:t>
            </a:r>
          </a:p>
          <a:p>
            <a:pPr marL="0" indent="0" algn="just">
              <a:buNone/>
            </a:pPr>
            <a:endParaRPr lang="en-US" dirty="0" smtClean="0"/>
          </a:p>
          <a:p>
            <a:pPr marL="0" indent="0" algn="just">
              <a:buNone/>
            </a:pPr>
            <a:endParaRPr lang="en-US" dirty="0"/>
          </a:p>
        </p:txBody>
      </p:sp>
    </p:spTree>
    <p:extLst>
      <p:ext uri="{BB962C8B-B14F-4D97-AF65-F5344CB8AC3E}">
        <p14:creationId xmlns:p14="http://schemas.microsoft.com/office/powerpoint/2010/main" val="15108520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extLst>
              <p:ext uri="{D42A27DB-BD31-4B8C-83A1-F6EECF244321}">
                <p14:modId xmlns:p14="http://schemas.microsoft.com/office/powerpoint/2010/main" val="1064140184"/>
              </p:ext>
            </p:extLst>
          </p:nvPr>
        </p:nvGraphicFramePr>
        <p:xfrm>
          <a:off x="20782" y="1600200"/>
          <a:ext cx="8874443" cy="3640789"/>
        </p:xfrm>
        <a:graphic>
          <a:graphicData uri="http://schemas.openxmlformats.org/drawingml/2006/table">
            <a:tbl>
              <a:tblPr firstRow="1" bandRow="1">
                <a:tableStyleId>{5940675A-B579-460E-94D1-54222C63F5DA}</a:tableStyleId>
              </a:tblPr>
              <a:tblGrid>
                <a:gridCol w="2495450"/>
                <a:gridCol w="3167301"/>
                <a:gridCol w="3211692"/>
              </a:tblGrid>
              <a:tr h="595931">
                <a:tc>
                  <a:txBody>
                    <a:bodyPr/>
                    <a:lstStyle/>
                    <a:p>
                      <a:pPr marL="0" indent="0" algn="ctr">
                        <a:buFont typeface="+mj-lt"/>
                        <a:buNone/>
                      </a:pPr>
                      <a:r>
                        <a:rPr lang="en-US" sz="2400" dirty="0" smtClean="0">
                          <a:latin typeface="Times New Roman" pitchFamily="18" charset="0"/>
                          <a:cs typeface="Times New Roman" pitchFamily="18" charset="0"/>
                        </a:rPr>
                        <a:t>A</a:t>
                      </a:r>
                      <a:endParaRPr lang="en-US" sz="2400" dirty="0">
                        <a:latin typeface="Times New Roman" pitchFamily="18" charset="0"/>
                        <a:cs typeface="Times New Roman" pitchFamily="18" charset="0"/>
                      </a:endParaRPr>
                    </a:p>
                  </a:txBody>
                  <a:tcPr/>
                </a:tc>
                <a:tc>
                  <a:txBody>
                    <a:bodyPr/>
                    <a:lstStyle/>
                    <a:p>
                      <a:pPr marL="0" indent="0" algn="ctr">
                        <a:buFont typeface="+mj-lt"/>
                        <a:buNone/>
                      </a:pPr>
                      <a:r>
                        <a:rPr lang="en-US" sz="2400" dirty="0" smtClean="0">
                          <a:latin typeface="Times New Roman" pitchFamily="18" charset="0"/>
                          <a:cs typeface="Times New Roman" pitchFamily="18" charset="0"/>
                        </a:rPr>
                        <a:t>B</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C</a:t>
                      </a:r>
                      <a:endParaRPr lang="en-US" sz="2400" dirty="0">
                        <a:latin typeface="Times New Roman" pitchFamily="18" charset="0"/>
                        <a:cs typeface="Times New Roman" pitchFamily="18" charset="0"/>
                      </a:endParaRPr>
                    </a:p>
                  </a:txBody>
                  <a:tcPr/>
                </a:tc>
              </a:tr>
              <a:tr h="0">
                <a:tc>
                  <a:txBody>
                    <a:bodyPr/>
                    <a:lstStyle/>
                    <a:p>
                      <a:pPr algn="ctr"/>
                      <a:r>
                        <a:rPr lang="en-US" sz="3200" dirty="0" smtClean="0">
                          <a:latin typeface="Times New Roman" pitchFamily="18" charset="0"/>
                          <a:cs typeface="Times New Roman" pitchFamily="18" charset="0"/>
                        </a:rPr>
                        <a:t>Ex vivo</a:t>
                      </a:r>
                      <a:endParaRPr lang="en-US" sz="3200" dirty="0">
                        <a:latin typeface="Times New Roman" pitchFamily="18" charset="0"/>
                        <a:cs typeface="Times New Roman" pitchFamily="18" charset="0"/>
                      </a:endParaRPr>
                    </a:p>
                  </a:txBody>
                  <a:tcPr/>
                </a:tc>
                <a:tc>
                  <a:txBody>
                    <a:bodyPr/>
                    <a:lstStyle/>
                    <a:p>
                      <a:pPr algn="ctr"/>
                      <a:r>
                        <a:rPr lang="en-US" sz="3200" dirty="0" smtClean="0">
                          <a:latin typeface="Times New Roman" pitchFamily="18" charset="0"/>
                          <a:cs typeface="Times New Roman" pitchFamily="18" charset="0"/>
                        </a:rPr>
                        <a:t>In situ</a:t>
                      </a:r>
                      <a:endParaRPr lang="en-US" sz="3200" dirty="0">
                        <a:latin typeface="Times New Roman" pitchFamily="18" charset="0"/>
                        <a:cs typeface="Times New Roman" pitchFamily="18" charset="0"/>
                      </a:endParaRPr>
                    </a:p>
                  </a:txBody>
                  <a:tcPr/>
                </a:tc>
                <a:tc>
                  <a:txBody>
                    <a:bodyPr/>
                    <a:lstStyle/>
                    <a:p>
                      <a:pPr algn="ctr"/>
                      <a:r>
                        <a:rPr lang="en-US" sz="3200" dirty="0" smtClean="0">
                          <a:latin typeface="Times New Roman" pitchFamily="18" charset="0"/>
                          <a:cs typeface="Times New Roman" pitchFamily="18" charset="0"/>
                        </a:rPr>
                        <a:t>In vivo</a:t>
                      </a:r>
                      <a:endParaRPr lang="en-US" sz="3200" dirty="0">
                        <a:latin typeface="Times New Roman" pitchFamily="18" charset="0"/>
                        <a:cs typeface="Times New Roman" pitchFamily="18" charset="0"/>
                      </a:endParaRPr>
                    </a:p>
                  </a:txBody>
                  <a:tcPr/>
                </a:tc>
              </a:tr>
              <a:tr h="2465738">
                <a:tc>
                  <a:txBody>
                    <a:bodyPr/>
                    <a:lstStyle/>
                    <a:p>
                      <a:pPr algn="just"/>
                      <a:r>
                        <a:rPr lang="en-US" sz="2400" dirty="0" smtClean="0">
                          <a:latin typeface="Times New Roman" pitchFamily="18" charset="0"/>
                          <a:cs typeface="Times New Roman" pitchFamily="18" charset="0"/>
                        </a:rPr>
                        <a:t>Cells removed</a:t>
                      </a:r>
                      <a:r>
                        <a:rPr lang="en-US" sz="2400" baseline="0" dirty="0" smtClean="0">
                          <a:latin typeface="Times New Roman" pitchFamily="18" charset="0"/>
                          <a:cs typeface="Times New Roman" pitchFamily="18" charset="0"/>
                        </a:rPr>
                        <a:t> from body. Incubated with vector and gene- engineered cells returned to body</a:t>
                      </a:r>
                      <a:r>
                        <a:rPr lang="en-US" baseline="0" dirty="0" smtClean="0"/>
                        <a:t>.</a:t>
                      </a:r>
                      <a:endParaRPr lang="en-US" dirty="0"/>
                    </a:p>
                  </a:txBody>
                  <a:tcPr/>
                </a:tc>
                <a:tc>
                  <a:txBody>
                    <a:bodyPr/>
                    <a:lstStyle/>
                    <a:p>
                      <a:pPr algn="just"/>
                      <a:r>
                        <a:rPr lang="en-US" sz="2400" dirty="0" smtClean="0">
                          <a:latin typeface="Times New Roman" pitchFamily="18" charset="0"/>
                          <a:cs typeface="Times New Roman" pitchFamily="18" charset="0"/>
                        </a:rPr>
                        <a:t>Vector is placed directly into the affected tissues</a:t>
                      </a:r>
                      <a:r>
                        <a:rPr lang="en-US" dirty="0" smtClean="0"/>
                        <a:t>.</a:t>
                      </a:r>
                      <a:endParaRPr lang="en-US" dirty="0"/>
                    </a:p>
                  </a:txBody>
                  <a:tcPr/>
                </a:tc>
                <a:tc>
                  <a:txBody>
                    <a:bodyPr/>
                    <a:lstStyle/>
                    <a:p>
                      <a:pPr algn="just"/>
                      <a:r>
                        <a:rPr lang="en-US" sz="2400" dirty="0" smtClean="0">
                          <a:latin typeface="Times New Roman" pitchFamily="18" charset="0"/>
                          <a:cs typeface="Times New Roman" pitchFamily="18" charset="0"/>
                        </a:rPr>
                        <a:t>Vector injected directly into the blood stream</a:t>
                      </a:r>
                      <a:endParaRPr lang="en-US" sz="2400"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13616606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a:xfrm>
            <a:off x="76200" y="1600200"/>
            <a:ext cx="8686800" cy="5257800"/>
          </a:xfrm>
        </p:spPr>
        <p:txBody>
          <a:bodyPr/>
          <a:lstStyle/>
          <a:p>
            <a:endParaRPr lang="en-US" dirty="0"/>
          </a:p>
        </p:txBody>
      </p:sp>
      <p:pic>
        <p:nvPicPr>
          <p:cNvPr id="2050" name="Picture 2" descr="C:\Users\AL-RASHEED COMPUTERS\Pictures\sk195_5_002i.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28" y="304800"/>
            <a:ext cx="8679872" cy="6324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32810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latin typeface="Times New Roman" pitchFamily="18" charset="0"/>
                <a:cs typeface="Times New Roman" pitchFamily="18" charset="0"/>
              </a:rPr>
              <a:t>Germ line gene therapy</a:t>
            </a:r>
            <a:endParaRPr lang="en-US" sz="36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110836" y="1600200"/>
            <a:ext cx="8652164" cy="5029200"/>
          </a:xfrm>
        </p:spPr>
        <p:txBody>
          <a:bodyPr/>
          <a:lstStyle/>
          <a:p>
            <a:pPr marL="0" indent="0" algn="just">
              <a:buNone/>
            </a:pPr>
            <a:r>
              <a:rPr lang="en-US" dirty="0" smtClean="0">
                <a:latin typeface="Times New Roman" pitchFamily="18" charset="0"/>
                <a:cs typeface="Times New Roman" pitchFamily="18" charset="0"/>
              </a:rPr>
              <a:t>Germ line gene therapy involves modifying the genes in egg or sperm cells, which will then pass any genetic changes to future generations as well</a:t>
            </a:r>
            <a:r>
              <a:rPr lang="en-US" dirty="0" smtClean="0"/>
              <a:t>.(</a:t>
            </a:r>
            <a:r>
              <a:rPr lang="en-US" b="1" dirty="0">
                <a:latin typeface="Times New Roman" pitchFamily="18" charset="0"/>
                <a:cs typeface="Times New Roman" pitchFamily="18" charset="0"/>
              </a:rPr>
              <a:t>Moss </a:t>
            </a:r>
            <a:r>
              <a:rPr lang="en-US" b="1" dirty="0" smtClean="0">
                <a:latin typeface="Times New Roman" pitchFamily="18" charset="0"/>
                <a:cs typeface="Times New Roman" pitchFamily="18" charset="0"/>
              </a:rPr>
              <a:t>JA.2014</a:t>
            </a:r>
            <a:r>
              <a:rPr lang="en-US" dirty="0" smtClean="0"/>
              <a:t>)</a:t>
            </a:r>
          </a:p>
          <a:p>
            <a:pPr marL="0" indent="0" algn="just">
              <a:buNone/>
            </a:pPr>
            <a:endParaRPr lang="en-US" dirty="0"/>
          </a:p>
        </p:txBody>
      </p:sp>
      <p:pic>
        <p:nvPicPr>
          <p:cNvPr id="3074" name="Picture 2" descr="C:\Users\AL-RASHEED COMPUTERS\Pictures\banners-debate-eggsper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0" y="2971799"/>
            <a:ext cx="8699500" cy="38862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24490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1038</TotalTime>
  <Words>2276</Words>
  <Application>Microsoft Office PowerPoint</Application>
  <PresentationFormat>On-screen Show (4:3)</PresentationFormat>
  <Paragraphs>216</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Oriel</vt:lpstr>
      <vt:lpstr>PROTOCOL OF GENE THERAPY PLANT EXTRACT IN HUMAN BEINGS</vt:lpstr>
      <vt:lpstr>CONTENTS:</vt:lpstr>
      <vt:lpstr>INTRODUCTION:</vt:lpstr>
      <vt:lpstr>PowerPoint Presentation</vt:lpstr>
      <vt:lpstr>PowerPoint Presentation</vt:lpstr>
      <vt:lpstr>Types of gene therapy:</vt:lpstr>
      <vt:lpstr>PowerPoint Presentation</vt:lpstr>
      <vt:lpstr>PowerPoint Presentation</vt:lpstr>
      <vt:lpstr>Germ line gene therapy</vt:lpstr>
      <vt:lpstr>GENE THERAPY STRATEGIES</vt:lpstr>
      <vt:lpstr>1: Gene augmentation therapy:</vt:lpstr>
      <vt:lpstr>2: Gene inhibition therapy</vt:lpstr>
      <vt:lpstr>3: Gene replacement therapy</vt:lpstr>
      <vt:lpstr>4: GENE CORRECTION</vt:lpstr>
      <vt:lpstr>5. PRODRUG THERAPY</vt:lpstr>
      <vt:lpstr>APPLICATION </vt:lpstr>
      <vt:lpstr>Problems with gene therapy</vt:lpstr>
      <vt:lpstr>Protocol</vt:lpstr>
      <vt:lpstr>PowerPoint Presentation</vt:lpstr>
      <vt:lpstr>Methods of plant transformation </vt:lpstr>
      <vt:lpstr>Indirect method: </vt:lpstr>
      <vt:lpstr>PowerPoint Presentation</vt:lpstr>
      <vt:lpstr>Direct Methods </vt:lpstr>
      <vt:lpstr>2. Polyethylene (glycol mediated transformation) the chemical method: </vt:lpstr>
      <vt:lpstr>PowerPoint Presentation</vt:lpstr>
      <vt:lpstr>3. Electroporation </vt:lpstr>
      <vt:lpstr>PowerPoint Presentation</vt:lpstr>
      <vt:lpstr>PowerPoint Presentation</vt:lpstr>
      <vt:lpstr>PowerPoint Presentation</vt:lpstr>
      <vt:lpstr>Gene therapy in human diseases:</vt:lpstr>
      <vt:lpstr>Severe Combined immune deficiency:</vt:lpstr>
      <vt:lpstr>Chronic Granulomatous disorder:</vt:lpstr>
      <vt:lpstr>Blindness:</vt:lpstr>
      <vt:lpstr>CANCER:</vt:lpstr>
      <vt:lpstr>Neurodegenerative</vt:lpstr>
      <vt:lpstr>REFERANCES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AL-RASHEED COMPUTERS</dc:creator>
  <cp:lastModifiedBy>AL-RASHEED COMPUTERS</cp:lastModifiedBy>
  <cp:revision>68</cp:revision>
  <dcterms:created xsi:type="dcterms:W3CDTF">2020-11-12T12:01:26Z</dcterms:created>
  <dcterms:modified xsi:type="dcterms:W3CDTF">2020-11-20T17:09:03Z</dcterms:modified>
</cp:coreProperties>
</file>