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41"/>
  </p:notesMasterIdLst>
  <p:handoutMasterIdLst>
    <p:handoutMasterId r:id="rId42"/>
  </p:handoutMasterIdLst>
  <p:sldIdLst>
    <p:sldId id="257" r:id="rId2"/>
    <p:sldId id="259" r:id="rId3"/>
    <p:sldId id="260" r:id="rId4"/>
    <p:sldId id="261" r:id="rId5"/>
    <p:sldId id="263" r:id="rId6"/>
    <p:sldId id="264" r:id="rId7"/>
    <p:sldId id="266" r:id="rId8"/>
    <p:sldId id="268" r:id="rId9"/>
    <p:sldId id="269" r:id="rId10"/>
    <p:sldId id="270" r:id="rId11"/>
    <p:sldId id="271" r:id="rId12"/>
    <p:sldId id="272" r:id="rId13"/>
    <p:sldId id="275" r:id="rId14"/>
    <p:sldId id="276" r:id="rId15"/>
    <p:sldId id="277" r:id="rId16"/>
    <p:sldId id="278" r:id="rId17"/>
    <p:sldId id="279" r:id="rId18"/>
    <p:sldId id="281" r:id="rId19"/>
    <p:sldId id="282" r:id="rId20"/>
    <p:sldId id="283" r:id="rId21"/>
    <p:sldId id="284" r:id="rId22"/>
    <p:sldId id="285" r:id="rId23"/>
    <p:sldId id="286" r:id="rId24"/>
    <p:sldId id="288" r:id="rId25"/>
    <p:sldId id="289" r:id="rId26"/>
    <p:sldId id="290" r:id="rId27"/>
    <p:sldId id="304" r:id="rId28"/>
    <p:sldId id="291" r:id="rId29"/>
    <p:sldId id="292" r:id="rId30"/>
    <p:sldId id="293" r:id="rId31"/>
    <p:sldId id="294" r:id="rId32"/>
    <p:sldId id="295" r:id="rId33"/>
    <p:sldId id="296" r:id="rId34"/>
    <p:sldId id="297" r:id="rId35"/>
    <p:sldId id="298" r:id="rId36"/>
    <p:sldId id="299" r:id="rId37"/>
    <p:sldId id="300" r:id="rId38"/>
    <p:sldId id="301" r:id="rId39"/>
    <p:sldId id="30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BF5DC7-63D6-4F8A-8BC7-6F294B62F661}" type="datetimeFigureOut">
              <a:rPr lang="en-US" smtClean="0"/>
              <a:pPr/>
              <a:t>10/25/2020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83A3F0-A0FC-440B-A1A8-906264831F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A6B7A-8FCA-4070-B988-0A176D9674D1}" type="datetimeFigureOut">
              <a:rPr lang="en-US" smtClean="0"/>
              <a:pPr/>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899BE-BE7E-4A5C-9B31-E3EA54861A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8DE21-0315-4593-81CF-407E3DDEEDF5}" type="slidenum">
              <a:rPr lang="en-US"/>
              <a:pPr/>
              <a:t>1</a:t>
            </a:fld>
            <a:endParaRPr lang="en-US"/>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0CB1-31F6-4E0E-8753-E6E7D33A990B}" type="slidenum">
              <a:rPr lang="en-US"/>
              <a:pPr/>
              <a:t>25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71CE8-5E31-4B17-A66E-E73258A49262}" type="slidenum">
              <a:rPr lang="en-US"/>
              <a:pPr/>
              <a:t>26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D65D7-591B-4370-BCC3-89F744AAD082}" type="slidenum">
              <a:rPr lang="en-US"/>
              <a:pPr/>
              <a:t>28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8734C-C7E1-429B-B3F5-E1C6BB5109A2}" type="slidenum">
              <a:rPr lang="en-US"/>
              <a:pPr/>
              <a:t>29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5F462-CCED-45E9-8B6A-65E51848F5BD}" type="slidenum">
              <a:rPr lang="en-US"/>
              <a:pPr/>
              <a:t>30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C63B6-7D62-421B-A33C-E1D4EF39F4C8}" type="slidenum">
              <a:rPr lang="en-US"/>
              <a:pPr/>
              <a:t>31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554A9-6295-4FBB-9CD8-22B5D2DCEF99}" type="slidenum">
              <a:rPr lang="en-US"/>
              <a:pPr/>
              <a:t>32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E0E99-DA15-4047-8214-C7ECC4F53A96}" type="slidenum">
              <a:rPr lang="en-US"/>
              <a:pPr/>
              <a:t>33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6BF7E-BC0B-4AFF-8855-8008039EC9B1}" type="slidenum">
              <a:rPr lang="en-US"/>
              <a:pPr/>
              <a:t>34</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68A29-972B-4B44-A8C2-ABF641438CD6}" type="slidenum">
              <a:rPr lang="en-US"/>
              <a:pPr/>
              <a:t>35</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F92C3-3ED8-4F46-AED9-7424B9ECEC31}" type="slidenum">
              <a:rPr lang="en-US"/>
              <a:pPr/>
              <a:t>13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360CC-7797-4389-9C2B-D3603711890C}" type="slidenum">
              <a:rPr lang="en-US"/>
              <a:pPr/>
              <a:t>36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130B6-385C-42DD-A6D3-023DA622179D}" type="slidenum">
              <a:rPr lang="en-US"/>
              <a:pPr/>
              <a:t>37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C0C57-A83C-4479-A21F-56B935E45534}" type="slidenum">
              <a:rPr lang="en-US"/>
              <a:pPr/>
              <a:t>38</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E33E2-D81B-4818-B774-D1FFE21ED062}" type="slidenum">
              <a:rPr lang="en-US"/>
              <a:pPr/>
              <a:t>14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82399-1F52-4567-8BDA-1BCC78DB7FDA}" type="slidenum">
              <a:rPr lang="en-US"/>
              <a:pPr/>
              <a:t>15</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984DD-F98B-48D0-B579-10E92F86E905}"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8461C-D167-45BA-B5F9-4FE3082F8513}" type="slidenum">
              <a:rPr lang="en-US"/>
              <a:pPr/>
              <a:t>19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CA374-3BDB-4238-B503-08036D48F118}" type="slidenum">
              <a:rPr lang="en-US"/>
              <a:pPr/>
              <a:t>20</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1851D-31F3-4A72-A46C-44AC642D3A82}" type="slidenum">
              <a:rPr lang="en-US"/>
              <a:pPr/>
              <a:t>21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2E3D0-5FE5-420F-8702-EAF116A2F2B2}" type="slidenum">
              <a:rPr lang="en-US"/>
              <a:pPr/>
              <a:t>24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0022C4B-C6EF-4502-B4DA-1A8E77266C23}" type="slidenum">
              <a:rPr lang="en-US"/>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ransition>
    <p:pull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igfoto.com/sites/galery/sky/08_sky-clouds-x.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jupiterimages.com/itemDetail.aspx?itemID=231472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nr.state.wi.us/org/caer/ce/eek/earth/groundwater/images/trans.gif"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304800"/>
            <a:ext cx="8534400" cy="952500"/>
          </a:xfrm>
        </p:spPr>
        <p:txBody>
          <a:bodyPr>
            <a:normAutofit/>
          </a:bodyPr>
          <a:lstStyle/>
          <a:p>
            <a:r>
              <a:rPr lang="en-US" sz="3600" b="1" dirty="0">
                <a:latin typeface="Times New Roman" pitchFamily="18" charset="0"/>
                <a:cs typeface="Times New Roman" pitchFamily="18" charset="0"/>
              </a:rPr>
              <a:t>What are biogeochemical </a:t>
            </a:r>
            <a:r>
              <a:rPr lang="en-US" sz="3600" b="1" dirty="0" smtClean="0">
                <a:latin typeface="Times New Roman" pitchFamily="18" charset="0"/>
                <a:cs typeface="Times New Roman" pitchFamily="18" charset="0"/>
              </a:rPr>
              <a:t>cycles</a:t>
            </a:r>
            <a:r>
              <a:rPr lang="en-US" sz="3600" b="1" dirty="0">
                <a:latin typeface="Times New Roman" pitchFamily="18" charset="0"/>
                <a:cs typeface="Times New Roman" pitchFamily="18" charset="0"/>
              </a:rPr>
              <a:t>?</a:t>
            </a:r>
          </a:p>
        </p:txBody>
      </p:sp>
      <p:sp>
        <p:nvSpPr>
          <p:cNvPr id="19459" name="Rectangle 3"/>
          <p:cNvSpPr>
            <a:spLocks noGrp="1" noChangeArrowheads="1"/>
          </p:cNvSpPr>
          <p:nvPr>
            <p:ph idx="1"/>
          </p:nvPr>
        </p:nvSpPr>
        <p:spPr>
          <a:xfrm>
            <a:off x="406400" y="1258888"/>
            <a:ext cx="6122988" cy="5599112"/>
          </a:xfrm>
        </p:spPr>
        <p:txBody>
          <a:bodyPr>
            <a:normAutofit/>
          </a:bodyPr>
          <a:lstStyle/>
          <a:p>
            <a:r>
              <a:rPr lang="en-US" sz="2000" dirty="0"/>
              <a:t>Earth system has four parts</a:t>
            </a:r>
          </a:p>
          <a:p>
            <a:pPr lvl="1"/>
            <a:r>
              <a:rPr lang="en-US" sz="2000" dirty="0"/>
              <a:t>Atmosphere</a:t>
            </a:r>
          </a:p>
          <a:p>
            <a:pPr lvl="1"/>
            <a:r>
              <a:rPr lang="en-US" sz="2000" dirty="0"/>
              <a:t>Hydrosphere</a:t>
            </a:r>
          </a:p>
          <a:p>
            <a:pPr lvl="1"/>
            <a:r>
              <a:rPr lang="en-US" sz="2000" dirty="0"/>
              <a:t>Lithosphere</a:t>
            </a:r>
          </a:p>
          <a:p>
            <a:pPr lvl="1"/>
            <a:r>
              <a:rPr lang="en-US" sz="2000" dirty="0"/>
              <a:t>Biosphere</a:t>
            </a:r>
          </a:p>
          <a:p>
            <a:r>
              <a:rPr lang="en-US" sz="2000" b="1" dirty="0"/>
              <a:t>Biogeochemical cycles</a:t>
            </a:r>
            <a:r>
              <a:rPr lang="en-US" sz="2000" dirty="0"/>
              <a:t>: The  chemical interactions (cycles) that exist between     </a:t>
            </a:r>
            <a:endParaRPr lang="en-US" sz="2000" dirty="0" smtClean="0"/>
          </a:p>
          <a:p>
            <a:r>
              <a:rPr lang="en-US" sz="2000" dirty="0" smtClean="0"/>
              <a:t>the </a:t>
            </a:r>
            <a:r>
              <a:rPr lang="en-US" sz="2000" dirty="0"/>
              <a:t>atmosphere, hydrosphere, lithosphere, and biosphere.</a:t>
            </a:r>
          </a:p>
          <a:p>
            <a:r>
              <a:rPr lang="en-US" sz="2000" b="1" dirty="0" err="1"/>
              <a:t>Abiotic</a:t>
            </a:r>
            <a:r>
              <a:rPr lang="en-US" sz="2000" dirty="0"/>
              <a:t> (</a:t>
            </a:r>
            <a:r>
              <a:rPr lang="en-US" sz="2000" dirty="0" err="1"/>
              <a:t>physio</a:t>
            </a:r>
            <a:r>
              <a:rPr lang="en-US" sz="2000" dirty="0"/>
              <a:t>-chemical) and </a:t>
            </a:r>
            <a:r>
              <a:rPr lang="en-US" sz="2000" b="1" dirty="0"/>
              <a:t>biotic</a:t>
            </a:r>
            <a:r>
              <a:rPr lang="en-US" sz="2000" dirty="0"/>
              <a:t> processes drive these cycles</a:t>
            </a:r>
          </a:p>
          <a:p>
            <a:r>
              <a:rPr lang="en-US" sz="2000" dirty="0"/>
              <a:t>Focus on </a:t>
            </a:r>
            <a:r>
              <a:rPr lang="en-US" sz="2000" u="sng" dirty="0"/>
              <a:t>carbon and water</a:t>
            </a:r>
            <a:r>
              <a:rPr lang="en-US" sz="2000" dirty="0"/>
              <a:t> cycles (but could include all necessary elements for life). N - cycle weakly touched on!</a:t>
            </a:r>
          </a:p>
        </p:txBody>
      </p:sp>
      <p:pic>
        <p:nvPicPr>
          <p:cNvPr id="19460" name="Picture 4" descr="spheres3"/>
          <p:cNvPicPr>
            <a:picLocks noChangeAspect="1" noChangeArrowheads="1"/>
          </p:cNvPicPr>
          <p:nvPr/>
        </p:nvPicPr>
        <p:blipFill>
          <a:blip r:embed="rId3"/>
          <a:srcRect l="1996" r="4817"/>
          <a:stretch>
            <a:fillRect/>
          </a:stretch>
        </p:blipFill>
        <p:spPr bwMode="auto">
          <a:xfrm>
            <a:off x="6103938" y="1136650"/>
            <a:ext cx="3040062" cy="3195638"/>
          </a:xfrm>
          <a:prstGeom prst="rect">
            <a:avLst/>
          </a:prstGeom>
          <a:noFill/>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28600"/>
            <a:ext cx="8229600" cy="2222500"/>
          </a:xfrm>
        </p:spPr>
        <p:txBody>
          <a:bodyPr>
            <a:normAutofit/>
          </a:bodyPr>
          <a:lstStyle/>
          <a:p>
            <a:r>
              <a:rPr lang="en-US" sz="2000" dirty="0">
                <a:solidFill>
                  <a:schemeClr val="tx1"/>
                </a:solidFill>
                <a:effectLst/>
              </a:rPr>
              <a:t>As water (in the form of gas) rises higher in the atmosphere, it starts to cool and become a liquid again.  This process is called </a:t>
            </a:r>
            <a:r>
              <a:rPr lang="en-US" sz="2000" b="1" dirty="0">
                <a:solidFill>
                  <a:schemeClr val="tx1"/>
                </a:solidFill>
                <a:effectLst/>
              </a:rPr>
              <a:t>condensation</a:t>
            </a:r>
            <a:r>
              <a:rPr lang="en-US" sz="2000" b="1" dirty="0">
                <a:solidFill>
                  <a:srgbClr val="FF0000"/>
                </a:solidFill>
                <a:effectLst/>
              </a:rPr>
              <a:t>.  </a:t>
            </a:r>
            <a:r>
              <a:rPr lang="en-US" sz="2000" b="1" dirty="0">
                <a:solidFill>
                  <a:schemeClr val="tx1"/>
                </a:solidFill>
                <a:effectLst/>
              </a:rPr>
              <a:t> </a:t>
            </a:r>
            <a:r>
              <a:rPr lang="en-US" sz="2000" dirty="0">
                <a:solidFill>
                  <a:schemeClr val="tx1"/>
                </a:solidFill>
                <a:effectLst/>
              </a:rPr>
              <a:t>When a large amount of water vapor condenses, it results in the formation of clouds.</a:t>
            </a:r>
            <a:r>
              <a:rPr lang="en-US" sz="2000" dirty="0">
                <a:solidFill>
                  <a:srgbClr val="FF0000"/>
                </a:solidFill>
                <a:effectLst/>
              </a:rPr>
              <a:t/>
            </a:r>
            <a:br>
              <a:rPr lang="en-US" sz="2000" dirty="0">
                <a:solidFill>
                  <a:srgbClr val="FF0000"/>
                </a:solidFill>
                <a:effectLst/>
              </a:rPr>
            </a:br>
            <a:endParaRPr lang="en-US" sz="2000" dirty="0">
              <a:solidFill>
                <a:srgbClr val="FF0000"/>
              </a:solidFill>
              <a:effectLst/>
            </a:endParaRPr>
          </a:p>
        </p:txBody>
      </p:sp>
      <p:pic>
        <p:nvPicPr>
          <p:cNvPr id="47108" name="Picture 4" descr="08_sky-clouds-x">
            <a:hlinkClick r:id="rId2"/>
          </p:cNvPr>
          <p:cNvPicPr>
            <a:picLocks noGrp="1" noChangeAspect="1" noChangeArrowheads="1"/>
          </p:cNvPicPr>
          <p:nvPr>
            <p:ph idx="1"/>
          </p:nvPr>
        </p:nvPicPr>
        <p:blipFill>
          <a:blip r:embed="rId3"/>
          <a:stretch>
            <a:fillRect/>
          </a:stretch>
        </p:blipFill>
        <p:spPr>
          <a:xfrm>
            <a:off x="1143000" y="2209800"/>
            <a:ext cx="6734938" cy="4389437"/>
          </a:xfrm>
          <a:no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8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6"/>
                                        </p:tgtEl>
                                        <p:attrNameLst>
                                          <p:attrName>fillcolor</p:attrName>
                                        </p:attrNameLst>
                                      </p:cBhvr>
                                      <p:tavLst>
                                        <p:tav tm="0">
                                          <p:val>
                                            <p:clrVal>
                                              <a:schemeClr val="accent2"/>
                                            </p:clrVal>
                                          </p:val>
                                        </p:tav>
                                        <p:tav tm="50000">
                                          <p:val>
                                            <p:clrVal>
                                              <a:schemeClr val="hlink"/>
                                            </p:clrVal>
                                          </p:val>
                                        </p:tav>
                                      </p:tavLst>
                                    </p:anim>
                                    <p:set>
                                      <p:cBhvr>
                                        <p:cTn id="9" dur="80"/>
                                        <p:tgtEl>
                                          <p:spTgt spid="4710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7108"/>
                                        </p:tgtEl>
                                        <p:attrNameLst>
                                          <p:attrName>style.visibility</p:attrName>
                                        </p:attrNameLst>
                                      </p:cBhvr>
                                      <p:to>
                                        <p:strVal val="visible"/>
                                      </p:to>
                                    </p:set>
                                    <p:animEffect transition="in" filter="dissolve">
                                      <p:cBhvr>
                                        <p:cTn id="14"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85800"/>
            <a:ext cx="8229600" cy="1384300"/>
          </a:xfrm>
        </p:spPr>
        <p:txBody>
          <a:bodyPr>
            <a:normAutofit/>
          </a:bodyPr>
          <a:lstStyle/>
          <a:p>
            <a:r>
              <a:rPr lang="en-US" sz="2000" dirty="0">
                <a:solidFill>
                  <a:schemeClr val="tx1"/>
                </a:solidFill>
                <a:effectLst/>
              </a:rPr>
              <a:t>When the water in the clouds gets too heavy, the water falls back to the earth.  This is called </a:t>
            </a:r>
            <a:r>
              <a:rPr lang="en-US" sz="2000" b="1" dirty="0">
                <a:solidFill>
                  <a:schemeClr val="tx1"/>
                </a:solidFill>
                <a:effectLst/>
              </a:rPr>
              <a:t>precipitation.</a:t>
            </a:r>
            <a:r>
              <a:rPr lang="en-US" sz="2000" dirty="0">
                <a:solidFill>
                  <a:schemeClr val="tx1"/>
                </a:solidFill>
                <a:effectLst/>
              </a:rPr>
              <a:t/>
            </a:r>
            <a:br>
              <a:rPr lang="en-US" sz="2000" dirty="0">
                <a:solidFill>
                  <a:schemeClr val="tx1"/>
                </a:solidFill>
                <a:effectLst/>
              </a:rPr>
            </a:br>
            <a:endParaRPr lang="en-US" sz="2000" dirty="0">
              <a:solidFill>
                <a:schemeClr val="tx1"/>
              </a:solidFill>
              <a:effectLst/>
            </a:endParaRPr>
          </a:p>
        </p:txBody>
      </p:sp>
      <p:pic>
        <p:nvPicPr>
          <p:cNvPr id="46087" name="Picture 7" descr="rain"/>
          <p:cNvPicPr>
            <a:picLocks noChangeAspect="1" noChangeArrowheads="1"/>
          </p:cNvPicPr>
          <p:nvPr/>
        </p:nvPicPr>
        <p:blipFill>
          <a:blip r:embed="rId2"/>
          <a:srcRect/>
          <a:stretch>
            <a:fillRect/>
          </a:stretch>
        </p:blipFill>
        <p:spPr bwMode="auto">
          <a:xfrm>
            <a:off x="2209800" y="2514600"/>
            <a:ext cx="3733800" cy="37338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6087"/>
                                        </p:tgtEl>
                                        <p:attrNameLst>
                                          <p:attrName>style.visibility</p:attrName>
                                        </p:attrNameLst>
                                      </p:cBhvr>
                                      <p:to>
                                        <p:strVal val="visible"/>
                                      </p:to>
                                    </p:set>
                                    <p:animEffect transition="in" filter="dissolve">
                                      <p:cBhvr>
                                        <p:cTn id="14"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1600200"/>
            <a:ext cx="8229600" cy="1371600"/>
          </a:xfrm>
        </p:spPr>
        <p:txBody>
          <a:bodyPr>
            <a:noAutofit/>
          </a:bodyPr>
          <a:lstStyle/>
          <a:p>
            <a:r>
              <a:rPr lang="en-US" sz="2000" dirty="0">
                <a:solidFill>
                  <a:schemeClr val="tx1"/>
                </a:solidFill>
                <a:effectLst/>
              </a:rPr>
              <a:t>When rain falls on the land, some of the water is absorbed into the ground forming pockets of water called groundwater.  Most groundwater eventually returns to the ocean.  Other precipitation runs directly into streams or rivers.  Water that collects in rivers, streams, and oceans is called </a:t>
            </a:r>
            <a:r>
              <a:rPr lang="en-US" sz="2000" b="1" dirty="0">
                <a:solidFill>
                  <a:schemeClr val="tx1"/>
                </a:solidFill>
                <a:effectLst/>
              </a:rPr>
              <a:t>runoff.</a:t>
            </a:r>
            <a:r>
              <a:rPr lang="en-US" sz="2000" dirty="0">
                <a:solidFill>
                  <a:schemeClr val="tx1"/>
                </a:solidFill>
                <a:effectLst/>
              </a:rPr>
              <a:t/>
            </a:r>
            <a:br>
              <a:rPr lang="en-US" sz="2000" dirty="0">
                <a:solidFill>
                  <a:schemeClr val="tx1"/>
                </a:solidFill>
                <a:effectLst/>
              </a:rPr>
            </a:br>
            <a:endParaRPr lang="en-US" sz="2000" dirty="0">
              <a:solidFill>
                <a:schemeClr val="tx1"/>
              </a:solidFill>
              <a:effectLst/>
            </a:endParaRPr>
          </a:p>
        </p:txBody>
      </p:sp>
      <p:pic>
        <p:nvPicPr>
          <p:cNvPr id="45061" name="Picture 5" descr="23147209">
            <a:hlinkClick r:id="rId2"/>
          </p:cNvPr>
          <p:cNvPicPr>
            <a:picLocks noChangeAspect="1" noChangeArrowheads="1"/>
          </p:cNvPicPr>
          <p:nvPr/>
        </p:nvPicPr>
        <p:blipFill>
          <a:blip r:embed="rId3"/>
          <a:srcRect/>
          <a:stretch>
            <a:fillRect/>
          </a:stretch>
        </p:blipFill>
        <p:spPr bwMode="auto">
          <a:xfrm>
            <a:off x="2514600" y="3505200"/>
            <a:ext cx="4191000" cy="27940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58"/>
                                        </p:tgtEl>
                                        <p:attrNameLst>
                                          <p:attrName>style.visibility</p:attrName>
                                        </p:attrNameLst>
                                      </p:cBhvr>
                                      <p:to>
                                        <p:strVal val="visible"/>
                                      </p:to>
                                    </p:set>
                                    <p:anim calcmode="discrete" valueType="clr">
                                      <p:cBhvr override="childStyle">
                                        <p:cTn id="7" dur="80"/>
                                        <p:tgtEl>
                                          <p:spTgt spid="45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8"/>
                                        </p:tgtEl>
                                        <p:attrNameLst>
                                          <p:attrName>fillcolor</p:attrName>
                                        </p:attrNameLst>
                                      </p:cBhvr>
                                      <p:tavLst>
                                        <p:tav tm="0">
                                          <p:val>
                                            <p:clrVal>
                                              <a:schemeClr val="accent2"/>
                                            </p:clrVal>
                                          </p:val>
                                        </p:tav>
                                        <p:tav tm="50000">
                                          <p:val>
                                            <p:clrVal>
                                              <a:schemeClr val="hlink"/>
                                            </p:clrVal>
                                          </p:val>
                                        </p:tav>
                                      </p:tavLst>
                                    </p:anim>
                                    <p:set>
                                      <p:cBhvr>
                                        <p:cTn id="9" dur="80"/>
                                        <p:tgtEl>
                                          <p:spTgt spid="450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5061"/>
                                        </p:tgtEl>
                                        <p:attrNameLst>
                                          <p:attrName>style.visibility</p:attrName>
                                        </p:attrNameLst>
                                      </p:cBhvr>
                                      <p:to>
                                        <p:strVal val="visible"/>
                                      </p:to>
                                    </p:set>
                                    <p:animEffect transition="in" filter="dissolve">
                                      <p:cBhvr>
                                        <p:cTn id="14"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867650" cy="1060450"/>
          </a:xfrm>
        </p:spPr>
        <p:txBody>
          <a:bodyPr>
            <a:normAutofit/>
          </a:bodyPr>
          <a:lstStyle/>
          <a:p>
            <a:r>
              <a:rPr lang="en-US" sz="3600" b="1" dirty="0"/>
              <a:t>Nitrogen Cycle: </a:t>
            </a:r>
          </a:p>
        </p:txBody>
      </p:sp>
      <p:sp>
        <p:nvSpPr>
          <p:cNvPr id="31747" name="Rectangle 3"/>
          <p:cNvSpPr>
            <a:spLocks noGrp="1" noChangeArrowheads="1"/>
          </p:cNvSpPr>
          <p:nvPr>
            <p:ph idx="1"/>
          </p:nvPr>
        </p:nvSpPr>
        <p:spPr>
          <a:xfrm>
            <a:off x="636588" y="1684338"/>
            <a:ext cx="8318500" cy="5078412"/>
          </a:xfrm>
        </p:spPr>
        <p:txBody>
          <a:bodyPr>
            <a:normAutofit/>
          </a:bodyPr>
          <a:lstStyle/>
          <a:p>
            <a:pPr>
              <a:lnSpc>
                <a:spcPct val="90000"/>
              </a:lnSpc>
            </a:pPr>
            <a:r>
              <a:rPr lang="en-US" sz="2000" dirty="0"/>
              <a:t>Nitrogen is in the atmosphere as N</a:t>
            </a:r>
            <a:r>
              <a:rPr lang="en-US" sz="2000" baseline="-25000" dirty="0"/>
              <a:t>2 </a:t>
            </a:r>
            <a:r>
              <a:rPr lang="en-US" sz="2000" dirty="0"/>
              <a:t>(78</a:t>
            </a:r>
            <a:r>
              <a:rPr lang="en-US" sz="2000" dirty="0" smtClean="0"/>
              <a:t>%)</a:t>
            </a:r>
          </a:p>
          <a:p>
            <a:pPr>
              <a:lnSpc>
                <a:spcPct val="90000"/>
              </a:lnSpc>
            </a:pPr>
            <a:endParaRPr lang="en-US" sz="2000" dirty="0"/>
          </a:p>
          <a:p>
            <a:pPr>
              <a:lnSpc>
                <a:spcPct val="90000"/>
              </a:lnSpc>
            </a:pPr>
            <a:r>
              <a:rPr lang="en-US" sz="2000" dirty="0"/>
              <a:t>N</a:t>
            </a:r>
            <a:r>
              <a:rPr lang="en-US" sz="2000" baseline="-25000" dirty="0"/>
              <a:t>2</a:t>
            </a:r>
            <a:r>
              <a:rPr lang="en-US" sz="2000" dirty="0"/>
              <a:t> is an inert gas and cannot be used by plants or </a:t>
            </a:r>
            <a:r>
              <a:rPr lang="en-US" sz="2000" dirty="0" smtClean="0"/>
              <a:t>animals</a:t>
            </a:r>
          </a:p>
          <a:p>
            <a:pPr>
              <a:lnSpc>
                <a:spcPct val="90000"/>
              </a:lnSpc>
            </a:pPr>
            <a:endParaRPr lang="en-US" sz="2000" dirty="0"/>
          </a:p>
          <a:p>
            <a:pPr>
              <a:lnSpc>
                <a:spcPct val="90000"/>
              </a:lnSpc>
            </a:pPr>
            <a:r>
              <a:rPr lang="en-US" sz="2000" dirty="0"/>
              <a:t>N</a:t>
            </a:r>
            <a:r>
              <a:rPr lang="en-US" sz="2000" baseline="-25000" dirty="0"/>
              <a:t>2</a:t>
            </a:r>
            <a:r>
              <a:rPr lang="en-US" sz="2000" dirty="0"/>
              <a:t> can be converted to a usable form via</a:t>
            </a:r>
          </a:p>
          <a:p>
            <a:pPr lvl="1">
              <a:lnSpc>
                <a:spcPct val="90000"/>
              </a:lnSpc>
            </a:pPr>
            <a:r>
              <a:rPr lang="en-US" sz="2000" dirty="0"/>
              <a:t>Lightening </a:t>
            </a:r>
          </a:p>
          <a:p>
            <a:pPr lvl="1">
              <a:lnSpc>
                <a:spcPct val="90000"/>
              </a:lnSpc>
            </a:pPr>
            <a:r>
              <a:rPr lang="en-US" sz="2000" dirty="0"/>
              <a:t>N-fixing plants and cyanobacteria</a:t>
            </a:r>
          </a:p>
          <a:p>
            <a:pPr lvl="1">
              <a:lnSpc>
                <a:spcPct val="90000"/>
              </a:lnSpc>
            </a:pPr>
            <a:r>
              <a:rPr lang="en-US" sz="2000" dirty="0"/>
              <a:t>Industrial process (energy intensive)</a:t>
            </a:r>
          </a:p>
          <a:p>
            <a:pPr>
              <a:lnSpc>
                <a:spcPct val="90000"/>
              </a:lnSpc>
            </a:pPr>
            <a:r>
              <a:rPr lang="en-US" sz="2000" dirty="0"/>
              <a:t>Nitrogen limits plant </a:t>
            </a:r>
            <a:r>
              <a:rPr lang="en-US" sz="2000" dirty="0" smtClean="0"/>
              <a:t>growth</a:t>
            </a:r>
          </a:p>
          <a:p>
            <a:pPr>
              <a:lnSpc>
                <a:spcPct val="90000"/>
              </a:lnSpc>
            </a:pPr>
            <a:endParaRPr lang="en-US" sz="2000" dirty="0"/>
          </a:p>
          <a:p>
            <a:pPr>
              <a:lnSpc>
                <a:spcPct val="90000"/>
              </a:lnSpc>
            </a:pPr>
            <a:r>
              <a:rPr lang="en-US" sz="2000" dirty="0"/>
              <a:t>Nitrogen is easily lost from biological systems</a:t>
            </a: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25488" y="0"/>
            <a:ext cx="7772400" cy="1143000"/>
          </a:xfrm>
        </p:spPr>
        <p:txBody>
          <a:bodyPr>
            <a:normAutofit/>
          </a:bodyPr>
          <a:lstStyle/>
          <a:p>
            <a:r>
              <a:rPr lang="en-US" sz="3600" b="1" dirty="0"/>
              <a:t>Nitrogen Cycle</a:t>
            </a:r>
          </a:p>
        </p:txBody>
      </p:sp>
      <p:pic>
        <p:nvPicPr>
          <p:cNvPr id="26629" name="Picture 5" descr="nitrocyc"/>
          <p:cNvPicPr>
            <a:picLocks noChangeAspect="1" noChangeArrowheads="1"/>
          </p:cNvPicPr>
          <p:nvPr/>
        </p:nvPicPr>
        <p:blipFill>
          <a:blip r:embed="rId3"/>
          <a:srcRect/>
          <a:stretch>
            <a:fillRect/>
          </a:stretch>
        </p:blipFill>
        <p:spPr bwMode="auto">
          <a:xfrm>
            <a:off x="4191000" y="838200"/>
            <a:ext cx="4191000" cy="2604790"/>
          </a:xfrm>
          <a:prstGeom prst="rect">
            <a:avLst/>
          </a:prstGeom>
          <a:noFill/>
        </p:spPr>
      </p:pic>
      <p:sp>
        <p:nvSpPr>
          <p:cNvPr id="26633" name="Text Box 9"/>
          <p:cNvSpPr txBox="1">
            <a:spLocks noChangeArrowheads="1"/>
          </p:cNvSpPr>
          <p:nvPr/>
        </p:nvSpPr>
        <p:spPr bwMode="hidden">
          <a:xfrm>
            <a:off x="304800" y="3048000"/>
            <a:ext cx="7867650" cy="2739211"/>
          </a:xfrm>
          <a:prstGeom prst="rect">
            <a:avLst/>
          </a:prstGeom>
          <a:noFill/>
          <a:ln w="9525">
            <a:noFill/>
            <a:miter lim="800000"/>
            <a:headEnd/>
            <a:tailEnd/>
          </a:ln>
        </p:spPr>
        <p:txBody>
          <a:bodyPr wrap="square">
            <a:spAutoFit/>
          </a:bodyPr>
          <a:lstStyle/>
          <a:p>
            <a:pPr marL="457200" indent="-457200"/>
            <a:r>
              <a:rPr lang="en-US" sz="3200" b="1" dirty="0">
                <a:solidFill>
                  <a:srgbClr val="C00000"/>
                </a:solidFill>
              </a:rPr>
              <a:t>Forms of Nitrogen (N</a:t>
            </a:r>
            <a:r>
              <a:rPr lang="en-US" sz="3200" b="1" baseline="-25000" dirty="0">
                <a:solidFill>
                  <a:srgbClr val="C00000"/>
                </a:solidFill>
              </a:rPr>
              <a:t>2</a:t>
            </a:r>
            <a:r>
              <a:rPr lang="en-US" sz="3200" b="1" dirty="0">
                <a:solidFill>
                  <a:srgbClr val="C00000"/>
                </a:solidFill>
              </a:rPr>
              <a:t>)</a:t>
            </a:r>
          </a:p>
          <a:p>
            <a:pPr marL="457200" indent="-457200">
              <a:buFont typeface="Arial" charset="0"/>
              <a:buAutoNum type="arabicPeriod"/>
            </a:pPr>
            <a:r>
              <a:rPr lang="en-US" sz="2000" dirty="0">
                <a:solidFill>
                  <a:srgbClr val="C00000"/>
                </a:solidFill>
              </a:rPr>
              <a:t>N</a:t>
            </a:r>
            <a:r>
              <a:rPr lang="en-US" sz="2000" baseline="-25000" dirty="0">
                <a:solidFill>
                  <a:srgbClr val="C00000"/>
                </a:solidFill>
              </a:rPr>
              <a:t>2</a:t>
            </a:r>
            <a:r>
              <a:rPr lang="en-US" sz="2000" dirty="0">
                <a:solidFill>
                  <a:srgbClr val="C00000"/>
                </a:solidFill>
              </a:rPr>
              <a:t> - inert gas, 78% of the </a:t>
            </a:r>
            <a:r>
              <a:rPr lang="en-US" sz="2000" dirty="0" smtClean="0">
                <a:solidFill>
                  <a:srgbClr val="C00000"/>
                </a:solidFill>
              </a:rPr>
              <a:t>atmosphere</a:t>
            </a:r>
          </a:p>
          <a:p>
            <a:pPr marL="457200" indent="-457200">
              <a:buFont typeface="Arial" charset="0"/>
              <a:buAutoNum type="arabicPeriod"/>
            </a:pPr>
            <a:endParaRPr lang="en-US" sz="2000" dirty="0">
              <a:solidFill>
                <a:srgbClr val="C00000"/>
              </a:solidFill>
            </a:endParaRPr>
          </a:p>
          <a:p>
            <a:pPr marL="457200" indent="-457200">
              <a:buFont typeface="Arial" charset="0"/>
              <a:buAutoNum type="arabicPeriod"/>
            </a:pPr>
            <a:r>
              <a:rPr lang="en-US" sz="2000" dirty="0">
                <a:solidFill>
                  <a:srgbClr val="C00000"/>
                </a:solidFill>
              </a:rPr>
              <a:t>NO, N</a:t>
            </a:r>
            <a:r>
              <a:rPr lang="en-US" sz="2000" baseline="-25000" dirty="0">
                <a:solidFill>
                  <a:srgbClr val="C00000"/>
                </a:solidFill>
              </a:rPr>
              <a:t>2</a:t>
            </a:r>
            <a:r>
              <a:rPr lang="en-US" sz="2000" dirty="0">
                <a:solidFill>
                  <a:srgbClr val="C00000"/>
                </a:solidFill>
              </a:rPr>
              <a:t>0, NO</a:t>
            </a:r>
            <a:r>
              <a:rPr lang="en-US" sz="2000" baseline="-25000" dirty="0">
                <a:solidFill>
                  <a:srgbClr val="C00000"/>
                </a:solidFill>
              </a:rPr>
              <a:t>2</a:t>
            </a:r>
            <a:r>
              <a:rPr lang="en-US" sz="2000" dirty="0">
                <a:solidFill>
                  <a:srgbClr val="C00000"/>
                </a:solidFill>
              </a:rPr>
              <a:t> - other gases of nitrogen, not directly biologically important. Part of the gases found in smog</a:t>
            </a:r>
            <a:r>
              <a:rPr lang="en-US" sz="2000" dirty="0" smtClean="0">
                <a:solidFill>
                  <a:srgbClr val="C00000"/>
                </a:solidFill>
              </a:rPr>
              <a:t>.</a:t>
            </a:r>
          </a:p>
          <a:p>
            <a:pPr marL="457200" indent="-457200">
              <a:buFont typeface="Arial" charset="0"/>
              <a:buAutoNum type="arabicPeriod"/>
            </a:pPr>
            <a:endParaRPr lang="en-US" sz="2000" dirty="0">
              <a:solidFill>
                <a:srgbClr val="C00000"/>
              </a:solidFill>
            </a:endParaRPr>
          </a:p>
          <a:p>
            <a:pPr marL="457200" indent="-457200">
              <a:buFont typeface="Arial" charset="0"/>
              <a:buAutoNum type="arabicPeriod"/>
            </a:pPr>
            <a:r>
              <a:rPr lang="en-US" sz="2000" dirty="0">
                <a:solidFill>
                  <a:srgbClr val="C00000"/>
                </a:solidFill>
              </a:rPr>
              <a:t>NO</a:t>
            </a:r>
            <a:r>
              <a:rPr lang="en-US" sz="2000" baseline="-25000" dirty="0">
                <a:solidFill>
                  <a:srgbClr val="C00000"/>
                </a:solidFill>
              </a:rPr>
              <a:t>3</a:t>
            </a:r>
            <a:r>
              <a:rPr lang="en-US" sz="2000" baseline="30000" dirty="0">
                <a:solidFill>
                  <a:srgbClr val="C00000"/>
                </a:solidFill>
              </a:rPr>
              <a:t>-</a:t>
            </a:r>
            <a:r>
              <a:rPr lang="en-US" sz="2000" dirty="0">
                <a:solidFill>
                  <a:srgbClr val="C00000"/>
                </a:solidFill>
              </a:rPr>
              <a:t> (nitrate) and NH</a:t>
            </a:r>
            <a:r>
              <a:rPr lang="en-US" sz="2000" baseline="-25000" dirty="0">
                <a:solidFill>
                  <a:srgbClr val="C00000"/>
                </a:solidFill>
              </a:rPr>
              <a:t>4</a:t>
            </a:r>
            <a:r>
              <a:rPr lang="en-US" sz="2000" baseline="30000" dirty="0">
                <a:solidFill>
                  <a:srgbClr val="C00000"/>
                </a:solidFill>
              </a:rPr>
              <a:t>+ </a:t>
            </a:r>
            <a:r>
              <a:rPr lang="en-US" sz="2000" dirty="0">
                <a:solidFill>
                  <a:srgbClr val="C00000"/>
                </a:solidFill>
              </a:rPr>
              <a:t>(ammonium) -- ionic forms of nitrogen that are biologically usable</a:t>
            </a:r>
            <a:r>
              <a:rPr lang="en-US" dirty="0">
                <a:solidFill>
                  <a:srgbClr val="C00000"/>
                </a:solidFill>
              </a:rPr>
              <a:t>.</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25488" y="0"/>
            <a:ext cx="7772400" cy="1143000"/>
          </a:xfrm>
        </p:spPr>
        <p:txBody>
          <a:bodyPr>
            <a:normAutofit/>
          </a:bodyPr>
          <a:lstStyle/>
          <a:p>
            <a:r>
              <a:rPr lang="en-US" sz="3600" b="1" dirty="0"/>
              <a:t>Nitrogen Cycle</a:t>
            </a:r>
          </a:p>
        </p:txBody>
      </p:sp>
      <p:sp>
        <p:nvSpPr>
          <p:cNvPr id="47115" name="Text Box 11"/>
          <p:cNvSpPr txBox="1">
            <a:spLocks noChangeArrowheads="1"/>
          </p:cNvSpPr>
          <p:nvPr/>
        </p:nvSpPr>
        <p:spPr bwMode="auto">
          <a:xfrm>
            <a:off x="533400" y="1905000"/>
            <a:ext cx="8215313" cy="3846513"/>
          </a:xfrm>
          <a:prstGeom prst="rect">
            <a:avLst/>
          </a:prstGeom>
          <a:noFill/>
          <a:ln w="9525">
            <a:noFill/>
            <a:miter lim="800000"/>
            <a:headEnd/>
            <a:tailEnd/>
          </a:ln>
        </p:spPr>
        <p:txBody>
          <a:bodyPr>
            <a:spAutoFit/>
          </a:bodyPr>
          <a:lstStyle/>
          <a:p>
            <a:pPr marL="228600" indent="-228600"/>
            <a:r>
              <a:rPr lang="en-US" sz="3200" b="1" dirty="0"/>
              <a:t>Forms &amp; Sources of biologically available nitrogen (N</a:t>
            </a:r>
            <a:r>
              <a:rPr lang="en-US" sz="3200" b="1" baseline="-25000" dirty="0"/>
              <a:t>2</a:t>
            </a:r>
            <a:r>
              <a:rPr lang="en-US" sz="3200" b="1" dirty="0"/>
              <a:t>)</a:t>
            </a:r>
          </a:p>
          <a:p>
            <a:pPr marL="228600" indent="-228600"/>
            <a:endParaRPr lang="en-US" sz="2000" dirty="0"/>
          </a:p>
          <a:p>
            <a:pPr marL="228600" indent="-228600"/>
            <a:r>
              <a:rPr lang="en-US" sz="2000" b="1" dirty="0"/>
              <a:t>For plants</a:t>
            </a:r>
          </a:p>
          <a:p>
            <a:pPr marL="228600" indent="-228600">
              <a:buFontTx/>
              <a:buChar char="•"/>
            </a:pPr>
            <a:r>
              <a:rPr lang="en-US" sz="2000" dirty="0"/>
              <a:t> NO</a:t>
            </a:r>
            <a:r>
              <a:rPr lang="en-US" sz="2000" baseline="-25000" dirty="0"/>
              <a:t>3</a:t>
            </a:r>
            <a:r>
              <a:rPr lang="en-US" sz="2000" baseline="30000" dirty="0"/>
              <a:t>- </a:t>
            </a:r>
            <a:r>
              <a:rPr lang="en-US" sz="2000" dirty="0"/>
              <a:t>(nitrate) </a:t>
            </a:r>
          </a:p>
          <a:p>
            <a:pPr marL="228600" indent="-228600">
              <a:buFontTx/>
              <a:buChar char="•"/>
            </a:pPr>
            <a:r>
              <a:rPr lang="en-US" sz="2000" dirty="0"/>
              <a:t> NH</a:t>
            </a:r>
            <a:r>
              <a:rPr lang="en-US" sz="2000" baseline="-25000" dirty="0"/>
              <a:t>4</a:t>
            </a:r>
            <a:r>
              <a:rPr lang="en-US" sz="2000" baseline="30000" dirty="0"/>
              <a:t>+ </a:t>
            </a:r>
            <a:r>
              <a:rPr lang="en-US" sz="2000" dirty="0"/>
              <a:t>(ammonium) </a:t>
            </a:r>
            <a:endParaRPr lang="en-US" sz="2000" baseline="30000" dirty="0"/>
          </a:p>
          <a:p>
            <a:pPr marL="228600" indent="-228600">
              <a:buFontTx/>
              <a:buChar char="•"/>
            </a:pPr>
            <a:r>
              <a:rPr lang="en-US" sz="2000" dirty="0"/>
              <a:t>Sources: N-fixation by plants (N</a:t>
            </a:r>
            <a:r>
              <a:rPr lang="en-US" sz="2000" baseline="-25000" dirty="0"/>
              <a:t>2</a:t>
            </a:r>
            <a:r>
              <a:rPr lang="en-US" sz="2000" dirty="0"/>
              <a:t> to NH</a:t>
            </a:r>
            <a:r>
              <a:rPr lang="en-US" sz="2000" baseline="-25000" dirty="0"/>
              <a:t>3</a:t>
            </a:r>
            <a:r>
              <a:rPr lang="en-US" sz="2000" dirty="0"/>
              <a:t> and N</a:t>
            </a:r>
            <a:r>
              <a:rPr lang="en-US" sz="2000" baseline="-25000" dirty="0"/>
              <a:t>2</a:t>
            </a:r>
            <a:r>
              <a:rPr lang="en-US" sz="2000" dirty="0"/>
              <a:t> to NO</a:t>
            </a:r>
            <a:r>
              <a:rPr lang="en-US" sz="2000" baseline="-25000" dirty="0"/>
              <a:t>3</a:t>
            </a:r>
            <a:r>
              <a:rPr lang="en-US" sz="2000" dirty="0"/>
              <a:t>), lightening, bacteria decomposition of organic N (amino acids &amp; proteins)</a:t>
            </a:r>
          </a:p>
          <a:p>
            <a:pPr marL="228600" indent="-228600"/>
            <a:endParaRPr lang="en-US" sz="2000" dirty="0"/>
          </a:p>
          <a:p>
            <a:pPr marL="228600" indent="-228600"/>
            <a:r>
              <a:rPr lang="en-US" sz="2000" b="1" dirty="0"/>
              <a:t>For animals</a:t>
            </a:r>
          </a:p>
          <a:p>
            <a:pPr marL="228600" indent="-228600">
              <a:buFontTx/>
              <a:buChar char="•"/>
            </a:pPr>
            <a:r>
              <a:rPr lang="en-US" sz="2000" dirty="0"/>
              <a:t>Organic forms: amino acids and proteins (from plants or other animals)</a:t>
            </a: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25488" y="0"/>
            <a:ext cx="7772400" cy="1143000"/>
          </a:xfrm>
        </p:spPr>
        <p:txBody>
          <a:bodyPr>
            <a:normAutofit/>
          </a:bodyPr>
          <a:lstStyle/>
          <a:p>
            <a:r>
              <a:rPr lang="en-US" sz="3600" b="1" dirty="0"/>
              <a:t>Nitrogen Cycle</a:t>
            </a:r>
          </a:p>
        </p:txBody>
      </p:sp>
      <p:sp>
        <p:nvSpPr>
          <p:cNvPr id="49157" name="AutoShape 5"/>
          <p:cNvSpPr>
            <a:spLocks noChangeArrowheads="1"/>
          </p:cNvSpPr>
          <p:nvPr/>
        </p:nvSpPr>
        <p:spPr bwMode="auto">
          <a:xfrm rot="-1665036">
            <a:off x="4826000" y="3702050"/>
            <a:ext cx="215900" cy="1543050"/>
          </a:xfrm>
          <a:prstGeom prst="upArrow">
            <a:avLst>
              <a:gd name="adj1" fmla="val 50000"/>
              <a:gd name="adj2" fmla="val 178676"/>
            </a:avLst>
          </a:prstGeom>
          <a:solidFill>
            <a:srgbClr val="00A501"/>
          </a:solidFill>
          <a:ln w="9525">
            <a:solidFill>
              <a:schemeClr val="tx1"/>
            </a:solidFill>
            <a:miter lim="800000"/>
            <a:headEnd/>
            <a:tailEnd/>
          </a:ln>
        </p:spPr>
        <p:txBody>
          <a:bodyPr wrap="none" anchor="ctr"/>
          <a:lstStyle/>
          <a:p>
            <a:endParaRPr lang="en-US"/>
          </a:p>
        </p:txBody>
      </p:sp>
      <p:grpSp>
        <p:nvGrpSpPr>
          <p:cNvPr id="2" name="Group 12"/>
          <p:cNvGrpSpPr>
            <a:grpSpLocks/>
          </p:cNvGrpSpPr>
          <p:nvPr/>
        </p:nvGrpSpPr>
        <p:grpSpPr bwMode="auto">
          <a:xfrm>
            <a:off x="0" y="1752600"/>
            <a:ext cx="8955088" cy="3819525"/>
            <a:chOff x="0" y="4443"/>
            <a:chExt cx="5641" cy="3262"/>
          </a:xfrm>
        </p:grpSpPr>
        <p:sp>
          <p:nvSpPr>
            <p:cNvPr id="49165" name="Rectangle 13"/>
            <p:cNvSpPr>
              <a:spLocks noChangeArrowheads="1"/>
            </p:cNvSpPr>
            <p:nvPr/>
          </p:nvSpPr>
          <p:spPr bwMode="auto">
            <a:xfrm>
              <a:off x="0" y="4443"/>
              <a:ext cx="5641" cy="3262"/>
            </a:xfrm>
            <a:prstGeom prst="rect">
              <a:avLst/>
            </a:prstGeom>
            <a:solidFill>
              <a:srgbClr val="996633"/>
            </a:solidFill>
            <a:ln w="9525">
              <a:solidFill>
                <a:schemeClr val="tx1"/>
              </a:solidFill>
              <a:miter lim="800000"/>
              <a:headEnd/>
              <a:tailEnd/>
            </a:ln>
          </p:spPr>
          <p:txBody>
            <a:bodyPr wrap="none" anchor="ctr"/>
            <a:lstStyle/>
            <a:p>
              <a:endParaRPr lang="en-US"/>
            </a:p>
          </p:txBody>
        </p:sp>
        <p:sp>
          <p:nvSpPr>
            <p:cNvPr id="49166" name="Text Box 14"/>
            <p:cNvSpPr txBox="1">
              <a:spLocks noChangeArrowheads="1"/>
            </p:cNvSpPr>
            <p:nvPr/>
          </p:nvSpPr>
          <p:spPr bwMode="auto">
            <a:xfrm>
              <a:off x="204" y="4570"/>
              <a:ext cx="5175" cy="2392"/>
            </a:xfrm>
            <a:prstGeom prst="rect">
              <a:avLst/>
            </a:prstGeom>
            <a:solidFill>
              <a:srgbClr val="996633"/>
            </a:solidFill>
            <a:ln w="9525">
              <a:noFill/>
              <a:miter lim="800000"/>
              <a:headEnd/>
              <a:tailEnd/>
            </a:ln>
          </p:spPr>
          <p:txBody>
            <a:bodyPr>
              <a:spAutoFit/>
            </a:bodyPr>
            <a:lstStyle/>
            <a:p>
              <a:pPr marL="228600" indent="-228600"/>
              <a:r>
                <a:rPr lang="en-US" b="1" dirty="0"/>
                <a:t>Losses of nitrogen from system</a:t>
              </a:r>
            </a:p>
            <a:p>
              <a:pPr marL="228600" indent="-228600"/>
              <a:endParaRPr lang="en-US" dirty="0"/>
            </a:p>
            <a:p>
              <a:pPr marL="228600" indent="-228600">
                <a:buFontTx/>
                <a:buChar char="•"/>
              </a:pPr>
              <a:r>
                <a:rPr lang="en-US" sz="2000" dirty="0"/>
                <a:t> In bogs, lakes (places of low oxygen), NO</a:t>
              </a:r>
              <a:r>
                <a:rPr lang="en-US" sz="2000" baseline="-25000" dirty="0"/>
                <a:t>3</a:t>
              </a:r>
              <a:r>
                <a:rPr lang="en-US" sz="2000" baseline="30000" dirty="0"/>
                <a:t>-</a:t>
              </a:r>
              <a:r>
                <a:rPr lang="en-US" sz="2000" dirty="0"/>
                <a:t> is converted to N</a:t>
              </a:r>
              <a:r>
                <a:rPr lang="en-US" sz="2000" baseline="-25000" dirty="0"/>
                <a:t>2</a:t>
              </a:r>
              <a:r>
                <a:rPr lang="en-US" sz="2000" dirty="0"/>
                <a:t> by bacteria (get their oxygen from the NO</a:t>
              </a:r>
              <a:r>
                <a:rPr lang="en-US" sz="2000" baseline="-25000" dirty="0"/>
                <a:t>3</a:t>
              </a:r>
              <a:r>
                <a:rPr lang="en-US" sz="2000" dirty="0"/>
                <a:t>)</a:t>
              </a:r>
            </a:p>
            <a:p>
              <a:pPr marL="228600" indent="-228600">
                <a:buFontTx/>
                <a:buChar char="•"/>
              </a:pPr>
              <a:r>
                <a:rPr lang="en-US" sz="2000" dirty="0"/>
                <a:t>Volatilization of NH</a:t>
              </a:r>
              <a:r>
                <a:rPr lang="en-US" sz="2000" baseline="-25000" dirty="0"/>
                <a:t>4</a:t>
              </a:r>
              <a:r>
                <a:rPr lang="en-US" sz="2000" baseline="30000" dirty="0"/>
                <a:t>+ </a:t>
              </a:r>
              <a:r>
                <a:rPr lang="en-US" sz="2000" dirty="0"/>
                <a:t>(urea) to ammonia gas (NH</a:t>
              </a:r>
              <a:r>
                <a:rPr lang="en-US" sz="2000" baseline="-25000" dirty="0"/>
                <a:t>3</a:t>
              </a:r>
              <a:r>
                <a:rPr lang="en-US" sz="2000" dirty="0"/>
                <a:t>) - warm, dry conditions.</a:t>
              </a:r>
            </a:p>
            <a:p>
              <a:pPr marL="228600" indent="-228600">
                <a:buFontTx/>
                <a:buChar char="•"/>
              </a:pPr>
              <a:r>
                <a:rPr lang="en-US" sz="2000" dirty="0"/>
                <a:t>Leaching of NO</a:t>
              </a:r>
              <a:r>
                <a:rPr lang="en-US" sz="2000" baseline="-25000" dirty="0"/>
                <a:t>3</a:t>
              </a:r>
              <a:r>
                <a:rPr lang="en-US" sz="2000" baseline="30000" dirty="0"/>
                <a:t>- </a:t>
              </a:r>
              <a:r>
                <a:rPr lang="en-US" sz="2000" dirty="0"/>
                <a:t>(nitrate)</a:t>
              </a:r>
            </a:p>
            <a:p>
              <a:pPr marL="228600" indent="-228600">
                <a:buFontTx/>
                <a:buChar char="•"/>
              </a:pPr>
              <a:r>
                <a:rPr lang="en-US" sz="2000" dirty="0"/>
                <a:t>Erosion</a:t>
              </a:r>
            </a:p>
            <a:p>
              <a:pPr marL="228600" indent="-228600">
                <a:buFontTx/>
                <a:buChar char="•"/>
              </a:pPr>
              <a:r>
                <a:rPr lang="en-US" sz="2000" dirty="0"/>
                <a:t>Fire (combustion)</a:t>
              </a:r>
            </a:p>
          </p:txBody>
        </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305800" cy="1752600"/>
          </a:xfrm>
        </p:spPr>
        <p:txBody>
          <a:bodyPr>
            <a:normAutofit/>
          </a:bodyPr>
          <a:lstStyle/>
          <a:p>
            <a:pPr eaLnBrk="1" hangingPunct="1"/>
            <a:r>
              <a:rPr lang="en-US" sz="3600" b="1" dirty="0" smtClean="0">
                <a:latin typeface="Times New Roman" pitchFamily="18" charset="0"/>
                <a:cs typeface="Times New Roman" pitchFamily="18" charset="0"/>
              </a:rPr>
              <a:t>79% of the Atmosphere is made up of Nitrogen gas</a:t>
            </a:r>
            <a:r>
              <a:rPr lang="en-US" sz="3600" b="1" dirty="0" smtClean="0">
                <a:latin typeface="Comic Sans MS" pitchFamily="66" charset="0"/>
              </a:rPr>
              <a:t/>
            </a:r>
            <a:br>
              <a:rPr lang="en-US" sz="3600" b="1" dirty="0" smtClean="0">
                <a:latin typeface="Comic Sans MS" pitchFamily="66" charset="0"/>
              </a:rPr>
            </a:br>
            <a:endParaRPr lang="en-US" sz="3600" b="1" dirty="0" smtClean="0">
              <a:latin typeface="Comic Sans MS" pitchFamily="66" charset="0"/>
            </a:endParaRPr>
          </a:p>
        </p:txBody>
      </p:sp>
      <p:sp>
        <p:nvSpPr>
          <p:cNvPr id="20483" name="Rectangle 3"/>
          <p:cNvSpPr>
            <a:spLocks noGrp="1" noChangeArrowheads="1"/>
          </p:cNvSpPr>
          <p:nvPr>
            <p:ph idx="1"/>
          </p:nvPr>
        </p:nvSpPr>
        <p:spPr>
          <a:xfrm>
            <a:off x="228600" y="1676400"/>
            <a:ext cx="8915400" cy="3048000"/>
          </a:xfrm>
        </p:spPr>
        <p:txBody>
          <a:bodyPr/>
          <a:lstStyle/>
          <a:p>
            <a:pPr eaLnBrk="1" hangingPunct="1">
              <a:buFontTx/>
              <a:buNone/>
            </a:pPr>
            <a:endParaRPr lang="en-US" b="1" dirty="0" smtClean="0">
              <a:latin typeface="Comic Sans MS" pitchFamily="66" charset="0"/>
            </a:endParaRPr>
          </a:p>
          <a:p>
            <a:pPr eaLnBrk="1" hangingPunct="1">
              <a:buFontTx/>
              <a:buNone/>
            </a:pPr>
            <a:endParaRPr lang="en-US" b="1" dirty="0" smtClean="0">
              <a:latin typeface="Comic Sans MS" pitchFamily="66" charset="0"/>
            </a:endParaRPr>
          </a:p>
        </p:txBody>
      </p:sp>
      <p:sp>
        <p:nvSpPr>
          <p:cNvPr id="20487" name="Text Box 13"/>
          <p:cNvSpPr txBox="1">
            <a:spLocks noChangeArrowheads="1"/>
          </p:cNvSpPr>
          <p:nvPr/>
        </p:nvSpPr>
        <p:spPr bwMode="auto">
          <a:xfrm>
            <a:off x="152400" y="1905000"/>
            <a:ext cx="4280659" cy="3046988"/>
          </a:xfrm>
          <a:prstGeom prst="rect">
            <a:avLst/>
          </a:prstGeom>
          <a:noFill/>
          <a:ln w="9525">
            <a:noFill/>
            <a:miter lim="800000"/>
            <a:headEnd/>
            <a:tailEnd/>
          </a:ln>
        </p:spPr>
        <p:txBody>
          <a:bodyPr wrap="none">
            <a:spAutoFit/>
          </a:bodyPr>
          <a:lstStyle/>
          <a:p>
            <a:r>
              <a:rPr lang="en-US" sz="2000" b="1" dirty="0"/>
              <a:t>BUT </a:t>
            </a:r>
            <a:r>
              <a:rPr lang="en-US" sz="2000" b="1" dirty="0" smtClean="0"/>
              <a:t>we can’t  </a:t>
            </a:r>
            <a:r>
              <a:rPr lang="en-US" sz="2000" b="1" dirty="0"/>
              <a:t>use the nitrogen gas </a:t>
            </a:r>
          </a:p>
          <a:p>
            <a:r>
              <a:rPr lang="en-US" sz="2000" b="1" dirty="0"/>
              <a:t>	we breathe!</a:t>
            </a:r>
          </a:p>
          <a:p>
            <a:endParaRPr lang="en-US" sz="2000" b="1" dirty="0"/>
          </a:p>
          <a:p>
            <a:r>
              <a:rPr lang="en-US" sz="2000" b="1" dirty="0"/>
              <a:t>The bond in N</a:t>
            </a:r>
            <a:r>
              <a:rPr lang="en-US" sz="2000" b="1" baseline="-25000" dirty="0"/>
              <a:t>2</a:t>
            </a:r>
            <a:r>
              <a:rPr lang="en-US" sz="2000" b="1" dirty="0"/>
              <a:t> gas is so</a:t>
            </a:r>
          </a:p>
          <a:p>
            <a:r>
              <a:rPr lang="en-US" sz="2000" b="1" dirty="0"/>
              <a:t>strong it can only be broken </a:t>
            </a:r>
            <a:r>
              <a:rPr lang="en-US" sz="2000" b="1" dirty="0" smtClean="0"/>
              <a:t>by</a:t>
            </a:r>
          </a:p>
          <a:p>
            <a:endParaRPr lang="en-US" sz="2000" b="1" dirty="0" smtClean="0"/>
          </a:p>
          <a:p>
            <a:endParaRPr lang="en-US" sz="3600" b="1" dirty="0"/>
          </a:p>
          <a:p>
            <a:r>
              <a:rPr lang="en-US" sz="3600" dirty="0" smtClean="0"/>
              <a:t>  </a:t>
            </a:r>
            <a:endParaRPr lang="en-US" sz="3600" dirty="0"/>
          </a:p>
        </p:txBody>
      </p:sp>
      <p:sp>
        <p:nvSpPr>
          <p:cNvPr id="39950" name="Text Box 14"/>
          <p:cNvSpPr txBox="1">
            <a:spLocks noChangeArrowheads="1"/>
          </p:cNvSpPr>
          <p:nvPr/>
        </p:nvSpPr>
        <p:spPr bwMode="auto">
          <a:xfrm>
            <a:off x="1676400" y="1981200"/>
            <a:ext cx="502061" cy="369332"/>
          </a:xfrm>
          <a:prstGeom prst="rect">
            <a:avLst/>
          </a:prstGeom>
          <a:noFill/>
          <a:ln w="9525">
            <a:noFill/>
            <a:miter lim="800000"/>
            <a:headEnd/>
            <a:tailEnd/>
          </a:ln>
        </p:spPr>
        <p:txBody>
          <a:bodyPr wrap="none">
            <a:spAutoFit/>
          </a:bodyPr>
          <a:lstStyle/>
          <a:p>
            <a:r>
              <a:rPr lang="en-US" b="1" dirty="0" smtClean="0">
                <a:solidFill>
                  <a:srgbClr val="FF0066"/>
                </a:solidFill>
              </a:rPr>
              <a:t>      </a:t>
            </a:r>
            <a:endParaRPr lang="en-US" b="1" dirty="0">
              <a:solidFill>
                <a:srgbClr val="FF0066"/>
              </a:solidFill>
            </a:endParaRPr>
          </a:p>
        </p:txBody>
      </p:sp>
      <p:sp>
        <p:nvSpPr>
          <p:cNvPr id="39951" name="Rectangle 15"/>
          <p:cNvSpPr>
            <a:spLocks noChangeArrowheads="1"/>
          </p:cNvSpPr>
          <p:nvPr/>
        </p:nvSpPr>
        <p:spPr bwMode="auto">
          <a:xfrm>
            <a:off x="457200" y="4648200"/>
            <a:ext cx="1099468" cy="369332"/>
          </a:xfrm>
          <a:prstGeom prst="rect">
            <a:avLst/>
          </a:prstGeom>
          <a:noFill/>
          <a:ln w="9525">
            <a:noFill/>
            <a:miter lim="800000"/>
            <a:headEnd/>
            <a:tailEnd/>
          </a:ln>
        </p:spPr>
        <p:txBody>
          <a:bodyPr wrap="none">
            <a:spAutoFit/>
          </a:bodyPr>
          <a:lstStyle/>
          <a:p>
            <a:pPr>
              <a:buFont typeface="Arial" pitchFamily="34" charset="0"/>
              <a:buChar char="•"/>
            </a:pPr>
            <a:r>
              <a:rPr lang="en-US" b="1" dirty="0"/>
              <a:t>lightning</a:t>
            </a:r>
          </a:p>
        </p:txBody>
      </p:sp>
      <p:sp>
        <p:nvSpPr>
          <p:cNvPr id="39952" name="Rectangle 16"/>
          <p:cNvSpPr>
            <a:spLocks noChangeArrowheads="1"/>
          </p:cNvSpPr>
          <p:nvPr/>
        </p:nvSpPr>
        <p:spPr bwMode="auto">
          <a:xfrm>
            <a:off x="457200" y="5181600"/>
            <a:ext cx="1807674" cy="369332"/>
          </a:xfrm>
          <a:prstGeom prst="rect">
            <a:avLst/>
          </a:prstGeom>
          <a:noFill/>
          <a:ln w="9525">
            <a:noFill/>
            <a:miter lim="800000"/>
            <a:headEnd/>
            <a:tailEnd/>
          </a:ln>
        </p:spPr>
        <p:txBody>
          <a:bodyPr wrap="none">
            <a:spAutoFit/>
          </a:bodyPr>
          <a:lstStyle/>
          <a:p>
            <a:pPr>
              <a:buFont typeface="Arial" pitchFamily="34" charset="0"/>
              <a:buChar char="•"/>
            </a:pPr>
            <a:r>
              <a:rPr lang="en-US" b="1" dirty="0"/>
              <a:t>Volcanic activity</a:t>
            </a:r>
          </a:p>
        </p:txBody>
      </p:sp>
      <p:sp>
        <p:nvSpPr>
          <p:cNvPr id="39953" name="Rectangle 17"/>
          <p:cNvSpPr>
            <a:spLocks noChangeArrowheads="1"/>
          </p:cNvSpPr>
          <p:nvPr/>
        </p:nvSpPr>
        <p:spPr bwMode="auto">
          <a:xfrm>
            <a:off x="457200" y="5715000"/>
            <a:ext cx="2156360" cy="369332"/>
          </a:xfrm>
          <a:prstGeom prst="rect">
            <a:avLst/>
          </a:prstGeom>
          <a:noFill/>
          <a:ln w="9525">
            <a:noFill/>
            <a:miter lim="800000"/>
            <a:headEnd/>
            <a:tailEnd/>
          </a:ln>
        </p:spPr>
        <p:txBody>
          <a:bodyPr wrap="none">
            <a:spAutoFit/>
          </a:bodyPr>
          <a:lstStyle/>
          <a:p>
            <a:pPr>
              <a:buFont typeface="Arial" pitchFamily="34" charset="0"/>
              <a:buChar char="•"/>
            </a:pPr>
            <a:r>
              <a:rPr lang="en-US" b="1" dirty="0"/>
              <a:t>few</a:t>
            </a:r>
            <a:r>
              <a:rPr lang="en-US" b="1" dirty="0">
                <a:solidFill>
                  <a:srgbClr val="FF0066"/>
                </a:solidFill>
              </a:rPr>
              <a:t> </a:t>
            </a:r>
            <a:r>
              <a:rPr lang="en-US" b="1" dirty="0"/>
              <a:t>special</a:t>
            </a:r>
            <a:r>
              <a:rPr lang="en-US" b="1" dirty="0">
                <a:solidFill>
                  <a:srgbClr val="FF0066"/>
                </a:solidFill>
              </a:rPr>
              <a:t> </a:t>
            </a:r>
            <a:r>
              <a:rPr lang="en-US" b="1" dirty="0"/>
              <a:t>bacteria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51"/>
                                        </p:tgtEl>
                                        <p:attrNameLst>
                                          <p:attrName>style.visibility</p:attrName>
                                        </p:attrNameLst>
                                      </p:cBhvr>
                                      <p:to>
                                        <p:strVal val="visible"/>
                                      </p:to>
                                    </p:set>
                                    <p:animEffect transition="in" filter="checkerboard(across)">
                                      <p:cBhvr>
                                        <p:cTn id="12" dur="500"/>
                                        <p:tgtEl>
                                          <p:spTgt spid="399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checkerboard(across)">
                                      <p:cBhvr>
                                        <p:cTn id="17" dur="500"/>
                                        <p:tgtEl>
                                          <p:spTgt spid="399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53"/>
                                        </p:tgtEl>
                                        <p:attrNameLst>
                                          <p:attrName>style.visibility</p:attrName>
                                        </p:attrNameLst>
                                      </p:cBhvr>
                                      <p:to>
                                        <p:strVal val="visible"/>
                                      </p:to>
                                    </p:set>
                                    <p:animEffect transition="in" filter="checkerboard(across)">
                                      <p:cBhvr>
                                        <p:cTn id="22" dur="500"/>
                                        <p:tgtEl>
                                          <p:spTgt spid="3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P spid="39951" grpId="0"/>
      <p:bldP spid="39952" grpId="0"/>
      <p:bldP spid="399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228600" y="1676400"/>
            <a:ext cx="8915400" cy="3048000"/>
          </a:xfrm>
        </p:spPr>
        <p:txBody>
          <a:bodyPr/>
          <a:lstStyle/>
          <a:p>
            <a:pPr eaLnBrk="1" hangingPunct="1">
              <a:buFontTx/>
              <a:buNone/>
            </a:pPr>
            <a:endParaRPr lang="en-US" b="1" dirty="0" smtClean="0">
              <a:latin typeface="Comic Sans MS" pitchFamily="66" charset="0"/>
            </a:endParaRPr>
          </a:p>
          <a:p>
            <a:pPr eaLnBrk="1" hangingPunct="1">
              <a:buFontTx/>
              <a:buNone/>
            </a:pPr>
            <a:endParaRPr lang="en-US" b="1" dirty="0" smtClean="0">
              <a:latin typeface="Comic Sans MS" pitchFamily="66" charset="0"/>
            </a:endParaRPr>
          </a:p>
        </p:txBody>
      </p:sp>
      <p:sp>
        <p:nvSpPr>
          <p:cNvPr id="21508" name="Text Box 6"/>
          <p:cNvSpPr txBox="1">
            <a:spLocks noChangeArrowheads="1"/>
          </p:cNvSpPr>
          <p:nvPr/>
        </p:nvSpPr>
        <p:spPr bwMode="auto">
          <a:xfrm>
            <a:off x="381000" y="762000"/>
            <a:ext cx="4132606" cy="2862322"/>
          </a:xfrm>
          <a:prstGeom prst="rect">
            <a:avLst/>
          </a:prstGeom>
          <a:noFill/>
          <a:ln w="9525">
            <a:noFill/>
            <a:miter lim="800000"/>
            <a:headEnd/>
            <a:tailEnd/>
          </a:ln>
        </p:spPr>
        <p:txBody>
          <a:bodyPr wrap="none">
            <a:spAutoFit/>
          </a:bodyPr>
          <a:lstStyle/>
          <a:p>
            <a:r>
              <a:rPr lang="en-US" sz="2000" dirty="0"/>
              <a:t>Bacteria that live </a:t>
            </a:r>
            <a:r>
              <a:rPr lang="en-US" sz="2000" dirty="0" smtClean="0"/>
              <a:t>in the soil</a:t>
            </a:r>
            <a:endParaRPr lang="en-US" sz="2000" dirty="0"/>
          </a:p>
          <a:p>
            <a:r>
              <a:rPr lang="en-US" sz="2000" dirty="0"/>
              <a:t>and in </a:t>
            </a:r>
            <a:r>
              <a:rPr lang="en-US" sz="2000" dirty="0" smtClean="0"/>
              <a:t>symbiotic  relationships </a:t>
            </a:r>
            <a:r>
              <a:rPr lang="en-US" sz="2000" dirty="0"/>
              <a:t>with</a:t>
            </a:r>
          </a:p>
          <a:p>
            <a:r>
              <a:rPr lang="en-US" sz="2000" dirty="0"/>
              <a:t>plants called </a:t>
            </a:r>
            <a:r>
              <a:rPr lang="en-US" sz="2000" dirty="0" smtClean="0"/>
              <a:t>legumes  take </a:t>
            </a:r>
            <a:endParaRPr lang="en-US" sz="2000" dirty="0"/>
          </a:p>
          <a:p>
            <a:r>
              <a:rPr lang="en-US" sz="2000" dirty="0"/>
              <a:t>nitrogen from the atmosphere and </a:t>
            </a:r>
          </a:p>
          <a:p>
            <a:r>
              <a:rPr lang="en-US" sz="2000" dirty="0"/>
              <a:t>turn it into </a:t>
            </a:r>
            <a:r>
              <a:rPr lang="en-US" sz="2000" dirty="0" smtClean="0"/>
              <a:t>   Ammonia  </a:t>
            </a:r>
            <a:r>
              <a:rPr lang="en-US" sz="2000" dirty="0"/>
              <a:t>a form </a:t>
            </a:r>
          </a:p>
          <a:p>
            <a:r>
              <a:rPr lang="en-US" sz="2000" dirty="0"/>
              <a:t>that is usable by plants.</a:t>
            </a:r>
          </a:p>
          <a:p>
            <a:endParaRPr lang="en-US" sz="2000" dirty="0"/>
          </a:p>
          <a:p>
            <a:r>
              <a:rPr lang="en-US" sz="2000" dirty="0"/>
              <a:t>THIS PROCESS</a:t>
            </a:r>
          </a:p>
          <a:p>
            <a:r>
              <a:rPr lang="en-US" sz="2000" dirty="0"/>
              <a:t>IS </a:t>
            </a:r>
            <a:r>
              <a:rPr lang="en-US" sz="2000" dirty="0" smtClean="0"/>
              <a:t>CALLED</a:t>
            </a:r>
            <a:endParaRPr lang="en-US" sz="2000" dirty="0"/>
          </a:p>
        </p:txBody>
      </p:sp>
      <p:sp>
        <p:nvSpPr>
          <p:cNvPr id="43019" name="Rectangle 11"/>
          <p:cNvSpPr>
            <a:spLocks noChangeArrowheads="1"/>
          </p:cNvSpPr>
          <p:nvPr/>
        </p:nvSpPr>
        <p:spPr bwMode="auto">
          <a:xfrm>
            <a:off x="457200" y="5334000"/>
            <a:ext cx="2598468" cy="369332"/>
          </a:xfrm>
          <a:prstGeom prst="rect">
            <a:avLst/>
          </a:prstGeom>
          <a:noFill/>
          <a:ln w="9525">
            <a:noFill/>
            <a:miter lim="800000"/>
            <a:headEnd/>
            <a:tailEnd/>
          </a:ln>
        </p:spPr>
        <p:txBody>
          <a:bodyPr wrap="none">
            <a:spAutoFit/>
          </a:bodyPr>
          <a:lstStyle/>
          <a:p>
            <a:r>
              <a:rPr lang="en-US" b="1" dirty="0"/>
              <a:t>NITROGEN FIXATION</a:t>
            </a:r>
          </a:p>
        </p:txBody>
      </p:sp>
      <p:pic>
        <p:nvPicPr>
          <p:cNvPr id="21514" name="Picture 13" descr="101nodules2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19800" y="3276600"/>
            <a:ext cx="2689225" cy="3276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checkerboard(across)">
                                      <p:cBhvr>
                                        <p:cTn id="7"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GB" sz="3600" b="1" dirty="0"/>
              <a:t>Atmospheric nitrogen fixation</a:t>
            </a:r>
            <a:r>
              <a:rPr lang="fr-FR" sz="3600" dirty="0"/>
              <a:t> </a:t>
            </a:r>
            <a:endParaRPr lang="en-GB" sz="3600" dirty="0"/>
          </a:p>
        </p:txBody>
      </p:sp>
      <p:sp>
        <p:nvSpPr>
          <p:cNvPr id="32771" name="Rectangle 3"/>
          <p:cNvSpPr>
            <a:spLocks noGrp="1" noChangeArrowheads="1"/>
          </p:cNvSpPr>
          <p:nvPr>
            <p:ph idx="1"/>
          </p:nvPr>
        </p:nvSpPr>
        <p:spPr/>
        <p:txBody>
          <a:bodyPr>
            <a:normAutofit/>
          </a:bodyPr>
          <a:lstStyle/>
          <a:p>
            <a:r>
              <a:rPr lang="en-GB" sz="2000" dirty="0"/>
              <a:t>Electrical </a:t>
            </a:r>
            <a:r>
              <a:rPr lang="en-GB" sz="2000" dirty="0" smtClean="0"/>
              <a:t>storms</a:t>
            </a:r>
          </a:p>
          <a:p>
            <a:endParaRPr lang="en-GB" sz="2000" dirty="0"/>
          </a:p>
          <a:p>
            <a:r>
              <a:rPr lang="en-GB" sz="2000" dirty="0"/>
              <a:t>Lightning provides sufficient energy to </a:t>
            </a:r>
            <a:r>
              <a:rPr lang="en-GB" sz="2000" dirty="0" smtClean="0"/>
              <a:t>split</a:t>
            </a:r>
          </a:p>
          <a:p>
            <a:endParaRPr lang="en-GB" sz="2000" dirty="0" smtClean="0"/>
          </a:p>
          <a:p>
            <a:r>
              <a:rPr lang="en-GB" sz="2000" dirty="0" smtClean="0"/>
              <a:t> </a:t>
            </a:r>
            <a:r>
              <a:rPr lang="en-GB" sz="2000" dirty="0"/>
              <a:t>the nitrogen atoms of nitrogen </a:t>
            </a:r>
            <a:r>
              <a:rPr lang="en-GB" sz="2000" dirty="0" smtClean="0"/>
              <a:t>gas</a:t>
            </a:r>
          </a:p>
          <a:p>
            <a:endParaRPr lang="en-GB" sz="2000" dirty="0" smtClean="0"/>
          </a:p>
          <a:p>
            <a:r>
              <a:rPr lang="en-GB" sz="2000" dirty="0" smtClean="0"/>
              <a:t>Forming </a:t>
            </a:r>
            <a:r>
              <a:rPr lang="en-GB" sz="2000" dirty="0"/>
              <a:t>oxides of nitrogen </a:t>
            </a:r>
            <a:r>
              <a:rPr lang="en-GB" sz="2000" dirty="0" err="1"/>
              <a:t>NO</a:t>
            </a:r>
            <a:r>
              <a:rPr lang="en-GB" sz="2000" baseline="-25000" dirty="0" err="1"/>
              <a:t>x</a:t>
            </a:r>
            <a:r>
              <a:rPr lang="en-GB" sz="2000" dirty="0"/>
              <a:t> and NO</a:t>
            </a:r>
            <a:r>
              <a:rPr lang="en-GB" sz="2000" baseline="-25000" dirty="0"/>
              <a:t>2</a:t>
            </a:r>
            <a:r>
              <a:rPr lang="fr-FR" sz="2000" dirty="0"/>
              <a:t> </a:t>
            </a:r>
            <a:endParaRPr lang="en-GB" sz="2000"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04800"/>
            <a:ext cx="8229600" cy="1143000"/>
          </a:xfrm>
        </p:spPr>
        <p:txBody>
          <a:bodyPr>
            <a:normAutofit/>
          </a:bodyPr>
          <a:lstStyle/>
          <a:p>
            <a:pPr eaLnBrk="1" hangingPunct="1"/>
            <a:r>
              <a:rPr lang="en-US" sz="3600" b="1" dirty="0" smtClean="0">
                <a:latin typeface="Times New Roman" pitchFamily="18" charset="0"/>
                <a:cs typeface="Times New Roman" pitchFamily="18" charset="0"/>
              </a:rPr>
              <a:t>4 ATOMS make up 95% of the body in most organisms</a:t>
            </a:r>
          </a:p>
        </p:txBody>
      </p:sp>
      <p:sp>
        <p:nvSpPr>
          <p:cNvPr id="32772" name="Text Box 4"/>
          <p:cNvSpPr txBox="1">
            <a:spLocks noChangeArrowheads="1"/>
          </p:cNvSpPr>
          <p:nvPr/>
        </p:nvSpPr>
        <p:spPr bwMode="auto">
          <a:xfrm flipH="1">
            <a:off x="838200" y="1828800"/>
            <a:ext cx="3069666" cy="400110"/>
          </a:xfrm>
          <a:prstGeom prst="rect">
            <a:avLst/>
          </a:prstGeom>
          <a:noFill/>
          <a:ln w="9525">
            <a:noFill/>
            <a:miter lim="800000"/>
            <a:headEnd/>
            <a:tailEnd/>
          </a:ln>
        </p:spPr>
        <p:txBody>
          <a:bodyPr wrap="square">
            <a:spAutoFit/>
          </a:bodyPr>
          <a:lstStyle/>
          <a:p>
            <a:r>
              <a:rPr lang="en-US" sz="2000" b="1" dirty="0">
                <a:solidFill>
                  <a:srgbClr val="0066FF"/>
                </a:solidFill>
              </a:rPr>
              <a:t>CARBON</a:t>
            </a:r>
          </a:p>
        </p:txBody>
      </p:sp>
      <p:sp>
        <p:nvSpPr>
          <p:cNvPr id="32773" name="Rectangle 5"/>
          <p:cNvSpPr>
            <a:spLocks noChangeArrowheads="1"/>
          </p:cNvSpPr>
          <p:nvPr/>
        </p:nvSpPr>
        <p:spPr bwMode="auto">
          <a:xfrm>
            <a:off x="2286000" y="2362200"/>
            <a:ext cx="2493963" cy="579438"/>
          </a:xfrm>
          <a:prstGeom prst="rect">
            <a:avLst/>
          </a:prstGeom>
          <a:noFill/>
          <a:ln w="9525">
            <a:noFill/>
            <a:miter lim="800000"/>
            <a:headEnd/>
            <a:tailEnd/>
          </a:ln>
        </p:spPr>
        <p:txBody>
          <a:bodyPr wrap="none">
            <a:spAutoFit/>
          </a:bodyPr>
          <a:lstStyle/>
          <a:p>
            <a:r>
              <a:rPr lang="en-US" b="1" dirty="0">
                <a:solidFill>
                  <a:srgbClr val="FF0066"/>
                </a:solidFill>
              </a:rPr>
              <a:t>HYDROGEN</a:t>
            </a:r>
          </a:p>
        </p:txBody>
      </p:sp>
      <p:sp>
        <p:nvSpPr>
          <p:cNvPr id="32775" name="Rectangle 7"/>
          <p:cNvSpPr>
            <a:spLocks noChangeArrowheads="1"/>
          </p:cNvSpPr>
          <p:nvPr/>
        </p:nvSpPr>
        <p:spPr bwMode="auto">
          <a:xfrm>
            <a:off x="4419600" y="1676400"/>
            <a:ext cx="1920875" cy="579438"/>
          </a:xfrm>
          <a:prstGeom prst="rect">
            <a:avLst/>
          </a:prstGeom>
          <a:noFill/>
          <a:ln w="9525">
            <a:noFill/>
            <a:miter lim="800000"/>
            <a:headEnd/>
            <a:tailEnd/>
          </a:ln>
        </p:spPr>
        <p:txBody>
          <a:bodyPr wrap="none">
            <a:spAutoFit/>
          </a:bodyPr>
          <a:lstStyle/>
          <a:p>
            <a:r>
              <a:rPr lang="en-US" b="1">
                <a:solidFill>
                  <a:srgbClr val="A50021"/>
                </a:solidFill>
              </a:rPr>
              <a:t>OXYGEN</a:t>
            </a:r>
          </a:p>
        </p:txBody>
      </p:sp>
      <p:sp>
        <p:nvSpPr>
          <p:cNvPr id="32776" name="Rectangle 8"/>
          <p:cNvSpPr>
            <a:spLocks noChangeArrowheads="1"/>
          </p:cNvSpPr>
          <p:nvPr/>
        </p:nvSpPr>
        <p:spPr bwMode="auto">
          <a:xfrm>
            <a:off x="6324600" y="2362200"/>
            <a:ext cx="2463800" cy="579438"/>
          </a:xfrm>
          <a:prstGeom prst="rect">
            <a:avLst/>
          </a:prstGeom>
          <a:noFill/>
          <a:ln w="9525">
            <a:noFill/>
            <a:miter lim="800000"/>
            <a:headEnd/>
            <a:tailEnd/>
          </a:ln>
        </p:spPr>
        <p:txBody>
          <a:bodyPr wrap="none">
            <a:spAutoFit/>
          </a:bodyPr>
          <a:lstStyle/>
          <a:p>
            <a:r>
              <a:rPr lang="en-US" b="1">
                <a:solidFill>
                  <a:srgbClr val="800080"/>
                </a:solidFill>
              </a:rPr>
              <a:t>NITROGEN</a:t>
            </a:r>
          </a:p>
        </p:txBody>
      </p:sp>
      <p:sp>
        <p:nvSpPr>
          <p:cNvPr id="5127" name="Rectangle 9"/>
          <p:cNvSpPr>
            <a:spLocks noChangeArrowheads="1"/>
          </p:cNvSpPr>
          <p:nvPr/>
        </p:nvSpPr>
        <p:spPr bwMode="auto">
          <a:xfrm>
            <a:off x="228600" y="3657600"/>
            <a:ext cx="4947958" cy="1138773"/>
          </a:xfrm>
          <a:prstGeom prst="rect">
            <a:avLst/>
          </a:prstGeom>
          <a:noFill/>
          <a:ln w="9525">
            <a:noFill/>
            <a:miter lim="800000"/>
            <a:headEnd/>
            <a:tailEnd/>
          </a:ln>
        </p:spPr>
        <p:txBody>
          <a:bodyPr wrap="none">
            <a:spAutoFit/>
          </a:bodyPr>
          <a:lstStyle/>
          <a:p>
            <a:pPr>
              <a:spcBef>
                <a:spcPct val="20000"/>
              </a:spcBef>
            </a:pPr>
            <a:r>
              <a:rPr lang="en-US" sz="2000" b="1" dirty="0"/>
              <a:t>The same molecules are passed around </a:t>
            </a:r>
            <a:endParaRPr lang="en-US" sz="2000" b="1" dirty="0" smtClean="0"/>
          </a:p>
          <a:p>
            <a:pPr>
              <a:spcBef>
                <a:spcPct val="20000"/>
              </a:spcBef>
            </a:pPr>
            <a:endParaRPr lang="en-US" sz="2000" b="1" dirty="0"/>
          </a:p>
          <a:p>
            <a:pPr>
              <a:spcBef>
                <a:spcPct val="20000"/>
              </a:spcBef>
            </a:pPr>
            <a:r>
              <a:rPr lang="en-US" sz="2000" b="1" dirty="0"/>
              <a:t>again and again within the biosphere </a:t>
            </a:r>
            <a:r>
              <a:rPr lang="en-US" sz="2000" b="1" dirty="0" smtClean="0"/>
              <a:t>in</a:t>
            </a:r>
            <a:endParaRPr lang="en-US" sz="2000" b="1" dirty="0"/>
          </a:p>
        </p:txBody>
      </p:sp>
      <p:sp>
        <p:nvSpPr>
          <p:cNvPr id="32778" name="Rectangle 10"/>
          <p:cNvSpPr>
            <a:spLocks noChangeArrowheads="1"/>
          </p:cNvSpPr>
          <p:nvPr/>
        </p:nvSpPr>
        <p:spPr bwMode="auto">
          <a:xfrm>
            <a:off x="1219200" y="4876800"/>
            <a:ext cx="6264535" cy="646331"/>
          </a:xfrm>
          <a:prstGeom prst="rect">
            <a:avLst/>
          </a:prstGeom>
          <a:noFill/>
          <a:ln w="9525">
            <a:noFill/>
            <a:miter lim="800000"/>
            <a:headEnd/>
            <a:tailEnd/>
          </a:ln>
        </p:spPr>
        <p:txBody>
          <a:bodyPr wrap="none">
            <a:spAutoFit/>
          </a:bodyPr>
          <a:lstStyle/>
          <a:p>
            <a:r>
              <a:rPr lang="en-US" sz="3600" b="1" dirty="0">
                <a:solidFill>
                  <a:srgbClr val="800080"/>
                </a:solidFill>
              </a:rPr>
              <a:t>BIOGEOCHEMICAL </a:t>
            </a:r>
            <a:r>
              <a:rPr lang="en-US" sz="3600" b="1" dirty="0" smtClean="0">
                <a:solidFill>
                  <a:srgbClr val="800080"/>
                </a:solidFill>
              </a:rPr>
              <a:t>CYCLES</a:t>
            </a:r>
            <a:endParaRPr lang="en-US" sz="3600" b="1" dirty="0">
              <a:solidFill>
                <a:srgbClr val="80008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down)">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wipe(down)">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wipe(down)">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wipe(down)">
                                      <p:cBhvr>
                                        <p:cTn id="22" dur="500"/>
                                        <p:tgtEl>
                                          <p:spTgt spid="327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anim calcmode="lin" valueType="num">
                                      <p:cBhvr additive="base">
                                        <p:cTn id="27" dur="500" fill="hold"/>
                                        <p:tgtEl>
                                          <p:spTgt spid="32778"/>
                                        </p:tgtEl>
                                        <p:attrNameLst>
                                          <p:attrName>ppt_x</p:attrName>
                                        </p:attrNameLst>
                                      </p:cBhvr>
                                      <p:tavLst>
                                        <p:tav tm="0">
                                          <p:val>
                                            <p:strVal val="0-#ppt_w/2"/>
                                          </p:val>
                                        </p:tav>
                                        <p:tav tm="100000">
                                          <p:val>
                                            <p:strVal val="#ppt_x"/>
                                          </p:val>
                                        </p:tav>
                                      </p:tavLst>
                                    </p:anim>
                                    <p:anim calcmode="lin" valueType="num">
                                      <p:cBhvr additive="base">
                                        <p:cTn id="28"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3" grpId="0" autoUpdateAnimBg="0"/>
      <p:bldP spid="32775" grpId="0" autoUpdateAnimBg="0"/>
      <p:bldP spid="32776" grpId="0" autoUpdateAnimBg="0"/>
      <p:bldP spid="327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normAutofit/>
          </a:bodyPr>
          <a:lstStyle/>
          <a:p>
            <a:r>
              <a:rPr lang="en-GB" sz="3600" b="1" dirty="0"/>
              <a:t>Only prokaryotes show nitrogen fixation</a:t>
            </a:r>
          </a:p>
        </p:txBody>
      </p:sp>
      <p:sp>
        <p:nvSpPr>
          <p:cNvPr id="22531" name="Rectangle 3"/>
          <p:cNvSpPr>
            <a:spLocks noGrp="1" noChangeArrowheads="1"/>
          </p:cNvSpPr>
          <p:nvPr>
            <p:ph idx="1"/>
          </p:nvPr>
        </p:nvSpPr>
        <p:spPr>
          <a:xfrm>
            <a:off x="457200" y="1600200"/>
            <a:ext cx="8229600" cy="4889500"/>
          </a:xfrm>
        </p:spPr>
        <p:txBody>
          <a:bodyPr>
            <a:normAutofit/>
          </a:bodyPr>
          <a:lstStyle/>
          <a:p>
            <a:pPr>
              <a:lnSpc>
                <a:spcPct val="80000"/>
              </a:lnSpc>
            </a:pPr>
            <a:r>
              <a:rPr lang="en-GB" sz="2000" dirty="0"/>
              <a:t>These organisms possess the </a:t>
            </a:r>
            <a:r>
              <a:rPr lang="en-GB" sz="2000" b="1" dirty="0"/>
              <a:t>nif </a:t>
            </a:r>
            <a:r>
              <a:rPr lang="en-GB" sz="2000" dirty="0"/>
              <a:t>gene complex which make the proteins, such as nitrogenase enzyme, used in nitrogen </a:t>
            </a:r>
            <a:r>
              <a:rPr lang="en-GB" sz="2000" dirty="0" smtClean="0"/>
              <a:t>fixation</a:t>
            </a:r>
          </a:p>
          <a:p>
            <a:pPr>
              <a:lnSpc>
                <a:spcPct val="80000"/>
              </a:lnSpc>
            </a:pPr>
            <a:endParaRPr lang="en-GB" sz="2000" b="1" dirty="0"/>
          </a:p>
          <a:p>
            <a:pPr>
              <a:lnSpc>
                <a:spcPct val="80000"/>
              </a:lnSpc>
            </a:pPr>
            <a:r>
              <a:rPr lang="en-GB" sz="2000" b="1" dirty="0"/>
              <a:t>Nitrogenase</a:t>
            </a:r>
            <a:r>
              <a:rPr lang="en-GB" sz="2000" dirty="0"/>
              <a:t> is a metalloprotein, protein subunits being combined with an iron, sulphur and molybdenum </a:t>
            </a:r>
            <a:r>
              <a:rPr lang="en-GB" sz="2000" dirty="0" smtClean="0"/>
              <a:t>complex</a:t>
            </a:r>
          </a:p>
          <a:p>
            <a:pPr>
              <a:lnSpc>
                <a:spcPct val="80000"/>
              </a:lnSpc>
            </a:pPr>
            <a:endParaRPr lang="en-GB" sz="2000" dirty="0"/>
          </a:p>
          <a:p>
            <a:pPr>
              <a:lnSpc>
                <a:spcPct val="80000"/>
              </a:lnSpc>
            </a:pPr>
            <a:r>
              <a:rPr lang="en-GB" sz="2000" dirty="0"/>
              <a:t>The reaction involves splitting nitrogen gas molecules and adding hydrogen to make ammonia</a:t>
            </a:r>
            <a:br>
              <a:rPr lang="en-GB" sz="2000" dirty="0"/>
            </a:br>
            <a:endParaRPr lang="en-GB" sz="2000" b="1" dirty="0"/>
          </a:p>
          <a:p>
            <a:pPr algn="ctr">
              <a:lnSpc>
                <a:spcPct val="80000"/>
              </a:lnSpc>
              <a:buFont typeface="Wingdings" pitchFamily="2" charset="2"/>
              <a:buNone/>
            </a:pPr>
            <a:r>
              <a:rPr lang="en-GB" sz="2000" b="1" dirty="0"/>
              <a:t>N</a:t>
            </a:r>
            <a:r>
              <a:rPr lang="en-GB" sz="2000" b="1" baseline="-25000" dirty="0"/>
              <a:t>2</a:t>
            </a:r>
            <a:r>
              <a:rPr lang="en-GB" sz="2000" b="1" dirty="0"/>
              <a:t> </a:t>
            </a:r>
            <a:r>
              <a:rPr lang="en-GB" sz="2000" b="1" dirty="0">
                <a:sym typeface="Symbol" pitchFamily="18" charset="2"/>
              </a:rPr>
              <a:t></a:t>
            </a:r>
            <a:r>
              <a:rPr lang="en-GB" sz="2000" b="1" dirty="0"/>
              <a:t> 2N			- 669 kJ</a:t>
            </a:r>
          </a:p>
          <a:p>
            <a:pPr algn="ctr">
              <a:lnSpc>
                <a:spcPct val="80000"/>
              </a:lnSpc>
              <a:buFont typeface="Wingdings" pitchFamily="2" charset="2"/>
              <a:buNone/>
            </a:pPr>
            <a:r>
              <a:rPr lang="en-GB" sz="2000" b="1" dirty="0"/>
              <a:t>2N + 8H</a:t>
            </a:r>
            <a:r>
              <a:rPr lang="en-GB" sz="2000" b="1" baseline="30000" dirty="0"/>
              <a:t>+</a:t>
            </a:r>
            <a:r>
              <a:rPr lang="en-GB" sz="2000" b="1" dirty="0"/>
              <a:t> </a:t>
            </a:r>
            <a:r>
              <a:rPr lang="en-GB" sz="2000" b="1" dirty="0">
                <a:sym typeface="Symbol" pitchFamily="18" charset="2"/>
              </a:rPr>
              <a:t></a:t>
            </a:r>
            <a:r>
              <a:rPr lang="en-GB" sz="2000" b="1" dirty="0"/>
              <a:t> NH</a:t>
            </a:r>
            <a:r>
              <a:rPr lang="en-GB" sz="2000" b="1" baseline="-25000" dirty="0"/>
              <a:t>3</a:t>
            </a:r>
            <a:r>
              <a:rPr lang="en-GB" sz="2000" b="1" dirty="0"/>
              <a:t> + H</a:t>
            </a:r>
            <a:r>
              <a:rPr lang="en-GB" sz="2000" b="1" baseline="-25000" dirty="0"/>
              <a:t>2</a:t>
            </a:r>
            <a:r>
              <a:rPr lang="en-GB" sz="2000" b="1" dirty="0"/>
              <a:t> 		+ 54 kJ</a:t>
            </a:r>
            <a:br>
              <a:rPr lang="en-GB" sz="2000" b="1" dirty="0"/>
            </a:br>
            <a:endParaRPr lang="en-GB" sz="2000" dirty="0"/>
          </a:p>
          <a:p>
            <a:pPr>
              <a:lnSpc>
                <a:spcPct val="80000"/>
              </a:lnSpc>
            </a:pPr>
            <a:r>
              <a:rPr lang="en-GB" sz="2000" dirty="0"/>
              <a:t>This is extremely energy expensive requiring 16 ATP molecules for each nitrogen molecule </a:t>
            </a:r>
            <a:r>
              <a:rPr lang="en-GB" sz="2000" dirty="0" smtClean="0"/>
              <a:t>fixed</a:t>
            </a:r>
          </a:p>
          <a:p>
            <a:pPr>
              <a:lnSpc>
                <a:spcPct val="80000"/>
              </a:lnSpc>
            </a:pPr>
            <a:endParaRPr lang="en-GB" sz="2000" dirty="0"/>
          </a:p>
          <a:p>
            <a:pPr>
              <a:lnSpc>
                <a:spcPct val="80000"/>
              </a:lnSpc>
            </a:pPr>
            <a:r>
              <a:rPr lang="en-GB" sz="2000" dirty="0"/>
              <a:t>The microbes that can fix nitrogen need a good supply of energy</a:t>
            </a:r>
            <a:r>
              <a:rPr lang="fr-FR" sz="2000" dirty="0"/>
              <a:t> </a:t>
            </a:r>
            <a:endParaRPr lang="en-GB" sz="2000"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GB" sz="3600" b="1" dirty="0"/>
              <a:t>The nitrogen fixers</a:t>
            </a:r>
          </a:p>
        </p:txBody>
      </p:sp>
      <p:sp>
        <p:nvSpPr>
          <p:cNvPr id="23555" name="Rectangle 3"/>
          <p:cNvSpPr>
            <a:spLocks noGrp="1" noChangeArrowheads="1"/>
          </p:cNvSpPr>
          <p:nvPr>
            <p:ph idx="1"/>
          </p:nvPr>
        </p:nvSpPr>
        <p:spPr/>
        <p:txBody>
          <a:bodyPr>
            <a:normAutofit lnSpcReduction="10000"/>
          </a:bodyPr>
          <a:lstStyle/>
          <a:p>
            <a:r>
              <a:rPr lang="en-GB" sz="2000" b="1" dirty="0"/>
              <a:t>Cyanobacteria</a:t>
            </a:r>
            <a:r>
              <a:rPr lang="en-GB" dirty="0"/>
              <a:t> </a:t>
            </a:r>
            <a:r>
              <a:rPr lang="en-GB" sz="2000" dirty="0"/>
              <a:t>are nitrogen fixers that also fix carbon (these are photosynthetic</a:t>
            </a:r>
            <a:r>
              <a:rPr lang="en-GB" sz="2000" dirty="0" smtClean="0"/>
              <a:t>)</a:t>
            </a:r>
          </a:p>
          <a:p>
            <a:endParaRPr lang="en-GB" b="1" i="1" dirty="0"/>
          </a:p>
          <a:p>
            <a:r>
              <a:rPr lang="en-GB" sz="2000" b="1" i="1" dirty="0"/>
              <a:t>Rhizobium</a:t>
            </a:r>
            <a:r>
              <a:rPr lang="en-GB" i="1" dirty="0"/>
              <a:t> </a:t>
            </a:r>
            <a:r>
              <a:rPr lang="en-GB" sz="2000" dirty="0"/>
              <a:t>bacteria are </a:t>
            </a:r>
            <a:r>
              <a:rPr lang="en-GB" sz="2000" b="1" dirty="0">
                <a:solidFill>
                  <a:srgbClr val="006600"/>
                </a:solidFill>
              </a:rPr>
              <a:t>mutualistic</a:t>
            </a:r>
            <a:r>
              <a:rPr lang="en-GB" sz="2000" dirty="0"/>
              <a:t> with certain plant species e.g</a:t>
            </a:r>
            <a:r>
              <a:rPr lang="en-GB" dirty="0"/>
              <a:t>. </a:t>
            </a:r>
            <a:r>
              <a:rPr lang="en-GB" sz="2000" b="1" dirty="0" smtClean="0"/>
              <a:t>Legumes</a:t>
            </a:r>
          </a:p>
          <a:p>
            <a:endParaRPr lang="en-GB" dirty="0"/>
          </a:p>
          <a:p>
            <a:r>
              <a:rPr lang="en-GB" sz="2000" dirty="0"/>
              <a:t>They grow in </a:t>
            </a:r>
            <a:r>
              <a:rPr lang="en-GB" sz="2000" b="1" dirty="0"/>
              <a:t>root </a:t>
            </a:r>
            <a:r>
              <a:rPr lang="en-GB" sz="2000" b="1" dirty="0" smtClean="0"/>
              <a:t>nodules</a:t>
            </a:r>
          </a:p>
          <a:p>
            <a:endParaRPr lang="en-GB" b="1" i="1" dirty="0"/>
          </a:p>
          <a:p>
            <a:r>
              <a:rPr lang="en-GB" b="1" i="1" dirty="0"/>
              <a:t>Azotobacter</a:t>
            </a:r>
            <a:r>
              <a:rPr lang="en-GB" dirty="0">
                <a:solidFill>
                  <a:srgbClr val="990000"/>
                </a:solidFill>
              </a:rPr>
              <a:t> </a:t>
            </a:r>
            <a:r>
              <a:rPr lang="en-GB" sz="2000" dirty="0"/>
              <a:t>are bacteria associated with the rooting zone (the rhizosphere) of plants in grasslands</a:t>
            </a:r>
            <a:r>
              <a:rPr lang="fr-FR" sz="2000" dirty="0"/>
              <a:t> </a:t>
            </a:r>
            <a:endParaRPr lang="en-GB" sz="2000" dirty="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28600" y="1676400"/>
            <a:ext cx="8915400" cy="3048000"/>
          </a:xfrm>
        </p:spPr>
        <p:txBody>
          <a:bodyPr/>
          <a:lstStyle/>
          <a:p>
            <a:pPr eaLnBrk="1" hangingPunct="1">
              <a:buFontTx/>
              <a:buNone/>
            </a:pPr>
            <a:endParaRPr lang="en-US" b="1" smtClean="0">
              <a:latin typeface="Comic Sans MS" pitchFamily="66" charset="0"/>
            </a:endParaRPr>
          </a:p>
          <a:p>
            <a:pPr eaLnBrk="1" hangingPunct="1">
              <a:buFontTx/>
              <a:buNone/>
            </a:pPr>
            <a:endParaRPr lang="en-US" b="1" smtClean="0">
              <a:latin typeface="Comic Sans MS" pitchFamily="66" charset="0"/>
            </a:endParaRPr>
          </a:p>
        </p:txBody>
      </p:sp>
      <p:sp>
        <p:nvSpPr>
          <p:cNvPr id="22532" name="Text Box 7"/>
          <p:cNvSpPr txBox="1">
            <a:spLocks noChangeArrowheads="1"/>
          </p:cNvSpPr>
          <p:nvPr/>
        </p:nvSpPr>
        <p:spPr bwMode="auto">
          <a:xfrm>
            <a:off x="228600" y="304800"/>
            <a:ext cx="7003520" cy="4154984"/>
          </a:xfrm>
          <a:prstGeom prst="rect">
            <a:avLst/>
          </a:prstGeom>
          <a:noFill/>
          <a:ln w="9525">
            <a:noFill/>
            <a:miter lim="800000"/>
            <a:headEnd/>
            <a:tailEnd/>
          </a:ln>
        </p:spPr>
        <p:txBody>
          <a:bodyPr wrap="none">
            <a:spAutoFit/>
          </a:bodyPr>
          <a:lstStyle/>
          <a:p>
            <a:r>
              <a:rPr lang="en-US" sz="2000" dirty="0"/>
              <a:t>Other bacteria in the soil convert</a:t>
            </a:r>
          </a:p>
          <a:p>
            <a:r>
              <a:rPr lang="en-US" sz="2000" dirty="0"/>
              <a:t>ammonia </a:t>
            </a:r>
            <a:r>
              <a:rPr lang="en-US" sz="2000" dirty="0" smtClean="0"/>
              <a:t>into  </a:t>
            </a:r>
            <a:endParaRPr lang="en-US" sz="2000" dirty="0"/>
          </a:p>
          <a:p>
            <a:r>
              <a:rPr lang="en-US" sz="3600" dirty="0"/>
              <a:t>&amp; </a:t>
            </a:r>
          </a:p>
          <a:p>
            <a:r>
              <a:rPr lang="en-US" sz="2000" dirty="0"/>
              <a:t>which plants can also use. </a:t>
            </a:r>
            <a:endParaRPr lang="en-US" sz="2000" dirty="0">
              <a:solidFill>
                <a:srgbClr val="FF0066"/>
              </a:solidFill>
            </a:endParaRPr>
          </a:p>
          <a:p>
            <a:r>
              <a:rPr lang="en-US" sz="2000" dirty="0"/>
              <a:t>The nitrogen we need for proteins, </a:t>
            </a:r>
          </a:p>
          <a:p>
            <a:r>
              <a:rPr lang="en-US" sz="2000" dirty="0"/>
              <a:t>ATP, and nucleic acids comes from </a:t>
            </a:r>
          </a:p>
          <a:p>
            <a:r>
              <a:rPr lang="en-US" sz="2000" dirty="0"/>
              <a:t>					the </a:t>
            </a:r>
            <a:r>
              <a:rPr lang="en-US" sz="2000" dirty="0" smtClean="0"/>
              <a:t> </a:t>
            </a:r>
            <a:endParaRPr lang="en-US" sz="2000" dirty="0"/>
          </a:p>
          <a:p>
            <a:r>
              <a:rPr lang="en-US" sz="3600" dirty="0"/>
              <a:t>	</a:t>
            </a:r>
            <a:r>
              <a:rPr lang="en-US" sz="3600" b="1" dirty="0"/>
              <a:t>			</a:t>
            </a:r>
            <a:r>
              <a:rPr lang="en-US" sz="3600" b="1" dirty="0" smtClean="0"/>
              <a:t> </a:t>
            </a:r>
            <a:endParaRPr lang="en-US" sz="3600" b="1" dirty="0"/>
          </a:p>
          <a:p>
            <a:r>
              <a:rPr lang="en-US" sz="3600" b="1" dirty="0"/>
              <a:t>						</a:t>
            </a:r>
            <a:r>
              <a:rPr lang="en-US" sz="2000" dirty="0"/>
              <a:t>we breathe!</a:t>
            </a:r>
          </a:p>
          <a:p>
            <a:endParaRPr lang="en-US" sz="3600" b="1" dirty="0"/>
          </a:p>
        </p:txBody>
      </p:sp>
      <p:sp>
        <p:nvSpPr>
          <p:cNvPr id="41994" name="Rectangle 10"/>
          <p:cNvSpPr>
            <a:spLocks noChangeArrowheads="1"/>
          </p:cNvSpPr>
          <p:nvPr/>
        </p:nvSpPr>
        <p:spPr bwMode="auto">
          <a:xfrm>
            <a:off x="2971800" y="685800"/>
            <a:ext cx="5181600" cy="369332"/>
          </a:xfrm>
          <a:prstGeom prst="rect">
            <a:avLst/>
          </a:prstGeom>
          <a:noFill/>
          <a:ln w="9525">
            <a:noFill/>
            <a:miter lim="800000"/>
            <a:headEnd/>
            <a:tailEnd/>
          </a:ln>
        </p:spPr>
        <p:txBody>
          <a:bodyPr wrap="square">
            <a:spAutoFit/>
          </a:bodyPr>
          <a:lstStyle/>
          <a:p>
            <a:r>
              <a:rPr lang="en-US" b="1" dirty="0"/>
              <a:t>NITRATES (NO</a:t>
            </a:r>
            <a:r>
              <a:rPr lang="en-US" b="1" baseline="-25000" dirty="0"/>
              <a:t>3</a:t>
            </a:r>
            <a:r>
              <a:rPr lang="en-US" b="1" baseline="30000" dirty="0"/>
              <a:t>-</a:t>
            </a:r>
            <a:r>
              <a:rPr lang="en-US" b="1" dirty="0"/>
              <a:t> )</a:t>
            </a:r>
          </a:p>
        </p:txBody>
      </p:sp>
      <p:sp>
        <p:nvSpPr>
          <p:cNvPr id="41995" name="Rectangle 11"/>
          <p:cNvSpPr>
            <a:spLocks noChangeArrowheads="1"/>
          </p:cNvSpPr>
          <p:nvPr/>
        </p:nvSpPr>
        <p:spPr bwMode="auto">
          <a:xfrm>
            <a:off x="5715000" y="2438400"/>
            <a:ext cx="3233738" cy="369332"/>
          </a:xfrm>
          <a:prstGeom prst="rect">
            <a:avLst/>
          </a:prstGeom>
          <a:noFill/>
          <a:ln w="9525">
            <a:noFill/>
            <a:miter lim="800000"/>
            <a:headEnd/>
            <a:tailEnd/>
          </a:ln>
        </p:spPr>
        <p:txBody>
          <a:bodyPr wrap="square">
            <a:spAutoFit/>
          </a:bodyPr>
          <a:lstStyle/>
          <a:p>
            <a:r>
              <a:rPr lang="en-US" b="1" dirty="0"/>
              <a:t>FOOD WE EAT</a:t>
            </a:r>
          </a:p>
        </p:txBody>
      </p:sp>
      <p:sp>
        <p:nvSpPr>
          <p:cNvPr id="22535" name="Rectangle 13"/>
          <p:cNvSpPr>
            <a:spLocks noChangeArrowheads="1"/>
          </p:cNvSpPr>
          <p:nvPr/>
        </p:nvSpPr>
        <p:spPr bwMode="auto">
          <a:xfrm>
            <a:off x="5562600" y="2971800"/>
            <a:ext cx="1666354" cy="369332"/>
          </a:xfrm>
          <a:prstGeom prst="rect">
            <a:avLst/>
          </a:prstGeom>
          <a:noFill/>
          <a:ln w="9525">
            <a:noFill/>
            <a:miter lim="800000"/>
            <a:headEnd/>
            <a:tailEnd/>
          </a:ln>
        </p:spPr>
        <p:txBody>
          <a:bodyPr wrap="none">
            <a:spAutoFit/>
          </a:bodyPr>
          <a:lstStyle/>
          <a:p>
            <a:r>
              <a:rPr lang="en-US" b="1" dirty="0"/>
              <a:t>NOT THE AIR</a:t>
            </a:r>
          </a:p>
        </p:txBody>
      </p:sp>
      <p:pic>
        <p:nvPicPr>
          <p:cNvPr id="22536" name="Picture 16" descr="nitrogen cycle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3529013"/>
            <a:ext cx="4419600" cy="3328987"/>
          </a:xfrm>
          <a:prstGeom prst="rect">
            <a:avLst/>
          </a:prstGeom>
          <a:noFill/>
          <a:ln w="9525">
            <a:noFill/>
            <a:miter lim="800000"/>
            <a:headEnd/>
            <a:tailEnd/>
          </a:ln>
        </p:spPr>
      </p:pic>
      <p:sp>
        <p:nvSpPr>
          <p:cNvPr id="42001" name="Rectangle 17"/>
          <p:cNvSpPr>
            <a:spLocks noChangeArrowheads="1"/>
          </p:cNvSpPr>
          <p:nvPr/>
        </p:nvSpPr>
        <p:spPr bwMode="auto">
          <a:xfrm>
            <a:off x="914400" y="1066800"/>
            <a:ext cx="4191000" cy="369332"/>
          </a:xfrm>
          <a:prstGeom prst="rect">
            <a:avLst/>
          </a:prstGeom>
          <a:noFill/>
          <a:ln w="9525">
            <a:noFill/>
            <a:miter lim="800000"/>
            <a:headEnd/>
            <a:tailEnd/>
          </a:ln>
        </p:spPr>
        <p:txBody>
          <a:bodyPr wrap="square">
            <a:spAutoFit/>
          </a:bodyPr>
          <a:lstStyle/>
          <a:p>
            <a:r>
              <a:rPr lang="en-US" b="1" dirty="0" smtClean="0"/>
              <a:t>NITRITES </a:t>
            </a:r>
            <a:r>
              <a:rPr lang="en-US" b="1" dirty="0"/>
              <a:t>(NO</a:t>
            </a:r>
            <a:r>
              <a:rPr lang="en-US" b="1" baseline="-25000" dirty="0"/>
              <a:t>2</a:t>
            </a:r>
            <a:r>
              <a:rPr lang="en-US" b="1" baseline="30000" dirty="0"/>
              <a:t>-</a:t>
            </a:r>
            <a:r>
              <a:rPr lang="en-US" b="1" dirty="0"/>
              <a: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checkerboard(across)">
                                      <p:cBhvr>
                                        <p:cTn id="7" dur="500"/>
                                        <p:tgtEl>
                                          <p:spTgt spid="419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checkerboard(across)">
                                      <p:cBhvr>
                                        <p:cTn id="12" dur="500"/>
                                        <p:tgtEl>
                                          <p:spTgt spid="4200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95"/>
                                        </p:tgtEl>
                                        <p:attrNameLst>
                                          <p:attrName>style.visibility</p:attrName>
                                        </p:attrNameLst>
                                      </p:cBhvr>
                                      <p:to>
                                        <p:strVal val="visible"/>
                                      </p:to>
                                    </p:set>
                                    <p:animEffect transition="in" filter="checkerboard(across)">
                                      <p:cBhvr>
                                        <p:cTn id="1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5" grpId="0"/>
      <p:bldP spid="420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228600" y="1676400"/>
            <a:ext cx="8915400" cy="3048000"/>
          </a:xfrm>
        </p:spPr>
        <p:txBody>
          <a:bodyPr/>
          <a:lstStyle/>
          <a:p>
            <a:pPr eaLnBrk="1" hangingPunct="1">
              <a:buFontTx/>
              <a:buNone/>
            </a:pPr>
            <a:endParaRPr lang="en-US" b="1" dirty="0" smtClean="0">
              <a:latin typeface="Comic Sans MS" pitchFamily="66" charset="0"/>
            </a:endParaRPr>
          </a:p>
          <a:p>
            <a:pPr eaLnBrk="1" hangingPunct="1">
              <a:buFontTx/>
              <a:buNone/>
            </a:pPr>
            <a:endParaRPr lang="en-US" b="1" dirty="0" smtClean="0">
              <a:latin typeface="Comic Sans MS" pitchFamily="66" charset="0"/>
            </a:endParaRPr>
          </a:p>
        </p:txBody>
      </p:sp>
      <p:sp>
        <p:nvSpPr>
          <p:cNvPr id="24579" name="Text Box 4"/>
          <p:cNvSpPr txBox="1">
            <a:spLocks noChangeArrowheads="1"/>
          </p:cNvSpPr>
          <p:nvPr/>
        </p:nvSpPr>
        <p:spPr bwMode="auto">
          <a:xfrm>
            <a:off x="609600" y="838200"/>
            <a:ext cx="3794437" cy="3539430"/>
          </a:xfrm>
          <a:prstGeom prst="rect">
            <a:avLst/>
          </a:prstGeom>
          <a:noFill/>
          <a:ln w="9525">
            <a:noFill/>
            <a:miter lim="800000"/>
            <a:headEnd/>
            <a:tailEnd/>
          </a:ln>
        </p:spPr>
        <p:txBody>
          <a:bodyPr wrap="none">
            <a:spAutoFit/>
          </a:bodyPr>
          <a:lstStyle/>
          <a:p>
            <a:r>
              <a:rPr lang="en-US" sz="2000" dirty="0"/>
              <a:t>Bacteria that live </a:t>
            </a:r>
            <a:r>
              <a:rPr lang="en-US" sz="2000" dirty="0" smtClean="0"/>
              <a:t> in the soil</a:t>
            </a:r>
            <a:endParaRPr lang="en-US" sz="2000" dirty="0"/>
          </a:p>
          <a:p>
            <a:r>
              <a:rPr lang="en-US" sz="2000" dirty="0"/>
              <a:t>also carry out the reverse process</a:t>
            </a:r>
          </a:p>
          <a:p>
            <a:endParaRPr lang="en-US" sz="3600" b="1" dirty="0"/>
          </a:p>
          <a:p>
            <a:r>
              <a:rPr lang="en-US" sz="3600" b="1" dirty="0" smtClean="0"/>
              <a:t> </a:t>
            </a:r>
            <a:r>
              <a:rPr lang="en-US" sz="3600" b="1" dirty="0" smtClean="0">
                <a:latin typeface="Times New Roman" pitchFamily="-112" charset="0"/>
                <a:cs typeface="Times New Roman" pitchFamily="-112" charset="0"/>
              </a:rPr>
              <a:t> </a:t>
            </a:r>
            <a:endParaRPr lang="en-US" sz="3600" b="1" dirty="0"/>
          </a:p>
          <a:p>
            <a:endParaRPr lang="en-US" sz="3600" b="1" dirty="0"/>
          </a:p>
          <a:p>
            <a:r>
              <a:rPr lang="en-US" sz="2000" dirty="0"/>
              <a:t>THIS PROCESS</a:t>
            </a:r>
          </a:p>
          <a:p>
            <a:r>
              <a:rPr lang="en-US" sz="2000" dirty="0"/>
              <a:t>IS CALLED</a:t>
            </a:r>
            <a:r>
              <a:rPr lang="en-US" sz="3600" b="1" dirty="0"/>
              <a:t/>
            </a:r>
            <a:br>
              <a:rPr lang="en-US" sz="3600" b="1" dirty="0"/>
            </a:br>
            <a:endParaRPr lang="en-US" sz="3600" b="1" dirty="0"/>
          </a:p>
        </p:txBody>
      </p:sp>
      <p:sp>
        <p:nvSpPr>
          <p:cNvPr id="47110" name="Rectangle 6"/>
          <p:cNvSpPr>
            <a:spLocks noChangeArrowheads="1"/>
          </p:cNvSpPr>
          <p:nvPr/>
        </p:nvSpPr>
        <p:spPr bwMode="auto">
          <a:xfrm>
            <a:off x="990600" y="1752600"/>
            <a:ext cx="3600666" cy="646331"/>
          </a:xfrm>
          <a:prstGeom prst="rect">
            <a:avLst/>
          </a:prstGeom>
          <a:noFill/>
          <a:ln w="9525">
            <a:noFill/>
            <a:miter lim="800000"/>
            <a:headEnd/>
            <a:tailEnd/>
          </a:ln>
        </p:spPr>
        <p:txBody>
          <a:bodyPr wrap="none">
            <a:spAutoFit/>
          </a:bodyPr>
          <a:lstStyle/>
          <a:p>
            <a:r>
              <a:rPr lang="en-US" b="1" dirty="0"/>
              <a:t>NITRATES </a:t>
            </a:r>
            <a:r>
              <a:rPr lang="en-US" b="1" dirty="0" smtClean="0">
                <a:latin typeface="Times New Roman" pitchFamily="-112" charset="0"/>
                <a:cs typeface="Times New Roman" pitchFamily="-112" charset="0"/>
              </a:rPr>
              <a:t>→</a:t>
            </a:r>
            <a:endParaRPr lang="en-US" b="1" dirty="0"/>
          </a:p>
          <a:p>
            <a:r>
              <a:rPr lang="en-US" b="1" dirty="0"/>
              <a:t>&amp; </a:t>
            </a:r>
            <a:r>
              <a:rPr lang="en-US" b="1" dirty="0" smtClean="0"/>
              <a:t>NITRITES                                      </a:t>
            </a:r>
            <a:endParaRPr lang="en-US" b="1" dirty="0"/>
          </a:p>
        </p:txBody>
      </p:sp>
      <p:sp>
        <p:nvSpPr>
          <p:cNvPr id="47111" name="Rectangle 7"/>
          <p:cNvSpPr>
            <a:spLocks noChangeArrowheads="1"/>
          </p:cNvSpPr>
          <p:nvPr/>
        </p:nvSpPr>
        <p:spPr bwMode="auto">
          <a:xfrm>
            <a:off x="4572000" y="1905000"/>
            <a:ext cx="1926874" cy="369332"/>
          </a:xfrm>
          <a:prstGeom prst="rect">
            <a:avLst/>
          </a:prstGeom>
          <a:noFill/>
          <a:ln w="9525">
            <a:noFill/>
            <a:miter lim="800000"/>
            <a:headEnd/>
            <a:tailEnd/>
          </a:ln>
        </p:spPr>
        <p:txBody>
          <a:bodyPr wrap="none">
            <a:spAutoFit/>
          </a:bodyPr>
          <a:lstStyle/>
          <a:p>
            <a:r>
              <a:rPr lang="en-US" b="1" dirty="0"/>
              <a:t>NITROGEN GAS</a:t>
            </a:r>
          </a:p>
        </p:txBody>
      </p:sp>
      <p:sp>
        <p:nvSpPr>
          <p:cNvPr id="47112" name="Rectangle 8"/>
          <p:cNvSpPr>
            <a:spLocks noChangeArrowheads="1"/>
          </p:cNvSpPr>
          <p:nvPr/>
        </p:nvSpPr>
        <p:spPr bwMode="auto">
          <a:xfrm>
            <a:off x="381000" y="4191000"/>
            <a:ext cx="2279727" cy="369332"/>
          </a:xfrm>
          <a:prstGeom prst="rect">
            <a:avLst/>
          </a:prstGeom>
          <a:noFill/>
          <a:ln w="9525">
            <a:noFill/>
            <a:miter lim="800000"/>
            <a:headEnd/>
            <a:tailEnd/>
          </a:ln>
        </p:spPr>
        <p:txBody>
          <a:bodyPr wrap="none">
            <a:spAutoFit/>
          </a:bodyPr>
          <a:lstStyle/>
          <a:p>
            <a:r>
              <a:rPr lang="en-US" b="1" dirty="0"/>
              <a:t>DENITRIFICATION</a:t>
            </a:r>
          </a:p>
        </p:txBody>
      </p:sp>
      <p:pic>
        <p:nvPicPr>
          <p:cNvPr id="24584" name="Picture 12" descr="denitrificatio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05400" y="2514600"/>
            <a:ext cx="2960688" cy="39084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heckerboard(across)">
                                      <p:cBhvr>
                                        <p:cTn id="7" dur="500"/>
                                        <p:tgtEl>
                                          <p:spTgt spid="47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checkerboard(across)">
                                      <p:cBhvr>
                                        <p:cTn id="12" dur="500"/>
                                        <p:tgtEl>
                                          <p:spTgt spid="471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checkerboard(across)">
                                      <p:cBhvr>
                                        <p:cTn id="1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GB" sz="3600" b="1" dirty="0" err="1"/>
              <a:t>Ammonification</a:t>
            </a:r>
            <a:r>
              <a:rPr lang="fr-FR" sz="3600" b="1" dirty="0"/>
              <a:t> </a:t>
            </a:r>
            <a:endParaRPr lang="en-GB" sz="3600" b="1" dirty="0"/>
          </a:p>
        </p:txBody>
      </p:sp>
      <p:sp>
        <p:nvSpPr>
          <p:cNvPr id="5123" name="Rectangle 3"/>
          <p:cNvSpPr>
            <a:spLocks noGrp="1" noChangeArrowheads="1"/>
          </p:cNvSpPr>
          <p:nvPr>
            <p:ph idx="1"/>
          </p:nvPr>
        </p:nvSpPr>
        <p:spPr/>
        <p:txBody>
          <a:bodyPr>
            <a:normAutofit/>
          </a:bodyPr>
          <a:lstStyle/>
          <a:p>
            <a:r>
              <a:rPr lang="en-GB" sz="2000" dirty="0"/>
              <a:t>Nitrogen enters the soil through the decomposition of protein in dead organic </a:t>
            </a:r>
            <a:r>
              <a:rPr lang="en-GB" sz="2000" dirty="0" smtClean="0"/>
              <a:t>matter </a:t>
            </a:r>
          </a:p>
          <a:p>
            <a:endParaRPr lang="en-GB" sz="2000" b="1" dirty="0"/>
          </a:p>
          <a:p>
            <a:pPr algn="ctr">
              <a:buFont typeface="Wingdings" pitchFamily="2" charset="2"/>
              <a:buNone/>
            </a:pPr>
            <a:r>
              <a:rPr lang="en-GB" sz="2000" b="1" dirty="0"/>
              <a:t>Amino acids + 1</a:t>
            </a:r>
            <a:r>
              <a:rPr lang="en-GB" sz="2000" b="1" baseline="30000" dirty="0"/>
              <a:t>1</a:t>
            </a:r>
            <a:r>
              <a:rPr lang="en-GB" sz="2000" b="1" dirty="0"/>
              <a:t>/</a:t>
            </a:r>
            <a:r>
              <a:rPr lang="en-GB" sz="2000" b="1" baseline="-25000" dirty="0"/>
              <a:t>2</a:t>
            </a:r>
            <a:r>
              <a:rPr lang="en-GB" sz="2000" b="1" dirty="0"/>
              <a:t>O</a:t>
            </a:r>
            <a:r>
              <a:rPr lang="en-GB" sz="2000" b="1" baseline="-25000" dirty="0"/>
              <a:t>2</a:t>
            </a:r>
            <a:r>
              <a:rPr lang="en-GB" sz="2000" b="1" dirty="0"/>
              <a:t> </a:t>
            </a:r>
            <a:r>
              <a:rPr lang="en-GB" sz="2000" b="1" dirty="0">
                <a:sym typeface="Symbol" pitchFamily="18" charset="2"/>
              </a:rPr>
              <a:t></a:t>
            </a:r>
            <a:r>
              <a:rPr lang="en-GB" sz="2000" b="1" dirty="0"/>
              <a:t> CO</a:t>
            </a:r>
            <a:r>
              <a:rPr lang="en-GB" sz="2000" b="1" baseline="-25000" dirty="0"/>
              <a:t>2</a:t>
            </a:r>
            <a:r>
              <a:rPr lang="en-GB" sz="2000" b="1" dirty="0"/>
              <a:t> + H</a:t>
            </a:r>
            <a:r>
              <a:rPr lang="en-GB" sz="2000" b="1" baseline="-25000" dirty="0"/>
              <a:t>2</a:t>
            </a:r>
            <a:r>
              <a:rPr lang="en-GB" sz="2000" b="1" dirty="0"/>
              <a:t>O + NH</a:t>
            </a:r>
            <a:r>
              <a:rPr lang="en-GB" sz="2000" b="1" baseline="-25000" dirty="0"/>
              <a:t>3</a:t>
            </a:r>
            <a:r>
              <a:rPr lang="en-GB" sz="2000" b="1" dirty="0"/>
              <a:t>	</a:t>
            </a:r>
            <a:r>
              <a:rPr lang="en-GB" sz="2000" b="1" dirty="0">
                <a:solidFill>
                  <a:srgbClr val="FF0000"/>
                </a:solidFill>
              </a:rPr>
              <a:t>+ 736kJ</a:t>
            </a:r>
            <a:r>
              <a:rPr lang="en-GB" sz="2000" b="1" dirty="0"/>
              <a:t> </a:t>
            </a:r>
            <a:endParaRPr lang="en-GB" sz="2000" b="1" dirty="0" smtClean="0"/>
          </a:p>
          <a:p>
            <a:pPr algn="ctr">
              <a:buFont typeface="Wingdings" pitchFamily="2" charset="2"/>
              <a:buNone/>
            </a:pPr>
            <a:endParaRPr lang="en-GB" sz="2000" dirty="0"/>
          </a:p>
          <a:p>
            <a:r>
              <a:rPr lang="en-GB" sz="2000" dirty="0"/>
              <a:t>This process liberates a lot of energy which can be used by the </a:t>
            </a:r>
            <a:r>
              <a:rPr lang="en-GB" sz="2000" dirty="0" err="1"/>
              <a:t>saprotrophic</a:t>
            </a:r>
            <a:r>
              <a:rPr lang="en-GB" sz="2000" dirty="0"/>
              <a:t> microbes</a:t>
            </a: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8229600" cy="1143000"/>
          </a:xfrm>
        </p:spPr>
        <p:txBody>
          <a:bodyPr>
            <a:normAutofit/>
          </a:bodyPr>
          <a:lstStyle/>
          <a:p>
            <a:r>
              <a:rPr lang="en-GB" sz="3600" b="1" dirty="0"/>
              <a:t>Nitrification</a:t>
            </a:r>
          </a:p>
        </p:txBody>
      </p:sp>
      <p:sp>
        <p:nvSpPr>
          <p:cNvPr id="6147" name="Rectangle 3"/>
          <p:cNvSpPr>
            <a:spLocks noGrp="1" noChangeArrowheads="1"/>
          </p:cNvSpPr>
          <p:nvPr>
            <p:ph idx="1"/>
          </p:nvPr>
        </p:nvSpPr>
        <p:spPr>
          <a:xfrm>
            <a:off x="457200" y="1600200"/>
            <a:ext cx="8229600" cy="4857750"/>
          </a:xfrm>
        </p:spPr>
        <p:txBody>
          <a:bodyPr>
            <a:normAutofit/>
          </a:bodyPr>
          <a:lstStyle/>
          <a:p>
            <a:pPr>
              <a:lnSpc>
                <a:spcPct val="80000"/>
              </a:lnSpc>
            </a:pPr>
            <a:r>
              <a:rPr lang="en-GB" sz="2000" dirty="0"/>
              <a:t>This involves two oxidation processes</a:t>
            </a:r>
          </a:p>
          <a:p>
            <a:pPr>
              <a:lnSpc>
                <a:spcPct val="80000"/>
              </a:lnSpc>
            </a:pPr>
            <a:r>
              <a:rPr lang="en-GB" sz="2000" dirty="0"/>
              <a:t>The ammonia produced by </a:t>
            </a:r>
            <a:r>
              <a:rPr lang="en-GB" sz="2000" b="1" dirty="0" err="1"/>
              <a:t>ammonification</a:t>
            </a:r>
            <a:r>
              <a:rPr lang="en-GB" sz="2000" dirty="0"/>
              <a:t> is an energy rich substrate for </a:t>
            </a:r>
            <a:r>
              <a:rPr lang="en-GB" sz="2000" b="1" i="1" dirty="0" err="1"/>
              <a:t>Nitrosomas</a:t>
            </a:r>
            <a:r>
              <a:rPr lang="en-GB" sz="2000" b="1" dirty="0"/>
              <a:t> </a:t>
            </a:r>
            <a:r>
              <a:rPr lang="en-GB" sz="2000" dirty="0"/>
              <a:t>bacteria</a:t>
            </a:r>
          </a:p>
          <a:p>
            <a:pPr>
              <a:lnSpc>
                <a:spcPct val="80000"/>
              </a:lnSpc>
              <a:buFont typeface="Wingdings" pitchFamily="2" charset="2"/>
              <a:buNone/>
            </a:pPr>
            <a:r>
              <a:rPr lang="en-GB" sz="2000" dirty="0"/>
              <a:t>They oxidise it to nitrite:</a:t>
            </a:r>
            <a:endParaRPr lang="en-GB" sz="2000" b="1" dirty="0"/>
          </a:p>
          <a:p>
            <a:pPr algn="ctr">
              <a:lnSpc>
                <a:spcPct val="80000"/>
              </a:lnSpc>
              <a:buFont typeface="Wingdings" pitchFamily="2" charset="2"/>
              <a:buNone/>
            </a:pPr>
            <a:r>
              <a:rPr lang="en-GB" sz="2000" b="1" dirty="0"/>
              <a:t>NH</a:t>
            </a:r>
            <a:r>
              <a:rPr lang="en-GB" sz="2000" b="1" baseline="-25000" dirty="0"/>
              <a:t>3</a:t>
            </a:r>
            <a:r>
              <a:rPr lang="en-GB" sz="2000" b="1" dirty="0"/>
              <a:t> + 1</a:t>
            </a:r>
            <a:r>
              <a:rPr lang="en-GB" sz="2000" b="1" baseline="30000" dirty="0"/>
              <a:t>1</a:t>
            </a:r>
            <a:r>
              <a:rPr lang="en-GB" sz="2000" b="1" dirty="0"/>
              <a:t>/</a:t>
            </a:r>
            <a:r>
              <a:rPr lang="en-GB" sz="2000" b="1" baseline="-25000" dirty="0"/>
              <a:t>2</a:t>
            </a:r>
            <a:r>
              <a:rPr lang="en-GB" sz="2000" b="1" dirty="0"/>
              <a:t>O</a:t>
            </a:r>
            <a:r>
              <a:rPr lang="en-GB" sz="2000" b="1" baseline="-25000" dirty="0"/>
              <a:t>2</a:t>
            </a:r>
            <a:r>
              <a:rPr lang="en-GB" sz="2000" b="1" dirty="0"/>
              <a:t> </a:t>
            </a:r>
            <a:r>
              <a:rPr lang="en-GB" sz="2000" b="1" dirty="0">
                <a:sym typeface="Symbol" pitchFamily="18" charset="2"/>
              </a:rPr>
              <a:t></a:t>
            </a:r>
            <a:r>
              <a:rPr lang="en-GB" sz="2000" b="1" dirty="0"/>
              <a:t> NO</a:t>
            </a:r>
            <a:r>
              <a:rPr lang="en-GB" sz="2000" b="1" baseline="-25000" dirty="0"/>
              <a:t>2</a:t>
            </a:r>
            <a:r>
              <a:rPr lang="en-GB" sz="2000" b="1" baseline="30000" dirty="0"/>
              <a:t>-</a:t>
            </a:r>
            <a:r>
              <a:rPr lang="en-GB" sz="2000" b="1" dirty="0"/>
              <a:t> + H</a:t>
            </a:r>
            <a:r>
              <a:rPr lang="en-GB" sz="2000" b="1" baseline="-25000" dirty="0"/>
              <a:t>2</a:t>
            </a:r>
            <a:r>
              <a:rPr lang="en-GB" sz="2000" b="1" dirty="0"/>
              <a:t>O 			</a:t>
            </a:r>
            <a:r>
              <a:rPr lang="en-GB" sz="2000" b="1" dirty="0">
                <a:solidFill>
                  <a:srgbClr val="FF0000"/>
                </a:solidFill>
              </a:rPr>
              <a:t>+ 276kJ</a:t>
            </a:r>
            <a:r>
              <a:rPr lang="en-GB" sz="2000" dirty="0">
                <a:solidFill>
                  <a:srgbClr val="FF0000"/>
                </a:solidFill>
              </a:rPr>
              <a:t/>
            </a:r>
            <a:br>
              <a:rPr lang="en-GB" sz="2000" dirty="0">
                <a:solidFill>
                  <a:srgbClr val="FF0000"/>
                </a:solidFill>
              </a:rPr>
            </a:br>
            <a:endParaRPr lang="en-GB" sz="2000" dirty="0"/>
          </a:p>
          <a:p>
            <a:pPr>
              <a:lnSpc>
                <a:spcPct val="80000"/>
              </a:lnSpc>
              <a:buFont typeface="Wingdings" pitchFamily="2" charset="2"/>
              <a:buNone/>
            </a:pPr>
            <a:r>
              <a:rPr lang="en-GB" sz="2000" dirty="0"/>
              <a:t>This in turn provides a substrate for </a:t>
            </a:r>
            <a:r>
              <a:rPr lang="en-GB" sz="2000" b="1" i="1" dirty="0" err="1"/>
              <a:t>Nitrobacter</a:t>
            </a:r>
            <a:r>
              <a:rPr lang="en-GB" sz="2000" b="1" dirty="0"/>
              <a:t> </a:t>
            </a:r>
            <a:r>
              <a:rPr lang="en-GB" sz="2000" dirty="0"/>
              <a:t>bacteria oxidise the nitrite to nitrate:</a:t>
            </a:r>
            <a:endParaRPr lang="en-GB" sz="2000" b="1" dirty="0"/>
          </a:p>
          <a:p>
            <a:pPr algn="ctr">
              <a:lnSpc>
                <a:spcPct val="80000"/>
              </a:lnSpc>
              <a:buFont typeface="Wingdings" pitchFamily="2" charset="2"/>
              <a:buNone/>
            </a:pPr>
            <a:r>
              <a:rPr lang="en-GB" sz="2000" b="1" dirty="0"/>
              <a:t>NO</a:t>
            </a:r>
            <a:r>
              <a:rPr lang="en-GB" sz="2000" b="1" baseline="-25000" dirty="0"/>
              <a:t>3</a:t>
            </a:r>
            <a:r>
              <a:rPr lang="en-GB" sz="2000" b="1" baseline="30000" dirty="0"/>
              <a:t>-</a:t>
            </a:r>
            <a:r>
              <a:rPr lang="en-GB" sz="2000" b="1" dirty="0"/>
              <a:t> + </a:t>
            </a:r>
            <a:r>
              <a:rPr lang="en-GB" sz="2000" b="1" baseline="30000" dirty="0"/>
              <a:t>1</a:t>
            </a:r>
            <a:r>
              <a:rPr lang="en-GB" sz="2000" b="1" dirty="0"/>
              <a:t>/</a:t>
            </a:r>
            <a:r>
              <a:rPr lang="en-GB" sz="2000" b="1" baseline="-25000" dirty="0"/>
              <a:t>2</a:t>
            </a:r>
            <a:r>
              <a:rPr lang="en-GB" sz="2000" b="1" dirty="0"/>
              <a:t>O</a:t>
            </a:r>
            <a:r>
              <a:rPr lang="en-GB" sz="2000" b="1" baseline="-25000" dirty="0"/>
              <a:t>2</a:t>
            </a:r>
            <a:r>
              <a:rPr lang="en-GB" sz="2000" b="1" dirty="0"/>
              <a:t> </a:t>
            </a:r>
            <a:r>
              <a:rPr lang="en-GB" sz="2000" b="1" dirty="0">
                <a:sym typeface="Symbol" pitchFamily="18" charset="2"/>
              </a:rPr>
              <a:t> </a:t>
            </a:r>
            <a:r>
              <a:rPr lang="en-GB" sz="2000" b="1" dirty="0"/>
              <a:t>NO</a:t>
            </a:r>
            <a:r>
              <a:rPr lang="en-GB" sz="2000" b="1" baseline="-25000" dirty="0"/>
              <a:t>3</a:t>
            </a:r>
            <a:r>
              <a:rPr lang="en-GB" sz="2000" b="1" baseline="30000" dirty="0"/>
              <a:t>-</a:t>
            </a:r>
            <a:r>
              <a:rPr lang="en-GB" sz="2000" b="1" dirty="0"/>
              <a:t>				</a:t>
            </a:r>
            <a:r>
              <a:rPr lang="en-GB" sz="2000" b="1" dirty="0">
                <a:solidFill>
                  <a:srgbClr val="FF0000"/>
                </a:solidFill>
              </a:rPr>
              <a:t>+ 73 kJ</a:t>
            </a:r>
            <a:br>
              <a:rPr lang="en-GB" sz="2000" b="1" dirty="0">
                <a:solidFill>
                  <a:srgbClr val="FF0000"/>
                </a:solidFill>
              </a:rPr>
            </a:br>
            <a:endParaRPr lang="en-GB" sz="2000" b="1" dirty="0">
              <a:solidFill>
                <a:srgbClr val="FF0000"/>
              </a:solidFill>
            </a:endParaRPr>
          </a:p>
          <a:p>
            <a:pPr>
              <a:lnSpc>
                <a:spcPct val="80000"/>
              </a:lnSpc>
            </a:pPr>
            <a:r>
              <a:rPr lang="en-GB" sz="2000" dirty="0"/>
              <a:t>This energy is </a:t>
            </a:r>
            <a:r>
              <a:rPr lang="en-GB" sz="2000" dirty="0" smtClean="0"/>
              <a:t>the on </a:t>
            </a:r>
            <a:r>
              <a:rPr lang="en-GB" sz="2000" dirty="0"/>
              <a:t>source of energy for these prokaryotes</a:t>
            </a:r>
          </a:p>
          <a:p>
            <a:pPr>
              <a:lnSpc>
                <a:spcPct val="80000"/>
              </a:lnSpc>
            </a:pPr>
            <a:r>
              <a:rPr lang="en-GB" sz="2000" dirty="0"/>
              <a:t>They are </a:t>
            </a:r>
            <a:r>
              <a:rPr lang="en-GB" sz="2000" b="1" dirty="0" err="1"/>
              <a:t>chemoautotrophs</a:t>
            </a:r>
            <a:r>
              <a:rPr lang="fr-FR" sz="2000" b="1" dirty="0"/>
              <a:t> </a:t>
            </a:r>
            <a:endParaRPr lang="en-GB" sz="2000" b="1"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normAutofit/>
          </a:bodyPr>
          <a:lstStyle/>
          <a:p>
            <a:r>
              <a:rPr lang="en-GB" sz="3600" b="1" dirty="0"/>
              <a:t>Return to the atmosphere: </a:t>
            </a:r>
            <a:r>
              <a:rPr lang="en-GB" sz="3600" b="1" dirty="0" err="1"/>
              <a:t>Denitrification</a:t>
            </a:r>
            <a:endParaRPr lang="en-GB" sz="3600" b="1" dirty="0"/>
          </a:p>
        </p:txBody>
      </p:sp>
      <p:sp>
        <p:nvSpPr>
          <p:cNvPr id="55300" name="Rectangle 4"/>
          <p:cNvSpPr>
            <a:spLocks noGrp="1" noChangeArrowheads="1"/>
          </p:cNvSpPr>
          <p:nvPr>
            <p:ph idx="1"/>
          </p:nvPr>
        </p:nvSpPr>
        <p:spPr>
          <a:xfrm>
            <a:off x="609600" y="1447800"/>
            <a:ext cx="8001000" cy="5715000"/>
          </a:xfrm>
        </p:spPr>
        <p:txBody>
          <a:bodyPr>
            <a:normAutofit/>
          </a:bodyPr>
          <a:lstStyle/>
          <a:p>
            <a:pPr>
              <a:lnSpc>
                <a:spcPct val="90000"/>
              </a:lnSpc>
            </a:pPr>
            <a:r>
              <a:rPr lang="en-GB" sz="2000" dirty="0"/>
              <a:t>Nitrates and nitrites can be used a source of oxygen for </a:t>
            </a:r>
            <a:r>
              <a:rPr lang="en-GB" sz="2000" b="1" i="1" dirty="0"/>
              <a:t>Pseudomonas</a:t>
            </a:r>
            <a:r>
              <a:rPr lang="en-GB" sz="2000" dirty="0"/>
              <a:t> bacteria </a:t>
            </a:r>
            <a:endParaRPr lang="en-GB" sz="2000" dirty="0" smtClean="0"/>
          </a:p>
          <a:p>
            <a:pPr>
              <a:lnSpc>
                <a:spcPct val="90000"/>
              </a:lnSpc>
            </a:pPr>
            <a:endParaRPr lang="en-GB" sz="2000" dirty="0"/>
          </a:p>
          <a:p>
            <a:pPr>
              <a:lnSpc>
                <a:spcPct val="90000"/>
              </a:lnSpc>
            </a:pPr>
            <a:r>
              <a:rPr lang="en-GB" sz="2000" dirty="0"/>
              <a:t>Favourable conditions: Cold waterlogged (anaerobic) soils</a:t>
            </a:r>
            <a:endParaRPr lang="en-GB" sz="2000" b="1" dirty="0"/>
          </a:p>
          <a:p>
            <a:pPr algn="ctr">
              <a:lnSpc>
                <a:spcPct val="90000"/>
              </a:lnSpc>
              <a:buFont typeface="Wingdings" pitchFamily="2" charset="2"/>
              <a:buNone/>
            </a:pPr>
            <a:r>
              <a:rPr lang="en-GB" sz="2000" b="1" dirty="0"/>
              <a:t>2NO</a:t>
            </a:r>
            <a:r>
              <a:rPr lang="en-GB" sz="2000" b="1" baseline="-25000" dirty="0"/>
              <a:t>3</a:t>
            </a:r>
            <a:r>
              <a:rPr lang="en-GB" sz="2000" b="1" baseline="30000" dirty="0"/>
              <a:t>-</a:t>
            </a:r>
            <a:r>
              <a:rPr lang="en-GB" sz="2000" b="1" dirty="0"/>
              <a:t> </a:t>
            </a:r>
            <a:r>
              <a:rPr lang="en-GB" sz="2000" b="1" dirty="0">
                <a:sym typeface="Symbol" pitchFamily="18" charset="2"/>
              </a:rPr>
              <a:t></a:t>
            </a:r>
            <a:r>
              <a:rPr lang="en-GB" sz="2000" b="1" dirty="0"/>
              <a:t> 3O</a:t>
            </a:r>
            <a:r>
              <a:rPr lang="en-GB" sz="2000" b="1" baseline="-25000" dirty="0"/>
              <a:t>2</a:t>
            </a:r>
            <a:r>
              <a:rPr lang="en-GB" sz="2000" b="1" dirty="0"/>
              <a:t> +  N</a:t>
            </a:r>
            <a:r>
              <a:rPr lang="en-GB" sz="2000" b="1" baseline="-25000" dirty="0"/>
              <a:t>2</a:t>
            </a:r>
            <a:r>
              <a:rPr lang="en-GB" sz="2000" b="1" dirty="0">
                <a:sym typeface="Symbol" pitchFamily="18" charset="2"/>
              </a:rPr>
              <a:t></a:t>
            </a:r>
            <a:r>
              <a:rPr lang="en-GB" sz="2000" b="1" dirty="0"/>
              <a:t>providing up to 2385kJ</a:t>
            </a:r>
          </a:p>
          <a:p>
            <a:pPr algn="ctr">
              <a:lnSpc>
                <a:spcPct val="90000"/>
              </a:lnSpc>
              <a:buFont typeface="Wingdings" pitchFamily="2" charset="2"/>
              <a:buNone/>
            </a:pPr>
            <a:r>
              <a:rPr lang="en-GB" sz="2000" b="1" dirty="0"/>
              <a:t>2NO</a:t>
            </a:r>
            <a:r>
              <a:rPr lang="en-GB" sz="2000" b="1" baseline="-25000" dirty="0"/>
              <a:t>2</a:t>
            </a:r>
            <a:r>
              <a:rPr lang="en-GB" sz="2000" b="1" baseline="30000" dirty="0"/>
              <a:t>-</a:t>
            </a:r>
            <a:r>
              <a:rPr lang="en-GB" sz="2000" b="1" dirty="0"/>
              <a:t> </a:t>
            </a:r>
            <a:r>
              <a:rPr lang="en-GB" sz="2000" b="1" dirty="0">
                <a:sym typeface="Symbol" pitchFamily="18" charset="2"/>
              </a:rPr>
              <a:t></a:t>
            </a:r>
            <a:r>
              <a:rPr lang="en-GB" sz="2000" b="1" dirty="0"/>
              <a:t> 2O</a:t>
            </a:r>
            <a:r>
              <a:rPr lang="en-GB" sz="2000" b="1" baseline="-25000" dirty="0"/>
              <a:t>2</a:t>
            </a:r>
            <a:r>
              <a:rPr lang="en-GB" sz="2000" b="1" dirty="0"/>
              <a:t> + N</a:t>
            </a:r>
            <a:r>
              <a:rPr lang="en-GB" sz="2000" b="1" baseline="-25000" dirty="0"/>
              <a:t>2 </a:t>
            </a:r>
            <a:r>
              <a:rPr lang="en-GB" sz="2000" b="1" dirty="0" smtClean="0">
                <a:sym typeface="Symbol" pitchFamily="18" charset="2"/>
              </a:rPr>
              <a:t></a:t>
            </a:r>
          </a:p>
          <a:p>
            <a:pPr algn="ctr">
              <a:lnSpc>
                <a:spcPct val="90000"/>
              </a:lnSpc>
              <a:buFont typeface="Wingdings" pitchFamily="2" charset="2"/>
              <a:buNone/>
            </a:pPr>
            <a:endParaRPr lang="en-GB" sz="2000" dirty="0"/>
          </a:p>
          <a:p>
            <a:pPr>
              <a:lnSpc>
                <a:spcPct val="90000"/>
              </a:lnSpc>
            </a:pPr>
            <a:r>
              <a:rPr lang="en-GB" sz="2000" dirty="0"/>
              <a:t>The liberated oxygen is used as an electron acceptor in the processes that oxidise organic molecules, such as </a:t>
            </a:r>
            <a:r>
              <a:rPr lang="en-GB" sz="2000" dirty="0" smtClean="0"/>
              <a:t>glucose</a:t>
            </a:r>
          </a:p>
          <a:p>
            <a:pPr>
              <a:lnSpc>
                <a:spcPct val="90000"/>
              </a:lnSpc>
            </a:pPr>
            <a:endParaRPr lang="en-GB" sz="2000" dirty="0"/>
          </a:p>
          <a:p>
            <a:pPr>
              <a:lnSpc>
                <a:spcPct val="90000"/>
              </a:lnSpc>
            </a:pPr>
            <a:r>
              <a:rPr lang="en-GB" sz="2000" dirty="0"/>
              <a:t>These microbes are, therefore, </a:t>
            </a:r>
            <a:r>
              <a:rPr lang="en-GB" sz="2000" b="1" dirty="0" err="1"/>
              <a:t>heterotrophs</a:t>
            </a:r>
            <a:endParaRPr lang="en-GB" sz="2000" b="1" dirty="0"/>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685800"/>
            <a:ext cx="8534400" cy="5876925"/>
          </a:xfrm>
          <a:prstGeom prst="rect">
            <a:avLst/>
          </a:prstGeom>
          <a:noFill/>
          <a:ln w="9525">
            <a:noFill/>
            <a:miter lim="800000"/>
            <a:headEnd/>
            <a:tailEnd/>
          </a:ln>
        </p:spPr>
      </p:pic>
      <p:sp>
        <p:nvSpPr>
          <p:cNvPr id="18435" name="Text Box 3"/>
          <p:cNvSpPr txBox="1">
            <a:spLocks noChangeArrowheads="1"/>
          </p:cNvSpPr>
          <p:nvPr/>
        </p:nvSpPr>
        <p:spPr bwMode="auto">
          <a:xfrm>
            <a:off x="3733800" y="838200"/>
            <a:ext cx="1887538" cy="336550"/>
          </a:xfrm>
          <a:prstGeom prst="rect">
            <a:avLst/>
          </a:prstGeom>
          <a:noFill/>
          <a:ln w="9525">
            <a:noFill/>
            <a:miter lim="800000"/>
            <a:headEnd/>
            <a:tailEnd/>
          </a:ln>
        </p:spPr>
        <p:txBody>
          <a:bodyPr wrap="none">
            <a:spAutoFit/>
          </a:bodyPr>
          <a:lstStyle/>
          <a:p>
            <a:pPr eaLnBrk="0" hangingPunct="0"/>
            <a:r>
              <a:rPr lang="en-US" sz="1600" b="1">
                <a:solidFill>
                  <a:srgbClr val="CC0099"/>
                </a:solidFill>
                <a:latin typeface="Arial" charset="0"/>
              </a:rPr>
              <a:t>N</a:t>
            </a:r>
            <a:r>
              <a:rPr lang="en-US" sz="1600" b="1" baseline="-25000">
                <a:solidFill>
                  <a:srgbClr val="CC0099"/>
                </a:solidFill>
                <a:latin typeface="Arial" charset="0"/>
              </a:rPr>
              <a:t>2</a:t>
            </a:r>
            <a:r>
              <a:rPr lang="en-US" sz="1600" b="1">
                <a:solidFill>
                  <a:srgbClr val="CC0099"/>
                </a:solidFill>
                <a:latin typeface="Arial" charset="0"/>
              </a:rPr>
              <a:t> in Atmosphere</a:t>
            </a:r>
            <a:endParaRPr lang="en-US" sz="1600">
              <a:solidFill>
                <a:srgbClr val="CC0099"/>
              </a:solidFill>
              <a:latin typeface="Arial" charset="0"/>
            </a:endParaRPr>
          </a:p>
        </p:txBody>
      </p:sp>
      <p:sp>
        <p:nvSpPr>
          <p:cNvPr id="18436" name="Text Box 4"/>
          <p:cNvSpPr txBox="1">
            <a:spLocks noChangeArrowheads="1"/>
          </p:cNvSpPr>
          <p:nvPr/>
        </p:nvSpPr>
        <p:spPr bwMode="auto">
          <a:xfrm>
            <a:off x="2743200" y="5257800"/>
            <a:ext cx="644525" cy="396875"/>
          </a:xfrm>
          <a:prstGeom prst="rect">
            <a:avLst/>
          </a:prstGeom>
          <a:noFill/>
          <a:ln w="9525">
            <a:noFill/>
            <a:miter lim="800000"/>
            <a:headEnd/>
            <a:tailEnd/>
          </a:ln>
        </p:spPr>
        <p:txBody>
          <a:bodyPr wrap="none">
            <a:spAutoFit/>
          </a:bodyPr>
          <a:lstStyle/>
          <a:p>
            <a:pPr eaLnBrk="0" hangingPunct="0"/>
            <a:r>
              <a:rPr lang="en-US" sz="2000" b="1">
                <a:solidFill>
                  <a:srgbClr val="CC0099"/>
                </a:solidFill>
                <a:latin typeface="Arial" charset="0"/>
              </a:rPr>
              <a:t>NH</a:t>
            </a:r>
            <a:r>
              <a:rPr lang="en-US" sz="2000" b="1" baseline="-25000">
                <a:solidFill>
                  <a:srgbClr val="CC0099"/>
                </a:solidFill>
                <a:latin typeface="Arial" charset="0"/>
              </a:rPr>
              <a:t>3</a:t>
            </a:r>
            <a:endParaRPr lang="en-US" sz="2000">
              <a:solidFill>
                <a:srgbClr val="CC0099"/>
              </a:solidFill>
              <a:latin typeface="Arial" charset="0"/>
            </a:endParaRPr>
          </a:p>
        </p:txBody>
      </p:sp>
      <p:sp>
        <p:nvSpPr>
          <p:cNvPr id="18437" name="Text Box 5"/>
          <p:cNvSpPr txBox="1">
            <a:spLocks noChangeArrowheads="1"/>
          </p:cNvSpPr>
          <p:nvPr/>
        </p:nvSpPr>
        <p:spPr bwMode="auto">
          <a:xfrm>
            <a:off x="5410200" y="4724400"/>
            <a:ext cx="1131888" cy="641350"/>
          </a:xfrm>
          <a:prstGeom prst="rect">
            <a:avLst/>
          </a:prstGeom>
          <a:noFill/>
          <a:ln w="9525">
            <a:noFill/>
            <a:miter lim="800000"/>
            <a:headEnd/>
            <a:tailEnd/>
          </a:ln>
        </p:spPr>
        <p:txBody>
          <a:bodyPr wrap="none">
            <a:spAutoFit/>
          </a:bodyPr>
          <a:lstStyle/>
          <a:p>
            <a:pPr eaLnBrk="0" hangingPunct="0"/>
            <a:r>
              <a:rPr lang="en-US" sz="1800" b="1">
                <a:solidFill>
                  <a:srgbClr val="CC0099"/>
                </a:solidFill>
                <a:latin typeface="Arial" charset="0"/>
              </a:rPr>
              <a:t>NO</a:t>
            </a:r>
            <a:r>
              <a:rPr lang="en-US" sz="1800" b="1" baseline="-25000">
                <a:solidFill>
                  <a:srgbClr val="CC0099"/>
                </a:solidFill>
                <a:latin typeface="Arial" charset="0"/>
              </a:rPr>
              <a:t>3</a:t>
            </a:r>
            <a:r>
              <a:rPr lang="en-US" sz="1800" b="1" baseline="30000">
                <a:solidFill>
                  <a:srgbClr val="CC0099"/>
                </a:solidFill>
                <a:latin typeface="Arial" charset="0"/>
              </a:rPr>
              <a:t>-</a:t>
            </a:r>
          </a:p>
          <a:p>
            <a:pPr eaLnBrk="0" hangingPunct="0"/>
            <a:r>
              <a:rPr lang="en-US" sz="1800" b="1">
                <a:solidFill>
                  <a:srgbClr val="CC0099"/>
                </a:solidFill>
                <a:latin typeface="Arial" charset="0"/>
              </a:rPr>
              <a:t>and NO</a:t>
            </a:r>
            <a:r>
              <a:rPr lang="en-US" sz="1800" b="1" baseline="-25000">
                <a:solidFill>
                  <a:srgbClr val="CC0099"/>
                </a:solidFill>
                <a:latin typeface="Arial" charset="0"/>
              </a:rPr>
              <a:t>2</a:t>
            </a:r>
            <a:r>
              <a:rPr lang="en-US" sz="1800" b="1" baseline="30000">
                <a:solidFill>
                  <a:srgbClr val="CC0099"/>
                </a:solidFill>
                <a:latin typeface="Arial" charset="0"/>
              </a:rPr>
              <a:t>-</a:t>
            </a:r>
            <a:endParaRPr lang="en-US" sz="2000">
              <a:solidFill>
                <a:srgbClr val="CC0099"/>
              </a:solidFill>
              <a:latin typeface="Arial" charset="0"/>
            </a:endParaRPr>
          </a:p>
        </p:txBody>
      </p:sp>
      <p:sp>
        <p:nvSpPr>
          <p:cNvPr id="18439" name="Text Box 7"/>
          <p:cNvSpPr txBox="1">
            <a:spLocks noChangeArrowheads="1"/>
          </p:cNvSpPr>
          <p:nvPr/>
        </p:nvSpPr>
        <p:spPr bwMode="auto">
          <a:xfrm>
            <a:off x="1752600" y="0"/>
            <a:ext cx="5172075" cy="609600"/>
          </a:xfrm>
          <a:prstGeom prst="rect">
            <a:avLst/>
          </a:prstGeom>
          <a:noFill/>
          <a:ln w="9525">
            <a:noFill/>
            <a:miter lim="800000"/>
            <a:headEnd/>
            <a:tailEnd/>
          </a:ln>
        </p:spPr>
        <p:txBody>
          <a:bodyPr/>
          <a:lstStyle/>
          <a:p>
            <a:pPr eaLnBrk="0" hangingPunct="0">
              <a:spcBef>
                <a:spcPct val="50000"/>
              </a:spcBef>
            </a:pPr>
            <a:endParaRPr lang="en-US" sz="2000">
              <a:solidFill>
                <a:schemeClr val="bg1"/>
              </a:solidFill>
              <a:latin typeface="Arial Black" pitchFamily="34" charset="0"/>
            </a:endParaRPr>
          </a:p>
        </p:txBody>
      </p:sp>
      <p:sp>
        <p:nvSpPr>
          <p:cNvPr id="18440" name="Text Box 8"/>
          <p:cNvSpPr txBox="1">
            <a:spLocks noChangeArrowheads="1"/>
          </p:cNvSpPr>
          <p:nvPr/>
        </p:nvSpPr>
        <p:spPr bwMode="auto">
          <a:xfrm>
            <a:off x="2667000" y="152400"/>
            <a:ext cx="3416300" cy="519113"/>
          </a:xfrm>
          <a:prstGeom prst="rect">
            <a:avLst/>
          </a:prstGeom>
          <a:noFill/>
          <a:ln w="9525">
            <a:noFill/>
            <a:miter lim="800000"/>
            <a:headEnd/>
            <a:tailEnd/>
          </a:ln>
        </p:spPr>
        <p:txBody>
          <a:bodyPr wrap="none">
            <a:spAutoFit/>
          </a:bodyPr>
          <a:lstStyle/>
          <a:p>
            <a:r>
              <a:rPr lang="en-US" sz="2800" b="1"/>
              <a:t>NITROGEN CYCLE</a:t>
            </a: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r>
              <a:rPr lang="en-US" dirty="0"/>
              <a:t>THE CARBON CYCLE</a:t>
            </a:r>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sz="3600" b="1" dirty="0"/>
              <a:t>What Is Carbon?</a:t>
            </a:r>
          </a:p>
        </p:txBody>
      </p:sp>
      <p:sp>
        <p:nvSpPr>
          <p:cNvPr id="111619" name="Rectangle 3"/>
          <p:cNvSpPr>
            <a:spLocks noGrp="1" noChangeArrowheads="1"/>
          </p:cNvSpPr>
          <p:nvPr>
            <p:ph idx="1"/>
          </p:nvPr>
        </p:nvSpPr>
        <p:spPr/>
        <p:txBody>
          <a:bodyPr>
            <a:normAutofit/>
          </a:bodyPr>
          <a:lstStyle/>
          <a:p>
            <a:r>
              <a:rPr lang="en-US" sz="2000" dirty="0"/>
              <a:t>An element</a:t>
            </a:r>
            <a:br>
              <a:rPr lang="en-US" sz="2000" dirty="0"/>
            </a:br>
            <a:endParaRPr lang="en-US" sz="2000" dirty="0"/>
          </a:p>
          <a:p>
            <a:r>
              <a:rPr lang="en-US" sz="2000" dirty="0"/>
              <a:t>The basis of life of earth </a:t>
            </a:r>
          </a:p>
          <a:p>
            <a:endParaRPr lang="en-US" sz="2000" dirty="0"/>
          </a:p>
          <a:p>
            <a:r>
              <a:rPr lang="en-US" sz="2000" dirty="0"/>
              <a:t>Found in rocks, oceans, atmosphere</a:t>
            </a: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ater mol"/>
          <p:cNvPicPr>
            <a:picLocks noChangeAspect="1" noChangeArrowheads="1"/>
          </p:cNvPicPr>
          <p:nvPr/>
        </p:nvPicPr>
        <p:blipFill>
          <a:blip r:embed="rId2">
            <a:clrChange>
              <a:clrFrom>
                <a:srgbClr val="FDFDFD"/>
              </a:clrFrom>
              <a:clrTo>
                <a:srgbClr val="FDFDFD">
                  <a:alpha val="0"/>
                </a:srgbClr>
              </a:clrTo>
            </a:clrChange>
          </a:blip>
          <a:srcRect l="13333" t="2325" r="2856" b="2325"/>
          <a:stretch>
            <a:fillRect/>
          </a:stretch>
        </p:blipFill>
        <p:spPr bwMode="auto">
          <a:xfrm>
            <a:off x="6324600" y="4210050"/>
            <a:ext cx="2514600" cy="2343150"/>
          </a:xfrm>
          <a:prstGeom prst="rect">
            <a:avLst/>
          </a:prstGeom>
          <a:noFill/>
          <a:ln w="9525">
            <a:noFill/>
            <a:miter lim="800000"/>
            <a:headEnd/>
            <a:tailEnd/>
          </a:ln>
        </p:spPr>
      </p:pic>
      <p:sp>
        <p:nvSpPr>
          <p:cNvPr id="8195" name="Rectangle 3"/>
          <p:cNvSpPr>
            <a:spLocks noGrp="1" noChangeArrowheads="1"/>
          </p:cNvSpPr>
          <p:nvPr>
            <p:ph type="title"/>
          </p:nvPr>
        </p:nvSpPr>
        <p:spPr>
          <a:xfrm>
            <a:off x="457200" y="0"/>
            <a:ext cx="8229600" cy="1143000"/>
          </a:xfrm>
        </p:spPr>
        <p:txBody>
          <a:bodyPr>
            <a:normAutofit/>
          </a:bodyPr>
          <a:lstStyle/>
          <a:p>
            <a:pPr eaLnBrk="1" hangingPunct="1"/>
            <a:r>
              <a:rPr lang="en-US" sz="3600" b="1" dirty="0" smtClean="0">
                <a:latin typeface="Times New Roman" pitchFamily="18" charset="0"/>
                <a:cs typeface="Times New Roman" pitchFamily="18" charset="0"/>
              </a:rPr>
              <a:t>WHY IS WATER IMPORTANT?</a:t>
            </a:r>
          </a:p>
        </p:txBody>
      </p:sp>
      <p:sp>
        <p:nvSpPr>
          <p:cNvPr id="8196" name="Text Box 4"/>
          <p:cNvSpPr txBox="1">
            <a:spLocks noChangeArrowheads="1"/>
          </p:cNvSpPr>
          <p:nvPr/>
        </p:nvSpPr>
        <p:spPr bwMode="auto">
          <a:xfrm>
            <a:off x="304800" y="1295400"/>
            <a:ext cx="8610600" cy="3170099"/>
          </a:xfrm>
          <a:prstGeom prst="rect">
            <a:avLst/>
          </a:prstGeom>
          <a:noFill/>
          <a:ln w="9525">
            <a:noFill/>
            <a:miter lim="800000"/>
            <a:headEnd/>
            <a:tailEnd/>
          </a:ln>
        </p:spPr>
        <p:txBody>
          <a:bodyPr>
            <a:spAutoFit/>
          </a:bodyPr>
          <a:lstStyle/>
          <a:p>
            <a:r>
              <a:rPr lang="en-US" sz="2000" b="1" dirty="0"/>
              <a:t>Makes up 60-70% of your body</a:t>
            </a:r>
            <a:br>
              <a:rPr lang="en-US" sz="2000" b="1" dirty="0"/>
            </a:br>
            <a:endParaRPr lang="en-US" sz="2000" b="1" dirty="0"/>
          </a:p>
          <a:p>
            <a:r>
              <a:rPr lang="en-US" sz="2000" b="1" dirty="0"/>
              <a:t>Oxygen and Hydrogen are found in all </a:t>
            </a:r>
            <a:r>
              <a:rPr lang="en-US" sz="2000" b="1" dirty="0" smtClean="0"/>
              <a:t>the building block of cells.</a:t>
            </a:r>
            <a:r>
              <a:rPr lang="en-US" sz="2000" b="1" dirty="0"/>
              <a:t/>
            </a:r>
            <a:br>
              <a:rPr lang="en-US" sz="2000" b="1" dirty="0"/>
            </a:br>
            <a:r>
              <a:rPr lang="en-US" sz="2000" b="1" dirty="0"/>
              <a:t>  </a:t>
            </a:r>
            <a:endParaRPr lang="en-US" sz="2000" b="1" dirty="0" smtClean="0"/>
          </a:p>
          <a:p>
            <a:r>
              <a:rPr lang="en-US" sz="2000" b="1" dirty="0" smtClean="0"/>
              <a:t> </a:t>
            </a:r>
            <a:r>
              <a:rPr lang="en-US" sz="2000" b="1" dirty="0"/>
              <a:t>carbohydrates, proteins, </a:t>
            </a:r>
          </a:p>
          <a:p>
            <a:r>
              <a:rPr lang="en-US" sz="2000" b="1" dirty="0" smtClean="0"/>
              <a:t>nucleic acids, lipids </a:t>
            </a:r>
            <a:r>
              <a:rPr lang="en-US" sz="2000" b="1" dirty="0"/>
              <a:t>	</a:t>
            </a:r>
            <a:br>
              <a:rPr lang="en-US" sz="2000" b="1" dirty="0"/>
            </a:br>
            <a:endParaRPr lang="en-US" sz="2000" b="1" dirty="0"/>
          </a:p>
          <a:p>
            <a:r>
              <a:rPr lang="en-US" sz="2000" b="1" dirty="0"/>
              <a:t>Hydrogen in H</a:t>
            </a:r>
            <a:r>
              <a:rPr lang="en-US" sz="2000" b="1" baseline="-25000" dirty="0"/>
              <a:t>2</a:t>
            </a:r>
            <a:r>
              <a:rPr lang="en-US" sz="2000" b="1" dirty="0"/>
              <a:t>O </a:t>
            </a:r>
            <a:r>
              <a:rPr lang="en-US" sz="2000" b="1" dirty="0" smtClean="0"/>
              <a:t>supplies</a:t>
            </a:r>
            <a:endParaRPr lang="en-US" sz="2000" b="1" dirty="0"/>
          </a:p>
          <a:p>
            <a:r>
              <a:rPr lang="en-US" sz="2000" b="1" dirty="0"/>
              <a:t>protons (H</a:t>
            </a:r>
            <a:r>
              <a:rPr lang="en-US" sz="2000" b="1" baseline="30000" dirty="0"/>
              <a:t>+</a:t>
            </a:r>
            <a:r>
              <a:rPr lang="en-US" sz="2000" b="1" dirty="0"/>
              <a:t>) &amp; electrons </a:t>
            </a:r>
          </a:p>
          <a:p>
            <a:r>
              <a:rPr lang="en-US" sz="2000" b="1" dirty="0" smtClean="0"/>
              <a:t>For photosynthesis.</a:t>
            </a:r>
            <a:endParaRPr lang="en-US" sz="2000" b="1" dirty="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0"/>
            <a:ext cx="8229600" cy="1143000"/>
          </a:xfrm>
        </p:spPr>
        <p:txBody>
          <a:bodyPr>
            <a:normAutofit/>
          </a:bodyPr>
          <a:lstStyle/>
          <a:p>
            <a:r>
              <a:rPr lang="en-US" sz="3600" b="1" dirty="0"/>
              <a:t>Carbon Cycle</a:t>
            </a:r>
          </a:p>
        </p:txBody>
      </p:sp>
      <p:sp>
        <p:nvSpPr>
          <p:cNvPr id="114691" name="Rectangle 3"/>
          <p:cNvSpPr>
            <a:spLocks noGrp="1" noChangeArrowheads="1"/>
          </p:cNvSpPr>
          <p:nvPr>
            <p:ph idx="1"/>
          </p:nvPr>
        </p:nvSpPr>
        <p:spPr/>
        <p:txBody>
          <a:bodyPr/>
          <a:lstStyle/>
          <a:p>
            <a:r>
              <a:rPr lang="en-US" sz="2000" dirty="0"/>
              <a:t>The same carbon atoms are used repeatedly on earth. They cycle between the earth and the atmosphere.  </a:t>
            </a:r>
          </a:p>
          <a:p>
            <a:pPr>
              <a:buFont typeface="Wingdings" pitchFamily="2" charset="2"/>
              <a:buNone/>
            </a:pPr>
            <a:endParaRPr lang="en-US" dirty="0"/>
          </a:p>
        </p:txBody>
      </p:sp>
      <p:grpSp>
        <p:nvGrpSpPr>
          <p:cNvPr id="2" name="Group 4"/>
          <p:cNvGrpSpPr>
            <a:grpSpLocks/>
          </p:cNvGrpSpPr>
          <p:nvPr/>
        </p:nvGrpSpPr>
        <p:grpSpPr bwMode="auto">
          <a:xfrm>
            <a:off x="2133600" y="3276600"/>
            <a:ext cx="4572000" cy="2533650"/>
            <a:chOff x="3480" y="720"/>
            <a:chExt cx="7980" cy="5310"/>
          </a:xfrm>
        </p:grpSpPr>
        <p:pic>
          <p:nvPicPr>
            <p:cNvPr id="114693" name="Picture 5" descr="MPj04433890000[1]"/>
            <p:cNvPicPr>
              <a:picLocks noChangeAspect="1" noChangeArrowheads="1"/>
            </p:cNvPicPr>
            <p:nvPr/>
          </p:nvPicPr>
          <p:blipFill>
            <a:blip r:embed="rId3"/>
            <a:srcRect/>
            <a:stretch>
              <a:fillRect/>
            </a:stretch>
          </p:blipFill>
          <p:spPr bwMode="auto">
            <a:xfrm>
              <a:off x="3480" y="720"/>
              <a:ext cx="7980" cy="5310"/>
            </a:xfrm>
            <a:prstGeom prst="rect">
              <a:avLst/>
            </a:prstGeom>
            <a:noFill/>
            <a:ln w="9525">
              <a:noFill/>
              <a:miter lim="800000"/>
              <a:headEnd/>
              <a:tailEnd/>
            </a:ln>
          </p:spPr>
        </p:pic>
        <p:sp>
          <p:nvSpPr>
            <p:cNvPr id="114694" name="Line 6"/>
            <p:cNvSpPr>
              <a:spLocks noChangeShapeType="1"/>
            </p:cNvSpPr>
            <p:nvPr/>
          </p:nvSpPr>
          <p:spPr bwMode="auto">
            <a:xfrm flipH="1" flipV="1">
              <a:off x="7200" y="2340"/>
              <a:ext cx="960" cy="1260"/>
            </a:xfrm>
            <a:prstGeom prst="line">
              <a:avLst/>
            </a:prstGeom>
            <a:noFill/>
            <a:ln w="76200">
              <a:solidFill>
                <a:srgbClr val="FF00FF"/>
              </a:solidFill>
              <a:round/>
              <a:headEnd/>
              <a:tailEnd type="triangle" w="med" len="med"/>
            </a:ln>
          </p:spPr>
          <p:txBody>
            <a:bodyPr/>
            <a:lstStyle/>
            <a:p>
              <a:endParaRPr lang="en-US"/>
            </a:p>
          </p:txBody>
        </p:sp>
        <p:sp>
          <p:nvSpPr>
            <p:cNvPr id="114695" name="Line 7"/>
            <p:cNvSpPr>
              <a:spLocks noChangeShapeType="1"/>
            </p:cNvSpPr>
            <p:nvPr/>
          </p:nvSpPr>
          <p:spPr bwMode="auto">
            <a:xfrm>
              <a:off x="4680" y="2880"/>
              <a:ext cx="600" cy="1440"/>
            </a:xfrm>
            <a:prstGeom prst="line">
              <a:avLst/>
            </a:prstGeom>
            <a:noFill/>
            <a:ln w="76200">
              <a:solidFill>
                <a:srgbClr val="FF00FF"/>
              </a:solidFill>
              <a:round/>
              <a:headEnd/>
              <a:tailEnd type="triangle" w="med" len="med"/>
            </a:ln>
          </p:spPr>
          <p:txBody>
            <a:bodyPr/>
            <a:lstStyle/>
            <a:p>
              <a:endParaRPr lang="en-US"/>
            </a:p>
          </p:txBody>
        </p:sp>
      </p:gr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n-US" sz="3600" b="1" dirty="0"/>
              <a:t>Plants Use Carbon Dioxide</a:t>
            </a:r>
          </a:p>
        </p:txBody>
      </p:sp>
      <p:sp>
        <p:nvSpPr>
          <p:cNvPr id="115715" name="Rectangle 3"/>
          <p:cNvSpPr>
            <a:spLocks noGrp="1" noChangeArrowheads="1"/>
          </p:cNvSpPr>
          <p:nvPr>
            <p:ph idx="1"/>
          </p:nvPr>
        </p:nvSpPr>
        <p:spPr/>
        <p:txBody>
          <a:bodyPr>
            <a:normAutofit/>
          </a:bodyPr>
          <a:lstStyle/>
          <a:p>
            <a:r>
              <a:rPr lang="en-US" sz="2000" dirty="0"/>
              <a:t>Plants pull carbon dioxide from the atmosphere and use it to make food –— photosynthesis</a:t>
            </a:r>
            <a:r>
              <a:rPr lang="en-US" sz="2000" dirty="0" smtClean="0"/>
              <a:t>.</a:t>
            </a:r>
          </a:p>
          <a:p>
            <a:endParaRPr lang="en-US" sz="2000" dirty="0"/>
          </a:p>
          <a:p>
            <a:r>
              <a:rPr lang="en-US" sz="2000" dirty="0"/>
              <a:t>The carbon becomes part of the plant (stored food).</a:t>
            </a:r>
          </a:p>
          <a:p>
            <a:pPr>
              <a:buFont typeface="Wingdings" pitchFamily="2" charset="2"/>
              <a:buNone/>
            </a:pPr>
            <a:endParaRPr lang="en-US" sz="2000" dirty="0"/>
          </a:p>
        </p:txBody>
      </p:sp>
      <p:pic>
        <p:nvPicPr>
          <p:cNvPr id="115717" name="Picture 5" descr="MCNA00037_0000[1]"/>
          <p:cNvPicPr>
            <a:picLocks noChangeAspect="1" noChangeArrowheads="1"/>
          </p:cNvPicPr>
          <p:nvPr/>
        </p:nvPicPr>
        <p:blipFill>
          <a:blip r:embed="rId3"/>
          <a:srcRect/>
          <a:stretch>
            <a:fillRect/>
          </a:stretch>
        </p:blipFill>
        <p:spPr bwMode="auto">
          <a:xfrm>
            <a:off x="3657600" y="3886200"/>
            <a:ext cx="1905000" cy="2819400"/>
          </a:xfrm>
          <a:prstGeom prst="rect">
            <a:avLst/>
          </a:prstGeom>
          <a:noFill/>
        </p:spPr>
      </p:pic>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n-US" sz="3600" b="1" dirty="0"/>
              <a:t>Animals Eat Plants</a:t>
            </a:r>
          </a:p>
        </p:txBody>
      </p:sp>
      <p:sp>
        <p:nvSpPr>
          <p:cNvPr id="116739" name="Rectangle 3"/>
          <p:cNvSpPr>
            <a:spLocks noGrp="1" noChangeArrowheads="1"/>
          </p:cNvSpPr>
          <p:nvPr>
            <p:ph idx="1"/>
          </p:nvPr>
        </p:nvSpPr>
        <p:spPr/>
        <p:txBody>
          <a:bodyPr>
            <a:normAutofit/>
          </a:bodyPr>
          <a:lstStyle/>
          <a:p>
            <a:r>
              <a:rPr lang="en-US" sz="2000" dirty="0"/>
              <a:t>When organisms eat plants, they take in the carbon and some of it becomes part of their own bodies.</a:t>
            </a:r>
          </a:p>
        </p:txBody>
      </p:sp>
      <p:pic>
        <p:nvPicPr>
          <p:cNvPr id="116740" name="Picture 4" descr="MCj03825900000[1]"/>
          <p:cNvPicPr>
            <a:picLocks noChangeAspect="1" noChangeArrowheads="1"/>
          </p:cNvPicPr>
          <p:nvPr/>
        </p:nvPicPr>
        <p:blipFill>
          <a:blip r:embed="rId3"/>
          <a:srcRect/>
          <a:stretch>
            <a:fillRect/>
          </a:stretch>
        </p:blipFill>
        <p:spPr bwMode="auto">
          <a:xfrm>
            <a:off x="2590800" y="3124200"/>
            <a:ext cx="3429000" cy="3429000"/>
          </a:xfrm>
          <a:prstGeom prst="rect">
            <a:avLst/>
          </a:prstGeom>
          <a:noFill/>
        </p:spPr>
      </p:pic>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33400" y="609600"/>
            <a:ext cx="8229600" cy="1143000"/>
          </a:xfrm>
        </p:spPr>
        <p:txBody>
          <a:bodyPr>
            <a:normAutofit fontScale="90000"/>
          </a:bodyPr>
          <a:lstStyle/>
          <a:p>
            <a:r>
              <a:rPr lang="en-US" sz="3600" b="1" dirty="0"/>
              <a:t>Plants and Animal </a:t>
            </a:r>
            <a:r>
              <a:rPr lang="en-US" sz="3600" b="1" dirty="0" smtClean="0"/>
              <a:t>Die</a:t>
            </a:r>
            <a:br>
              <a:rPr lang="en-US" sz="3600" b="1" dirty="0" smtClean="0"/>
            </a:br>
            <a:endParaRPr lang="en-US" sz="3600" b="1" dirty="0"/>
          </a:p>
        </p:txBody>
      </p:sp>
      <p:sp>
        <p:nvSpPr>
          <p:cNvPr id="117763" name="Rectangle 3"/>
          <p:cNvSpPr>
            <a:spLocks noGrp="1" noChangeArrowheads="1"/>
          </p:cNvSpPr>
          <p:nvPr>
            <p:ph idx="1"/>
          </p:nvPr>
        </p:nvSpPr>
        <p:spPr/>
        <p:txBody>
          <a:bodyPr>
            <a:normAutofit/>
          </a:bodyPr>
          <a:lstStyle/>
          <a:p>
            <a:r>
              <a:rPr lang="en-US" sz="2000" dirty="0"/>
              <a:t>When plants and animals die, most of their bodies are decomposed and carbon atoms are returned to the atmosphere.</a:t>
            </a:r>
          </a:p>
          <a:p>
            <a:pPr>
              <a:buFont typeface="Wingdings" pitchFamily="2" charset="2"/>
              <a:buNone/>
            </a:pPr>
            <a:endParaRPr lang="en-US" sz="2000" dirty="0"/>
          </a:p>
          <a:p>
            <a:r>
              <a:rPr lang="en-US" sz="2000" dirty="0"/>
              <a:t>Some are not decomposed fully and end up in deposits underground (oil, coal, etc.).</a:t>
            </a:r>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228600"/>
            <a:ext cx="8567738" cy="914400"/>
          </a:xfrm>
        </p:spPr>
        <p:txBody>
          <a:bodyPr>
            <a:normAutofit/>
          </a:bodyPr>
          <a:lstStyle/>
          <a:p>
            <a:r>
              <a:rPr lang="en-US" sz="3600" b="1" dirty="0"/>
              <a:t>Carbon Slowly Returns to Atmosphere</a:t>
            </a:r>
          </a:p>
        </p:txBody>
      </p:sp>
      <p:sp>
        <p:nvSpPr>
          <p:cNvPr id="118787" name="Rectangle 3"/>
          <p:cNvSpPr>
            <a:spLocks noGrp="1" noChangeArrowheads="1"/>
          </p:cNvSpPr>
          <p:nvPr>
            <p:ph idx="1"/>
          </p:nvPr>
        </p:nvSpPr>
        <p:spPr/>
        <p:txBody>
          <a:bodyPr/>
          <a:lstStyle/>
          <a:p>
            <a:endParaRPr lang="en-US" dirty="0"/>
          </a:p>
          <a:p>
            <a:r>
              <a:rPr lang="en-US" sz="2000" dirty="0"/>
              <a:t>Carbon in rocks and underground deposits is released very slowly into the atmosphere.</a:t>
            </a:r>
          </a:p>
          <a:p>
            <a:pPr>
              <a:buFont typeface="Wingdings" pitchFamily="2" charset="2"/>
              <a:buNone/>
            </a:pPr>
            <a:endParaRPr lang="en-US" sz="2000" dirty="0"/>
          </a:p>
          <a:p>
            <a:r>
              <a:rPr lang="en-US" sz="2000" dirty="0"/>
              <a:t>This process takes many years.</a:t>
            </a: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81000" y="0"/>
            <a:ext cx="8229600" cy="1143000"/>
          </a:xfrm>
        </p:spPr>
        <p:txBody>
          <a:bodyPr>
            <a:normAutofit/>
          </a:bodyPr>
          <a:lstStyle/>
          <a:p>
            <a:r>
              <a:rPr lang="en-US" sz="3600" b="1" dirty="0"/>
              <a:t>Carbon Cycle Diagram</a:t>
            </a:r>
          </a:p>
        </p:txBody>
      </p:sp>
      <p:sp>
        <p:nvSpPr>
          <p:cNvPr id="122951" name="AutoShape 71"/>
          <p:cNvSpPr>
            <a:spLocks noChangeAspect="1" noChangeArrowheads="1"/>
          </p:cNvSpPr>
          <p:nvPr/>
        </p:nvSpPr>
        <p:spPr bwMode="auto">
          <a:xfrm>
            <a:off x="990600" y="1447800"/>
            <a:ext cx="6751638" cy="4800600"/>
          </a:xfrm>
          <a:prstGeom prst="rect">
            <a:avLst/>
          </a:prstGeom>
          <a:noFill/>
          <a:ln w="9525">
            <a:noFill/>
            <a:miter lim="800000"/>
            <a:headEnd/>
            <a:tailEnd/>
          </a:ln>
        </p:spPr>
        <p:txBody>
          <a:bodyPr/>
          <a:lstStyle/>
          <a:p>
            <a:endParaRPr lang="en-US"/>
          </a:p>
        </p:txBody>
      </p:sp>
      <p:sp>
        <p:nvSpPr>
          <p:cNvPr id="122962" name="Line 82"/>
          <p:cNvSpPr>
            <a:spLocks noChangeShapeType="1"/>
          </p:cNvSpPr>
          <p:nvPr/>
        </p:nvSpPr>
        <p:spPr bwMode="auto">
          <a:xfrm flipH="1" flipV="1">
            <a:off x="5715000" y="4076700"/>
            <a:ext cx="563563" cy="341313"/>
          </a:xfrm>
          <a:prstGeom prst="line">
            <a:avLst/>
          </a:prstGeom>
          <a:noFill/>
          <a:ln w="9525">
            <a:solidFill>
              <a:srgbClr val="000000"/>
            </a:solidFill>
            <a:round/>
            <a:headEnd/>
            <a:tailEnd type="triangle" w="med" len="med"/>
          </a:ln>
        </p:spPr>
        <p:txBody>
          <a:bodyPr/>
          <a:lstStyle/>
          <a:p>
            <a:endParaRPr lang="en-US"/>
          </a:p>
        </p:txBody>
      </p:sp>
      <p:sp>
        <p:nvSpPr>
          <p:cNvPr id="122970" name="Line 90"/>
          <p:cNvSpPr>
            <a:spLocks noChangeShapeType="1"/>
          </p:cNvSpPr>
          <p:nvPr/>
        </p:nvSpPr>
        <p:spPr bwMode="auto">
          <a:xfrm flipH="1">
            <a:off x="2743200" y="3886200"/>
            <a:ext cx="609600" cy="1600200"/>
          </a:xfrm>
          <a:prstGeom prst="line">
            <a:avLst/>
          </a:prstGeom>
          <a:noFill/>
          <a:ln w="9525">
            <a:solidFill>
              <a:srgbClr val="000000"/>
            </a:solidFill>
            <a:round/>
            <a:headEnd/>
            <a:tailEnd type="triangle" w="med" len="med"/>
          </a:ln>
        </p:spPr>
        <p:txBody>
          <a:bodyPr/>
          <a:lstStyle/>
          <a:p>
            <a:endParaRPr lang="en-US"/>
          </a:p>
        </p:txBody>
      </p:sp>
      <p:grpSp>
        <p:nvGrpSpPr>
          <p:cNvPr id="2" name="Group 92"/>
          <p:cNvGrpSpPr>
            <a:grpSpLocks/>
          </p:cNvGrpSpPr>
          <p:nvPr/>
        </p:nvGrpSpPr>
        <p:grpSpPr bwMode="auto">
          <a:xfrm>
            <a:off x="990600" y="1562100"/>
            <a:ext cx="6659563" cy="4572000"/>
            <a:chOff x="624" y="984"/>
            <a:chExt cx="4195" cy="2880"/>
          </a:xfrm>
        </p:grpSpPr>
        <p:sp>
          <p:nvSpPr>
            <p:cNvPr id="122952" name="Text Box 72"/>
            <p:cNvSpPr txBox="1">
              <a:spLocks noChangeArrowheads="1"/>
            </p:cNvSpPr>
            <p:nvPr/>
          </p:nvSpPr>
          <p:spPr bwMode="auto">
            <a:xfrm>
              <a:off x="1200" y="984"/>
              <a:ext cx="2179" cy="288"/>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Carbon in Atmosphere</a:t>
              </a:r>
              <a:endParaRPr lang="en-US"/>
            </a:p>
          </p:txBody>
        </p:sp>
        <p:sp>
          <p:nvSpPr>
            <p:cNvPr id="122953" name="Text Box 73"/>
            <p:cNvSpPr txBox="1">
              <a:spLocks noChangeArrowheads="1"/>
            </p:cNvSpPr>
            <p:nvPr/>
          </p:nvSpPr>
          <p:spPr bwMode="auto">
            <a:xfrm>
              <a:off x="3907" y="1632"/>
              <a:ext cx="912" cy="432"/>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Plants use carbon to make food</a:t>
              </a:r>
              <a:endParaRPr lang="en-US"/>
            </a:p>
          </p:txBody>
        </p:sp>
        <p:sp>
          <p:nvSpPr>
            <p:cNvPr id="122954" name="Text Box 74"/>
            <p:cNvSpPr txBox="1">
              <a:spLocks noChangeArrowheads="1"/>
            </p:cNvSpPr>
            <p:nvPr/>
          </p:nvSpPr>
          <p:spPr bwMode="auto">
            <a:xfrm>
              <a:off x="4003" y="2568"/>
              <a:ext cx="816" cy="504"/>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Animals eat plants and take in carbon</a:t>
              </a:r>
              <a:endParaRPr lang="en-US"/>
            </a:p>
          </p:txBody>
        </p:sp>
        <p:sp>
          <p:nvSpPr>
            <p:cNvPr id="122955" name="Text Box 75"/>
            <p:cNvSpPr txBox="1">
              <a:spLocks noChangeArrowheads="1"/>
            </p:cNvSpPr>
            <p:nvPr/>
          </p:nvSpPr>
          <p:spPr bwMode="auto">
            <a:xfrm>
              <a:off x="2851" y="2136"/>
              <a:ext cx="814" cy="430"/>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Plants and animals die</a:t>
              </a:r>
              <a:endParaRPr lang="en-US"/>
            </a:p>
          </p:txBody>
        </p:sp>
        <p:sp>
          <p:nvSpPr>
            <p:cNvPr id="122956" name="Text Box 76"/>
            <p:cNvSpPr txBox="1">
              <a:spLocks noChangeArrowheads="1"/>
            </p:cNvSpPr>
            <p:nvPr/>
          </p:nvSpPr>
          <p:spPr bwMode="auto">
            <a:xfrm>
              <a:off x="1555" y="1704"/>
              <a:ext cx="1008" cy="720"/>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Decomposers break down dead things, releasing carbon to atmosphere and</a:t>
              </a:r>
              <a:endParaRPr lang="en-US"/>
            </a:p>
            <a:p>
              <a:pPr algn="ctr"/>
              <a:r>
                <a:rPr lang="en-US" sz="1200" b="1">
                  <a:latin typeface="Tahoma" pitchFamily="1" charset="0"/>
                </a:rPr>
                <a:t>soil</a:t>
              </a:r>
            </a:p>
          </p:txBody>
        </p:sp>
        <p:sp>
          <p:nvSpPr>
            <p:cNvPr id="122957" name="Text Box 77"/>
            <p:cNvSpPr txBox="1">
              <a:spLocks noChangeArrowheads="1"/>
            </p:cNvSpPr>
            <p:nvPr/>
          </p:nvSpPr>
          <p:spPr bwMode="auto">
            <a:xfrm>
              <a:off x="2468" y="2856"/>
              <a:ext cx="959" cy="792"/>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Bodies not decomposed — after many years, become part of oil or coal deposits</a:t>
              </a:r>
              <a:endParaRPr lang="en-US"/>
            </a:p>
          </p:txBody>
        </p:sp>
        <p:sp>
          <p:nvSpPr>
            <p:cNvPr id="122958" name="Text Box 78"/>
            <p:cNvSpPr txBox="1">
              <a:spLocks noChangeArrowheads="1"/>
            </p:cNvSpPr>
            <p:nvPr/>
          </p:nvSpPr>
          <p:spPr bwMode="auto">
            <a:xfrm>
              <a:off x="864" y="2496"/>
              <a:ext cx="960" cy="576"/>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Fossil fuels are burned;  carbon is returned to atmosphere</a:t>
              </a:r>
              <a:endParaRPr lang="en-US"/>
            </a:p>
          </p:txBody>
        </p:sp>
        <p:sp>
          <p:nvSpPr>
            <p:cNvPr id="122959" name="Line 79"/>
            <p:cNvSpPr>
              <a:spLocks noChangeShapeType="1"/>
            </p:cNvSpPr>
            <p:nvPr/>
          </p:nvSpPr>
          <p:spPr bwMode="auto">
            <a:xfrm>
              <a:off x="3427" y="1272"/>
              <a:ext cx="480" cy="360"/>
            </a:xfrm>
            <a:prstGeom prst="line">
              <a:avLst/>
            </a:prstGeom>
            <a:noFill/>
            <a:ln w="9525">
              <a:solidFill>
                <a:srgbClr val="000000"/>
              </a:solidFill>
              <a:round/>
              <a:headEnd/>
              <a:tailEnd type="triangle" w="med" len="med"/>
            </a:ln>
          </p:spPr>
          <p:txBody>
            <a:bodyPr/>
            <a:lstStyle/>
            <a:p>
              <a:endParaRPr lang="en-US"/>
            </a:p>
          </p:txBody>
        </p:sp>
        <p:sp>
          <p:nvSpPr>
            <p:cNvPr id="122960" name="Line 80"/>
            <p:cNvSpPr>
              <a:spLocks noChangeShapeType="1"/>
            </p:cNvSpPr>
            <p:nvPr/>
          </p:nvSpPr>
          <p:spPr bwMode="auto">
            <a:xfrm flipH="1">
              <a:off x="4147" y="1992"/>
              <a:ext cx="240" cy="504"/>
            </a:xfrm>
            <a:prstGeom prst="line">
              <a:avLst/>
            </a:prstGeom>
            <a:noFill/>
            <a:ln w="9525">
              <a:solidFill>
                <a:srgbClr val="000000"/>
              </a:solidFill>
              <a:round/>
              <a:headEnd/>
              <a:tailEnd type="triangle" w="med" len="med"/>
            </a:ln>
          </p:spPr>
          <p:txBody>
            <a:bodyPr/>
            <a:lstStyle/>
            <a:p>
              <a:endParaRPr lang="en-US"/>
            </a:p>
          </p:txBody>
        </p:sp>
        <p:sp>
          <p:nvSpPr>
            <p:cNvPr id="122961" name="Line 81"/>
            <p:cNvSpPr>
              <a:spLocks noChangeShapeType="1"/>
            </p:cNvSpPr>
            <p:nvPr/>
          </p:nvSpPr>
          <p:spPr bwMode="auto">
            <a:xfrm flipH="1">
              <a:off x="3619" y="1848"/>
              <a:ext cx="241" cy="216"/>
            </a:xfrm>
            <a:prstGeom prst="line">
              <a:avLst/>
            </a:prstGeom>
            <a:noFill/>
            <a:ln w="9525">
              <a:solidFill>
                <a:srgbClr val="000000"/>
              </a:solidFill>
              <a:round/>
              <a:headEnd/>
              <a:tailEnd type="triangle" w="med" len="med"/>
            </a:ln>
          </p:spPr>
          <p:txBody>
            <a:bodyPr/>
            <a:lstStyle/>
            <a:p>
              <a:endParaRPr lang="en-US"/>
            </a:p>
          </p:txBody>
        </p:sp>
        <p:sp>
          <p:nvSpPr>
            <p:cNvPr id="122963" name="Line 83"/>
            <p:cNvSpPr>
              <a:spLocks noChangeShapeType="1"/>
            </p:cNvSpPr>
            <p:nvPr/>
          </p:nvSpPr>
          <p:spPr bwMode="auto">
            <a:xfrm flipH="1" flipV="1">
              <a:off x="2563" y="1920"/>
              <a:ext cx="241" cy="216"/>
            </a:xfrm>
            <a:prstGeom prst="line">
              <a:avLst/>
            </a:prstGeom>
            <a:noFill/>
            <a:ln w="9525">
              <a:solidFill>
                <a:srgbClr val="000000"/>
              </a:solidFill>
              <a:round/>
              <a:headEnd/>
              <a:tailEnd type="triangle" w="med" len="med"/>
            </a:ln>
          </p:spPr>
          <p:txBody>
            <a:bodyPr/>
            <a:lstStyle/>
            <a:p>
              <a:endParaRPr lang="en-US"/>
            </a:p>
          </p:txBody>
        </p:sp>
        <p:sp>
          <p:nvSpPr>
            <p:cNvPr id="122964" name="Line 84"/>
            <p:cNvSpPr>
              <a:spLocks noChangeShapeType="1"/>
            </p:cNvSpPr>
            <p:nvPr/>
          </p:nvSpPr>
          <p:spPr bwMode="auto">
            <a:xfrm flipH="1">
              <a:off x="2880" y="2568"/>
              <a:ext cx="211" cy="288"/>
            </a:xfrm>
            <a:prstGeom prst="line">
              <a:avLst/>
            </a:prstGeom>
            <a:noFill/>
            <a:ln w="9525">
              <a:solidFill>
                <a:srgbClr val="000000"/>
              </a:solidFill>
              <a:round/>
              <a:headEnd/>
              <a:tailEnd type="triangle" w="med" len="med"/>
            </a:ln>
          </p:spPr>
          <p:txBody>
            <a:bodyPr/>
            <a:lstStyle/>
            <a:p>
              <a:endParaRPr lang="en-US"/>
            </a:p>
          </p:txBody>
        </p:sp>
        <p:sp>
          <p:nvSpPr>
            <p:cNvPr id="122965" name="Text Box 85"/>
            <p:cNvSpPr txBox="1">
              <a:spLocks noChangeArrowheads="1"/>
            </p:cNvSpPr>
            <p:nvPr/>
          </p:nvSpPr>
          <p:spPr bwMode="auto">
            <a:xfrm>
              <a:off x="643" y="3216"/>
              <a:ext cx="1056" cy="648"/>
            </a:xfrm>
            <a:prstGeom prst="rect">
              <a:avLst/>
            </a:prstGeom>
            <a:solidFill>
              <a:srgbClr val="FFFFFF"/>
            </a:solidFill>
            <a:ln w="9525">
              <a:solidFill>
                <a:srgbClr val="000000"/>
              </a:solidFill>
              <a:miter lim="800000"/>
              <a:headEnd/>
              <a:tailEnd/>
            </a:ln>
          </p:spPr>
          <p:txBody>
            <a:bodyPr/>
            <a:lstStyle/>
            <a:p>
              <a:pPr algn="ctr"/>
              <a:r>
                <a:rPr lang="en-US" sz="1200" b="1">
                  <a:latin typeface="Tahoma" pitchFamily="1" charset="0"/>
                </a:rPr>
                <a:t>Carbon slowly released from these substances returns to atmosphere</a:t>
              </a:r>
              <a:endParaRPr lang="en-US"/>
            </a:p>
          </p:txBody>
        </p:sp>
        <p:sp>
          <p:nvSpPr>
            <p:cNvPr id="122966" name="Line 86"/>
            <p:cNvSpPr>
              <a:spLocks noChangeShapeType="1"/>
            </p:cNvSpPr>
            <p:nvPr/>
          </p:nvSpPr>
          <p:spPr bwMode="auto">
            <a:xfrm flipH="1" flipV="1">
              <a:off x="1824" y="2688"/>
              <a:ext cx="595" cy="216"/>
            </a:xfrm>
            <a:prstGeom prst="line">
              <a:avLst/>
            </a:prstGeom>
            <a:noFill/>
            <a:ln w="9525">
              <a:solidFill>
                <a:srgbClr val="000000"/>
              </a:solidFill>
              <a:round/>
              <a:headEnd/>
              <a:tailEnd type="triangle" w="med" len="med"/>
            </a:ln>
          </p:spPr>
          <p:txBody>
            <a:bodyPr/>
            <a:lstStyle/>
            <a:p>
              <a:endParaRPr lang="en-US"/>
            </a:p>
          </p:txBody>
        </p:sp>
        <p:sp>
          <p:nvSpPr>
            <p:cNvPr id="122967" name="Line 87"/>
            <p:cNvSpPr>
              <a:spLocks noChangeShapeType="1"/>
            </p:cNvSpPr>
            <p:nvPr/>
          </p:nvSpPr>
          <p:spPr bwMode="auto">
            <a:xfrm flipH="1">
              <a:off x="1776" y="3288"/>
              <a:ext cx="643" cy="216"/>
            </a:xfrm>
            <a:prstGeom prst="line">
              <a:avLst/>
            </a:prstGeom>
            <a:noFill/>
            <a:ln w="9525">
              <a:solidFill>
                <a:srgbClr val="000000"/>
              </a:solidFill>
              <a:round/>
              <a:headEnd/>
              <a:tailEnd type="triangle" w="med" len="med"/>
            </a:ln>
          </p:spPr>
          <p:txBody>
            <a:bodyPr/>
            <a:lstStyle/>
            <a:p>
              <a:endParaRPr lang="en-US"/>
            </a:p>
          </p:txBody>
        </p:sp>
        <p:sp>
          <p:nvSpPr>
            <p:cNvPr id="122968" name="Line 88"/>
            <p:cNvSpPr>
              <a:spLocks noChangeShapeType="1"/>
            </p:cNvSpPr>
            <p:nvPr/>
          </p:nvSpPr>
          <p:spPr bwMode="auto">
            <a:xfrm flipV="1">
              <a:off x="624" y="1272"/>
              <a:ext cx="605" cy="1944"/>
            </a:xfrm>
            <a:prstGeom prst="line">
              <a:avLst/>
            </a:prstGeom>
            <a:noFill/>
            <a:ln w="9525">
              <a:solidFill>
                <a:srgbClr val="000000"/>
              </a:solidFill>
              <a:round/>
              <a:headEnd/>
              <a:tailEnd type="triangle" w="med" len="med"/>
            </a:ln>
          </p:spPr>
          <p:txBody>
            <a:bodyPr/>
            <a:lstStyle/>
            <a:p>
              <a:endParaRPr lang="en-US"/>
            </a:p>
          </p:txBody>
        </p:sp>
        <p:sp>
          <p:nvSpPr>
            <p:cNvPr id="122969" name="Line 89"/>
            <p:cNvSpPr>
              <a:spLocks noChangeShapeType="1"/>
            </p:cNvSpPr>
            <p:nvPr/>
          </p:nvSpPr>
          <p:spPr bwMode="auto">
            <a:xfrm flipV="1">
              <a:off x="1152" y="1272"/>
              <a:ext cx="480" cy="1224"/>
            </a:xfrm>
            <a:prstGeom prst="line">
              <a:avLst/>
            </a:prstGeom>
            <a:noFill/>
            <a:ln w="9525">
              <a:solidFill>
                <a:srgbClr val="000000"/>
              </a:solidFill>
              <a:round/>
              <a:headEnd/>
              <a:tailEnd type="triangle" w="med" len="med"/>
            </a:ln>
          </p:spPr>
          <p:txBody>
            <a:bodyPr/>
            <a:lstStyle/>
            <a:p>
              <a:endParaRPr lang="en-US"/>
            </a:p>
          </p:txBody>
        </p:sp>
        <p:sp>
          <p:nvSpPr>
            <p:cNvPr id="122971" name="Line 91"/>
            <p:cNvSpPr>
              <a:spLocks noChangeShapeType="1"/>
            </p:cNvSpPr>
            <p:nvPr/>
          </p:nvSpPr>
          <p:spPr bwMode="auto">
            <a:xfrm flipV="1">
              <a:off x="2083" y="1344"/>
              <a:ext cx="96" cy="36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304800"/>
            <a:ext cx="8229600" cy="1143000"/>
          </a:xfrm>
        </p:spPr>
        <p:txBody>
          <a:bodyPr>
            <a:normAutofit/>
          </a:bodyPr>
          <a:lstStyle/>
          <a:p>
            <a:r>
              <a:rPr lang="en-US" sz="3600" b="1" dirty="0"/>
              <a:t>Carbon in Oceans</a:t>
            </a:r>
          </a:p>
        </p:txBody>
      </p:sp>
      <p:sp>
        <p:nvSpPr>
          <p:cNvPr id="133123" name="Rectangle 3"/>
          <p:cNvSpPr>
            <a:spLocks noGrp="1" noChangeArrowheads="1"/>
          </p:cNvSpPr>
          <p:nvPr>
            <p:ph idx="1"/>
          </p:nvPr>
        </p:nvSpPr>
        <p:spPr>
          <a:xfrm>
            <a:off x="609600" y="1600200"/>
            <a:ext cx="7924800" cy="4953000"/>
          </a:xfrm>
        </p:spPr>
        <p:txBody>
          <a:bodyPr>
            <a:normAutofit/>
          </a:bodyPr>
          <a:lstStyle/>
          <a:p>
            <a:r>
              <a:rPr lang="en-US" sz="2000" dirty="0"/>
              <a:t>Additional carbon is stored in the ocean.</a:t>
            </a:r>
          </a:p>
          <a:p>
            <a:pPr>
              <a:buFont typeface="Wingdings" pitchFamily="2" charset="2"/>
              <a:buNone/>
            </a:pPr>
            <a:endParaRPr lang="en-US" sz="2000" dirty="0"/>
          </a:p>
          <a:p>
            <a:r>
              <a:rPr lang="en-US" sz="2000" dirty="0"/>
              <a:t>Many animals pull carbon from water to use in shells, etc.</a:t>
            </a:r>
          </a:p>
          <a:p>
            <a:endParaRPr lang="en-US" sz="2000" dirty="0"/>
          </a:p>
          <a:p>
            <a:r>
              <a:rPr lang="en-US" sz="2000" dirty="0"/>
              <a:t>Animals die and carbon substances are deposited at the bottom of the ocean.</a:t>
            </a:r>
          </a:p>
          <a:p>
            <a:endParaRPr lang="en-US" sz="2000" dirty="0"/>
          </a:p>
          <a:p>
            <a:r>
              <a:rPr lang="en-US" sz="2000" dirty="0"/>
              <a:t>Oceans contain earth’s largest store of carbon.</a:t>
            </a: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idx="4294967295"/>
          </p:nvPr>
        </p:nvSpPr>
        <p:spPr>
          <a:xfrm>
            <a:off x="0" y="228600"/>
            <a:ext cx="8015288" cy="914400"/>
          </a:xfrm>
        </p:spPr>
        <p:txBody>
          <a:bodyPr>
            <a:normAutofit/>
          </a:bodyPr>
          <a:lstStyle/>
          <a:p>
            <a:r>
              <a:rPr lang="en-US" sz="3600" b="1" dirty="0"/>
              <a:t>The Carbon Cycle</a:t>
            </a:r>
          </a:p>
        </p:txBody>
      </p:sp>
      <p:sp>
        <p:nvSpPr>
          <p:cNvPr id="126996" name="Rectangle 20"/>
          <p:cNvSpPr>
            <a:spLocks noChangeArrowheads="1"/>
          </p:cNvSpPr>
          <p:nvPr/>
        </p:nvSpPr>
        <p:spPr bwMode="auto">
          <a:xfrm>
            <a:off x="-125413" y="-203200"/>
            <a:ext cx="184151" cy="366713"/>
          </a:xfrm>
          <a:prstGeom prst="rect">
            <a:avLst/>
          </a:prstGeom>
          <a:noFill/>
          <a:ln w="9525">
            <a:noFill/>
            <a:miter lim="800000"/>
            <a:headEnd/>
            <a:tailEnd/>
          </a:ln>
          <a:effectLst/>
        </p:spPr>
        <p:txBody>
          <a:bodyPr wrap="none">
            <a:spAutoFit/>
          </a:bodyPr>
          <a:lstStyle/>
          <a:p>
            <a:endParaRPr lang="en-US"/>
          </a:p>
        </p:txBody>
      </p:sp>
      <p:pic>
        <p:nvPicPr>
          <p:cNvPr id="126998" name="Picture 22" descr="carbon cycle-graphic"/>
          <p:cNvPicPr>
            <a:picLocks noChangeAspect="1" noChangeArrowheads="1"/>
          </p:cNvPicPr>
          <p:nvPr/>
        </p:nvPicPr>
        <p:blipFill>
          <a:blip r:embed="rId3" cstate="print"/>
          <a:srcRect/>
          <a:stretch>
            <a:fillRect/>
          </a:stretch>
        </p:blipFill>
        <p:spPr bwMode="auto">
          <a:xfrm>
            <a:off x="304800" y="1371600"/>
            <a:ext cx="8610600" cy="5468938"/>
          </a:xfrm>
          <a:prstGeom prst="rect">
            <a:avLst/>
          </a:prstGeom>
          <a:noFill/>
        </p:spPr>
      </p:pic>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457200" y="685800"/>
            <a:ext cx="8229600" cy="1143000"/>
          </a:xfrm>
        </p:spPr>
        <p:txBody>
          <a:bodyPr>
            <a:normAutofit fontScale="90000"/>
          </a:bodyPr>
          <a:lstStyle/>
          <a:p>
            <a:r>
              <a:rPr lang="en-US" sz="4000" b="1" dirty="0"/>
              <a:t>Human </a:t>
            </a:r>
            <a:r>
              <a:rPr lang="en-US" sz="4000" b="1" dirty="0" smtClean="0"/>
              <a:t>Impact</a:t>
            </a:r>
            <a:r>
              <a:rPr lang="en-US" dirty="0" smtClean="0"/>
              <a:t/>
            </a:r>
            <a:br>
              <a:rPr lang="en-US" dirty="0" smtClean="0"/>
            </a:br>
            <a:endParaRPr lang="en-US" dirty="0"/>
          </a:p>
        </p:txBody>
      </p:sp>
      <p:sp>
        <p:nvSpPr>
          <p:cNvPr id="129029" name="Rectangle 5"/>
          <p:cNvSpPr>
            <a:spLocks noGrp="1" noChangeArrowheads="1"/>
          </p:cNvSpPr>
          <p:nvPr>
            <p:ph idx="1"/>
          </p:nvPr>
        </p:nvSpPr>
        <p:spPr/>
        <p:txBody>
          <a:bodyPr>
            <a:normAutofit/>
          </a:bodyPr>
          <a:lstStyle/>
          <a:p>
            <a:r>
              <a:rPr lang="en-US" sz="2000" dirty="0"/>
              <a:t>Fossil fuels release carbon stores very </a:t>
            </a:r>
            <a:r>
              <a:rPr lang="en-US" sz="2000" dirty="0" smtClean="0"/>
              <a:t>slowly</a:t>
            </a:r>
          </a:p>
          <a:p>
            <a:endParaRPr lang="en-US" sz="2000" dirty="0"/>
          </a:p>
          <a:p>
            <a:r>
              <a:rPr lang="en-US" sz="2000" dirty="0"/>
              <a:t>Burning anything releases more carbon into atmosphere — especially fossil </a:t>
            </a:r>
            <a:r>
              <a:rPr lang="en-US" sz="2000" dirty="0" smtClean="0"/>
              <a:t>fuels</a:t>
            </a:r>
          </a:p>
          <a:p>
            <a:endParaRPr lang="en-US" sz="2000" dirty="0"/>
          </a:p>
          <a:p>
            <a:r>
              <a:rPr lang="en-US" sz="2000" dirty="0"/>
              <a:t>Increased carbon dioxide in atmosphere increases global </a:t>
            </a:r>
            <a:r>
              <a:rPr lang="en-US" sz="2000" dirty="0" smtClean="0"/>
              <a:t>warming</a:t>
            </a:r>
          </a:p>
          <a:p>
            <a:endParaRPr lang="en-US" sz="2000" dirty="0"/>
          </a:p>
          <a:p>
            <a:r>
              <a:rPr lang="en-US" sz="2000" dirty="0"/>
              <a:t> Fewer plants mean less CO</a:t>
            </a:r>
            <a:r>
              <a:rPr lang="en-US" sz="2000" baseline="-25000" dirty="0"/>
              <a:t>2</a:t>
            </a:r>
            <a:r>
              <a:rPr lang="en-US" sz="2000" dirty="0"/>
              <a:t> removed from atmosphere</a:t>
            </a:r>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971800"/>
            <a:ext cx="8001000" cy="3352800"/>
          </a:xfrm>
        </p:spPr>
        <p:txBody>
          <a:bodyPr>
            <a:normAutofit/>
          </a:bodyPr>
          <a:lstStyle/>
          <a:p>
            <a:pPr lvl="8">
              <a:buNone/>
            </a:pPr>
            <a:r>
              <a:rPr lang="en-US" sz="5400" dirty="0" smtClean="0"/>
              <a:t>THANK YOU</a:t>
            </a:r>
            <a:endParaRPr lang="en-US" sz="5400"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ter mol"/>
          <p:cNvPicPr>
            <a:picLocks noChangeAspect="1" noChangeArrowheads="1"/>
          </p:cNvPicPr>
          <p:nvPr/>
        </p:nvPicPr>
        <p:blipFill>
          <a:blip r:embed="rId2">
            <a:clrChange>
              <a:clrFrom>
                <a:srgbClr val="FDFDFD"/>
              </a:clrFrom>
              <a:clrTo>
                <a:srgbClr val="FDFDFD">
                  <a:alpha val="0"/>
                </a:srgbClr>
              </a:clrTo>
            </a:clrChange>
          </a:blip>
          <a:srcRect l="13333" t="2325" r="2856" b="2325"/>
          <a:stretch>
            <a:fillRect/>
          </a:stretch>
        </p:blipFill>
        <p:spPr bwMode="auto">
          <a:xfrm>
            <a:off x="6629400" y="4572000"/>
            <a:ext cx="1752600" cy="1633538"/>
          </a:xfrm>
          <a:prstGeom prst="rect">
            <a:avLst/>
          </a:prstGeom>
          <a:noFill/>
          <a:ln w="9525">
            <a:noFill/>
            <a:miter lim="800000"/>
            <a:headEnd/>
            <a:tailEnd/>
          </a:ln>
        </p:spPr>
      </p:pic>
      <p:sp>
        <p:nvSpPr>
          <p:cNvPr id="9219" name="Rectangle 3"/>
          <p:cNvSpPr>
            <a:spLocks noGrp="1" noChangeArrowheads="1"/>
          </p:cNvSpPr>
          <p:nvPr>
            <p:ph type="title"/>
          </p:nvPr>
        </p:nvSpPr>
        <p:spPr>
          <a:xfrm>
            <a:off x="457200" y="0"/>
            <a:ext cx="8229600" cy="1143000"/>
          </a:xfrm>
        </p:spPr>
        <p:txBody>
          <a:bodyPr>
            <a:normAutofit/>
          </a:bodyPr>
          <a:lstStyle/>
          <a:p>
            <a:pPr eaLnBrk="1" hangingPunct="1"/>
            <a:r>
              <a:rPr lang="en-US" sz="3600" b="1" dirty="0" smtClean="0">
                <a:latin typeface="Times New Roman" pitchFamily="18" charset="0"/>
                <a:cs typeface="Times New Roman" pitchFamily="18" charset="0"/>
              </a:rPr>
              <a:t>WHY IS WATER IMPORTANT?</a:t>
            </a:r>
          </a:p>
        </p:txBody>
      </p:sp>
      <p:sp>
        <p:nvSpPr>
          <p:cNvPr id="9220" name="Text Box 4"/>
          <p:cNvSpPr txBox="1">
            <a:spLocks noChangeArrowheads="1"/>
          </p:cNvSpPr>
          <p:nvPr/>
        </p:nvSpPr>
        <p:spPr bwMode="auto">
          <a:xfrm>
            <a:off x="152400" y="1600200"/>
            <a:ext cx="8610600" cy="3170099"/>
          </a:xfrm>
          <a:prstGeom prst="rect">
            <a:avLst/>
          </a:prstGeom>
          <a:noFill/>
          <a:ln w="9525">
            <a:noFill/>
            <a:miter lim="800000"/>
            <a:headEnd/>
            <a:tailEnd/>
          </a:ln>
        </p:spPr>
        <p:txBody>
          <a:bodyPr wrap="square">
            <a:spAutoFit/>
          </a:bodyPr>
          <a:lstStyle/>
          <a:p>
            <a:r>
              <a:rPr lang="en-US" sz="2000" b="1" dirty="0"/>
              <a:t>Water is a good </a:t>
            </a:r>
            <a:r>
              <a:rPr lang="en-US" sz="2000" b="1" dirty="0" smtClean="0"/>
              <a:t>SOLVENT.</a:t>
            </a:r>
          </a:p>
          <a:p>
            <a:endParaRPr lang="en-US" sz="2000" b="1" dirty="0" smtClean="0"/>
          </a:p>
          <a:p>
            <a:endParaRPr lang="en-US" sz="2000" b="1" dirty="0"/>
          </a:p>
          <a:p>
            <a:r>
              <a:rPr lang="en-US" sz="2000" b="1" dirty="0"/>
              <a:t>Many molecules dissolve in water so it</a:t>
            </a:r>
          </a:p>
          <a:p>
            <a:r>
              <a:rPr lang="en-US" sz="2000" b="1" dirty="0"/>
              <a:t>provides a place for chemical reactions</a:t>
            </a:r>
          </a:p>
          <a:p>
            <a:r>
              <a:rPr lang="en-US" sz="2000" b="1" dirty="0"/>
              <a:t>to </a:t>
            </a:r>
            <a:r>
              <a:rPr lang="en-US" sz="2000" b="1" dirty="0" smtClean="0"/>
              <a:t>happen.</a:t>
            </a:r>
            <a:endParaRPr lang="en-US" sz="2000" b="1" dirty="0"/>
          </a:p>
          <a:p>
            <a:endParaRPr lang="en-US" sz="2000" b="1" dirty="0"/>
          </a:p>
          <a:p>
            <a:endParaRPr lang="en-US" sz="2000" b="1" dirty="0"/>
          </a:p>
          <a:p>
            <a:r>
              <a:rPr lang="en-US" sz="2000" b="1" dirty="0"/>
              <a:t>Water doesn’t change temperature easily so it helps with</a:t>
            </a:r>
          </a:p>
          <a:p>
            <a:r>
              <a:rPr lang="en-US" sz="2000" b="1" dirty="0" smtClean="0"/>
              <a:t>HOMEOSTASIS.</a:t>
            </a:r>
            <a:endParaRPr lang="en-US" sz="2000" b="1"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3452813" y="4648200"/>
            <a:ext cx="3000437" cy="1631216"/>
          </a:xfrm>
          <a:prstGeom prst="rect">
            <a:avLst/>
          </a:prstGeom>
          <a:noFill/>
          <a:ln w="9525">
            <a:noFill/>
            <a:miter lim="800000"/>
            <a:headEnd/>
            <a:tailEnd/>
          </a:ln>
        </p:spPr>
        <p:txBody>
          <a:bodyPr wrap="none">
            <a:spAutoFit/>
          </a:bodyPr>
          <a:lstStyle/>
          <a:p>
            <a:r>
              <a:rPr lang="en-US" sz="2000" dirty="0"/>
              <a:t>The return of water to</a:t>
            </a:r>
            <a:br>
              <a:rPr lang="en-US" sz="2000" dirty="0"/>
            </a:br>
            <a:r>
              <a:rPr lang="en-US" sz="2000" dirty="0"/>
              <a:t>the surface in the form of</a:t>
            </a:r>
          </a:p>
          <a:p>
            <a:r>
              <a:rPr lang="en-US" sz="2000" dirty="0"/>
              <a:t>rain, snow, sleet, hail, </a:t>
            </a:r>
            <a:r>
              <a:rPr lang="en-US" sz="2000" dirty="0" smtClean="0"/>
              <a:t>etc.</a:t>
            </a:r>
          </a:p>
          <a:p>
            <a:r>
              <a:rPr lang="en-US" sz="2000" b="1" dirty="0" smtClean="0"/>
              <a:t>PRECIPITION.</a:t>
            </a:r>
            <a:endParaRPr lang="en-US" sz="2000" b="1" dirty="0"/>
          </a:p>
          <a:p>
            <a:endParaRPr lang="en-US" sz="2000" b="1" dirty="0"/>
          </a:p>
        </p:txBody>
      </p:sp>
      <p:sp>
        <p:nvSpPr>
          <p:cNvPr id="11267" name="Text Box 4"/>
          <p:cNvSpPr txBox="1">
            <a:spLocks noChangeArrowheads="1"/>
          </p:cNvSpPr>
          <p:nvPr/>
        </p:nvSpPr>
        <p:spPr bwMode="auto">
          <a:xfrm>
            <a:off x="304800" y="914400"/>
            <a:ext cx="8610600" cy="1538883"/>
          </a:xfrm>
          <a:prstGeom prst="rect">
            <a:avLst/>
          </a:prstGeom>
          <a:noFill/>
          <a:ln w="9525">
            <a:noFill/>
            <a:miter lim="800000"/>
            <a:headEnd/>
            <a:tailEnd/>
          </a:ln>
        </p:spPr>
        <p:txBody>
          <a:bodyPr>
            <a:spAutoFit/>
          </a:bodyPr>
          <a:lstStyle/>
          <a:p>
            <a:r>
              <a:rPr lang="en-US" sz="2000" dirty="0"/>
              <a:t>The evaporation of water from the surface of plant leaves </a:t>
            </a:r>
            <a:endParaRPr lang="en-US" sz="2000" dirty="0" smtClean="0"/>
          </a:p>
          <a:p>
            <a:r>
              <a:rPr lang="en-US" sz="2000" b="1" dirty="0" smtClean="0"/>
              <a:t>TRANSPIRATION.</a:t>
            </a:r>
            <a:endParaRPr lang="en-US" sz="2000" b="1" dirty="0"/>
          </a:p>
          <a:p>
            <a:r>
              <a:rPr lang="en-US" b="1" dirty="0"/>
              <a:t>  </a:t>
            </a:r>
          </a:p>
          <a:p>
            <a:endParaRPr lang="en-US" b="1" dirty="0"/>
          </a:p>
          <a:p>
            <a:endParaRPr lang="en-US" b="1" dirty="0"/>
          </a:p>
        </p:txBody>
      </p:sp>
      <p:pic>
        <p:nvPicPr>
          <p:cNvPr id="11271" name="Picture 9" descr="CDIA1D5"/>
          <p:cNvPicPr>
            <a:picLocks noChangeAspect="1" noChangeArrowheads="1"/>
          </p:cNvPicPr>
          <p:nvPr/>
        </p:nvPicPr>
        <p:blipFill>
          <a:blip r:embed="rId2"/>
          <a:srcRect/>
          <a:stretch>
            <a:fillRect/>
          </a:stretch>
        </p:blipFill>
        <p:spPr bwMode="auto">
          <a:xfrm>
            <a:off x="4572000" y="1600200"/>
            <a:ext cx="4114800" cy="2841625"/>
          </a:xfrm>
          <a:prstGeom prst="rect">
            <a:avLst/>
          </a:prstGeom>
          <a:noFill/>
          <a:ln w="9525">
            <a:noFill/>
            <a:miter lim="800000"/>
            <a:headEnd/>
            <a:tailEnd/>
          </a:ln>
        </p:spPr>
      </p:pic>
      <p:pic>
        <p:nvPicPr>
          <p:cNvPr id="11272" name="Picture 11" descr="istockphoto_786289_weather_symbols"/>
          <p:cNvPicPr>
            <a:picLocks noChangeAspect="1" noChangeArrowheads="1"/>
          </p:cNvPicPr>
          <p:nvPr/>
        </p:nvPicPr>
        <p:blipFill>
          <a:blip r:embed="rId3"/>
          <a:srcRect/>
          <a:stretch>
            <a:fillRect/>
          </a:stretch>
        </p:blipFill>
        <p:spPr bwMode="auto">
          <a:xfrm>
            <a:off x="381000" y="4114800"/>
            <a:ext cx="3048000" cy="2157413"/>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743200" y="152400"/>
            <a:ext cx="3114675" cy="579438"/>
          </a:xfrm>
          <a:prstGeom prst="rect">
            <a:avLst/>
          </a:prstGeom>
          <a:noFill/>
          <a:ln w="9525">
            <a:noFill/>
            <a:miter lim="800000"/>
            <a:headEnd/>
            <a:tailEnd/>
          </a:ln>
        </p:spPr>
        <p:txBody>
          <a:bodyPr wrap="none">
            <a:spAutoFit/>
          </a:bodyPr>
          <a:lstStyle/>
          <a:p>
            <a:r>
              <a:rPr lang="en-US" b="1"/>
              <a:t>WATER CYCLE</a:t>
            </a:r>
          </a:p>
        </p:txBody>
      </p:sp>
      <p:pic>
        <p:nvPicPr>
          <p:cNvPr id="12293" name="Picture 5" descr="watercycle paint"/>
          <p:cNvPicPr>
            <a:picLocks noChangeAspect="1" noChangeArrowheads="1"/>
          </p:cNvPicPr>
          <p:nvPr/>
        </p:nvPicPr>
        <p:blipFill>
          <a:blip r:embed="rId2"/>
          <a:srcRect/>
          <a:stretch>
            <a:fillRect/>
          </a:stretch>
        </p:blipFill>
        <p:spPr bwMode="auto">
          <a:xfrm>
            <a:off x="380010" y="685800"/>
            <a:ext cx="8154390" cy="5791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457200" y="1905000"/>
            <a:ext cx="8153400" cy="4114800"/>
          </a:xfrm>
        </p:spPr>
        <p:txBody>
          <a:bodyPr/>
          <a:lstStyle/>
          <a:p>
            <a:pPr>
              <a:buFontTx/>
              <a:buNone/>
            </a:pPr>
            <a:r>
              <a:rPr lang="en-US" sz="2800" dirty="0"/>
              <a:t>	</a:t>
            </a:r>
          </a:p>
          <a:p>
            <a:pPr>
              <a:buFontTx/>
              <a:buNone/>
            </a:pPr>
            <a:r>
              <a:rPr lang="en-US" sz="2800" dirty="0"/>
              <a:t>	</a:t>
            </a:r>
            <a:r>
              <a:rPr lang="en-US" sz="2000" dirty="0"/>
              <a:t>Water never leaves the Earth. It is constantly being cycled through the atmosphere, ocean, and land. This process, known as the </a:t>
            </a:r>
            <a:r>
              <a:rPr lang="en-US" sz="2000" b="1" dirty="0"/>
              <a:t>water cycle</a:t>
            </a:r>
            <a:r>
              <a:rPr lang="en-US" sz="2000" dirty="0">
                <a:solidFill>
                  <a:schemeClr val="tx2"/>
                </a:solidFill>
              </a:rPr>
              <a:t>, </a:t>
            </a:r>
            <a:r>
              <a:rPr lang="en-US" sz="2000" dirty="0"/>
              <a:t>is driven by energy from the sun. The water cycle is crucial to the existence of life on our planet. </a:t>
            </a:r>
          </a:p>
        </p:txBody>
      </p:sp>
      <p:pic>
        <p:nvPicPr>
          <p:cNvPr id="22532" name="Picture 4" descr="j0282868"/>
          <p:cNvPicPr>
            <a:picLocks noGrp="1" noChangeAspect="1" noChangeArrowheads="1" noCrop="1"/>
          </p:cNvPicPr>
          <p:nvPr>
            <p:ph sz="quarter" idx="2"/>
          </p:nvPr>
        </p:nvPicPr>
        <p:blipFill>
          <a:blip r:embed="rId2"/>
          <a:srcRect/>
          <a:stretch>
            <a:fillRect/>
          </a:stretch>
        </p:blipFill>
        <p:spPr>
          <a:xfrm>
            <a:off x="7162800" y="152400"/>
            <a:ext cx="1752600" cy="1981200"/>
          </a:xfrm>
          <a:noFill/>
          <a:ln/>
        </p:spPr>
      </p:pic>
      <p:pic>
        <p:nvPicPr>
          <p:cNvPr id="22534" name="Picture 6" descr="j0282880"/>
          <p:cNvPicPr>
            <a:picLocks noGrp="1" noChangeAspect="1" noChangeArrowheads="1" noCrop="1"/>
          </p:cNvPicPr>
          <p:nvPr>
            <p:ph sz="quarter" idx="3"/>
          </p:nvPr>
        </p:nvPicPr>
        <p:blipFill>
          <a:blip r:embed="rId3"/>
          <a:srcRect/>
          <a:stretch>
            <a:fillRect/>
          </a:stretch>
        </p:blipFill>
        <p:spPr>
          <a:xfrm>
            <a:off x="3048000" y="4953000"/>
            <a:ext cx="2895600" cy="1670050"/>
          </a:xfrm>
          <a:noFill/>
          <a:ln/>
        </p:spPr>
      </p:pic>
      <p:pic>
        <p:nvPicPr>
          <p:cNvPr id="22536" name="Picture 8" descr="j0283220"/>
          <p:cNvPicPr>
            <a:picLocks noChangeAspect="1" noChangeArrowheads="1" noCrop="1"/>
          </p:cNvPicPr>
          <p:nvPr/>
        </p:nvPicPr>
        <p:blipFill>
          <a:blip r:embed="rId4"/>
          <a:srcRect/>
          <a:stretch>
            <a:fillRect/>
          </a:stretch>
        </p:blipFill>
        <p:spPr bwMode="auto">
          <a:xfrm>
            <a:off x="228600" y="228600"/>
            <a:ext cx="1765300" cy="19050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1000"/>
                                        <p:tgtEl>
                                          <p:spTgt spid="225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dissolve">
                                      <p:cBhvr>
                                        <p:cTn id="12" dur="10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17"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253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2531">
                                            <p:txEl>
                                              <p:pRg st="1" end="1"/>
                                            </p:txEl>
                                          </p:spTgt>
                                        </p:tgtEl>
                                        <p:attrNameLst>
                                          <p:attrName>style.visibility</p:attrName>
                                        </p:attrNameLst>
                                      </p:cBhvr>
                                      <p:to>
                                        <p:strVal val="visible"/>
                                      </p:to>
                                    </p:set>
                                    <p:anim calcmode="discrete" valueType="clr">
                                      <p:cBhvr override="childStyle">
                                        <p:cTn id="24" dur="80"/>
                                        <p:tgtEl>
                                          <p:spTgt spid="225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2531">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22531">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2534"/>
                                        </p:tgtEl>
                                        <p:attrNameLst>
                                          <p:attrName>style.visibility</p:attrName>
                                        </p:attrNameLst>
                                      </p:cBhvr>
                                      <p:to>
                                        <p:strVal val="visible"/>
                                      </p:to>
                                    </p:set>
                                    <p:animEffect transition="in" filter="dissolve">
                                      <p:cBhvr>
                                        <p:cTn id="31"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1066800"/>
            <a:ext cx="8458200" cy="2298700"/>
          </a:xfrm>
        </p:spPr>
        <p:txBody>
          <a:bodyPr>
            <a:normAutofit/>
          </a:bodyPr>
          <a:lstStyle/>
          <a:p>
            <a:r>
              <a:rPr lang="en-US" sz="2000" dirty="0">
                <a:solidFill>
                  <a:schemeClr val="tx1"/>
                </a:solidFill>
                <a:effectLst/>
              </a:rPr>
              <a:t>During part of the water cycle, the sun heats up liquid water and changes it to a gas by the process of </a:t>
            </a:r>
            <a:r>
              <a:rPr lang="en-US" sz="2000" b="1" dirty="0">
                <a:solidFill>
                  <a:schemeClr val="tx1"/>
                </a:solidFill>
                <a:effectLst/>
              </a:rPr>
              <a:t>evaporation.   </a:t>
            </a:r>
            <a:r>
              <a:rPr lang="en-US" sz="2000" dirty="0">
                <a:solidFill>
                  <a:schemeClr val="tx1"/>
                </a:solidFill>
                <a:effectLst/>
              </a:rPr>
              <a:t>Water that  evaporates from Earth’s oceans, lakes, rivers, and moist soil rises up into the atmosphere.</a:t>
            </a:r>
            <a:br>
              <a:rPr lang="en-US" sz="2000" dirty="0">
                <a:solidFill>
                  <a:schemeClr val="tx1"/>
                </a:solidFill>
                <a:effectLst/>
              </a:rPr>
            </a:br>
            <a:endParaRPr lang="en-US" sz="2000" dirty="0">
              <a:solidFill>
                <a:schemeClr val="tx1"/>
              </a:solidFill>
              <a:effectLst/>
            </a:endParaRPr>
          </a:p>
        </p:txBody>
      </p:sp>
      <p:pic>
        <p:nvPicPr>
          <p:cNvPr id="43013" name="Picture 5" descr="steam"/>
          <p:cNvPicPr>
            <a:picLocks noGrp="1" noChangeAspect="1" noChangeArrowheads="1"/>
          </p:cNvPicPr>
          <p:nvPr>
            <p:ph idx="1"/>
          </p:nvPr>
        </p:nvPicPr>
        <p:blipFill>
          <a:blip r:embed="rId2"/>
          <a:stretch>
            <a:fillRect/>
          </a:stretch>
        </p:blipFill>
        <p:spPr>
          <a:xfrm>
            <a:off x="2743200" y="3276600"/>
            <a:ext cx="3632200" cy="2451100"/>
          </a:xfrm>
          <a:no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dissolve">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3010"/>
                                        </p:tgtEl>
                                        <p:attrNameLst>
                                          <p:attrName>style.visibility</p:attrName>
                                        </p:attrNameLst>
                                      </p:cBhvr>
                                      <p:to>
                                        <p:strVal val="visible"/>
                                      </p:to>
                                    </p:set>
                                    <p:anim calcmode="discrete" valueType="clr">
                                      <p:cBhvr override="childStyle">
                                        <p:cTn id="12"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10"/>
                                        </p:tgtEl>
                                        <p:attrNameLst>
                                          <p:attrName>fillcolor</p:attrName>
                                        </p:attrNameLst>
                                      </p:cBhvr>
                                      <p:tavLst>
                                        <p:tav tm="0">
                                          <p:val>
                                            <p:clrVal>
                                              <a:schemeClr val="accent2"/>
                                            </p:clrVal>
                                          </p:val>
                                        </p:tav>
                                        <p:tav tm="50000">
                                          <p:val>
                                            <p:clrVal>
                                              <a:schemeClr val="hlink"/>
                                            </p:clrVal>
                                          </p:val>
                                        </p:tav>
                                      </p:tavLst>
                                    </p:anim>
                                    <p:set>
                                      <p:cBhvr>
                                        <p:cTn id="14" dur="80"/>
                                        <p:tgtEl>
                                          <p:spTgt spid="430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Grp="1" noChangeArrowheads="1"/>
          </p:cNvSpPr>
          <p:nvPr>
            <p:ph type="title"/>
          </p:nvPr>
        </p:nvSpPr>
        <p:spPr>
          <a:noFill/>
          <a:ln/>
        </p:spPr>
        <p:txBody>
          <a:bodyPr>
            <a:normAutofit fontScale="90000"/>
          </a:bodyPr>
          <a:lstStyle/>
          <a:p>
            <a:pPr marL="342900" indent="-342900" eaLnBrk="0" hangingPunct="0">
              <a:spcBef>
                <a:spcPct val="50000"/>
              </a:spcBef>
            </a:pPr>
            <a:r>
              <a:rPr lang="en-US" sz="4000" dirty="0">
                <a:effectLst/>
              </a:rPr>
              <a:t/>
            </a:r>
            <a:br>
              <a:rPr lang="en-US" sz="4000" dirty="0">
                <a:effectLst/>
              </a:rPr>
            </a:br>
            <a:r>
              <a:rPr lang="en-US" sz="4000" dirty="0">
                <a:effectLst/>
              </a:rPr>
              <a:t/>
            </a:r>
            <a:br>
              <a:rPr lang="en-US" sz="4000" dirty="0">
                <a:effectLst/>
              </a:rPr>
            </a:br>
            <a:endParaRPr lang="en-US" sz="4000" dirty="0">
              <a:effectLst/>
            </a:endParaRPr>
          </a:p>
        </p:txBody>
      </p:sp>
      <p:pic>
        <p:nvPicPr>
          <p:cNvPr id="44038" name="Picture 6" descr="pepper"/>
          <p:cNvPicPr>
            <a:picLocks noGrp="1" noChangeAspect="1" noChangeArrowheads="1"/>
          </p:cNvPicPr>
          <p:nvPr>
            <p:ph idx="1"/>
          </p:nvPr>
        </p:nvPicPr>
        <p:blipFill>
          <a:blip r:embed="rId2"/>
          <a:srcRect/>
          <a:stretch>
            <a:fillRect/>
          </a:stretch>
        </p:blipFill>
        <p:spPr>
          <a:xfrm>
            <a:off x="1371600" y="2743200"/>
            <a:ext cx="1981200" cy="2305050"/>
          </a:xfrm>
          <a:noFill/>
          <a:ln/>
        </p:spPr>
      </p:pic>
      <p:pic>
        <p:nvPicPr>
          <p:cNvPr id="44039" name="Picture 7" descr="trans">
            <a:hlinkClick r:id="rId3"/>
          </p:cNvPr>
          <p:cNvPicPr>
            <a:picLocks noChangeAspect="1" noChangeArrowheads="1"/>
          </p:cNvPicPr>
          <p:nvPr/>
        </p:nvPicPr>
        <p:blipFill>
          <a:blip r:embed="rId4"/>
          <a:srcRect/>
          <a:stretch>
            <a:fillRect/>
          </a:stretch>
        </p:blipFill>
        <p:spPr bwMode="auto">
          <a:xfrm>
            <a:off x="4700588" y="1981200"/>
            <a:ext cx="3705225" cy="4114800"/>
          </a:xfrm>
          <a:prstGeom prst="rect">
            <a:avLst/>
          </a:prstGeom>
          <a:noFill/>
          <a:ln w="9525">
            <a:noFill/>
            <a:miter lim="800000"/>
            <a:headEnd/>
            <a:tailEnd/>
          </a:ln>
        </p:spPr>
      </p:pic>
      <p:sp>
        <p:nvSpPr>
          <p:cNvPr id="44040" name="Rectangle 8"/>
          <p:cNvSpPr>
            <a:spLocks noChangeArrowheads="1"/>
          </p:cNvSpPr>
          <p:nvPr/>
        </p:nvSpPr>
        <p:spPr bwMode="auto">
          <a:xfrm>
            <a:off x="304800" y="762000"/>
            <a:ext cx="8382000" cy="1015663"/>
          </a:xfrm>
          <a:prstGeom prst="rect">
            <a:avLst/>
          </a:prstGeom>
          <a:noFill/>
          <a:ln w="9525">
            <a:noFill/>
            <a:miter lim="800000"/>
            <a:headEnd/>
            <a:tailEnd/>
          </a:ln>
          <a:effectLst/>
        </p:spPr>
        <p:txBody>
          <a:bodyPr>
            <a:spAutoFit/>
          </a:bodyPr>
          <a:lstStyle/>
          <a:p>
            <a:r>
              <a:rPr lang="en-US" sz="2000" dirty="0">
                <a:solidFill>
                  <a:schemeClr val="tx2"/>
                </a:solidFill>
                <a:effectLst>
                  <a:outerShdw blurRad="38100" dist="38100" dir="2700000" algn="tl">
                    <a:srgbClr val="000000"/>
                  </a:outerShdw>
                </a:effectLst>
              </a:rPr>
              <a:t>The process of evaporation from plants is called</a:t>
            </a:r>
            <a:r>
              <a:rPr lang="en-US" sz="2000" dirty="0">
                <a:effectLst>
                  <a:outerShdw blurRad="38100" dist="38100" dir="2700000" algn="tl">
                    <a:srgbClr val="000000"/>
                  </a:outerShdw>
                </a:effectLst>
              </a:rPr>
              <a:t> </a:t>
            </a:r>
            <a:r>
              <a:rPr lang="en-US" sz="2000" b="1" dirty="0">
                <a:effectLst>
                  <a:outerShdw blurRad="38100" dist="38100" dir="2700000" algn="tl">
                    <a:srgbClr val="000000"/>
                  </a:outerShdw>
                </a:effectLst>
              </a:rPr>
              <a:t>transpiration.  </a:t>
            </a:r>
            <a:r>
              <a:rPr lang="en-US" sz="2000" dirty="0">
                <a:solidFill>
                  <a:schemeClr val="tx2"/>
                </a:solidFill>
                <a:effectLst>
                  <a:outerShdw blurRad="38100" dist="38100" dir="2700000" algn="tl">
                    <a:srgbClr val="000000"/>
                  </a:outerShdw>
                </a:effectLst>
              </a:rPr>
              <a:t>(In other words, it’s like plants sweating.)</a:t>
            </a:r>
            <a:br>
              <a:rPr lang="en-US" sz="2000" dirty="0">
                <a:solidFill>
                  <a:schemeClr val="tx2"/>
                </a:solidFill>
                <a:effectLst>
                  <a:outerShdw blurRad="38100" dist="38100" dir="2700000" algn="tl">
                    <a:srgbClr val="000000"/>
                  </a:outerShdw>
                </a:effectLst>
              </a:rPr>
            </a:br>
            <a:endParaRPr lang="en-US" sz="2000" dirty="0">
              <a:solidFill>
                <a:schemeClr val="tx2"/>
              </a:solidFill>
              <a:effectLst>
                <a:outerShdw blurRad="38100" dist="38100" dir="2700000" algn="tl">
                  <a:srgbClr val="000000"/>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40"/>
                                        </p:tgtEl>
                                        <p:attrNameLst>
                                          <p:attrName>style.visibility</p:attrName>
                                        </p:attrNameLst>
                                      </p:cBhvr>
                                      <p:to>
                                        <p:strVal val="visible"/>
                                      </p:to>
                                    </p:set>
                                    <p:anim calcmode="discrete" valueType="clr">
                                      <p:cBhvr override="childStyle">
                                        <p:cTn id="7" dur="80"/>
                                        <p:tgtEl>
                                          <p:spTgt spid="440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40"/>
                                        </p:tgtEl>
                                        <p:attrNameLst>
                                          <p:attrName>fillcolor</p:attrName>
                                        </p:attrNameLst>
                                      </p:cBhvr>
                                      <p:tavLst>
                                        <p:tav tm="0">
                                          <p:val>
                                            <p:clrVal>
                                              <a:schemeClr val="accent2"/>
                                            </p:clrVal>
                                          </p:val>
                                        </p:tav>
                                        <p:tav tm="50000">
                                          <p:val>
                                            <p:clrVal>
                                              <a:schemeClr val="hlink"/>
                                            </p:clrVal>
                                          </p:val>
                                        </p:tav>
                                      </p:tavLst>
                                    </p:anim>
                                    <p:set>
                                      <p:cBhvr>
                                        <p:cTn id="9" dur="80"/>
                                        <p:tgtEl>
                                          <p:spTgt spid="4404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4038"/>
                                        </p:tgtEl>
                                        <p:attrNameLst>
                                          <p:attrName>style.visibility</p:attrName>
                                        </p:attrNameLst>
                                      </p:cBhvr>
                                      <p:to>
                                        <p:strVal val="visible"/>
                                      </p:to>
                                    </p:set>
                                    <p:animEffect transition="in" filter="dissolve">
                                      <p:cBhvr>
                                        <p:cTn id="14" dur="500"/>
                                        <p:tgtEl>
                                          <p:spTgt spid="4403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dissolve">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TotalTime>
  <Words>1337</Words>
  <Application>Microsoft Office PowerPoint</Application>
  <PresentationFormat>On-screen Show (4:3)</PresentationFormat>
  <Paragraphs>267</Paragraphs>
  <Slides>39</Slides>
  <Notes>22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What are biogeochemical cycles?</vt:lpstr>
      <vt:lpstr>4 ATOMS make up 95% of the body in most organisms</vt:lpstr>
      <vt:lpstr>WHY IS WATER IMPORTANT?</vt:lpstr>
      <vt:lpstr>WHY IS WATER IMPORTANT?</vt:lpstr>
      <vt:lpstr>Slide 5</vt:lpstr>
      <vt:lpstr>Slide 6</vt:lpstr>
      <vt:lpstr>Slide 7</vt:lpstr>
      <vt:lpstr>During part of the water cycle, the sun heats up liquid water and changes it to a gas by the process of evaporation.   Water that  evaporates from Earth’s oceans, lakes, rivers, and moist soil rises up into the atmosphere. </vt:lpstr>
      <vt:lpstr>  </vt:lpstr>
      <vt:lpstr>As water (in the form of gas) rises higher in the atmosphere, it starts to cool and become a liquid again.  This process is called condensation.   When a large amount of water vapor condenses, it results in the formation of clouds. </vt:lpstr>
      <vt:lpstr>When the water in the clouds gets too heavy, the water falls back to the earth.  This is called precipitation. </vt:lpstr>
      <vt:lpstr>When rain falls on the land, some of the water is absorbed into the ground forming pockets of water called groundwater.  Most groundwater eventually returns to the ocean.  Other precipitation runs directly into streams or rivers.  Water that collects in rivers, streams, and oceans is called runoff. </vt:lpstr>
      <vt:lpstr>Nitrogen Cycle: </vt:lpstr>
      <vt:lpstr>Nitrogen Cycle</vt:lpstr>
      <vt:lpstr>Nitrogen Cycle</vt:lpstr>
      <vt:lpstr>Nitrogen Cycle</vt:lpstr>
      <vt:lpstr>79% of the Atmosphere is made up of Nitrogen gas </vt:lpstr>
      <vt:lpstr>Slide 18</vt:lpstr>
      <vt:lpstr>Atmospheric nitrogen fixation </vt:lpstr>
      <vt:lpstr>Only prokaryotes show nitrogen fixation</vt:lpstr>
      <vt:lpstr>The nitrogen fixers</vt:lpstr>
      <vt:lpstr>Slide 22</vt:lpstr>
      <vt:lpstr>Slide 23</vt:lpstr>
      <vt:lpstr>Ammonification </vt:lpstr>
      <vt:lpstr>Nitrification</vt:lpstr>
      <vt:lpstr>Return to the atmosphere: Denitrification</vt:lpstr>
      <vt:lpstr>Slide 27</vt:lpstr>
      <vt:lpstr>THE CARBON CYCLE</vt:lpstr>
      <vt:lpstr>What Is Carbon?</vt:lpstr>
      <vt:lpstr>Carbon Cycle</vt:lpstr>
      <vt:lpstr>Plants Use Carbon Dioxide</vt:lpstr>
      <vt:lpstr>Animals Eat Plants</vt:lpstr>
      <vt:lpstr>Plants and Animal Die </vt:lpstr>
      <vt:lpstr>Carbon Slowly Returns to Atmosphere</vt:lpstr>
      <vt:lpstr>Carbon Cycle Diagram</vt:lpstr>
      <vt:lpstr>Carbon in Oceans</vt:lpstr>
      <vt:lpstr>The Carbon Cycle</vt:lpstr>
      <vt:lpstr>Human Impact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ANAM ASLAM</dc:creator>
  <cp:lastModifiedBy>Chemistry</cp:lastModifiedBy>
  <cp:revision>30</cp:revision>
  <dcterms:created xsi:type="dcterms:W3CDTF">2006-08-16T00:00:00Z</dcterms:created>
  <dcterms:modified xsi:type="dcterms:W3CDTF">2020-10-25T14:21:01Z</dcterms:modified>
</cp:coreProperties>
</file>