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2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5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0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8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5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FB5EA-D697-4DDA-880E-9AE37F020927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0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Lecturer Muhammad </a:t>
            </a:r>
            <a:r>
              <a:rPr lang="en-US" dirty="0" err="1" smtClean="0"/>
              <a:t>Amer</a:t>
            </a:r>
            <a:r>
              <a:rPr lang="en-US" dirty="0" smtClean="0"/>
              <a:t> Mustafa</a:t>
            </a:r>
          </a:p>
          <a:p>
            <a:r>
              <a:rPr lang="en-US" dirty="0" smtClean="0"/>
              <a:t>UOS Sub Campus </a:t>
            </a:r>
            <a:r>
              <a:rPr lang="en-US" dirty="0" err="1" smtClean="0"/>
              <a:t>Bhakkar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Electrodynamics-I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 Vector product in term of components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Scalar </a:t>
                </a:r>
                <a:r>
                  <a:rPr lang="en-US" dirty="0" err="1" smtClean="0"/>
                  <a:t>Tripple</a:t>
                </a:r>
                <a:r>
                  <a:rPr lang="en-US" dirty="0" smtClean="0"/>
                  <a:t> Product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.(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600" t="44302" r="35255" b="36029"/>
          <a:stretch/>
        </p:blipFill>
        <p:spPr>
          <a:xfrm>
            <a:off x="3939987" y="4612340"/>
            <a:ext cx="4479216" cy="16995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Algebra: In Component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Not that dot and cross product can be </a:t>
                </a:r>
                <a:r>
                  <a:rPr lang="en-US" dirty="0" err="1" smtClean="0"/>
                  <a:t>chaged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Algebra: In Component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Vector Triple Product: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>
                    <a:latin typeface="Cambria Math" panose="02040503050406030204" pitchFamily="18" charset="0"/>
                  </a:rPr>
                  <a:t>BAC-CAB rule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0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Position, Displacement and Separation 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Position Vector of a point: Any vector starting from origin and ends at the position of that point whose position is to be determined.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153" t="53309" r="30708" b="23897"/>
          <a:stretch/>
        </p:blipFill>
        <p:spPr>
          <a:xfrm>
            <a:off x="2803241" y="3013775"/>
            <a:ext cx="7490953" cy="27319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454588" y="3590364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88579" y="5401657"/>
            <a:ext cx="29045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59506" y="5427847"/>
            <a:ext cx="995083" cy="884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93976" y="586987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082853" y="537643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2541" y="368449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80241" y="532862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Its magnitude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is the distance from origin 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 is unit vector which is radially outward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Position, Displacement and Separation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315" y="690162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Infinitesimal decimal vector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infinitesimal decimal vector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𝑑𝑦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𝑑𝑧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 smtClean="0"/>
                  <a:t>In electrodynamics we deal with source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and field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315" y="690162"/>
                <a:ext cx="10515600" cy="4351338"/>
              </a:xfrm>
              <a:blipFill rotWithShape="0"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9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44804" y="760499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Source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Points where the sources (charges) are present</a:t>
                </a:r>
              </a:p>
              <a:p>
                <a:r>
                  <a:rPr lang="en-US" dirty="0" smtClean="0"/>
                  <a:t>Field Points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Points at which we want to calculate the fields(Electric field, Magnetic fields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Separation Vector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𝓻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Separation vector is From source point to field point, actually it represents the separation between source point and field point and is defined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e-I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e-I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𝓻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804" y="760499"/>
                <a:ext cx="10515600" cy="4351338"/>
              </a:xfrm>
              <a:blipFill rotWithShape="0">
                <a:blip r:embed="rId2"/>
                <a:stretch>
                  <a:fillRect l="-1217" t="-322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539436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Magnitude of separation vector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Direction of Separation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𝓇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𝓇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Cartesian Coordinates (</a:t>
                </a:r>
                <a:r>
                  <a:rPr lang="en-US" dirty="0" err="1" smtClean="0"/>
                  <a:t>x,y,z</a:t>
                </a:r>
                <a:r>
                  <a:rPr lang="en-US" dirty="0" smtClean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 smtClean="0"/>
                  <a:t>          and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And separation vector is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e-I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e-I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𝓻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539436"/>
                <a:ext cx="10515600" cy="4351338"/>
              </a:xfrm>
              <a:blipFill rotWithShape="0">
                <a:blip r:embed="rId2"/>
                <a:stretch>
                  <a:fillRect l="-754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0811" y="750451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Magnitude of separation vector in term of Cartesian coordinates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Direction </a:t>
                </a:r>
                <a:r>
                  <a:rPr lang="en-US" dirty="0"/>
                  <a:t>of separation vector in term of Cartesian coordinates </a:t>
                </a:r>
                <a:r>
                  <a:rPr lang="en-US" dirty="0" smtClean="0"/>
                  <a:t>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𝓇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𝓇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𝓇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0811" y="750451"/>
                <a:ext cx="10515600" cy="4351338"/>
              </a:xfrm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9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86" t="58036" r="27625" b="35729"/>
          <a:stretch/>
        </p:blipFill>
        <p:spPr>
          <a:xfrm>
            <a:off x="1597688" y="261255"/>
            <a:ext cx="9513907" cy="834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9912" y="1256043"/>
                <a:ext cx="9220858" cy="4751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Magnitude of Separation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Direction of separation </a:t>
                </a:r>
                <a:r>
                  <a:rPr lang="en-US" dirty="0" smtClean="0"/>
                  <a:t>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𝓇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𝓇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𝓇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912" y="1256043"/>
                <a:ext cx="9220858" cy="4751494"/>
              </a:xfrm>
              <a:prstGeom prst="rect">
                <a:avLst/>
              </a:prstGeom>
              <a:blipFill rotWithShape="0">
                <a:blip r:embed="rId3"/>
                <a:stretch>
                  <a:fillRect l="-595" t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2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Chapter#1 Vector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Vector Algebra</a:t>
            </a:r>
          </a:p>
          <a:p>
            <a:pPr lvl="1"/>
            <a:r>
              <a:rPr lang="en-US" dirty="0" smtClean="0"/>
              <a:t>Vector Operations</a:t>
            </a:r>
          </a:p>
          <a:p>
            <a:pPr lvl="1"/>
            <a:r>
              <a:rPr lang="en-US" dirty="0" smtClean="0"/>
              <a:t>Component Form</a:t>
            </a:r>
          </a:p>
          <a:p>
            <a:pPr lvl="1"/>
            <a:r>
              <a:rPr lang="en-US" dirty="0" smtClean="0"/>
              <a:t>Triple Product</a:t>
            </a:r>
          </a:p>
          <a:p>
            <a:r>
              <a:rPr lang="en-US" dirty="0" smtClean="0"/>
              <a:t>Position, Displacement and Separation Vectors</a:t>
            </a:r>
          </a:p>
          <a:p>
            <a:r>
              <a:rPr lang="en-US" dirty="0" smtClean="0"/>
              <a:t>Differential Calculus</a:t>
            </a:r>
          </a:p>
          <a:p>
            <a:pPr lvl="1"/>
            <a:r>
              <a:rPr lang="en-US" dirty="0" smtClean="0"/>
              <a:t>Ordinary Derivatives</a:t>
            </a:r>
          </a:p>
          <a:p>
            <a:pPr lvl="1"/>
            <a:r>
              <a:rPr lang="en-US" dirty="0" smtClean="0"/>
              <a:t>Gradient</a:t>
            </a:r>
          </a:p>
          <a:p>
            <a:pPr lvl="1"/>
            <a:r>
              <a:rPr lang="en-US" dirty="0" smtClean="0"/>
              <a:t>Divergence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99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Differential Calculus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Ordinary Derivatives</a:t>
                </a:r>
              </a:p>
              <a:p>
                <a:r>
                  <a:rPr lang="en-US" dirty="0" smtClean="0"/>
                  <a:t>What does the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err="1" smtClean="0"/>
                  <a:t>Ans</a:t>
                </a:r>
                <a:r>
                  <a:rPr lang="en-US" dirty="0" smtClean="0"/>
                  <a:t>: It tells us how rapidly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varies when we change the argument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by a tiny amount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we change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by an amount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change by an amount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07" t="-29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6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21" t="66206" r="51969" b="15561"/>
          <a:stretch/>
        </p:blipFill>
        <p:spPr>
          <a:xfrm>
            <a:off x="8303935" y="564965"/>
            <a:ext cx="3461345" cy="2836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874" t="66667" r="36647" b="15833"/>
          <a:stretch/>
        </p:blipFill>
        <p:spPr>
          <a:xfrm>
            <a:off x="8303935" y="3718809"/>
            <a:ext cx="3230150" cy="2768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20" y="702125"/>
                <a:ext cx="649254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In the figure (a) function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changes </a:t>
                </a:r>
              </a:p>
              <a:p>
                <a:r>
                  <a:rPr lang="en-US" sz="3200" dirty="0" smtClean="0"/>
                  <a:t>     slowly with x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702125"/>
                <a:ext cx="6492547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2160" t="-6780" r="-1408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520" y="4025941"/>
                <a:ext cx="793287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In the figure (b) function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increases rapidly </a:t>
                </a:r>
              </a:p>
              <a:p>
                <a:r>
                  <a:rPr lang="en-US" sz="3200" dirty="0" smtClean="0"/>
                  <a:t>      with x as you move away from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" y="4025941"/>
                <a:ext cx="7932877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768" t="-6780" r="-999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3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Ordinary Derivatives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addition to this,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tells us the slope of graph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8717280" y="2270760"/>
            <a:ext cx="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717280" y="3970814"/>
            <a:ext cx="1615440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717280" y="3467100"/>
            <a:ext cx="1615440" cy="5037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717280" y="2819400"/>
            <a:ext cx="1615440" cy="11277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717280" y="2453640"/>
            <a:ext cx="807720" cy="14866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0430" y="2935377"/>
            <a:ext cx="5189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yellow lines have positive slope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995160" y="4724400"/>
            <a:ext cx="30480" cy="166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10400" y="6385560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09561" y="4575175"/>
            <a:ext cx="807719" cy="14542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06640" y="4934109"/>
            <a:ext cx="1173480" cy="10856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08520" y="5554980"/>
            <a:ext cx="754380" cy="6093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24914" y="5554980"/>
            <a:ext cx="5285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yellow lines have negative slope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20654" y="268605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7901" y="497705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8130" y="6280944"/>
            <a:ext cx="47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58360" y="3888654"/>
            <a:ext cx="47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100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Gradient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you have function of three variables, say temperature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in a room</a:t>
                </a:r>
              </a:p>
              <a:p>
                <a:r>
                  <a:rPr lang="en-US" dirty="0" smtClean="0"/>
                  <a:t>If you move a little distance,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will vary. Now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tells us how fast T will vary in particular direction</a:t>
                </a:r>
              </a:p>
              <a:p>
                <a:r>
                  <a:rPr lang="en-US" dirty="0" smtClean="0"/>
                  <a:t>In different direction, variation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is different in different direction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522720" y="4572000"/>
            <a:ext cx="2118360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37960" y="4617720"/>
            <a:ext cx="609600" cy="883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75960" y="4602480"/>
            <a:ext cx="746760" cy="96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339840" y="3764280"/>
            <a:ext cx="182880" cy="85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Gradient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91430"/>
                <a:ext cx="10685929" cy="51362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 theorem on partial derivatives states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dirty="0"/>
                            <m:t>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is a vector quantity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91430"/>
                <a:ext cx="10685929" cy="5136263"/>
              </a:xfrm>
              <a:blipFill rotWithShape="0">
                <a:blip r:embed="rId2"/>
                <a:stretch>
                  <a:fillRect l="-1141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2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Geometrical Interpretation of Gradient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Like any vector, Gradient is both magnitude and directions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To elaborate its Physical meaning, Let we rewrite the dot product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For a fixed magnitude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𝑑𝑙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If you vary the 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at particular point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𝑑𝑇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has maximum value that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It means change of temperature is maximum when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are in same direction so we can say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has maximal direction.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2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“Gradient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/>
                  <a:t> has the direction of maximum change of T (maximal direction)”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Magnitude </a:t>
                </a:r>
                <a:r>
                  <a:rPr lang="en-US" dirty="0">
                    <a:solidFill>
                      <a:srgbClr val="FF0000"/>
                    </a:solidFill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“The magnitude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gives slope of T that is rate of increase in maximal direction.”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120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Geometrical Interpretation of Gradient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</a:p>
          <a:p>
            <a:pPr marL="0" indent="0">
              <a:buNone/>
            </a:pPr>
            <a:r>
              <a:rPr lang="en-US" dirty="0" smtClean="0"/>
              <a:t>If you look all around at hill, direction of steepest ascent gives the direction of gradient and magnitude of slope of height gives the magnitude of gradient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6750424" y="4034118"/>
            <a:ext cx="2756647" cy="2277782"/>
          </a:xfrm>
          <a:prstGeom prst="triangle">
            <a:avLst>
              <a:gd name="adj" fmla="val 98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39287" y="4988343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64824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4588" y="465268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Slope=rise/run</a:t>
            </a:r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9507071" y="4034118"/>
            <a:ext cx="847164" cy="2277782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24248" y="5715000"/>
            <a:ext cx="44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93357" y="5715000"/>
            <a:ext cx="40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Smiley Face 10"/>
          <p:cNvSpPr/>
          <p:nvPr/>
        </p:nvSpPr>
        <p:spPr>
          <a:xfrm>
            <a:off x="9399494" y="3590365"/>
            <a:ext cx="396689" cy="41092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Geometrical Interpretation of Gradient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Stationary Point of Function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for small displacement about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. This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,then, is called the stationary point of function.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It  could be summit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apezoid 3"/>
          <p:cNvSpPr/>
          <p:nvPr/>
        </p:nvSpPr>
        <p:spPr>
          <a:xfrm>
            <a:off x="4074459" y="4007224"/>
            <a:ext cx="1116106" cy="1358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403912" y="3563238"/>
            <a:ext cx="457200" cy="37651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225988" y="3576918"/>
            <a:ext cx="551330" cy="1869141"/>
          </a:xfrm>
          <a:custGeom>
            <a:avLst/>
            <a:gdLst>
              <a:gd name="connsiteX0" fmla="*/ 0 w 551330"/>
              <a:gd name="connsiteY0" fmla="*/ 1869141 h 1869141"/>
              <a:gd name="connsiteX1" fmla="*/ 121024 w 551330"/>
              <a:gd name="connsiteY1" fmla="*/ 1438835 h 1869141"/>
              <a:gd name="connsiteX2" fmla="*/ 215153 w 551330"/>
              <a:gd name="connsiteY2" fmla="*/ 1075764 h 1869141"/>
              <a:gd name="connsiteX3" fmla="*/ 551330 w 551330"/>
              <a:gd name="connsiteY3" fmla="*/ 0 h 186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330" h="1869141">
                <a:moveTo>
                  <a:pt x="0" y="1869141"/>
                </a:moveTo>
                <a:cubicBezTo>
                  <a:pt x="42582" y="1720102"/>
                  <a:pt x="85165" y="1571064"/>
                  <a:pt x="121024" y="1438835"/>
                </a:cubicBezTo>
                <a:cubicBezTo>
                  <a:pt x="156883" y="1306606"/>
                  <a:pt x="143435" y="1315570"/>
                  <a:pt x="215153" y="1075764"/>
                </a:cubicBezTo>
                <a:cubicBezTo>
                  <a:pt x="286871" y="835958"/>
                  <a:pt x="419100" y="417979"/>
                  <a:pt x="55133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763872" y="3237858"/>
            <a:ext cx="5029200" cy="3324307"/>
          </a:xfrm>
          <a:custGeom>
            <a:avLst/>
            <a:gdLst>
              <a:gd name="connsiteX0" fmla="*/ 0 w 5096435"/>
              <a:gd name="connsiteY0" fmla="*/ 365954 h 3705449"/>
              <a:gd name="connsiteX1" fmla="*/ 363070 w 5096435"/>
              <a:gd name="connsiteY1" fmla="*/ 218036 h 3705449"/>
              <a:gd name="connsiteX2" fmla="*/ 376517 w 5096435"/>
              <a:gd name="connsiteY2" fmla="*/ 218036 h 3705449"/>
              <a:gd name="connsiteX3" fmla="*/ 1035423 w 5096435"/>
              <a:gd name="connsiteY3" fmla="*/ 244930 h 3705449"/>
              <a:gd name="connsiteX4" fmla="*/ 1183341 w 5096435"/>
              <a:gd name="connsiteY4" fmla="*/ 661789 h 3705449"/>
              <a:gd name="connsiteX5" fmla="*/ 1385047 w 5096435"/>
              <a:gd name="connsiteY5" fmla="*/ 1266907 h 3705449"/>
              <a:gd name="connsiteX6" fmla="*/ 1546411 w 5096435"/>
              <a:gd name="connsiteY6" fmla="*/ 957624 h 3705449"/>
              <a:gd name="connsiteX7" fmla="*/ 1922929 w 5096435"/>
              <a:gd name="connsiteY7" fmla="*/ 1065201 h 3705449"/>
              <a:gd name="connsiteX8" fmla="*/ 2218764 w 5096435"/>
              <a:gd name="connsiteY8" fmla="*/ 634895 h 3705449"/>
              <a:gd name="connsiteX9" fmla="*/ 2460811 w 5096435"/>
              <a:gd name="connsiteY9" fmla="*/ 150801 h 3705449"/>
              <a:gd name="connsiteX10" fmla="*/ 3388658 w 5096435"/>
              <a:gd name="connsiteY10" fmla="*/ 3526013 h 3705449"/>
              <a:gd name="connsiteX11" fmla="*/ 3617258 w 5096435"/>
              <a:gd name="connsiteY11" fmla="*/ 3270518 h 3705449"/>
              <a:gd name="connsiteX12" fmla="*/ 3617258 w 5096435"/>
              <a:gd name="connsiteY12" fmla="*/ 3270518 h 3705449"/>
              <a:gd name="connsiteX13" fmla="*/ 3751729 w 5096435"/>
              <a:gd name="connsiteY13" fmla="*/ 2638507 h 3705449"/>
              <a:gd name="connsiteX14" fmla="*/ 3697941 w 5096435"/>
              <a:gd name="connsiteY14" fmla="*/ 1872024 h 3705449"/>
              <a:gd name="connsiteX15" fmla="*/ 3980329 w 5096435"/>
              <a:gd name="connsiteY15" fmla="*/ 1818236 h 3705449"/>
              <a:gd name="connsiteX16" fmla="*/ 4168588 w 5096435"/>
              <a:gd name="connsiteY16" fmla="*/ 1428271 h 3705449"/>
              <a:gd name="connsiteX17" fmla="*/ 4061011 w 5096435"/>
              <a:gd name="connsiteY17" fmla="*/ 1266907 h 3705449"/>
              <a:gd name="connsiteX18" fmla="*/ 4316505 w 5096435"/>
              <a:gd name="connsiteY18" fmla="*/ 850048 h 3705449"/>
              <a:gd name="connsiteX19" fmla="*/ 4477870 w 5096435"/>
              <a:gd name="connsiteY19" fmla="*/ 675236 h 3705449"/>
              <a:gd name="connsiteX20" fmla="*/ 4531658 w 5096435"/>
              <a:gd name="connsiteY20" fmla="*/ 944177 h 3705449"/>
              <a:gd name="connsiteX21" fmla="*/ 4652682 w 5096435"/>
              <a:gd name="connsiteY21" fmla="*/ 729024 h 3705449"/>
              <a:gd name="connsiteX22" fmla="*/ 4854388 w 5096435"/>
              <a:gd name="connsiteY22" fmla="*/ 1441718 h 3705449"/>
              <a:gd name="connsiteX23" fmla="*/ 4935070 w 5096435"/>
              <a:gd name="connsiteY23" fmla="*/ 742471 h 3705449"/>
              <a:gd name="connsiteX24" fmla="*/ 5096435 w 5096435"/>
              <a:gd name="connsiteY24" fmla="*/ 688683 h 370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96435" h="3705449">
                <a:moveTo>
                  <a:pt x="0" y="365954"/>
                </a:moveTo>
                <a:lnTo>
                  <a:pt x="363070" y="218036"/>
                </a:lnTo>
                <a:cubicBezTo>
                  <a:pt x="425823" y="193383"/>
                  <a:pt x="376517" y="218036"/>
                  <a:pt x="376517" y="218036"/>
                </a:cubicBezTo>
                <a:cubicBezTo>
                  <a:pt x="488576" y="222518"/>
                  <a:pt x="900952" y="170971"/>
                  <a:pt x="1035423" y="244930"/>
                </a:cubicBezTo>
                <a:cubicBezTo>
                  <a:pt x="1169894" y="318889"/>
                  <a:pt x="1125070" y="491460"/>
                  <a:pt x="1183341" y="661789"/>
                </a:cubicBezTo>
                <a:cubicBezTo>
                  <a:pt x="1241612" y="832119"/>
                  <a:pt x="1324535" y="1217601"/>
                  <a:pt x="1385047" y="1266907"/>
                </a:cubicBezTo>
                <a:cubicBezTo>
                  <a:pt x="1445559" y="1316213"/>
                  <a:pt x="1456764" y="991242"/>
                  <a:pt x="1546411" y="957624"/>
                </a:cubicBezTo>
                <a:cubicBezTo>
                  <a:pt x="1636058" y="924006"/>
                  <a:pt x="1810870" y="1118989"/>
                  <a:pt x="1922929" y="1065201"/>
                </a:cubicBezTo>
                <a:cubicBezTo>
                  <a:pt x="2034988" y="1011413"/>
                  <a:pt x="2129117" y="787295"/>
                  <a:pt x="2218764" y="634895"/>
                </a:cubicBezTo>
                <a:cubicBezTo>
                  <a:pt x="2308411" y="482495"/>
                  <a:pt x="2265829" y="-331052"/>
                  <a:pt x="2460811" y="150801"/>
                </a:cubicBezTo>
                <a:cubicBezTo>
                  <a:pt x="2655793" y="632654"/>
                  <a:pt x="3195917" y="3006060"/>
                  <a:pt x="3388658" y="3526013"/>
                </a:cubicBezTo>
                <a:cubicBezTo>
                  <a:pt x="3581399" y="4045966"/>
                  <a:pt x="3617258" y="3270518"/>
                  <a:pt x="3617258" y="3270518"/>
                </a:cubicBezTo>
                <a:lnTo>
                  <a:pt x="3617258" y="3270518"/>
                </a:lnTo>
                <a:cubicBezTo>
                  <a:pt x="3639670" y="3165183"/>
                  <a:pt x="3738282" y="2871589"/>
                  <a:pt x="3751729" y="2638507"/>
                </a:cubicBezTo>
                <a:cubicBezTo>
                  <a:pt x="3765176" y="2405425"/>
                  <a:pt x="3659841" y="2008736"/>
                  <a:pt x="3697941" y="1872024"/>
                </a:cubicBezTo>
                <a:cubicBezTo>
                  <a:pt x="3736041" y="1735312"/>
                  <a:pt x="3901888" y="1892195"/>
                  <a:pt x="3980329" y="1818236"/>
                </a:cubicBezTo>
                <a:cubicBezTo>
                  <a:pt x="4058770" y="1744277"/>
                  <a:pt x="4155141" y="1520159"/>
                  <a:pt x="4168588" y="1428271"/>
                </a:cubicBezTo>
                <a:cubicBezTo>
                  <a:pt x="4182035" y="1336383"/>
                  <a:pt x="4036358" y="1363277"/>
                  <a:pt x="4061011" y="1266907"/>
                </a:cubicBezTo>
                <a:cubicBezTo>
                  <a:pt x="4085664" y="1170537"/>
                  <a:pt x="4247029" y="948660"/>
                  <a:pt x="4316505" y="850048"/>
                </a:cubicBezTo>
                <a:cubicBezTo>
                  <a:pt x="4385981" y="751436"/>
                  <a:pt x="4442011" y="659548"/>
                  <a:pt x="4477870" y="675236"/>
                </a:cubicBezTo>
                <a:cubicBezTo>
                  <a:pt x="4513729" y="690924"/>
                  <a:pt x="4502523" y="935212"/>
                  <a:pt x="4531658" y="944177"/>
                </a:cubicBezTo>
                <a:cubicBezTo>
                  <a:pt x="4560793" y="953142"/>
                  <a:pt x="4598894" y="646101"/>
                  <a:pt x="4652682" y="729024"/>
                </a:cubicBezTo>
                <a:cubicBezTo>
                  <a:pt x="4706470" y="811947"/>
                  <a:pt x="4807323" y="1439477"/>
                  <a:pt x="4854388" y="1441718"/>
                </a:cubicBezTo>
                <a:cubicBezTo>
                  <a:pt x="4901453" y="1443959"/>
                  <a:pt x="4894729" y="867977"/>
                  <a:pt x="4935070" y="742471"/>
                </a:cubicBezTo>
                <a:cubicBezTo>
                  <a:pt x="4975411" y="616965"/>
                  <a:pt x="5035923" y="652824"/>
                  <a:pt x="5096435" y="6886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80078" y="3378572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summit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022976" y="3237858"/>
            <a:ext cx="19747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60823" y="6127234"/>
            <a:ext cx="92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Valley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165976" y="6562165"/>
            <a:ext cx="16136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Geometrical Interpretation of Gradient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9701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Find the gradient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(the magnitude of position vector)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Solution: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97019"/>
                <a:ext cx="10515600" cy="4351338"/>
              </a:xfrm>
              <a:blipFill rotWithShape="0">
                <a:blip r:embed="rId2"/>
                <a:stretch>
                  <a:fillRect l="-1217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Example:1.3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Curl</a:t>
            </a:r>
          </a:p>
          <a:p>
            <a:pPr lvl="1"/>
            <a:r>
              <a:rPr lang="en-US" dirty="0" smtClean="0"/>
              <a:t>Second Derivatives</a:t>
            </a:r>
          </a:p>
          <a:p>
            <a:r>
              <a:rPr lang="en-US" dirty="0" smtClean="0"/>
              <a:t>Integral Calculus</a:t>
            </a:r>
          </a:p>
          <a:p>
            <a:pPr lvl="1"/>
            <a:r>
              <a:rPr lang="en-US" dirty="0" smtClean="0"/>
              <a:t>Line integral</a:t>
            </a:r>
          </a:p>
          <a:p>
            <a:pPr lvl="1"/>
            <a:r>
              <a:rPr lang="en-US" dirty="0" smtClean="0"/>
              <a:t>Surface Integral</a:t>
            </a:r>
          </a:p>
          <a:p>
            <a:pPr lvl="1"/>
            <a:r>
              <a:rPr lang="en-US" dirty="0" smtClean="0"/>
              <a:t>Volume Integral</a:t>
            </a:r>
          </a:p>
          <a:p>
            <a:pPr lvl="1"/>
            <a:r>
              <a:rPr lang="en-US" dirty="0" smtClean="0"/>
              <a:t>The fundamental theorem of Gradient</a:t>
            </a:r>
          </a:p>
          <a:p>
            <a:pPr lvl="1"/>
            <a:r>
              <a:rPr lang="en-US" dirty="0"/>
              <a:t>The fundamental theorem of </a:t>
            </a:r>
            <a:r>
              <a:rPr lang="en-US" dirty="0" smtClean="0"/>
              <a:t>Divergence</a:t>
            </a:r>
          </a:p>
          <a:p>
            <a:pPr lvl="1"/>
            <a:r>
              <a:rPr lang="en-US" dirty="0"/>
              <a:t>The fundamental theorem of </a:t>
            </a:r>
            <a:r>
              <a:rPr lang="en-US" dirty="0" smtClean="0"/>
              <a:t>Curls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Chapter#1 Vector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Example:1.3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0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Assignment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 1.11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1.12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height of certain hill is given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y is the distance in miles (North), x the distance of South Hadley.</a:t>
                </a:r>
              </a:p>
              <a:p>
                <a:pPr marL="514350" indent="-514350">
                  <a:buAutoNum type="alphaLcParenBoth"/>
                </a:pPr>
                <a:r>
                  <a:rPr lang="en-US" dirty="0" smtClean="0"/>
                  <a:t>Where is the top of hill located?</a:t>
                </a:r>
              </a:p>
              <a:p>
                <a:pPr marL="514350" indent="-514350">
                  <a:buAutoNum type="alphaLcParenBoth"/>
                </a:pPr>
                <a:r>
                  <a:rPr lang="en-US" dirty="0" smtClean="0"/>
                  <a:t>How high is hill?</a:t>
                </a:r>
              </a:p>
              <a:p>
                <a:pPr marL="514350" indent="-514350">
                  <a:buAutoNum type="alphaLcParenBoth"/>
                </a:pPr>
                <a:r>
                  <a:rPr lang="en-US" dirty="0" smtClean="0"/>
                  <a:t>How steep is the slope (in feet per mile) at a point 1 mile north and 1 mile east of South Hadley? In what direction is the slope steepest, at </a:t>
                </a:r>
                <a:r>
                  <a:rPr lang="en-US" smtClean="0"/>
                  <a:t>that point?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Curvilinear Coordinates</a:t>
            </a:r>
          </a:p>
          <a:p>
            <a:pPr lvl="1"/>
            <a:r>
              <a:rPr lang="en-US" dirty="0" smtClean="0"/>
              <a:t>Cartesian Coordinates</a:t>
            </a:r>
          </a:p>
          <a:p>
            <a:pPr lvl="1"/>
            <a:r>
              <a:rPr lang="en-US" dirty="0" smtClean="0"/>
              <a:t>Spherical Coordinates</a:t>
            </a:r>
          </a:p>
          <a:p>
            <a:pPr lvl="1"/>
            <a:r>
              <a:rPr lang="en-US" dirty="0" smtClean="0"/>
              <a:t>Cylindrical Coordinates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Chapter#1 Vector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Vector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Operations</a:t>
            </a:r>
          </a:p>
          <a:p>
            <a:pPr lvl="1"/>
            <a:r>
              <a:rPr lang="en-US" dirty="0" smtClean="0"/>
              <a:t>Vectors</a:t>
            </a:r>
          </a:p>
          <a:p>
            <a:pPr lvl="1"/>
            <a:r>
              <a:rPr lang="en-US" dirty="0" smtClean="0"/>
              <a:t>Scalars</a:t>
            </a:r>
          </a:p>
          <a:p>
            <a:pPr lvl="1"/>
            <a:r>
              <a:rPr lang="en-US" dirty="0" smtClean="0"/>
              <a:t>Displacement</a:t>
            </a:r>
          </a:p>
          <a:p>
            <a:r>
              <a:rPr lang="en-US" dirty="0" smtClean="0"/>
              <a:t>Representation of Vectors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47" t="51103" r="36082" b="28125"/>
          <a:stretch/>
        </p:blipFill>
        <p:spPr>
          <a:xfrm>
            <a:off x="5365375" y="3272116"/>
            <a:ext cx="5446059" cy="23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Vector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Addition of two vectors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</a:t>
                </a:r>
                <a:r>
                  <a:rPr lang="en-US" dirty="0" smtClean="0"/>
                  <a:t>+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=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+</a:t>
                </a:r>
                <a:r>
                  <a:rPr lang="en-US" b="1" dirty="0" smtClean="0"/>
                  <a:t>A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</a:t>
                </a:r>
                <a:r>
                  <a:rPr lang="en-US" dirty="0" smtClean="0"/>
                  <a:t>+(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+</a:t>
                </a:r>
                <a:r>
                  <a:rPr lang="en-US" b="1" dirty="0" smtClean="0"/>
                  <a:t>C</a:t>
                </a:r>
                <a:r>
                  <a:rPr lang="en-US" dirty="0" smtClean="0"/>
                  <a:t>)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=(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+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)+</a:t>
                </a:r>
                <a:r>
                  <a:rPr lang="en-US" b="1" dirty="0" smtClean="0"/>
                  <a:t>A</a:t>
                </a:r>
              </a:p>
              <a:p>
                <a:r>
                  <a:rPr lang="en-US" dirty="0" smtClean="0"/>
                  <a:t>Subtraction </a:t>
                </a:r>
                <a:r>
                  <a:rPr lang="en-US" dirty="0"/>
                  <a:t>of two </a:t>
                </a:r>
                <a:r>
                  <a:rPr lang="en-US" dirty="0" smtClean="0"/>
                  <a:t>vectors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/>
                  <a:t>A</a:t>
                </a:r>
                <a:r>
                  <a:rPr lang="en-US" dirty="0"/>
                  <a:t>-</a:t>
                </a:r>
                <a:r>
                  <a:rPr lang="en-US" b="1" dirty="0"/>
                  <a:t>B</a:t>
                </a:r>
                <a:r>
                  <a:rPr lang="en-US" dirty="0"/>
                  <a:t>=</a:t>
                </a:r>
                <a:r>
                  <a:rPr lang="en-US" b="1" dirty="0"/>
                  <a:t> A</a:t>
                </a:r>
                <a:r>
                  <a:rPr lang="en-US" dirty="0"/>
                  <a:t>+(-</a:t>
                </a:r>
                <a:r>
                  <a:rPr lang="en-US" b="1" dirty="0"/>
                  <a:t>B</a:t>
                </a:r>
                <a:r>
                  <a:rPr lang="en-US" dirty="0" smtClean="0"/>
                  <a:t>)</a:t>
                </a:r>
                <a:endParaRPr lang="en-US" b="1" dirty="0" smtClean="0"/>
              </a:p>
              <a:p>
                <a:r>
                  <a:rPr lang="en-US" dirty="0" err="1" smtClean="0"/>
                  <a:t>Mulplications</a:t>
                </a:r>
                <a:r>
                  <a:rPr lang="en-US" dirty="0" smtClean="0"/>
                  <a:t> of scalar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+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a</a:t>
                </a:r>
                <a:r>
                  <a:rPr lang="en-US" b="1" dirty="0" err="1" smtClean="0"/>
                  <a:t>A</a:t>
                </a:r>
                <a:r>
                  <a:rPr lang="en-US" dirty="0" smtClean="0"/>
                  <a:t> +</a:t>
                </a:r>
                <a:r>
                  <a:rPr lang="en-US" dirty="0" err="1" smtClean="0"/>
                  <a:t>a</a:t>
                </a:r>
                <a:r>
                  <a:rPr lang="en-US" b="1" dirty="0" err="1" smtClean="0"/>
                  <a:t>B</a:t>
                </a:r>
                <a:endParaRPr lang="en-US" dirty="0"/>
              </a:p>
              <a:p>
                <a:r>
                  <a:rPr lang="en-US" dirty="0" smtClean="0"/>
                  <a:t>Dot Product of two vectors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A.</a:t>
                </a:r>
                <a:r>
                  <a:rPr lang="en-US" b="1" dirty="0"/>
                  <a:t>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ABcos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670" t="48897" r="33911" b="32721"/>
          <a:stretch/>
        </p:blipFill>
        <p:spPr>
          <a:xfrm>
            <a:off x="5257800" y="1887865"/>
            <a:ext cx="6424824" cy="2113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740" t="50736" r="35875" b="25000"/>
          <a:stretch/>
        </p:blipFill>
        <p:spPr>
          <a:xfrm>
            <a:off x="6096000" y="4198471"/>
            <a:ext cx="3953436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Properties of a scalar Product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</a:t>
                </a:r>
                <a:r>
                  <a:rPr lang="en-US" dirty="0" smtClean="0"/>
                  <a:t>.(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+</a:t>
                </a:r>
                <a:r>
                  <a:rPr lang="en-US" b="1" dirty="0" smtClean="0"/>
                  <a:t>C</a:t>
                </a:r>
                <a:r>
                  <a:rPr lang="en-US" dirty="0"/>
                  <a:t>)</a:t>
                </a:r>
                <a:r>
                  <a:rPr lang="en-US" b="1" dirty="0"/>
                  <a:t> </a:t>
                </a:r>
                <a:r>
                  <a:rPr lang="en-US" dirty="0" smtClean="0"/>
                  <a:t>=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.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+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.</a:t>
                </a:r>
                <a:r>
                  <a:rPr lang="en-US" b="1" dirty="0" smtClean="0"/>
                  <a:t>C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A</a:t>
                </a:r>
                <a:r>
                  <a:rPr lang="en-US" dirty="0" smtClean="0"/>
                  <a:t>.</a:t>
                </a:r>
                <a:r>
                  <a:rPr lang="en-US" b="1" dirty="0"/>
                  <a:t>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dirty="0"/>
              </a:p>
              <a:p>
                <a:r>
                  <a:rPr lang="en-US" dirty="0" smtClean="0"/>
                  <a:t>Cross product of two vectors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𝐴𝐵𝑠𝑖𝑛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Properties of cross product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(Distributive)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)=−(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(Commutative)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Vector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Algebra: In Component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 smtClean="0"/>
                  <a:t>)+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To add vectors add like components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530" t="27757" r="36806" b="55515"/>
          <a:stretch/>
        </p:blipFill>
        <p:spPr>
          <a:xfrm>
            <a:off x="1452282" y="4240586"/>
            <a:ext cx="5489951" cy="1936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80111" y="4678655"/>
                <a:ext cx="385683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111" y="4678655"/>
                <a:ext cx="385683" cy="404791"/>
              </a:xfrm>
              <a:prstGeom prst="rect">
                <a:avLst/>
              </a:prstGeom>
              <a:blipFill rotWithShape="0">
                <a:blip r:embed="rId4"/>
                <a:stretch>
                  <a:fillRect t="-22388" r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3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To multiply by a scalar,  multiply each component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To calculate the Dot product multiply like components and add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dirty="0" smtClean="0"/>
                  <a:t>  (Magnitude)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Algebra: In Component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549</Words>
  <Application>Microsoft Office PowerPoint</Application>
  <PresentationFormat>Widescreen</PresentationFormat>
  <Paragraphs>212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Electrodynamics-I</vt:lpstr>
      <vt:lpstr>Chapter#1 Vector Analysis</vt:lpstr>
      <vt:lpstr>Chapter#1 Vector Analysis</vt:lpstr>
      <vt:lpstr>Chapter#1 Vector Analysis</vt:lpstr>
      <vt:lpstr>Vector Algebra</vt:lpstr>
      <vt:lpstr>Vector Operations</vt:lpstr>
      <vt:lpstr>Vector Operations</vt:lpstr>
      <vt:lpstr>Vector Algebra: In Component Form</vt:lpstr>
      <vt:lpstr>Vector Algebra: In Component Form</vt:lpstr>
      <vt:lpstr>Vector Algebra: In Component Form</vt:lpstr>
      <vt:lpstr>Vector Algebra: In Component Form</vt:lpstr>
      <vt:lpstr>Vector Triple Product: A ⃗×(B ⃗×C ⃗ )</vt:lpstr>
      <vt:lpstr>Position, Displacement and Separation Vector</vt:lpstr>
      <vt:lpstr>Position, Displacement and Separation Vector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Calculus</vt:lpstr>
      <vt:lpstr>PowerPoint Presentation</vt:lpstr>
      <vt:lpstr>Ordinary Derivatives</vt:lpstr>
      <vt:lpstr>Gradient</vt:lpstr>
      <vt:lpstr>Gradient</vt:lpstr>
      <vt:lpstr>Geometrical Interpretation of Gradient</vt:lpstr>
      <vt:lpstr>Geometrical Interpretation of Gradient</vt:lpstr>
      <vt:lpstr>Geometrical Interpretation of Gradient</vt:lpstr>
      <vt:lpstr>Geometrical Interpretation of Gradient</vt:lpstr>
      <vt:lpstr>Example:1.3</vt:lpstr>
      <vt:lpstr>Example:1.3</vt:lpstr>
      <vt:lpstr>Assignment</vt:lpstr>
      <vt:lpstr>Problem 1.12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Electrodynamics-I</dc:title>
  <dc:creator>Windows User</dc:creator>
  <cp:lastModifiedBy>Windows User</cp:lastModifiedBy>
  <cp:revision>93</cp:revision>
  <dcterms:created xsi:type="dcterms:W3CDTF">2020-10-12T04:20:41Z</dcterms:created>
  <dcterms:modified xsi:type="dcterms:W3CDTF">2020-10-26T06:54:30Z</dcterms:modified>
</cp:coreProperties>
</file>