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8" r:id="rId4"/>
    <p:sldId id="260" r:id="rId5"/>
    <p:sldId id="262" r:id="rId6"/>
    <p:sldId id="263" r:id="rId7"/>
    <p:sldId id="264" r:id="rId8"/>
    <p:sldId id="265" r:id="rId9"/>
    <p:sldId id="267" r:id="rId10"/>
    <p:sldId id="269" r:id="rId11"/>
    <p:sldId id="278" r:id="rId12"/>
    <p:sldId id="270" r:id="rId13"/>
    <p:sldId id="273" r:id="rId14"/>
    <p:sldId id="27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44" d="100"/>
          <a:sy n="44" d="100"/>
        </p:scale>
        <p:origin x="-82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871720" y="3237865"/>
            <a:ext cx="2448560" cy="382270"/>
            <a:chOff x="0" y="0"/>
            <a:chExt cx="2449068" cy="382524"/>
          </a:xfrm>
        </p:grpSpPr>
        <p:pic>
          <p:nvPicPr>
            <p:cNvPr id="5" name="Picture 4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2449068" cy="382524"/>
            </a:xfrm>
            <a:prstGeom prst="rect">
              <a:avLst/>
            </a:prstGeom>
          </p:spPr>
        </p:pic>
        <p:sp>
          <p:nvSpPr>
            <p:cNvPr id="6" name="Shape 12"/>
            <p:cNvSpPr/>
            <p:nvPr/>
          </p:nvSpPr>
          <p:spPr>
            <a:xfrm>
              <a:off x="757301" y="191245"/>
              <a:ext cx="132016" cy="150766"/>
            </a:xfrm>
            <a:custGeom>
              <a:avLst/>
              <a:gdLst/>
              <a:ahLst/>
              <a:cxnLst/>
              <a:rect l="0" t="0" r="0" b="0"/>
              <a:pathLst>
                <a:path w="132016" h="150766">
                  <a:moveTo>
                    <a:pt x="132016" y="0"/>
                  </a:moveTo>
                  <a:lnTo>
                    <a:pt x="132016" y="45278"/>
                  </a:lnTo>
                  <a:lnTo>
                    <a:pt x="111156" y="52055"/>
                  </a:lnTo>
                  <a:cubicBezTo>
                    <a:pt x="105315" y="54468"/>
                    <a:pt x="101155" y="56849"/>
                    <a:pt x="98679" y="59199"/>
                  </a:cubicBezTo>
                  <a:cubicBezTo>
                    <a:pt x="93599" y="64152"/>
                    <a:pt x="91186" y="69740"/>
                    <a:pt x="91186" y="75963"/>
                  </a:cubicBezTo>
                  <a:cubicBezTo>
                    <a:pt x="91186" y="83075"/>
                    <a:pt x="93599" y="88917"/>
                    <a:pt x="98552" y="93489"/>
                  </a:cubicBezTo>
                  <a:cubicBezTo>
                    <a:pt x="103632" y="98061"/>
                    <a:pt x="110871" y="100347"/>
                    <a:pt x="120650" y="100347"/>
                  </a:cubicBezTo>
                  <a:lnTo>
                    <a:pt x="132016" y="97377"/>
                  </a:lnTo>
                  <a:lnTo>
                    <a:pt x="132016" y="143925"/>
                  </a:lnTo>
                  <a:lnTo>
                    <a:pt x="116395" y="148305"/>
                  </a:lnTo>
                  <a:cubicBezTo>
                    <a:pt x="107061" y="149940"/>
                    <a:pt x="97091" y="150766"/>
                    <a:pt x="86487" y="150766"/>
                  </a:cubicBezTo>
                  <a:cubicBezTo>
                    <a:pt x="58166" y="150766"/>
                    <a:pt x="36703" y="144162"/>
                    <a:pt x="21971" y="131081"/>
                  </a:cubicBezTo>
                  <a:cubicBezTo>
                    <a:pt x="7366" y="118000"/>
                    <a:pt x="0" y="101871"/>
                    <a:pt x="0" y="82694"/>
                  </a:cubicBezTo>
                  <a:cubicBezTo>
                    <a:pt x="0" y="64660"/>
                    <a:pt x="5334" y="49801"/>
                    <a:pt x="15875" y="38244"/>
                  </a:cubicBezTo>
                  <a:cubicBezTo>
                    <a:pt x="26416" y="26687"/>
                    <a:pt x="45974" y="18051"/>
                    <a:pt x="74422" y="12336"/>
                  </a:cubicBezTo>
                  <a:cubicBezTo>
                    <a:pt x="91440" y="8907"/>
                    <a:pt x="105473" y="5986"/>
                    <a:pt x="116522" y="3589"/>
                  </a:cubicBezTo>
                  <a:lnTo>
                    <a:pt x="1320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F6FC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7" name="Shape 4775"/>
            <p:cNvSpPr/>
            <p:nvPr/>
          </p:nvSpPr>
          <p:spPr>
            <a:xfrm>
              <a:off x="416814" y="99568"/>
              <a:ext cx="90805" cy="237109"/>
            </a:xfrm>
            <a:custGeom>
              <a:avLst/>
              <a:gdLst/>
              <a:ahLst/>
              <a:cxnLst/>
              <a:rect l="0" t="0" r="0" b="0"/>
              <a:pathLst>
                <a:path w="90805" h="237109">
                  <a:moveTo>
                    <a:pt x="0" y="0"/>
                  </a:moveTo>
                  <a:lnTo>
                    <a:pt x="90805" y="0"/>
                  </a:lnTo>
                  <a:lnTo>
                    <a:pt x="90805" y="237109"/>
                  </a:lnTo>
                  <a:lnTo>
                    <a:pt x="0" y="237109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F6FC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8" name="Shape 14"/>
            <p:cNvSpPr/>
            <p:nvPr/>
          </p:nvSpPr>
          <p:spPr>
            <a:xfrm>
              <a:off x="764540" y="94234"/>
              <a:ext cx="124778" cy="82169"/>
            </a:xfrm>
            <a:custGeom>
              <a:avLst/>
              <a:gdLst/>
              <a:ahLst/>
              <a:cxnLst/>
              <a:rect l="0" t="0" r="0" b="0"/>
              <a:pathLst>
                <a:path w="124778" h="82169">
                  <a:moveTo>
                    <a:pt x="122555" y="0"/>
                  </a:moveTo>
                  <a:lnTo>
                    <a:pt x="124778" y="69"/>
                  </a:lnTo>
                  <a:lnTo>
                    <a:pt x="124778" y="54856"/>
                  </a:lnTo>
                  <a:lnTo>
                    <a:pt x="114840" y="55769"/>
                  </a:lnTo>
                  <a:cubicBezTo>
                    <a:pt x="109252" y="56960"/>
                    <a:pt x="104585" y="58738"/>
                    <a:pt x="100838" y="61087"/>
                  </a:cubicBezTo>
                  <a:cubicBezTo>
                    <a:pt x="94996" y="64897"/>
                    <a:pt x="90297" y="71882"/>
                    <a:pt x="86741" y="82169"/>
                  </a:cubicBezTo>
                  <a:lnTo>
                    <a:pt x="0" y="73025"/>
                  </a:lnTo>
                  <a:cubicBezTo>
                    <a:pt x="3175" y="57785"/>
                    <a:pt x="8001" y="45847"/>
                    <a:pt x="14097" y="37084"/>
                  </a:cubicBezTo>
                  <a:cubicBezTo>
                    <a:pt x="20320" y="28448"/>
                    <a:pt x="29210" y="20828"/>
                    <a:pt x="40767" y="14478"/>
                  </a:cubicBezTo>
                  <a:cubicBezTo>
                    <a:pt x="49149" y="9906"/>
                    <a:pt x="60579" y="6350"/>
                    <a:pt x="75184" y="3810"/>
                  </a:cubicBezTo>
                  <a:cubicBezTo>
                    <a:pt x="89789" y="1270"/>
                    <a:pt x="105537" y="0"/>
                    <a:pt x="122555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F6FC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9" name="Shape 15"/>
            <p:cNvSpPr/>
            <p:nvPr/>
          </p:nvSpPr>
          <p:spPr>
            <a:xfrm>
              <a:off x="550799" y="9398"/>
              <a:ext cx="177927" cy="332613"/>
            </a:xfrm>
            <a:custGeom>
              <a:avLst/>
              <a:gdLst/>
              <a:ahLst/>
              <a:cxnLst/>
              <a:rect l="0" t="0" r="0" b="0"/>
              <a:pathLst>
                <a:path w="177927" h="332613">
                  <a:moveTo>
                    <a:pt x="124587" y="0"/>
                  </a:moveTo>
                  <a:lnTo>
                    <a:pt x="124587" y="90170"/>
                  </a:lnTo>
                  <a:lnTo>
                    <a:pt x="174625" y="90170"/>
                  </a:lnTo>
                  <a:lnTo>
                    <a:pt x="174625" y="156718"/>
                  </a:lnTo>
                  <a:lnTo>
                    <a:pt x="124587" y="156718"/>
                  </a:lnTo>
                  <a:lnTo>
                    <a:pt x="124587" y="240665"/>
                  </a:lnTo>
                  <a:cubicBezTo>
                    <a:pt x="124587" y="250825"/>
                    <a:pt x="125603" y="257429"/>
                    <a:pt x="127508" y="260731"/>
                  </a:cubicBezTo>
                  <a:cubicBezTo>
                    <a:pt x="130556" y="265811"/>
                    <a:pt x="135763" y="268351"/>
                    <a:pt x="143129" y="268351"/>
                  </a:cubicBezTo>
                  <a:cubicBezTo>
                    <a:pt x="149860" y="268351"/>
                    <a:pt x="159258" y="266319"/>
                    <a:pt x="171323" y="262509"/>
                  </a:cubicBezTo>
                  <a:lnTo>
                    <a:pt x="177927" y="325247"/>
                  </a:lnTo>
                  <a:cubicBezTo>
                    <a:pt x="155448" y="330200"/>
                    <a:pt x="134493" y="332613"/>
                    <a:pt x="115062" y="332613"/>
                  </a:cubicBezTo>
                  <a:cubicBezTo>
                    <a:pt x="92456" y="332613"/>
                    <a:pt x="75692" y="329692"/>
                    <a:pt x="65024" y="323850"/>
                  </a:cubicBezTo>
                  <a:cubicBezTo>
                    <a:pt x="54356" y="318135"/>
                    <a:pt x="46355" y="309245"/>
                    <a:pt x="41275" y="297434"/>
                  </a:cubicBezTo>
                  <a:cubicBezTo>
                    <a:pt x="36068" y="285623"/>
                    <a:pt x="33528" y="266573"/>
                    <a:pt x="33528" y="240030"/>
                  </a:cubicBezTo>
                  <a:lnTo>
                    <a:pt x="33528" y="156718"/>
                  </a:lnTo>
                  <a:lnTo>
                    <a:pt x="0" y="156718"/>
                  </a:lnTo>
                  <a:lnTo>
                    <a:pt x="0" y="90170"/>
                  </a:lnTo>
                  <a:lnTo>
                    <a:pt x="33528" y="90170"/>
                  </a:lnTo>
                  <a:lnTo>
                    <a:pt x="33528" y="46609"/>
                  </a:lnTo>
                  <a:lnTo>
                    <a:pt x="12458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F6FC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10" name="Shape 4776"/>
            <p:cNvSpPr/>
            <p:nvPr/>
          </p:nvSpPr>
          <p:spPr>
            <a:xfrm>
              <a:off x="416814" y="9398"/>
              <a:ext cx="90805" cy="61849"/>
            </a:xfrm>
            <a:custGeom>
              <a:avLst/>
              <a:gdLst/>
              <a:ahLst/>
              <a:cxnLst/>
              <a:rect l="0" t="0" r="0" b="0"/>
              <a:pathLst>
                <a:path w="90805" h="61849">
                  <a:moveTo>
                    <a:pt x="0" y="0"/>
                  </a:moveTo>
                  <a:lnTo>
                    <a:pt x="90805" y="0"/>
                  </a:lnTo>
                  <a:lnTo>
                    <a:pt x="90805" y="61849"/>
                  </a:lnTo>
                  <a:lnTo>
                    <a:pt x="0" y="61849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F6FC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11" name="Shape 17"/>
            <p:cNvSpPr/>
            <p:nvPr/>
          </p:nvSpPr>
          <p:spPr>
            <a:xfrm>
              <a:off x="24638" y="9398"/>
              <a:ext cx="354711" cy="327279"/>
            </a:xfrm>
            <a:custGeom>
              <a:avLst/>
              <a:gdLst/>
              <a:ahLst/>
              <a:cxnLst/>
              <a:rect l="0" t="0" r="0" b="0"/>
              <a:pathLst>
                <a:path w="354711" h="327279">
                  <a:moveTo>
                    <a:pt x="0" y="0"/>
                  </a:moveTo>
                  <a:lnTo>
                    <a:pt x="105664" y="0"/>
                  </a:lnTo>
                  <a:lnTo>
                    <a:pt x="179324" y="235458"/>
                  </a:lnTo>
                  <a:lnTo>
                    <a:pt x="252095" y="0"/>
                  </a:lnTo>
                  <a:lnTo>
                    <a:pt x="354711" y="0"/>
                  </a:lnTo>
                  <a:lnTo>
                    <a:pt x="233172" y="327279"/>
                  </a:lnTo>
                  <a:lnTo>
                    <a:pt x="123571" y="32727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F6FC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12" name="Shape 4777"/>
            <p:cNvSpPr/>
            <p:nvPr/>
          </p:nvSpPr>
          <p:spPr>
            <a:xfrm>
              <a:off x="1533906" y="99568"/>
              <a:ext cx="90805" cy="237109"/>
            </a:xfrm>
            <a:custGeom>
              <a:avLst/>
              <a:gdLst/>
              <a:ahLst/>
              <a:cxnLst/>
              <a:rect l="0" t="0" r="0" b="0"/>
              <a:pathLst>
                <a:path w="90805" h="237109">
                  <a:moveTo>
                    <a:pt x="0" y="0"/>
                  </a:moveTo>
                  <a:lnTo>
                    <a:pt x="90805" y="0"/>
                  </a:lnTo>
                  <a:lnTo>
                    <a:pt x="90805" y="237109"/>
                  </a:lnTo>
                  <a:lnTo>
                    <a:pt x="0" y="237109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F6FC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13" name="Shape 19"/>
            <p:cNvSpPr/>
            <p:nvPr/>
          </p:nvSpPr>
          <p:spPr>
            <a:xfrm>
              <a:off x="889317" y="94303"/>
              <a:ext cx="141034" cy="242374"/>
            </a:xfrm>
            <a:custGeom>
              <a:avLst/>
              <a:gdLst/>
              <a:ahLst/>
              <a:cxnLst/>
              <a:rect l="0" t="0" r="0" b="0"/>
              <a:pathLst>
                <a:path w="141034" h="242374">
                  <a:moveTo>
                    <a:pt x="0" y="0"/>
                  </a:moveTo>
                  <a:lnTo>
                    <a:pt x="34544" y="1074"/>
                  </a:lnTo>
                  <a:cubicBezTo>
                    <a:pt x="45466" y="1836"/>
                    <a:pt x="55054" y="2979"/>
                    <a:pt x="63309" y="4503"/>
                  </a:cubicBezTo>
                  <a:cubicBezTo>
                    <a:pt x="79820" y="7551"/>
                    <a:pt x="93663" y="13901"/>
                    <a:pt x="104711" y="23553"/>
                  </a:cubicBezTo>
                  <a:cubicBezTo>
                    <a:pt x="112459" y="30284"/>
                    <a:pt x="118554" y="39809"/>
                    <a:pt x="122999" y="52001"/>
                  </a:cubicBezTo>
                  <a:cubicBezTo>
                    <a:pt x="127445" y="64320"/>
                    <a:pt x="129603" y="76004"/>
                    <a:pt x="129603" y="87180"/>
                  </a:cubicBezTo>
                  <a:lnTo>
                    <a:pt x="129603" y="191828"/>
                  </a:lnTo>
                  <a:cubicBezTo>
                    <a:pt x="129603" y="203004"/>
                    <a:pt x="130365" y="211767"/>
                    <a:pt x="131763" y="218117"/>
                  </a:cubicBezTo>
                  <a:cubicBezTo>
                    <a:pt x="133159" y="224467"/>
                    <a:pt x="136334" y="232468"/>
                    <a:pt x="141034" y="242374"/>
                  </a:cubicBezTo>
                  <a:lnTo>
                    <a:pt x="55816" y="242374"/>
                  </a:lnTo>
                  <a:cubicBezTo>
                    <a:pt x="52388" y="236278"/>
                    <a:pt x="50102" y="231579"/>
                    <a:pt x="49085" y="228404"/>
                  </a:cubicBezTo>
                  <a:cubicBezTo>
                    <a:pt x="48070" y="225229"/>
                    <a:pt x="46927" y="220149"/>
                    <a:pt x="45910" y="213291"/>
                  </a:cubicBezTo>
                  <a:cubicBezTo>
                    <a:pt x="34099" y="224721"/>
                    <a:pt x="22161" y="232976"/>
                    <a:pt x="10478" y="237929"/>
                  </a:cubicBezTo>
                  <a:lnTo>
                    <a:pt x="0" y="240867"/>
                  </a:lnTo>
                  <a:lnTo>
                    <a:pt x="0" y="194319"/>
                  </a:lnTo>
                  <a:lnTo>
                    <a:pt x="16828" y="189923"/>
                  </a:lnTo>
                  <a:cubicBezTo>
                    <a:pt x="25464" y="184970"/>
                    <a:pt x="31686" y="179001"/>
                    <a:pt x="35370" y="171889"/>
                  </a:cubicBezTo>
                  <a:cubicBezTo>
                    <a:pt x="39053" y="164777"/>
                    <a:pt x="40830" y="155633"/>
                    <a:pt x="40830" y="144330"/>
                  </a:cubicBezTo>
                  <a:lnTo>
                    <a:pt x="40830" y="129852"/>
                  </a:lnTo>
                  <a:cubicBezTo>
                    <a:pt x="28258" y="134297"/>
                    <a:pt x="15303" y="138234"/>
                    <a:pt x="1715" y="141663"/>
                  </a:cubicBezTo>
                  <a:lnTo>
                    <a:pt x="0" y="142220"/>
                  </a:lnTo>
                  <a:lnTo>
                    <a:pt x="0" y="96942"/>
                  </a:lnTo>
                  <a:lnTo>
                    <a:pt x="8699" y="94927"/>
                  </a:lnTo>
                  <a:cubicBezTo>
                    <a:pt x="18733" y="92133"/>
                    <a:pt x="29528" y="88577"/>
                    <a:pt x="40830" y="84005"/>
                  </a:cubicBezTo>
                  <a:cubicBezTo>
                    <a:pt x="40830" y="72956"/>
                    <a:pt x="38545" y="65082"/>
                    <a:pt x="33846" y="60637"/>
                  </a:cubicBezTo>
                  <a:cubicBezTo>
                    <a:pt x="29273" y="56192"/>
                    <a:pt x="21146" y="53906"/>
                    <a:pt x="9589" y="53906"/>
                  </a:cubicBezTo>
                  <a:lnTo>
                    <a:pt x="0" y="54787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F6FC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Shape 20"/>
            <p:cNvSpPr/>
            <p:nvPr/>
          </p:nvSpPr>
          <p:spPr>
            <a:xfrm>
              <a:off x="1682877" y="94234"/>
              <a:ext cx="250698" cy="242443"/>
            </a:xfrm>
            <a:custGeom>
              <a:avLst/>
              <a:gdLst/>
              <a:ahLst/>
              <a:cxnLst/>
              <a:rect l="0" t="0" r="0" b="0"/>
              <a:pathLst>
                <a:path w="250698" h="242443">
                  <a:moveTo>
                    <a:pt x="170307" y="0"/>
                  </a:moveTo>
                  <a:cubicBezTo>
                    <a:pt x="195453" y="0"/>
                    <a:pt x="215138" y="7493"/>
                    <a:pt x="229362" y="22352"/>
                  </a:cubicBezTo>
                  <a:cubicBezTo>
                    <a:pt x="243586" y="37338"/>
                    <a:pt x="250698" y="60452"/>
                    <a:pt x="250698" y="91694"/>
                  </a:cubicBezTo>
                  <a:lnTo>
                    <a:pt x="250698" y="242443"/>
                  </a:lnTo>
                  <a:lnTo>
                    <a:pt x="159385" y="242443"/>
                  </a:lnTo>
                  <a:lnTo>
                    <a:pt x="159385" y="112014"/>
                  </a:lnTo>
                  <a:cubicBezTo>
                    <a:pt x="159385" y="97155"/>
                    <a:pt x="156718" y="86614"/>
                    <a:pt x="151130" y="80391"/>
                  </a:cubicBezTo>
                  <a:cubicBezTo>
                    <a:pt x="145669" y="74295"/>
                    <a:pt x="137922" y="71247"/>
                    <a:pt x="127889" y="71247"/>
                  </a:cubicBezTo>
                  <a:cubicBezTo>
                    <a:pt x="116967" y="71247"/>
                    <a:pt x="107950" y="75311"/>
                    <a:pt x="101092" y="83693"/>
                  </a:cubicBezTo>
                  <a:cubicBezTo>
                    <a:pt x="94361" y="92075"/>
                    <a:pt x="90932" y="106934"/>
                    <a:pt x="90932" y="128524"/>
                  </a:cubicBezTo>
                  <a:lnTo>
                    <a:pt x="90932" y="242443"/>
                  </a:lnTo>
                  <a:lnTo>
                    <a:pt x="0" y="242443"/>
                  </a:lnTo>
                  <a:lnTo>
                    <a:pt x="0" y="5334"/>
                  </a:lnTo>
                  <a:lnTo>
                    <a:pt x="84582" y="5334"/>
                  </a:lnTo>
                  <a:lnTo>
                    <a:pt x="84582" y="43942"/>
                  </a:lnTo>
                  <a:cubicBezTo>
                    <a:pt x="97282" y="28194"/>
                    <a:pt x="110109" y="16891"/>
                    <a:pt x="123063" y="10160"/>
                  </a:cubicBezTo>
                  <a:cubicBezTo>
                    <a:pt x="136017" y="3302"/>
                    <a:pt x="151765" y="0"/>
                    <a:pt x="170307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F6FC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Shape 21"/>
            <p:cNvSpPr/>
            <p:nvPr/>
          </p:nvSpPr>
          <p:spPr>
            <a:xfrm>
              <a:off x="1073912" y="94234"/>
              <a:ext cx="402336" cy="242443"/>
            </a:xfrm>
            <a:custGeom>
              <a:avLst/>
              <a:gdLst/>
              <a:ahLst/>
              <a:cxnLst/>
              <a:rect l="0" t="0" r="0" b="0"/>
              <a:pathLst>
                <a:path w="402336" h="242443">
                  <a:moveTo>
                    <a:pt x="167005" y="0"/>
                  </a:moveTo>
                  <a:cubicBezTo>
                    <a:pt x="185928" y="0"/>
                    <a:pt x="200914" y="3302"/>
                    <a:pt x="211836" y="10033"/>
                  </a:cubicBezTo>
                  <a:cubicBezTo>
                    <a:pt x="222885" y="16764"/>
                    <a:pt x="231902" y="26670"/>
                    <a:pt x="238887" y="39878"/>
                  </a:cubicBezTo>
                  <a:cubicBezTo>
                    <a:pt x="253238" y="24511"/>
                    <a:pt x="266192" y="13970"/>
                    <a:pt x="278003" y="8382"/>
                  </a:cubicBezTo>
                  <a:cubicBezTo>
                    <a:pt x="289687" y="2794"/>
                    <a:pt x="304165" y="0"/>
                    <a:pt x="321437" y="0"/>
                  </a:cubicBezTo>
                  <a:cubicBezTo>
                    <a:pt x="346837" y="0"/>
                    <a:pt x="366649" y="7493"/>
                    <a:pt x="381000" y="22606"/>
                  </a:cubicBezTo>
                  <a:cubicBezTo>
                    <a:pt x="395224" y="37719"/>
                    <a:pt x="402336" y="61341"/>
                    <a:pt x="402336" y="93472"/>
                  </a:cubicBezTo>
                  <a:lnTo>
                    <a:pt x="402336" y="242443"/>
                  </a:lnTo>
                  <a:lnTo>
                    <a:pt x="311277" y="242443"/>
                  </a:lnTo>
                  <a:lnTo>
                    <a:pt x="311277" y="107315"/>
                  </a:lnTo>
                  <a:cubicBezTo>
                    <a:pt x="311277" y="96647"/>
                    <a:pt x="309245" y="88646"/>
                    <a:pt x="305054" y="83439"/>
                  </a:cubicBezTo>
                  <a:cubicBezTo>
                    <a:pt x="298958" y="75311"/>
                    <a:pt x="291338" y="71247"/>
                    <a:pt x="282321" y="71247"/>
                  </a:cubicBezTo>
                  <a:cubicBezTo>
                    <a:pt x="271653" y="71247"/>
                    <a:pt x="263017" y="75057"/>
                    <a:pt x="256540" y="82804"/>
                  </a:cubicBezTo>
                  <a:cubicBezTo>
                    <a:pt x="250063" y="90551"/>
                    <a:pt x="246761" y="102997"/>
                    <a:pt x="246761" y="120015"/>
                  </a:cubicBezTo>
                  <a:lnTo>
                    <a:pt x="246761" y="242443"/>
                  </a:lnTo>
                  <a:lnTo>
                    <a:pt x="155702" y="242443"/>
                  </a:lnTo>
                  <a:lnTo>
                    <a:pt x="155702" y="111760"/>
                  </a:lnTo>
                  <a:cubicBezTo>
                    <a:pt x="155702" y="101346"/>
                    <a:pt x="155067" y="94361"/>
                    <a:pt x="153924" y="90551"/>
                  </a:cubicBezTo>
                  <a:cubicBezTo>
                    <a:pt x="151892" y="84709"/>
                    <a:pt x="148590" y="79883"/>
                    <a:pt x="143764" y="76200"/>
                  </a:cubicBezTo>
                  <a:cubicBezTo>
                    <a:pt x="139065" y="72517"/>
                    <a:pt x="133350" y="70739"/>
                    <a:pt x="127000" y="70739"/>
                  </a:cubicBezTo>
                  <a:cubicBezTo>
                    <a:pt x="116586" y="70739"/>
                    <a:pt x="107950" y="74676"/>
                    <a:pt x="101219" y="82550"/>
                  </a:cubicBezTo>
                  <a:cubicBezTo>
                    <a:pt x="94488" y="90424"/>
                    <a:pt x="91186" y="103378"/>
                    <a:pt x="91186" y="121412"/>
                  </a:cubicBezTo>
                  <a:lnTo>
                    <a:pt x="91186" y="242443"/>
                  </a:lnTo>
                  <a:lnTo>
                    <a:pt x="0" y="242443"/>
                  </a:lnTo>
                  <a:lnTo>
                    <a:pt x="0" y="5334"/>
                  </a:lnTo>
                  <a:lnTo>
                    <a:pt x="84836" y="5334"/>
                  </a:lnTo>
                  <a:lnTo>
                    <a:pt x="84836" y="39878"/>
                  </a:lnTo>
                  <a:cubicBezTo>
                    <a:pt x="97155" y="25527"/>
                    <a:pt x="109474" y="15240"/>
                    <a:pt x="121920" y="9144"/>
                  </a:cubicBezTo>
                  <a:cubicBezTo>
                    <a:pt x="134366" y="3048"/>
                    <a:pt x="149352" y="0"/>
                    <a:pt x="167005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F6FC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Shape 22"/>
            <p:cNvSpPr/>
            <p:nvPr/>
          </p:nvSpPr>
          <p:spPr>
            <a:xfrm>
              <a:off x="2147443" y="9398"/>
              <a:ext cx="275971" cy="327279"/>
            </a:xfrm>
            <a:custGeom>
              <a:avLst/>
              <a:gdLst/>
              <a:ahLst/>
              <a:cxnLst/>
              <a:rect l="0" t="0" r="0" b="0"/>
              <a:pathLst>
                <a:path w="275971" h="327279">
                  <a:moveTo>
                    <a:pt x="0" y="0"/>
                  </a:moveTo>
                  <a:lnTo>
                    <a:pt x="271018" y="0"/>
                  </a:lnTo>
                  <a:lnTo>
                    <a:pt x="271018" y="69850"/>
                  </a:lnTo>
                  <a:lnTo>
                    <a:pt x="101346" y="69850"/>
                  </a:lnTo>
                  <a:lnTo>
                    <a:pt x="101346" y="121920"/>
                  </a:lnTo>
                  <a:lnTo>
                    <a:pt x="258699" y="121920"/>
                  </a:lnTo>
                  <a:lnTo>
                    <a:pt x="258699" y="188595"/>
                  </a:lnTo>
                  <a:lnTo>
                    <a:pt x="101346" y="188595"/>
                  </a:lnTo>
                  <a:lnTo>
                    <a:pt x="101346" y="253111"/>
                  </a:lnTo>
                  <a:lnTo>
                    <a:pt x="275971" y="253111"/>
                  </a:lnTo>
                  <a:lnTo>
                    <a:pt x="275971" y="327279"/>
                  </a:lnTo>
                  <a:lnTo>
                    <a:pt x="0" y="32727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F6FC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Shape 4778"/>
            <p:cNvSpPr/>
            <p:nvPr/>
          </p:nvSpPr>
          <p:spPr>
            <a:xfrm>
              <a:off x="1533906" y="9398"/>
              <a:ext cx="90805" cy="61849"/>
            </a:xfrm>
            <a:custGeom>
              <a:avLst/>
              <a:gdLst/>
              <a:ahLst/>
              <a:cxnLst/>
              <a:rect l="0" t="0" r="0" b="0"/>
              <a:pathLst>
                <a:path w="90805" h="61849">
                  <a:moveTo>
                    <a:pt x="0" y="0"/>
                  </a:moveTo>
                  <a:lnTo>
                    <a:pt x="90805" y="0"/>
                  </a:lnTo>
                  <a:lnTo>
                    <a:pt x="90805" y="61849"/>
                  </a:lnTo>
                  <a:lnTo>
                    <a:pt x="0" y="61849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F6FC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Shape 24"/>
            <p:cNvSpPr/>
            <p:nvPr/>
          </p:nvSpPr>
          <p:spPr>
            <a:xfrm>
              <a:off x="848487" y="224155"/>
              <a:ext cx="81661" cy="67437"/>
            </a:xfrm>
            <a:custGeom>
              <a:avLst/>
              <a:gdLst/>
              <a:ahLst/>
              <a:cxnLst/>
              <a:rect l="0" t="0" r="0" b="0"/>
              <a:pathLst>
                <a:path w="81661" h="67437">
                  <a:moveTo>
                    <a:pt x="81661" y="0"/>
                  </a:moveTo>
                  <a:cubicBezTo>
                    <a:pt x="69088" y="4445"/>
                    <a:pt x="56134" y="8382"/>
                    <a:pt x="42545" y="11811"/>
                  </a:cubicBezTo>
                  <a:cubicBezTo>
                    <a:pt x="24130" y="16764"/>
                    <a:pt x="12446" y="21590"/>
                    <a:pt x="7493" y="26289"/>
                  </a:cubicBezTo>
                  <a:cubicBezTo>
                    <a:pt x="2413" y="31242"/>
                    <a:pt x="0" y="36830"/>
                    <a:pt x="0" y="43053"/>
                  </a:cubicBezTo>
                  <a:cubicBezTo>
                    <a:pt x="0" y="50165"/>
                    <a:pt x="2413" y="56007"/>
                    <a:pt x="7366" y="60579"/>
                  </a:cubicBezTo>
                  <a:cubicBezTo>
                    <a:pt x="12446" y="65151"/>
                    <a:pt x="19685" y="67437"/>
                    <a:pt x="29464" y="67437"/>
                  </a:cubicBezTo>
                  <a:cubicBezTo>
                    <a:pt x="39497" y="67437"/>
                    <a:pt x="48895" y="64897"/>
                    <a:pt x="57658" y="60071"/>
                  </a:cubicBezTo>
                  <a:cubicBezTo>
                    <a:pt x="66294" y="55118"/>
                    <a:pt x="72517" y="49149"/>
                    <a:pt x="76200" y="42037"/>
                  </a:cubicBezTo>
                  <a:cubicBezTo>
                    <a:pt x="79883" y="34925"/>
                    <a:pt x="81661" y="25781"/>
                    <a:pt x="81661" y="14478"/>
                  </a:cubicBezTo>
                  <a:close/>
                </a:path>
              </a:pathLst>
            </a:custGeom>
            <a:ln w="1778" cap="flat">
              <a:round/>
            </a:ln>
          </p:spPr>
          <p:style>
            <a:lnRef idx="1">
              <a:srgbClr val="FF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Shape 25"/>
            <p:cNvSpPr/>
            <p:nvPr/>
          </p:nvSpPr>
          <p:spPr>
            <a:xfrm>
              <a:off x="1533906" y="99568"/>
              <a:ext cx="90805" cy="237109"/>
            </a:xfrm>
            <a:custGeom>
              <a:avLst/>
              <a:gdLst/>
              <a:ahLst/>
              <a:cxnLst/>
              <a:rect l="0" t="0" r="0" b="0"/>
              <a:pathLst>
                <a:path w="90805" h="237109">
                  <a:moveTo>
                    <a:pt x="0" y="0"/>
                  </a:moveTo>
                  <a:lnTo>
                    <a:pt x="90805" y="0"/>
                  </a:lnTo>
                  <a:lnTo>
                    <a:pt x="90805" y="237109"/>
                  </a:lnTo>
                  <a:lnTo>
                    <a:pt x="0" y="237109"/>
                  </a:lnTo>
                  <a:close/>
                </a:path>
              </a:pathLst>
            </a:custGeom>
            <a:ln w="1778" cap="flat">
              <a:round/>
            </a:ln>
          </p:spPr>
          <p:style>
            <a:lnRef idx="1">
              <a:srgbClr val="FF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Shape 26"/>
            <p:cNvSpPr/>
            <p:nvPr/>
          </p:nvSpPr>
          <p:spPr>
            <a:xfrm>
              <a:off x="416814" y="99568"/>
              <a:ext cx="90805" cy="237109"/>
            </a:xfrm>
            <a:custGeom>
              <a:avLst/>
              <a:gdLst/>
              <a:ahLst/>
              <a:cxnLst/>
              <a:rect l="0" t="0" r="0" b="0"/>
              <a:pathLst>
                <a:path w="90805" h="237109">
                  <a:moveTo>
                    <a:pt x="0" y="0"/>
                  </a:moveTo>
                  <a:lnTo>
                    <a:pt x="90805" y="0"/>
                  </a:lnTo>
                  <a:lnTo>
                    <a:pt x="90805" y="237109"/>
                  </a:lnTo>
                  <a:lnTo>
                    <a:pt x="0" y="237109"/>
                  </a:lnTo>
                  <a:close/>
                </a:path>
              </a:pathLst>
            </a:custGeom>
            <a:ln w="1778" cap="flat">
              <a:round/>
            </a:ln>
          </p:spPr>
          <p:style>
            <a:lnRef idx="1">
              <a:srgbClr val="FF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21" name="Shape 27"/>
            <p:cNvSpPr/>
            <p:nvPr/>
          </p:nvSpPr>
          <p:spPr>
            <a:xfrm>
              <a:off x="1682877" y="94234"/>
              <a:ext cx="250698" cy="242443"/>
            </a:xfrm>
            <a:custGeom>
              <a:avLst/>
              <a:gdLst/>
              <a:ahLst/>
              <a:cxnLst/>
              <a:rect l="0" t="0" r="0" b="0"/>
              <a:pathLst>
                <a:path w="250698" h="242443">
                  <a:moveTo>
                    <a:pt x="170307" y="0"/>
                  </a:moveTo>
                  <a:cubicBezTo>
                    <a:pt x="195453" y="0"/>
                    <a:pt x="215138" y="7493"/>
                    <a:pt x="229362" y="22352"/>
                  </a:cubicBezTo>
                  <a:cubicBezTo>
                    <a:pt x="243586" y="37338"/>
                    <a:pt x="250698" y="60452"/>
                    <a:pt x="250698" y="91694"/>
                  </a:cubicBezTo>
                  <a:lnTo>
                    <a:pt x="250698" y="242443"/>
                  </a:lnTo>
                  <a:lnTo>
                    <a:pt x="159385" y="242443"/>
                  </a:lnTo>
                  <a:lnTo>
                    <a:pt x="159385" y="112014"/>
                  </a:lnTo>
                  <a:cubicBezTo>
                    <a:pt x="159385" y="97155"/>
                    <a:pt x="156718" y="86614"/>
                    <a:pt x="151130" y="80391"/>
                  </a:cubicBezTo>
                  <a:cubicBezTo>
                    <a:pt x="145669" y="74295"/>
                    <a:pt x="137922" y="71247"/>
                    <a:pt x="127889" y="71247"/>
                  </a:cubicBezTo>
                  <a:cubicBezTo>
                    <a:pt x="116967" y="71247"/>
                    <a:pt x="107950" y="75311"/>
                    <a:pt x="101092" y="83693"/>
                  </a:cubicBezTo>
                  <a:cubicBezTo>
                    <a:pt x="94361" y="92075"/>
                    <a:pt x="90932" y="106934"/>
                    <a:pt x="90932" y="128524"/>
                  </a:cubicBezTo>
                  <a:lnTo>
                    <a:pt x="90932" y="242443"/>
                  </a:lnTo>
                  <a:lnTo>
                    <a:pt x="0" y="242443"/>
                  </a:lnTo>
                  <a:lnTo>
                    <a:pt x="0" y="5334"/>
                  </a:lnTo>
                  <a:lnTo>
                    <a:pt x="84582" y="5334"/>
                  </a:lnTo>
                  <a:lnTo>
                    <a:pt x="84582" y="43942"/>
                  </a:lnTo>
                  <a:cubicBezTo>
                    <a:pt x="97282" y="28194"/>
                    <a:pt x="110109" y="16891"/>
                    <a:pt x="123063" y="10160"/>
                  </a:cubicBezTo>
                  <a:cubicBezTo>
                    <a:pt x="136017" y="3302"/>
                    <a:pt x="151765" y="0"/>
                    <a:pt x="170307" y="0"/>
                  </a:cubicBezTo>
                  <a:close/>
                </a:path>
              </a:pathLst>
            </a:custGeom>
            <a:ln w="1778" cap="flat">
              <a:round/>
            </a:ln>
          </p:spPr>
          <p:style>
            <a:lnRef idx="1">
              <a:srgbClr val="FF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22" name="Shape 28"/>
            <p:cNvSpPr/>
            <p:nvPr/>
          </p:nvSpPr>
          <p:spPr>
            <a:xfrm>
              <a:off x="1073912" y="94234"/>
              <a:ext cx="402336" cy="242443"/>
            </a:xfrm>
            <a:custGeom>
              <a:avLst/>
              <a:gdLst/>
              <a:ahLst/>
              <a:cxnLst/>
              <a:rect l="0" t="0" r="0" b="0"/>
              <a:pathLst>
                <a:path w="402336" h="242443">
                  <a:moveTo>
                    <a:pt x="167005" y="0"/>
                  </a:moveTo>
                  <a:cubicBezTo>
                    <a:pt x="185928" y="0"/>
                    <a:pt x="200914" y="3302"/>
                    <a:pt x="211836" y="10033"/>
                  </a:cubicBezTo>
                  <a:cubicBezTo>
                    <a:pt x="222885" y="16764"/>
                    <a:pt x="231902" y="26670"/>
                    <a:pt x="238887" y="39878"/>
                  </a:cubicBezTo>
                  <a:cubicBezTo>
                    <a:pt x="253238" y="24511"/>
                    <a:pt x="266192" y="13970"/>
                    <a:pt x="278003" y="8382"/>
                  </a:cubicBezTo>
                  <a:cubicBezTo>
                    <a:pt x="289687" y="2794"/>
                    <a:pt x="304165" y="0"/>
                    <a:pt x="321437" y="0"/>
                  </a:cubicBezTo>
                  <a:cubicBezTo>
                    <a:pt x="346837" y="0"/>
                    <a:pt x="366649" y="7493"/>
                    <a:pt x="381000" y="22606"/>
                  </a:cubicBezTo>
                  <a:cubicBezTo>
                    <a:pt x="395224" y="37719"/>
                    <a:pt x="402336" y="61341"/>
                    <a:pt x="402336" y="93472"/>
                  </a:cubicBezTo>
                  <a:lnTo>
                    <a:pt x="402336" y="242443"/>
                  </a:lnTo>
                  <a:lnTo>
                    <a:pt x="311277" y="242443"/>
                  </a:lnTo>
                  <a:lnTo>
                    <a:pt x="311277" y="107315"/>
                  </a:lnTo>
                  <a:cubicBezTo>
                    <a:pt x="311277" y="96647"/>
                    <a:pt x="309245" y="88646"/>
                    <a:pt x="305054" y="83439"/>
                  </a:cubicBezTo>
                  <a:cubicBezTo>
                    <a:pt x="298958" y="75311"/>
                    <a:pt x="291338" y="71247"/>
                    <a:pt x="282321" y="71247"/>
                  </a:cubicBezTo>
                  <a:cubicBezTo>
                    <a:pt x="271653" y="71247"/>
                    <a:pt x="263017" y="75057"/>
                    <a:pt x="256540" y="82804"/>
                  </a:cubicBezTo>
                  <a:cubicBezTo>
                    <a:pt x="250063" y="90551"/>
                    <a:pt x="246761" y="102997"/>
                    <a:pt x="246761" y="120015"/>
                  </a:cubicBezTo>
                  <a:lnTo>
                    <a:pt x="246761" y="242443"/>
                  </a:lnTo>
                  <a:lnTo>
                    <a:pt x="155702" y="242443"/>
                  </a:lnTo>
                  <a:lnTo>
                    <a:pt x="155702" y="111760"/>
                  </a:lnTo>
                  <a:cubicBezTo>
                    <a:pt x="155702" y="101346"/>
                    <a:pt x="155067" y="94361"/>
                    <a:pt x="153924" y="90551"/>
                  </a:cubicBezTo>
                  <a:cubicBezTo>
                    <a:pt x="151892" y="84709"/>
                    <a:pt x="148590" y="79883"/>
                    <a:pt x="143764" y="76200"/>
                  </a:cubicBezTo>
                  <a:cubicBezTo>
                    <a:pt x="139065" y="72517"/>
                    <a:pt x="133350" y="70739"/>
                    <a:pt x="127000" y="70739"/>
                  </a:cubicBezTo>
                  <a:cubicBezTo>
                    <a:pt x="116586" y="70739"/>
                    <a:pt x="107950" y="74676"/>
                    <a:pt x="101219" y="82550"/>
                  </a:cubicBezTo>
                  <a:cubicBezTo>
                    <a:pt x="94488" y="90424"/>
                    <a:pt x="91186" y="103378"/>
                    <a:pt x="91186" y="121412"/>
                  </a:cubicBezTo>
                  <a:lnTo>
                    <a:pt x="91186" y="242443"/>
                  </a:lnTo>
                  <a:lnTo>
                    <a:pt x="0" y="242443"/>
                  </a:lnTo>
                  <a:lnTo>
                    <a:pt x="0" y="5334"/>
                  </a:lnTo>
                  <a:lnTo>
                    <a:pt x="84836" y="5334"/>
                  </a:lnTo>
                  <a:lnTo>
                    <a:pt x="84836" y="39878"/>
                  </a:lnTo>
                  <a:cubicBezTo>
                    <a:pt x="97155" y="25527"/>
                    <a:pt x="109474" y="15240"/>
                    <a:pt x="121920" y="9144"/>
                  </a:cubicBezTo>
                  <a:cubicBezTo>
                    <a:pt x="134366" y="3048"/>
                    <a:pt x="149352" y="0"/>
                    <a:pt x="167005" y="0"/>
                  </a:cubicBezTo>
                  <a:close/>
                </a:path>
              </a:pathLst>
            </a:custGeom>
            <a:ln w="1778" cap="flat">
              <a:round/>
            </a:ln>
          </p:spPr>
          <p:style>
            <a:lnRef idx="1">
              <a:srgbClr val="FF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23" name="Shape 29"/>
            <p:cNvSpPr/>
            <p:nvPr/>
          </p:nvSpPr>
          <p:spPr>
            <a:xfrm>
              <a:off x="757301" y="94234"/>
              <a:ext cx="273050" cy="247777"/>
            </a:xfrm>
            <a:custGeom>
              <a:avLst/>
              <a:gdLst/>
              <a:ahLst/>
              <a:cxnLst/>
              <a:rect l="0" t="0" r="0" b="0"/>
              <a:pathLst>
                <a:path w="273050" h="247777">
                  <a:moveTo>
                    <a:pt x="129794" y="0"/>
                  </a:moveTo>
                  <a:cubicBezTo>
                    <a:pt x="156972" y="0"/>
                    <a:pt x="178816" y="1524"/>
                    <a:pt x="195326" y="4572"/>
                  </a:cubicBezTo>
                  <a:cubicBezTo>
                    <a:pt x="211836" y="7620"/>
                    <a:pt x="225679" y="13970"/>
                    <a:pt x="236728" y="23622"/>
                  </a:cubicBezTo>
                  <a:cubicBezTo>
                    <a:pt x="244475" y="30353"/>
                    <a:pt x="250571" y="39878"/>
                    <a:pt x="255016" y="52070"/>
                  </a:cubicBezTo>
                  <a:cubicBezTo>
                    <a:pt x="259461" y="64389"/>
                    <a:pt x="261620" y="76073"/>
                    <a:pt x="261620" y="87249"/>
                  </a:cubicBezTo>
                  <a:lnTo>
                    <a:pt x="261620" y="191897"/>
                  </a:lnTo>
                  <a:cubicBezTo>
                    <a:pt x="261620" y="203073"/>
                    <a:pt x="262382" y="211836"/>
                    <a:pt x="263779" y="218186"/>
                  </a:cubicBezTo>
                  <a:cubicBezTo>
                    <a:pt x="265176" y="224536"/>
                    <a:pt x="268351" y="232537"/>
                    <a:pt x="273050" y="242443"/>
                  </a:cubicBezTo>
                  <a:lnTo>
                    <a:pt x="187833" y="242443"/>
                  </a:lnTo>
                  <a:cubicBezTo>
                    <a:pt x="184404" y="236347"/>
                    <a:pt x="182118" y="231648"/>
                    <a:pt x="181102" y="228473"/>
                  </a:cubicBezTo>
                  <a:cubicBezTo>
                    <a:pt x="180086" y="225298"/>
                    <a:pt x="178943" y="220218"/>
                    <a:pt x="177927" y="213360"/>
                  </a:cubicBezTo>
                  <a:cubicBezTo>
                    <a:pt x="166116" y="224790"/>
                    <a:pt x="154178" y="233045"/>
                    <a:pt x="142494" y="237998"/>
                  </a:cubicBezTo>
                  <a:cubicBezTo>
                    <a:pt x="126365" y="244475"/>
                    <a:pt x="107696" y="247777"/>
                    <a:pt x="86487" y="247777"/>
                  </a:cubicBezTo>
                  <a:cubicBezTo>
                    <a:pt x="58166" y="247777"/>
                    <a:pt x="36703" y="241173"/>
                    <a:pt x="21971" y="228092"/>
                  </a:cubicBezTo>
                  <a:cubicBezTo>
                    <a:pt x="7366" y="215011"/>
                    <a:pt x="0" y="198882"/>
                    <a:pt x="0" y="179705"/>
                  </a:cubicBezTo>
                  <a:cubicBezTo>
                    <a:pt x="0" y="161671"/>
                    <a:pt x="5334" y="146812"/>
                    <a:pt x="15875" y="135255"/>
                  </a:cubicBezTo>
                  <a:cubicBezTo>
                    <a:pt x="26416" y="123698"/>
                    <a:pt x="45974" y="115062"/>
                    <a:pt x="74422" y="109347"/>
                  </a:cubicBezTo>
                  <a:cubicBezTo>
                    <a:pt x="108458" y="102489"/>
                    <a:pt x="130556" y="97663"/>
                    <a:pt x="140716" y="94996"/>
                  </a:cubicBezTo>
                  <a:cubicBezTo>
                    <a:pt x="150749" y="92202"/>
                    <a:pt x="161544" y="88646"/>
                    <a:pt x="172847" y="84074"/>
                  </a:cubicBezTo>
                  <a:cubicBezTo>
                    <a:pt x="172847" y="73025"/>
                    <a:pt x="170561" y="65151"/>
                    <a:pt x="165862" y="60706"/>
                  </a:cubicBezTo>
                  <a:cubicBezTo>
                    <a:pt x="161290" y="56261"/>
                    <a:pt x="153162" y="53975"/>
                    <a:pt x="141605" y="53975"/>
                  </a:cubicBezTo>
                  <a:cubicBezTo>
                    <a:pt x="126746" y="53975"/>
                    <a:pt x="115570" y="56388"/>
                    <a:pt x="108077" y="61087"/>
                  </a:cubicBezTo>
                  <a:cubicBezTo>
                    <a:pt x="102235" y="64897"/>
                    <a:pt x="97536" y="71882"/>
                    <a:pt x="93980" y="82169"/>
                  </a:cubicBezTo>
                  <a:lnTo>
                    <a:pt x="7239" y="73025"/>
                  </a:lnTo>
                  <a:cubicBezTo>
                    <a:pt x="10414" y="57785"/>
                    <a:pt x="15240" y="45847"/>
                    <a:pt x="21336" y="37084"/>
                  </a:cubicBezTo>
                  <a:cubicBezTo>
                    <a:pt x="27559" y="28448"/>
                    <a:pt x="36449" y="20828"/>
                    <a:pt x="48006" y="14478"/>
                  </a:cubicBezTo>
                  <a:cubicBezTo>
                    <a:pt x="56388" y="9906"/>
                    <a:pt x="67818" y="6350"/>
                    <a:pt x="82423" y="3810"/>
                  </a:cubicBezTo>
                  <a:cubicBezTo>
                    <a:pt x="97028" y="1270"/>
                    <a:pt x="112776" y="0"/>
                    <a:pt x="129794" y="0"/>
                  </a:cubicBezTo>
                  <a:close/>
                </a:path>
              </a:pathLst>
            </a:custGeom>
            <a:ln w="1778" cap="flat">
              <a:round/>
            </a:ln>
          </p:spPr>
          <p:style>
            <a:lnRef idx="1">
              <a:srgbClr val="FF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24" name="Shape 30"/>
            <p:cNvSpPr/>
            <p:nvPr/>
          </p:nvSpPr>
          <p:spPr>
            <a:xfrm>
              <a:off x="2147443" y="9398"/>
              <a:ext cx="275971" cy="327279"/>
            </a:xfrm>
            <a:custGeom>
              <a:avLst/>
              <a:gdLst/>
              <a:ahLst/>
              <a:cxnLst/>
              <a:rect l="0" t="0" r="0" b="0"/>
              <a:pathLst>
                <a:path w="275971" h="327279">
                  <a:moveTo>
                    <a:pt x="0" y="0"/>
                  </a:moveTo>
                  <a:lnTo>
                    <a:pt x="271018" y="0"/>
                  </a:lnTo>
                  <a:lnTo>
                    <a:pt x="271018" y="69850"/>
                  </a:lnTo>
                  <a:lnTo>
                    <a:pt x="101346" y="69850"/>
                  </a:lnTo>
                  <a:lnTo>
                    <a:pt x="101346" y="121920"/>
                  </a:lnTo>
                  <a:lnTo>
                    <a:pt x="258699" y="121920"/>
                  </a:lnTo>
                  <a:lnTo>
                    <a:pt x="258699" y="188595"/>
                  </a:lnTo>
                  <a:lnTo>
                    <a:pt x="101346" y="188595"/>
                  </a:lnTo>
                  <a:lnTo>
                    <a:pt x="101346" y="253111"/>
                  </a:lnTo>
                  <a:lnTo>
                    <a:pt x="275971" y="253111"/>
                  </a:lnTo>
                  <a:lnTo>
                    <a:pt x="275971" y="327279"/>
                  </a:lnTo>
                  <a:lnTo>
                    <a:pt x="0" y="327279"/>
                  </a:lnTo>
                  <a:close/>
                </a:path>
              </a:pathLst>
            </a:custGeom>
            <a:ln w="1778" cap="flat">
              <a:round/>
            </a:ln>
          </p:spPr>
          <p:style>
            <a:lnRef idx="1">
              <a:srgbClr val="FF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25" name="Shape 31"/>
            <p:cNvSpPr/>
            <p:nvPr/>
          </p:nvSpPr>
          <p:spPr>
            <a:xfrm>
              <a:off x="1533906" y="9398"/>
              <a:ext cx="90805" cy="61849"/>
            </a:xfrm>
            <a:custGeom>
              <a:avLst/>
              <a:gdLst/>
              <a:ahLst/>
              <a:cxnLst/>
              <a:rect l="0" t="0" r="0" b="0"/>
              <a:pathLst>
                <a:path w="90805" h="61849">
                  <a:moveTo>
                    <a:pt x="0" y="0"/>
                  </a:moveTo>
                  <a:lnTo>
                    <a:pt x="90805" y="0"/>
                  </a:lnTo>
                  <a:lnTo>
                    <a:pt x="90805" y="61849"/>
                  </a:lnTo>
                  <a:lnTo>
                    <a:pt x="0" y="61849"/>
                  </a:lnTo>
                  <a:close/>
                </a:path>
              </a:pathLst>
            </a:custGeom>
            <a:ln w="1778" cap="flat">
              <a:round/>
            </a:ln>
          </p:spPr>
          <p:style>
            <a:lnRef idx="1">
              <a:srgbClr val="FF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26" name="Shape 32"/>
            <p:cNvSpPr/>
            <p:nvPr/>
          </p:nvSpPr>
          <p:spPr>
            <a:xfrm>
              <a:off x="550799" y="9398"/>
              <a:ext cx="177927" cy="332613"/>
            </a:xfrm>
            <a:custGeom>
              <a:avLst/>
              <a:gdLst/>
              <a:ahLst/>
              <a:cxnLst/>
              <a:rect l="0" t="0" r="0" b="0"/>
              <a:pathLst>
                <a:path w="177927" h="332613">
                  <a:moveTo>
                    <a:pt x="124587" y="0"/>
                  </a:moveTo>
                  <a:lnTo>
                    <a:pt x="124587" y="90170"/>
                  </a:lnTo>
                  <a:lnTo>
                    <a:pt x="174625" y="90170"/>
                  </a:lnTo>
                  <a:lnTo>
                    <a:pt x="174625" y="156718"/>
                  </a:lnTo>
                  <a:lnTo>
                    <a:pt x="124587" y="156718"/>
                  </a:lnTo>
                  <a:lnTo>
                    <a:pt x="124587" y="240665"/>
                  </a:lnTo>
                  <a:cubicBezTo>
                    <a:pt x="124587" y="250825"/>
                    <a:pt x="125603" y="257429"/>
                    <a:pt x="127508" y="260731"/>
                  </a:cubicBezTo>
                  <a:cubicBezTo>
                    <a:pt x="130556" y="265811"/>
                    <a:pt x="135763" y="268351"/>
                    <a:pt x="143129" y="268351"/>
                  </a:cubicBezTo>
                  <a:cubicBezTo>
                    <a:pt x="149860" y="268351"/>
                    <a:pt x="159258" y="266319"/>
                    <a:pt x="171323" y="262509"/>
                  </a:cubicBezTo>
                  <a:lnTo>
                    <a:pt x="177927" y="325247"/>
                  </a:lnTo>
                  <a:cubicBezTo>
                    <a:pt x="155448" y="330200"/>
                    <a:pt x="134493" y="332613"/>
                    <a:pt x="115062" y="332613"/>
                  </a:cubicBezTo>
                  <a:cubicBezTo>
                    <a:pt x="92456" y="332613"/>
                    <a:pt x="75692" y="329692"/>
                    <a:pt x="65024" y="323850"/>
                  </a:cubicBezTo>
                  <a:cubicBezTo>
                    <a:pt x="54356" y="318135"/>
                    <a:pt x="46355" y="309245"/>
                    <a:pt x="41275" y="297434"/>
                  </a:cubicBezTo>
                  <a:cubicBezTo>
                    <a:pt x="36068" y="285623"/>
                    <a:pt x="33528" y="266573"/>
                    <a:pt x="33528" y="240030"/>
                  </a:cubicBezTo>
                  <a:lnTo>
                    <a:pt x="33528" y="156718"/>
                  </a:lnTo>
                  <a:lnTo>
                    <a:pt x="0" y="156718"/>
                  </a:lnTo>
                  <a:lnTo>
                    <a:pt x="0" y="90170"/>
                  </a:lnTo>
                  <a:lnTo>
                    <a:pt x="33528" y="90170"/>
                  </a:lnTo>
                  <a:lnTo>
                    <a:pt x="33528" y="46609"/>
                  </a:lnTo>
                  <a:close/>
                </a:path>
              </a:pathLst>
            </a:custGeom>
            <a:ln w="1778" cap="flat">
              <a:round/>
            </a:ln>
          </p:spPr>
          <p:style>
            <a:lnRef idx="1">
              <a:srgbClr val="FF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27" name="Shape 33"/>
            <p:cNvSpPr/>
            <p:nvPr/>
          </p:nvSpPr>
          <p:spPr>
            <a:xfrm>
              <a:off x="416814" y="9398"/>
              <a:ext cx="90805" cy="61849"/>
            </a:xfrm>
            <a:custGeom>
              <a:avLst/>
              <a:gdLst/>
              <a:ahLst/>
              <a:cxnLst/>
              <a:rect l="0" t="0" r="0" b="0"/>
              <a:pathLst>
                <a:path w="90805" h="61849">
                  <a:moveTo>
                    <a:pt x="0" y="0"/>
                  </a:moveTo>
                  <a:lnTo>
                    <a:pt x="90805" y="0"/>
                  </a:lnTo>
                  <a:lnTo>
                    <a:pt x="90805" y="61849"/>
                  </a:lnTo>
                  <a:lnTo>
                    <a:pt x="0" y="61849"/>
                  </a:lnTo>
                  <a:close/>
                </a:path>
              </a:pathLst>
            </a:custGeom>
            <a:ln w="1778" cap="flat">
              <a:round/>
            </a:ln>
          </p:spPr>
          <p:style>
            <a:lnRef idx="1">
              <a:srgbClr val="FF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28" name="Shape 34"/>
            <p:cNvSpPr/>
            <p:nvPr/>
          </p:nvSpPr>
          <p:spPr>
            <a:xfrm>
              <a:off x="24638" y="9398"/>
              <a:ext cx="354711" cy="327279"/>
            </a:xfrm>
            <a:custGeom>
              <a:avLst/>
              <a:gdLst/>
              <a:ahLst/>
              <a:cxnLst/>
              <a:rect l="0" t="0" r="0" b="0"/>
              <a:pathLst>
                <a:path w="354711" h="327279">
                  <a:moveTo>
                    <a:pt x="0" y="0"/>
                  </a:moveTo>
                  <a:lnTo>
                    <a:pt x="105664" y="0"/>
                  </a:lnTo>
                  <a:lnTo>
                    <a:pt x="179324" y="235458"/>
                  </a:lnTo>
                  <a:lnTo>
                    <a:pt x="252095" y="0"/>
                  </a:lnTo>
                  <a:lnTo>
                    <a:pt x="354711" y="0"/>
                  </a:lnTo>
                  <a:lnTo>
                    <a:pt x="233172" y="327279"/>
                  </a:lnTo>
                  <a:lnTo>
                    <a:pt x="123571" y="327279"/>
                  </a:lnTo>
                  <a:close/>
                </a:path>
              </a:pathLst>
            </a:custGeom>
            <a:ln w="1778" cap="flat">
              <a:round/>
            </a:ln>
          </p:spPr>
          <p:style>
            <a:lnRef idx="1">
              <a:srgbClr val="FF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Deficiency in chicken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en-US" dirty="0"/>
              <a:t>No clinical symptoms are noted in mature birds even if fed low vitamin E in diets for a prolonged time such as…</a:t>
            </a:r>
          </a:p>
          <a:p>
            <a:pPr lvl="0" fontAlgn="base"/>
            <a:r>
              <a:rPr lang="en-US" dirty="0"/>
              <a:t>Egg production reduced</a:t>
            </a:r>
          </a:p>
          <a:p>
            <a:pPr lvl="0" fontAlgn="base"/>
            <a:r>
              <a:rPr lang="en-US" dirty="0"/>
              <a:t>Hatchability will be lowered, with embryos dying as early as the 4</a:t>
            </a:r>
            <a:r>
              <a:rPr lang="en-US" baseline="30000" dirty="0"/>
              <a:t>th</a:t>
            </a:r>
            <a:r>
              <a:rPr lang="en-US" dirty="0"/>
              <a:t> day of incubation</a:t>
            </a:r>
          </a:p>
          <a:p>
            <a:pPr lvl="0" fontAlgn="base"/>
            <a:r>
              <a:rPr lang="en-US" dirty="0"/>
              <a:t>Testicular degeneration may be noted in mature males fed a deficient diet for 6-8 weeks.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B19222-38BB-FD4C-B250-590633639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	In Animals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896D4EE-99CA-CF4F-9B77-D0D5E69B2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Vitamin E is essential for optimum functioning of many biological systems in animals.</a:t>
            </a:r>
          </a:p>
          <a:p>
            <a:r>
              <a:rPr lang="en-US" dirty="0"/>
              <a:t> It has important functions in the muscular, nervous, circulatory, reproductive and immune system. </a:t>
            </a:r>
          </a:p>
          <a:p>
            <a:r>
              <a:rPr lang="en-US" dirty="0"/>
              <a:t>fundamental role of vitamin E in animal health, its outstanding effect on the immune system of animals. </a:t>
            </a:r>
          </a:p>
          <a:p>
            <a:r>
              <a:rPr lang="en-US" dirty="0"/>
              <a:t>prevention of mastitis in dairy cows.</a:t>
            </a:r>
          </a:p>
        </p:txBody>
      </p:sp>
    </p:spTree>
    <p:extLst>
      <p:ext uri="{BB962C8B-B14F-4D97-AF65-F5344CB8AC3E}">
        <p14:creationId xmlns:p14="http://schemas.microsoft.com/office/powerpoint/2010/main" val="2247359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vitamin E deficiency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Vitamin E is protects cells in the body from the damaging effects of unstable molecules called free radicals. </a:t>
            </a:r>
          </a:p>
          <a:p>
            <a:pPr algn="just"/>
            <a:r>
              <a:rPr lang="en-US" dirty="0"/>
              <a:t>Lack of vitamin E causes neurological problems:</a:t>
            </a:r>
          </a:p>
          <a:p>
            <a:pPr algn="just"/>
            <a:r>
              <a:rPr lang="en-US" dirty="0"/>
              <a:t> Such as difficulty coordinating movements and speech.</a:t>
            </a:r>
          </a:p>
          <a:p>
            <a:pPr algn="just"/>
            <a:r>
              <a:rPr lang="en-US" dirty="0"/>
              <a:t> Loss of reflexes in the legs.</a:t>
            </a:r>
          </a:p>
          <a:p>
            <a:pPr algn="just"/>
            <a:r>
              <a:rPr lang="en-US" dirty="0"/>
              <a:t>Loss of sensation.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Daily Requirement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b="1" dirty="0"/>
              <a:t>Males              -10 mg/day</a:t>
            </a:r>
          </a:p>
          <a:p>
            <a:pPr lvl="0" fontAlgn="base"/>
            <a:r>
              <a:rPr lang="en-US" b="1" dirty="0"/>
              <a:t>Females         -8 mg/day</a:t>
            </a:r>
          </a:p>
          <a:p>
            <a:pPr lvl="0" fontAlgn="base"/>
            <a:r>
              <a:rPr lang="en-US" b="1" dirty="0"/>
              <a:t>Pregnancy    -10 mg/day</a:t>
            </a:r>
          </a:p>
          <a:p>
            <a:pPr lvl="0" fontAlgn="base"/>
            <a:r>
              <a:rPr lang="en-US" b="1" dirty="0"/>
              <a:t>Lactation       -12 mg/day</a:t>
            </a:r>
          </a:p>
          <a:p>
            <a:r>
              <a:rPr lang="en-US" b="1" dirty="0"/>
              <a:t>15 mg of vitamin E is equivalent to 33 IU </a:t>
            </a:r>
            <a:r>
              <a:rPr lang="en-US" dirty="0"/>
              <a:t> </a:t>
            </a:r>
            <a:r>
              <a:rPr lang="en-US" b="1" dirty="0"/>
              <a:t>Pharmacological dose is 200-400 IU/day</a:t>
            </a:r>
          </a:p>
          <a:p>
            <a:pPr lvl="0" fontAlgn="base"/>
            <a:r>
              <a:rPr lang="en-US" b="1" dirty="0"/>
              <a:t>Rich sources are vegetable oils </a:t>
            </a:r>
          </a:p>
          <a:p>
            <a:r>
              <a:rPr lang="en-US" b="1" dirty="0"/>
              <a:t>Includes germ oil, sunflower oil and corn oil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Deficiency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165" y="2336872"/>
            <a:ext cx="10525990" cy="4199010"/>
          </a:xfrm>
        </p:spPr>
        <p:txBody>
          <a:bodyPr>
            <a:normAutofit/>
          </a:bodyPr>
          <a:lstStyle/>
          <a:p>
            <a:r>
              <a:rPr lang="en-US" b="1" dirty="0"/>
              <a:t>Muscular dystrophy</a:t>
            </a:r>
          </a:p>
          <a:p>
            <a:r>
              <a:rPr lang="en-US" dirty="0"/>
              <a:t>Vitamin E deficiency leads to increased oxidation  with consumption of oxygen and production of peroxides </a:t>
            </a:r>
          </a:p>
          <a:p>
            <a:r>
              <a:rPr lang="en-US" dirty="0"/>
              <a:t>The hydrolases catalyze breakdowns in muscle and produce muscular dystrophy </a:t>
            </a:r>
          </a:p>
          <a:p>
            <a:r>
              <a:rPr lang="en-US" dirty="0"/>
              <a:t>Vitamin E and selenium prevents hepatic necrosis </a:t>
            </a:r>
          </a:p>
          <a:p>
            <a:r>
              <a:rPr lang="en-US" dirty="0"/>
              <a:t>Peroxides increase the intracellular hydrolase activity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Vitamin E was discovered by Bishop in 1922.</a:t>
            </a:r>
          </a:p>
          <a:p>
            <a:r>
              <a:rPr lang="en-US" dirty="0"/>
              <a:t>It was isolated in 1938 by Evans et al.</a:t>
            </a:r>
          </a:p>
          <a:p>
            <a:r>
              <a:rPr lang="en-US" dirty="0"/>
              <a:t>Vitamin E is naturally </a:t>
            </a:r>
            <a:r>
              <a:rPr lang="en-US" dirty="0" err="1"/>
              <a:t>occuring</a:t>
            </a:r>
            <a:r>
              <a:rPr lang="en-US" dirty="0"/>
              <a:t> antioxidant.</a:t>
            </a:r>
          </a:p>
          <a:p>
            <a:pPr lvl="0" fontAlgn="base"/>
            <a:r>
              <a:rPr lang="en-US" dirty="0"/>
              <a:t>it helps in normal reproduction in many animals.</a:t>
            </a:r>
          </a:p>
          <a:p>
            <a:pPr lvl="0" fontAlgn="base"/>
            <a:r>
              <a:rPr lang="en-US" dirty="0"/>
              <a:t>Vitamin E is a Fat soluble vitamin.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b="1" dirty="0"/>
              <a:t>Chemistry</a:t>
            </a:r>
            <a:r>
              <a:rPr lang="en-US" b="1" dirty="0">
                <a:solidFill>
                  <a:schemeClr val="bg1"/>
                </a:solidFill>
              </a:rPr>
              <a:t/>
            </a:r>
            <a:br>
              <a:rPr lang="en-US" b="1" dirty="0">
                <a:solidFill>
                  <a:schemeClr val="bg1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n-US" dirty="0"/>
              <a:t>Vitamin E is chemically known as tocopherols and tocotrienols</a:t>
            </a:r>
          </a:p>
          <a:p>
            <a:pPr fontAlgn="base"/>
            <a:r>
              <a:rPr lang="en-US" dirty="0"/>
              <a:t>Vitamin E is the name given to group of tocopherols and tocotrienols</a:t>
            </a:r>
          </a:p>
          <a:p>
            <a:pPr lvl="0" fontAlgn="base"/>
            <a:r>
              <a:rPr lang="en-US" dirty="0"/>
              <a:t>Naturally occurring forms of vitamin:</a:t>
            </a:r>
          </a:p>
          <a:p>
            <a:pPr lvl="0" fontAlgn="base"/>
            <a:r>
              <a:rPr lang="en-US" dirty="0"/>
              <a:t>They divide into two groups according to the side chain of the molecule is saturated or unsaturated.</a:t>
            </a:r>
          </a:p>
          <a:p>
            <a:pPr lvl="0" fontAlgn="base"/>
            <a:r>
              <a:rPr lang="en-US" dirty="0"/>
              <a:t>Three saturated forms of tocopherols is alpha, beta and gamma</a:t>
            </a:r>
          </a:p>
          <a:p>
            <a:pPr fontAlgn="base"/>
            <a:r>
              <a:rPr lang="en-US" dirty="0"/>
              <a:t>Tocotrienols: There are three related vitamin E compounds called α,β and </a:t>
            </a:r>
            <a:r>
              <a:rPr lang="en-US" dirty="0" err="1"/>
              <a:t>γ</a:t>
            </a:r>
            <a:r>
              <a:rPr lang="en-US" dirty="0"/>
              <a:t> tocotrienols.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Structure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3618" y="2336800"/>
            <a:ext cx="9788237" cy="413673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Metabolic Functions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57655"/>
            <a:ext cx="9613861" cy="359931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Major metabolic functions of vitamin E:</a:t>
            </a:r>
          </a:p>
          <a:p>
            <a:r>
              <a:rPr lang="en-US" dirty="0"/>
              <a:t>As a biological antioxidant.</a:t>
            </a:r>
          </a:p>
          <a:p>
            <a:r>
              <a:rPr lang="en-US" dirty="0"/>
              <a:t>Normal tissue respiration.</a:t>
            </a:r>
          </a:p>
          <a:p>
            <a:r>
              <a:rPr lang="en-US" dirty="0"/>
              <a:t>In metabolism of nucleic acid.</a:t>
            </a:r>
          </a:p>
          <a:p>
            <a:r>
              <a:rPr lang="en-US" dirty="0"/>
              <a:t>Synthesis of ascorbic acid.</a:t>
            </a:r>
          </a:p>
          <a:p>
            <a:r>
              <a:rPr lang="en-US" dirty="0"/>
              <a:t>Involved in sulfur amino acid metabolism.</a:t>
            </a:r>
          </a:p>
          <a:p>
            <a:r>
              <a:rPr lang="en-US" dirty="0"/>
              <a:t>Maintenance of low peroxide levels in the cells.</a:t>
            </a:r>
          </a:p>
          <a:p>
            <a:r>
              <a:rPr lang="en-US" dirty="0"/>
              <a:t>Influence carcass lipid peroxidation.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Biochemical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fontAlgn="base"/>
            <a:r>
              <a:rPr lang="en-US" dirty="0"/>
              <a:t>Vitamin E is important for the membrane structure and integrity of the cell.</a:t>
            </a:r>
          </a:p>
          <a:p>
            <a:pPr lvl="0" fontAlgn="base"/>
            <a:r>
              <a:rPr lang="en-US" dirty="0"/>
              <a:t> it is regarded as a membrane antioxidant.</a:t>
            </a:r>
          </a:p>
          <a:p>
            <a:pPr lvl="0" fontAlgn="base"/>
            <a:r>
              <a:rPr lang="en-US" dirty="0"/>
              <a:t>It prevents the peroxidation in various tissues and membranes .it prevents RBC from hemolysis by oxidizing agents </a:t>
            </a:r>
            <a:r>
              <a:rPr lang="en-US" dirty="0" err="1"/>
              <a:t>eg</a:t>
            </a:r>
            <a:r>
              <a:rPr lang="en-US" dirty="0"/>
              <a:t>… Hydrogen peroxide.</a:t>
            </a:r>
          </a:p>
          <a:p>
            <a:r>
              <a:rPr lang="en-US" dirty="0"/>
              <a:t>It is closely associated with reproductive functions and prevents sterility. </a:t>
            </a:r>
          </a:p>
          <a:p>
            <a:pPr lvl="0"/>
            <a:r>
              <a:rPr lang="en-US" dirty="0"/>
              <a:t>Vitamin E protects liver from being damaged by compounds such as carbon tetrachloride.</a:t>
            </a:r>
          </a:p>
          <a:p>
            <a:pPr lvl="0"/>
            <a:r>
              <a:rPr lang="en-US" dirty="0"/>
              <a:t>It is required for cellular respiration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Biochemical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fontAlgn="base"/>
            <a:r>
              <a:rPr lang="en-US" sz="2600" dirty="0"/>
              <a:t>It works in association with vitamin A and C</a:t>
            </a:r>
          </a:p>
          <a:p>
            <a:pPr fontAlgn="base"/>
            <a:r>
              <a:rPr lang="en-US" sz="2600" dirty="0"/>
              <a:t>Vitamin E is recommended for the prevention of chronic diseases such as cancer and heart disease</a:t>
            </a:r>
          </a:p>
          <a:p>
            <a:pPr fontAlgn="base"/>
            <a:r>
              <a:rPr lang="en-US" sz="2600" dirty="0"/>
              <a:t>It prevents the non-enzymatic oxidations of various cell components by molecular oxygen and free radicals such as superoxide and hydrogen peroxide (H2O2)</a:t>
            </a:r>
          </a:p>
          <a:p>
            <a:pPr fontAlgn="base"/>
            <a:r>
              <a:rPr lang="en-US" sz="2600" dirty="0"/>
              <a:t>Selenium helps in these functions:</a:t>
            </a:r>
          </a:p>
          <a:p>
            <a:pPr fontAlgn="base"/>
            <a:r>
              <a:rPr lang="en-US" sz="2600" dirty="0"/>
              <a:t>It is required for normal pancreatic function and enhancing the absorption of vitamin E</a:t>
            </a:r>
          </a:p>
          <a:p>
            <a:pPr fontAlgn="base"/>
            <a:r>
              <a:rPr lang="en-US" sz="2600" dirty="0"/>
              <a:t>It protects from peroxidation reactions.</a:t>
            </a:r>
          </a:p>
          <a:p>
            <a:pPr marL="0" indent="0" fontAlgn="base"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Vitamin E and Cancer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Vitamin E also inhibits the conversion of nitrites in the stomach to nitrosamines, which are cancer promoters.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Dietary 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727157" cy="3637900"/>
          </a:xfrm>
        </p:spPr>
        <p:txBody>
          <a:bodyPr/>
          <a:lstStyle/>
          <a:p>
            <a:r>
              <a:rPr lang="en-US" dirty="0"/>
              <a:t>Eggs</a:t>
            </a:r>
          </a:p>
          <a:p>
            <a:r>
              <a:rPr lang="en-US" dirty="0"/>
              <a:t>Milk</a:t>
            </a:r>
          </a:p>
          <a:p>
            <a:r>
              <a:rPr lang="en-US" dirty="0"/>
              <a:t>Nuts, such as almonds </a:t>
            </a:r>
          </a:p>
          <a:p>
            <a:r>
              <a:rPr lang="en-US" dirty="0"/>
              <a:t>green leafy vegetables</a:t>
            </a:r>
          </a:p>
          <a:p>
            <a:pPr lvl="0" fontAlgn="base"/>
            <a:r>
              <a:rPr lang="en-US" dirty="0"/>
              <a:t>Unheated vegetable oils</a:t>
            </a:r>
          </a:p>
          <a:p>
            <a:pPr lvl="0" fontAlgn="base"/>
            <a:r>
              <a:rPr lang="en-US" dirty="0"/>
              <a:t>Wheat germ</a:t>
            </a:r>
          </a:p>
          <a:p>
            <a:pPr lvl="0" fontAlgn="base"/>
            <a:r>
              <a:rPr lang="en-US" dirty="0"/>
              <a:t>Whole grain foods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8455488" y="2503127"/>
            <a:ext cx="1951990" cy="1743075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8094173" y="4246202"/>
            <a:ext cx="2313305" cy="15341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114</TotalTime>
  <Words>625</Words>
  <Application>Microsoft Office PowerPoint</Application>
  <PresentationFormat>Custom</PresentationFormat>
  <Paragraphs>77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Berlin</vt:lpstr>
      <vt:lpstr>PowerPoint Presentation</vt:lpstr>
      <vt:lpstr>Introduction</vt:lpstr>
      <vt:lpstr>Chemistry </vt:lpstr>
      <vt:lpstr>Structure</vt:lpstr>
      <vt:lpstr>Metabolic Functions </vt:lpstr>
      <vt:lpstr>Biochemical Function</vt:lpstr>
      <vt:lpstr>Biochemical Function</vt:lpstr>
      <vt:lpstr>Vitamin E and Cancer</vt:lpstr>
      <vt:lpstr>Dietary Sources</vt:lpstr>
      <vt:lpstr>Deficiency in chicken </vt:lpstr>
      <vt:lpstr>   In Animals</vt:lpstr>
      <vt:lpstr>vitamin E deficiency </vt:lpstr>
      <vt:lpstr>Daily Requirement</vt:lpstr>
      <vt:lpstr>Deficiency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mirza</dc:creator>
  <cp:lastModifiedBy>Dr.Muhammad Arif</cp:lastModifiedBy>
  <cp:revision>40</cp:revision>
  <dcterms:created xsi:type="dcterms:W3CDTF">2020-03-20T17:40:00Z</dcterms:created>
  <dcterms:modified xsi:type="dcterms:W3CDTF">2020-04-30T11:24:59Z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1033-11.2.0.9232</vt:lpwstr>
  </property>
</Properties>
</file>