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7"/>
  </p:notesMasterIdLst>
  <p:handoutMasterIdLst>
    <p:handoutMasterId r:id="rId8"/>
  </p:handoutMasterIdLst>
  <p:sldIdLst>
    <p:sldId id="322" r:id="rId2"/>
    <p:sldId id="324" r:id="rId3"/>
    <p:sldId id="282" r:id="rId4"/>
    <p:sldId id="325" r:id="rId5"/>
    <p:sldId id="326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662" autoAdjust="0"/>
    <p:restoredTop sz="86556" autoAdjust="0"/>
  </p:normalViewPr>
  <p:slideViewPr>
    <p:cSldViewPr>
      <p:cViewPr>
        <p:scale>
          <a:sx n="86" d="100"/>
          <a:sy n="86" d="100"/>
        </p:scale>
        <p:origin x="-6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95B9AC9-F61D-4F2B-83AF-003DFD829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71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96BE106-277F-4A2C-8747-9415D762B89B}" type="datetimeFigureOut">
              <a:rPr lang="en-US"/>
              <a:pPr>
                <a:defRPr/>
              </a:pPr>
              <a:t>5/1/2020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ED6F623-9BD4-4F89-81E4-2098F0912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14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9C06FF-606D-45EE-A40F-C5E3CF17BA1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76466" y="8663972"/>
            <a:ext cx="2968973" cy="455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45" tIns="0" rIns="19045" bIns="0" anchor="b"/>
          <a:lstStyle/>
          <a:p>
            <a:pPr algn="r" eaLnBrk="0" hangingPunct="0"/>
            <a:fld id="{A7D94D78-4415-4B86-83A9-73D544652ED4}" type="slidenum">
              <a:rPr lang="en-US" sz="1000" i="1">
                <a:latin typeface="Times New Roman" pitchFamily="18" charset="0"/>
              </a:rPr>
              <a:pPr algn="r" eaLnBrk="0" hangingPunct="0"/>
              <a:t>1</a:t>
            </a:fld>
            <a:endParaRPr lang="en-US" sz="1000" i="1" dirty="0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3638" y="714375"/>
            <a:ext cx="4530725" cy="3397250"/>
          </a:xfrm>
          <a:ln cap="flat"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2782" y="4345277"/>
            <a:ext cx="5052437" cy="4090408"/>
          </a:xfrm>
          <a:noFill/>
          <a:ln/>
        </p:spPr>
        <p:txBody>
          <a:bodyPr lIns="90465" tIns="46027" rIns="90465" bIns="46027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48D0F6-530D-45CE-A119-898074AF01F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6C9F9-464B-44E7-8E7C-4E9DB5068E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56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E841B5-C62A-448C-8369-53DF7580031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C508F-C125-4633-9CD5-2C07BABD6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1CB6-6F2A-45D4-8337-089672AB7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99490-BCE6-4FFE-85DB-497504C2C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66817-01EA-4CA4-9A11-FE9DE5DF8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B6372-CE10-417D-8377-7D63CF51E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E2085-CFB2-478F-B3CA-E218AB470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BE187-00D6-4A46-8149-86CBEBDCF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F762F-28B9-4DAC-8512-B70F3BC7C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B3542-2C76-46BE-AAB3-21AD286B8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7CB83-8ED4-4C24-941D-2B0BA860F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89811-54C5-4522-9FE2-B52024C2B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CCCB918-88EE-44E5-B829-B1116C5C9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0" r:id="rId2"/>
    <p:sldLayoutId id="2147483789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90" r:id="rId9"/>
    <p:sldLayoutId id="2147483786" r:id="rId10"/>
    <p:sldLayoutId id="214748378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/>
              <a:t>© 2007 Thomson/South-Western. All rights reserved.</a:t>
            </a:r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/>
              <a:t>2–</a:t>
            </a:r>
            <a:fld id="{D53C30AA-6F07-4FA6-9181-496425F2477E}" type="slidenum">
              <a:rPr lang="en-US"/>
              <a:pPr/>
              <a:t>1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8077200" cy="579438"/>
          </a:xfrm>
        </p:spPr>
        <p:txBody>
          <a:bodyPr lIns="92075" tIns="46038" rIns="92075" bIns="46038" anchor="b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Strategic HR Defined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152400" y="1816100"/>
            <a:ext cx="8839199" cy="291772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just" eaLnBrk="0" hangingPunct="0">
              <a:lnSpc>
                <a:spcPct val="85000"/>
              </a:lnSpc>
              <a:spcBef>
                <a:spcPct val="20000"/>
              </a:spcBef>
              <a:spcAft>
                <a:spcPct val="30000"/>
              </a:spcAft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3600" dirty="0">
                <a:solidFill>
                  <a:srgbClr val="FF0000"/>
                </a:solidFill>
              </a:rPr>
              <a:t>Strategic HR increases an organization’s ability to achieve its vision, mission and strategic objectives. This is done by developing (not in a vacuum) HR strategies (initiatives) that align with the organization’s direction.</a:t>
            </a:r>
            <a:r>
              <a:rPr lang="en-US" sz="3600" i="1" dirty="0">
                <a:solidFill>
                  <a:srgbClr val="FF0000"/>
                </a:solidFill>
                <a:latin typeface="Arial Narrow" pitchFamily="34" charset="0"/>
              </a:rPr>
              <a:t> 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Mission</a:t>
            </a:r>
          </a:p>
          <a:p>
            <a:pPr lvl="1"/>
            <a:r>
              <a:rPr lang="en-US"/>
              <a:t>The basic purpose of the organization as well as its scope of operations</a:t>
            </a:r>
          </a:p>
          <a:p>
            <a:r>
              <a:rPr lang="en-US"/>
              <a:t>Strategic Vision</a:t>
            </a:r>
          </a:p>
          <a:p>
            <a:pPr lvl="1"/>
            <a:r>
              <a:rPr lang="en-US"/>
              <a:t>A statement about where the company is going and what it can become in the future; clarifies the long-term direction of the company and its strategic intent</a:t>
            </a:r>
          </a:p>
          <a:p>
            <a:r>
              <a:rPr lang="en-US"/>
              <a:t>Core Values</a:t>
            </a:r>
          </a:p>
          <a:p>
            <a:pPr lvl="1"/>
            <a:r>
              <a:rPr lang="en-US"/>
              <a:t>The strong and enduring beliefs and principles that the company uses as a foundation for its decisions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/>
              <a:t>© 2007 Thomson/South-Western. All rights reserved.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/>
              <a:t>2–</a:t>
            </a:r>
            <a:fld id="{C7BFF4A5-EB7C-4E0A-AA87-80FEC42361E6}" type="slidenum">
              <a:rPr lang="en-US"/>
              <a:pPr/>
              <a:t>2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Mission, Vision, and Values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1143000"/>
          </a:xfrm>
        </p:spPr>
        <p:txBody>
          <a:bodyPr/>
          <a:lstStyle/>
          <a:p>
            <a:r>
              <a:rPr lang="en-US" sz="5400" dirty="0"/>
              <a:t>Basic HR </a:t>
            </a:r>
            <a:r>
              <a:rPr lang="en-US" sz="4000" dirty="0"/>
              <a:t>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920085"/>
            <a:ext cx="4419600" cy="4434840"/>
          </a:xfrm>
        </p:spPr>
        <p:txBody>
          <a:bodyPr/>
          <a:lstStyle/>
          <a:p>
            <a:pPr algn="just"/>
            <a:r>
              <a:rPr lang="en-US" sz="2800" dirty="0"/>
              <a:t>HR creates value by engaging in activities that produce the employee behaviors the </a:t>
            </a:r>
            <a:r>
              <a:rPr lang="en-US" sz="2400" dirty="0"/>
              <a:t>organization</a:t>
            </a:r>
            <a:r>
              <a:rPr lang="en-US" sz="2800" dirty="0"/>
              <a:t> needs to achieve its strategic goals.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0"/>
            <a:ext cx="4267200" cy="6858000"/>
          </a:xfrm>
        </p:spPr>
      </p:pic>
    </p:spTree>
    <p:extLst>
      <p:ext uri="{BB962C8B-B14F-4D97-AF65-F5344CB8AC3E}">
        <p14:creationId xmlns:p14="http://schemas.microsoft.com/office/powerpoint/2010/main" val="49616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Strategic Options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For better human resource management in the public sector, the strategic options include the following: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Establishing optimum staffing levels;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Institution of a proper reward system;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Creation of more training opportunities for public officials;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Establishing rewards for good performances, giving promotions based on merit; and De-politicizing the public service;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 Enhancing career counseling and guidance.</a:t>
            </a:r>
          </a:p>
        </p:txBody>
      </p:sp>
    </p:spTree>
    <p:extLst>
      <p:ext uri="{BB962C8B-B14F-4D97-AF65-F5344CB8AC3E}">
        <p14:creationId xmlns:p14="http://schemas.microsoft.com/office/powerpoint/2010/main" val="1031552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en-US" dirty="0">
                <a:solidFill>
                  <a:srgbClr val="002060"/>
                </a:solidFill>
              </a:rPr>
              <a:t>Core Competencies</a:t>
            </a:r>
          </a:p>
          <a:p>
            <a:pPr marL="800100" lvl="1" indent="-342900"/>
            <a:r>
              <a:rPr lang="en-US" dirty="0">
                <a:solidFill>
                  <a:srgbClr val="002060"/>
                </a:solidFill>
              </a:rPr>
              <a:t>Integrated knowledge sets within an organization that distinguish it from its competitors and deliver value to customers.</a:t>
            </a:r>
          </a:p>
          <a:p>
            <a:pPr marL="342900" indent="-342900"/>
            <a:r>
              <a:rPr lang="en-US" dirty="0">
                <a:solidFill>
                  <a:srgbClr val="002060"/>
                </a:solidFill>
              </a:rPr>
              <a:t>Sustained competitive advantage through people is achieved if these human resources:</a:t>
            </a:r>
          </a:p>
          <a:p>
            <a:pPr marL="800100" lvl="1" indent="-342900">
              <a:buFont typeface="Wingdings" pitchFamily="2" charset="2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Are valuable.</a:t>
            </a:r>
          </a:p>
          <a:p>
            <a:pPr marL="800100" lvl="1" indent="-342900">
              <a:buFont typeface="Wingdings" pitchFamily="2" charset="2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Are rare and unavailable to competitors.</a:t>
            </a:r>
          </a:p>
          <a:p>
            <a:pPr marL="800100" lvl="1" indent="-342900">
              <a:buFont typeface="Wingdings" pitchFamily="2" charset="2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Are difficult to imitate.</a:t>
            </a:r>
          </a:p>
          <a:p>
            <a:pPr marL="800100" lvl="1" indent="-342900">
              <a:buFont typeface="Wingdings" pitchFamily="2" charset="2"/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Are organized for synergy.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/>
              <a:t>© 2007 Thomson/South-Western. All rights reserved.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/>
              <a:t>2–</a:t>
            </a:r>
            <a:fld id="{7C087E00-7F5D-478C-9210-B24C4A7F22E7}" type="slidenum">
              <a:rPr lang="en-US"/>
              <a:pPr/>
              <a:t>5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>
                <a:solidFill>
                  <a:srgbClr val="FF0000"/>
                </a:solidFill>
              </a:rPr>
              <a:t>Competitive Advantage through People</a:t>
            </a:r>
          </a:p>
        </p:txBody>
      </p:sp>
    </p:spTree>
    <p:extLst>
      <p:ext uri="{BB962C8B-B14F-4D97-AF65-F5344CB8AC3E}">
        <p14:creationId xmlns:p14="http://schemas.microsoft.com/office/powerpoint/2010/main" val="3097227844"/>
      </p:ext>
    </p:extLst>
  </p:cSld>
  <p:clrMapOvr>
    <a:masterClrMapping/>
  </p:clrMapOvr>
  <p:transition>
    <p:cut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Words>288</Words>
  <Application>Microsoft Office PowerPoint</Application>
  <PresentationFormat>On-screen Show (4:3)</PresentationFormat>
  <Paragraphs>37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Strategic HR Defined</vt:lpstr>
      <vt:lpstr>Mission, Vision, and Values</vt:lpstr>
      <vt:lpstr>Basic HR Concepts</vt:lpstr>
      <vt:lpstr>Strategic Options </vt:lpstr>
      <vt:lpstr>Competitive Advantage through People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 Management: Evolution</dc:title>
  <dc:creator>Probationer</dc:creator>
  <cp:lastModifiedBy>ABC</cp:lastModifiedBy>
  <cp:revision>205</cp:revision>
  <dcterms:created xsi:type="dcterms:W3CDTF">2011-07-20T04:10:29Z</dcterms:created>
  <dcterms:modified xsi:type="dcterms:W3CDTF">2020-05-01T19:53:44Z</dcterms:modified>
</cp:coreProperties>
</file>