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61" r:id="rId6"/>
    <p:sldId id="269" r:id="rId7"/>
    <p:sldId id="267" r:id="rId8"/>
    <p:sldId id="265" r:id="rId9"/>
    <p:sldId id="266"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rmAutofit/>
          </a:bodyPr>
          <a:lstStyle/>
          <a:p>
            <a:r>
              <a:rPr lang="en-US" sz="4800" b="1" dirty="0">
                <a:solidFill>
                  <a:srgbClr val="FF0000"/>
                </a:solidFill>
                <a:latin typeface="Times New Roman" pitchFamily="18" charset="0"/>
                <a:cs typeface="Times New Roman" pitchFamily="18" charset="0"/>
              </a:rPr>
              <a:t>Floating DDS</a:t>
            </a:r>
          </a:p>
        </p:txBody>
      </p:sp>
      <p:sp>
        <p:nvSpPr>
          <p:cNvPr id="3" name="Subtitle 2"/>
          <p:cNvSpPr>
            <a:spLocks noGrp="1"/>
          </p:cNvSpPr>
          <p:nvPr>
            <p:ph type="subTitle" idx="1"/>
          </p:nvPr>
        </p:nvSpPr>
        <p:spPr>
          <a:xfrm>
            <a:off x="685800" y="1600200"/>
            <a:ext cx="7772400" cy="4038599"/>
          </a:xfrm>
        </p:spPr>
        <p:txBody>
          <a:bodyPr>
            <a:normAutofit fontScale="92500" lnSpcReduction="20000"/>
          </a:bodyPr>
          <a:lstStyle/>
          <a:p>
            <a:pPr algn="just"/>
            <a:r>
              <a:rPr lang="en-GB" sz="2400" dirty="0">
                <a:solidFill>
                  <a:schemeClr val="tx1"/>
                </a:solidFill>
                <a:latin typeface="Times New Roman" panose="02020603050405020304" pitchFamily="18" charset="0"/>
                <a:cs typeface="Times New Roman" panose="02020603050405020304" pitchFamily="18" charset="0"/>
              </a:rPr>
              <a:t>Floating systems or dynamically controlled systems are </a:t>
            </a:r>
            <a:r>
              <a:rPr lang="en-GB" sz="2400" dirty="0">
                <a:solidFill>
                  <a:srgbClr val="FF0000"/>
                </a:solidFill>
                <a:latin typeface="Times New Roman" panose="02020603050405020304" pitchFamily="18" charset="0"/>
                <a:cs typeface="Times New Roman" panose="02020603050405020304" pitchFamily="18" charset="0"/>
              </a:rPr>
              <a:t>low-density systems </a:t>
            </a:r>
            <a:r>
              <a:rPr lang="en-GB" sz="2400" dirty="0">
                <a:solidFill>
                  <a:schemeClr val="tx1"/>
                </a:solidFill>
                <a:latin typeface="Times New Roman" panose="02020603050405020304" pitchFamily="18" charset="0"/>
                <a:cs typeface="Times New Roman" panose="02020603050405020304" pitchFamily="18" charset="0"/>
              </a:rPr>
              <a:t>that have sufficiently buoyancy to float over the gastric contents and remain buoyant in the stomach without affecting the gastric emptying rate for a prolonged period of </a:t>
            </a:r>
            <a:r>
              <a:rPr lang="en-GB" sz="2400" dirty="0" smtClean="0">
                <a:solidFill>
                  <a:schemeClr val="tx1"/>
                </a:solidFill>
                <a:latin typeface="Times New Roman" panose="02020603050405020304" pitchFamily="18" charset="0"/>
                <a:cs typeface="Times New Roman" panose="02020603050405020304" pitchFamily="18" charset="0"/>
              </a:rPr>
              <a:t>time. </a:t>
            </a:r>
          </a:p>
          <a:p>
            <a:pPr algn="just"/>
            <a:r>
              <a:rPr lang="en-GB" sz="2400" dirty="0" smtClean="0">
                <a:solidFill>
                  <a:schemeClr val="tx1"/>
                </a:solidFill>
                <a:latin typeface="Times New Roman" panose="02020603050405020304" pitchFamily="18" charset="0"/>
                <a:cs typeface="Times New Roman" panose="02020603050405020304" pitchFamily="18" charset="0"/>
              </a:rPr>
              <a:t>This </a:t>
            </a:r>
            <a:r>
              <a:rPr lang="en-GB" sz="2400" dirty="0">
                <a:solidFill>
                  <a:schemeClr val="tx1"/>
                </a:solidFill>
                <a:latin typeface="Times New Roman" panose="02020603050405020304" pitchFamily="18" charset="0"/>
                <a:cs typeface="Times New Roman" panose="02020603050405020304" pitchFamily="18" charset="0"/>
              </a:rPr>
              <a:t>results in an increased gastric retention time and a better control of the fluctuations in plasma drug concentration. </a:t>
            </a:r>
            <a:endParaRPr lang="en-GB" sz="2400" dirty="0" smtClean="0">
              <a:solidFill>
                <a:schemeClr val="tx1"/>
              </a:solidFill>
              <a:latin typeface="Times New Roman" panose="02020603050405020304" pitchFamily="18" charset="0"/>
              <a:cs typeface="Times New Roman" panose="02020603050405020304" pitchFamily="18" charset="0"/>
            </a:endParaRPr>
          </a:p>
          <a:p>
            <a:pPr algn="just"/>
            <a:r>
              <a:rPr lang="en-GB" sz="2400" dirty="0" smtClean="0">
                <a:solidFill>
                  <a:schemeClr val="tx1"/>
                </a:solidFill>
                <a:latin typeface="Times New Roman" panose="02020603050405020304" pitchFamily="18" charset="0"/>
                <a:cs typeface="Times New Roman" panose="02020603050405020304" pitchFamily="18" charset="0"/>
              </a:rPr>
              <a:t>Many </a:t>
            </a:r>
            <a:r>
              <a:rPr lang="en-GB" sz="2400" dirty="0">
                <a:solidFill>
                  <a:schemeClr val="tx1"/>
                </a:solidFill>
                <a:latin typeface="Times New Roman" panose="02020603050405020304" pitchFamily="18" charset="0"/>
                <a:cs typeface="Times New Roman" panose="02020603050405020304" pitchFamily="18" charset="0"/>
              </a:rPr>
              <a:t>buoyant systems have been developed based on </a:t>
            </a:r>
            <a:endParaRPr lang="en-GB" sz="2400" dirty="0" smtClean="0">
              <a:solidFill>
                <a:schemeClr val="tx1"/>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Granules</a:t>
            </a:r>
            <a:r>
              <a:rPr lang="en-GB" sz="2000" dirty="0">
                <a:solidFill>
                  <a:srgbClr val="FF0000"/>
                </a:solidFill>
                <a:latin typeface="Times New Roman" panose="02020603050405020304" pitchFamily="18" charset="0"/>
                <a:cs typeface="Times New Roman" panose="02020603050405020304" pitchFamily="18" charset="0"/>
              </a:rPr>
              <a:t>, </a:t>
            </a:r>
            <a:endParaRPr lang="en-GB" sz="2000" dirty="0" smtClean="0">
              <a:solidFill>
                <a:srgbClr val="FF0000"/>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Powders</a:t>
            </a:r>
            <a:r>
              <a:rPr lang="en-GB" sz="2000" dirty="0">
                <a:solidFill>
                  <a:srgbClr val="FF0000"/>
                </a:solidFill>
                <a:latin typeface="Times New Roman" panose="02020603050405020304" pitchFamily="18" charset="0"/>
                <a:cs typeface="Times New Roman" panose="02020603050405020304" pitchFamily="18" charset="0"/>
              </a:rPr>
              <a:t>, </a:t>
            </a:r>
            <a:endParaRPr lang="en-GB" sz="2000" dirty="0" smtClean="0">
              <a:solidFill>
                <a:srgbClr val="FF0000"/>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Capsules</a:t>
            </a:r>
            <a:r>
              <a:rPr lang="en-GB" sz="2000" dirty="0">
                <a:solidFill>
                  <a:srgbClr val="FF0000"/>
                </a:solidFill>
                <a:latin typeface="Times New Roman" panose="02020603050405020304" pitchFamily="18" charset="0"/>
                <a:cs typeface="Times New Roman" panose="02020603050405020304" pitchFamily="18" charset="0"/>
              </a:rPr>
              <a:t>, </a:t>
            </a:r>
            <a:endParaRPr lang="en-GB" sz="2000" dirty="0" smtClean="0">
              <a:solidFill>
                <a:srgbClr val="FF0000"/>
              </a:solidFill>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Tablets,</a:t>
            </a: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Laminated films</a:t>
            </a:r>
          </a:p>
          <a:p>
            <a:pPr marL="800100" lvl="1" indent="-342900" algn="just">
              <a:buFont typeface="Arial" panose="020B0604020202020204" pitchFamily="34" charset="0"/>
              <a:buChar char="•"/>
            </a:pPr>
            <a:r>
              <a:rPr lang="en-GB" sz="2000" dirty="0" smtClean="0">
                <a:solidFill>
                  <a:srgbClr val="FF0000"/>
                </a:solidFill>
                <a:latin typeface="Times New Roman" panose="02020603050405020304" pitchFamily="18" charset="0"/>
                <a:cs typeface="Times New Roman" panose="02020603050405020304" pitchFamily="18" charset="0"/>
              </a:rPr>
              <a:t>Hallow </a:t>
            </a:r>
            <a:r>
              <a:rPr lang="en-GB" sz="2000" dirty="0">
                <a:solidFill>
                  <a:srgbClr val="FF0000"/>
                </a:solidFill>
                <a:latin typeface="Times New Roman" panose="02020603050405020304" pitchFamily="18" charset="0"/>
                <a:cs typeface="Times New Roman" panose="02020603050405020304" pitchFamily="18" charset="0"/>
              </a:rPr>
              <a:t>Microspheres</a:t>
            </a:r>
            <a:endParaRPr lang="en-US" sz="20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153400" cy="4708981"/>
          </a:xfrm>
          <a:prstGeom prst="rect">
            <a:avLst/>
          </a:prstGeom>
        </p:spPr>
        <p:txBody>
          <a:bodyPr wrap="square">
            <a:spAutoFit/>
          </a:bodyPr>
          <a:lstStyle/>
          <a:p>
            <a:pPr algn="just"/>
            <a:r>
              <a:rPr lang="en-US" sz="2000" b="1" dirty="0">
                <a:solidFill>
                  <a:srgbClr val="FF0000"/>
                </a:solidFill>
                <a:latin typeface="Times New Roman" pitchFamily="18" charset="0"/>
                <a:cs typeface="Times New Roman" pitchFamily="18" charset="0"/>
              </a:rPr>
              <a:t>Applications of Floating Drug Delivery Systems</a:t>
            </a:r>
            <a:r>
              <a:rPr lang="en-US" sz="2000" b="1" dirty="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Floating drug delivery offers several applications for drugs having poor bioavailability because of the narrow absorption window in the upper part of the gastrointestinal tract. It retains the dosage form at the site of absorption and thus enhances the bioavailability</a:t>
            </a:r>
            <a:r>
              <a:rPr lang="en-US" sz="2000" dirty="0" smtClean="0">
                <a:latin typeface="Times New Roman" pitchFamily="18" charset="0"/>
                <a:cs typeface="Times New Roman" pitchFamily="18" charset="0"/>
              </a:rPr>
              <a:t>.</a:t>
            </a:r>
          </a:p>
          <a:p>
            <a:pPr algn="just"/>
            <a:r>
              <a:rPr lang="en-US" sz="2000" b="1" dirty="0">
                <a:solidFill>
                  <a:srgbClr val="FF0000"/>
                </a:solidFill>
                <a:latin typeface="Times New Roman" pitchFamily="18" charset="0"/>
                <a:cs typeface="Times New Roman" pitchFamily="18" charset="0"/>
              </a:rPr>
              <a:t>Sustained Drug Delivery </a:t>
            </a:r>
            <a:endParaRPr lang="en-US" sz="2000" b="1" dirty="0" smtClean="0">
              <a:solidFill>
                <a:srgbClr val="FF0000"/>
              </a:solidFill>
              <a:latin typeface="Times New Roman" pitchFamily="18" charset="0"/>
              <a:cs typeface="Times New Roman" pitchFamily="18" charset="0"/>
            </a:endParaRPr>
          </a:p>
          <a:p>
            <a:pPr algn="just"/>
            <a:r>
              <a:rPr lang="en-US" sz="2000" b="1" dirty="0" smtClean="0">
                <a:solidFill>
                  <a:srgbClr val="FF0000"/>
                </a:solidFill>
                <a:latin typeface="Times New Roman" pitchFamily="18" charset="0"/>
                <a:cs typeface="Times New Roman" pitchFamily="18" charset="0"/>
              </a:rPr>
              <a:t>FDDS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systems can remain in the stomach for long periods and hence can release the drug over a prolonged period of time. The problem of short gastric residence time encountered with an oral CR formulation hence can be overcome with these systems. </a:t>
            </a: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systems are relatively large in size and passing from the pyloric opening is prohibited.</a:t>
            </a:r>
          </a:p>
          <a:p>
            <a:pPr algn="just"/>
            <a:r>
              <a:rPr lang="en-US" sz="2000" b="1" dirty="0">
                <a:solidFill>
                  <a:srgbClr val="FF0000"/>
                </a:solidFill>
                <a:latin typeface="Times New Roman" pitchFamily="18" charset="0"/>
                <a:cs typeface="Times New Roman" pitchFamily="18" charset="0"/>
              </a:rPr>
              <a:t>Site-Specific Drug Delivery </a:t>
            </a:r>
          </a:p>
          <a:p>
            <a:pPr algn="just"/>
            <a:r>
              <a:rPr lang="en-US" sz="2000" dirty="0">
                <a:latin typeface="Times New Roman" pitchFamily="18" charset="0"/>
                <a:cs typeface="Times New Roman" pitchFamily="18" charset="0"/>
              </a:rPr>
              <a:t>These systems are particularly advantageous for drugs that are specifically absorbed from stomach or the proximal part of the small intestine, </a:t>
            </a:r>
            <a:r>
              <a:rPr lang="en-US" sz="2000" dirty="0" err="1">
                <a:latin typeface="Times New Roman" pitchFamily="18" charset="0"/>
                <a:cs typeface="Times New Roman" pitchFamily="18" charset="0"/>
              </a:rPr>
              <a:t>eg</a:t>
            </a:r>
            <a:r>
              <a:rPr lang="en-US" sz="2000" dirty="0">
                <a:latin typeface="Times New Roman" pitchFamily="18" charset="0"/>
                <a:cs typeface="Times New Roman" pitchFamily="18" charset="0"/>
              </a:rPr>
              <a:t>, </a:t>
            </a:r>
            <a:r>
              <a:rPr lang="en-US" sz="2000" dirty="0">
                <a:solidFill>
                  <a:srgbClr val="FF0000"/>
                </a:solidFill>
                <a:latin typeface="Times New Roman" pitchFamily="18" charset="0"/>
                <a:cs typeface="Times New Roman" pitchFamily="18" charset="0"/>
              </a:rPr>
              <a:t>riboflavin and furosemide</a:t>
            </a:r>
            <a:r>
              <a:rPr lang="en-US" sz="2000" dirty="0" smtClean="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764654"/>
          </a:xfrm>
        </p:spPr>
        <p:txBody>
          <a:bodyPr/>
          <a:lstStyle/>
          <a:p>
            <a:pPr algn="ctr"/>
            <a:r>
              <a:rPr lang="en-GB" b="1" dirty="0" smtClean="0">
                <a:solidFill>
                  <a:srgbClr val="FF0000"/>
                </a:solidFill>
                <a:latin typeface="Times New Roman" panose="02020603050405020304" pitchFamily="18" charset="0"/>
                <a:cs typeface="Times New Roman" panose="02020603050405020304" pitchFamily="18" charset="0"/>
              </a:rPr>
              <a:t>PHYSIOLOGY OF STOMACH </a:t>
            </a:r>
            <a:endParaRPr lang="en-GB"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2089" y="1895748"/>
            <a:ext cx="4634048" cy="3263504"/>
          </a:xfrm>
        </p:spPr>
        <p:txBody>
          <a:bodyPr>
            <a:normAutofit/>
          </a:bodyPr>
          <a:lstStyle/>
          <a:p>
            <a:pPr algn="just"/>
            <a:r>
              <a:rPr lang="en-GB" sz="1500" dirty="0">
                <a:latin typeface="Times New Roman" panose="02020603050405020304" pitchFamily="18" charset="0"/>
                <a:cs typeface="Times New Roman" panose="02020603050405020304" pitchFamily="18" charset="0"/>
              </a:rPr>
              <a:t>In the F</a:t>
            </a:r>
            <a:r>
              <a:rPr lang="en-GB" sz="1500" dirty="0" smtClean="0">
                <a:latin typeface="Times New Roman" panose="02020603050405020304" pitchFamily="18" charset="0"/>
                <a:cs typeface="Times New Roman" panose="02020603050405020304" pitchFamily="18" charset="0"/>
              </a:rPr>
              <a:t>DDS</a:t>
            </a:r>
            <a:r>
              <a:rPr lang="en-GB" sz="1500" dirty="0">
                <a:latin typeface="Times New Roman" panose="02020603050405020304" pitchFamily="18" charset="0"/>
                <a:cs typeface="Times New Roman" panose="02020603050405020304" pitchFamily="18" charset="0"/>
              </a:rPr>
              <a:t>, the stomach has a crucial role; therefore, a good understanding of the anatomy and physiology of the stomach is a prerequisite for successful development of the </a:t>
            </a:r>
            <a:r>
              <a:rPr lang="en-GB" sz="1500" dirty="0" err="1">
                <a:latin typeface="Times New Roman" panose="02020603050405020304" pitchFamily="18" charset="0"/>
                <a:cs typeface="Times New Roman" panose="02020603050405020304" pitchFamily="18" charset="0"/>
              </a:rPr>
              <a:t>gastroretentive</a:t>
            </a:r>
            <a:r>
              <a:rPr lang="en-GB" sz="1500" dirty="0">
                <a:latin typeface="Times New Roman" panose="02020603050405020304" pitchFamily="18" charset="0"/>
                <a:cs typeface="Times New Roman" panose="02020603050405020304" pitchFamily="18" charset="0"/>
              </a:rPr>
              <a:t> dosage form.</a:t>
            </a:r>
          </a:p>
          <a:p>
            <a:pPr algn="just"/>
            <a:r>
              <a:rPr lang="en-GB" sz="1500" dirty="0">
                <a:latin typeface="Times New Roman" panose="02020603050405020304" pitchFamily="18" charset="0"/>
                <a:cs typeface="Times New Roman" panose="02020603050405020304" pitchFamily="18" charset="0"/>
              </a:rPr>
              <a:t>Anatomically, the stomach is divided into </a:t>
            </a:r>
            <a:r>
              <a:rPr lang="en-GB" sz="1500" dirty="0">
                <a:solidFill>
                  <a:srgbClr val="FF0000"/>
                </a:solidFill>
                <a:latin typeface="Times New Roman" panose="02020603050405020304" pitchFamily="18" charset="0"/>
                <a:cs typeface="Times New Roman" panose="02020603050405020304" pitchFamily="18" charset="0"/>
              </a:rPr>
              <a:t>two parts</a:t>
            </a:r>
            <a:r>
              <a:rPr lang="en-GB" sz="1500" dirty="0">
                <a:latin typeface="Times New Roman" panose="02020603050405020304" pitchFamily="18" charset="0"/>
                <a:cs typeface="Times New Roman" panose="02020603050405020304" pitchFamily="18" charset="0"/>
              </a:rPr>
              <a:t>: </a:t>
            </a:r>
          </a:p>
          <a:p>
            <a:pPr algn="just"/>
            <a:r>
              <a:rPr lang="en-GB" sz="1500" dirty="0">
                <a:latin typeface="Times New Roman" panose="02020603050405020304" pitchFamily="18" charset="0"/>
                <a:cs typeface="Times New Roman" panose="02020603050405020304" pitchFamily="18" charset="0"/>
              </a:rPr>
              <a:t>The proximal stomach, which consists of the </a:t>
            </a:r>
            <a:r>
              <a:rPr lang="en-GB" sz="1500" dirty="0">
                <a:solidFill>
                  <a:srgbClr val="FF0000"/>
                </a:solidFill>
                <a:latin typeface="Times New Roman" panose="02020603050405020304" pitchFamily="18" charset="0"/>
                <a:cs typeface="Times New Roman" panose="02020603050405020304" pitchFamily="18" charset="0"/>
              </a:rPr>
              <a:t>fundus</a:t>
            </a:r>
            <a:r>
              <a:rPr lang="en-GB" sz="1500" dirty="0">
                <a:latin typeface="Times New Roman" panose="02020603050405020304" pitchFamily="18" charset="0"/>
                <a:cs typeface="Times New Roman" panose="02020603050405020304" pitchFamily="18" charset="0"/>
              </a:rPr>
              <a:t> and </a:t>
            </a:r>
            <a:r>
              <a:rPr lang="en-GB" sz="1500" dirty="0">
                <a:solidFill>
                  <a:srgbClr val="FF0000"/>
                </a:solidFill>
                <a:latin typeface="Times New Roman" panose="02020603050405020304" pitchFamily="18" charset="0"/>
                <a:cs typeface="Times New Roman" panose="02020603050405020304" pitchFamily="18" charset="0"/>
              </a:rPr>
              <a:t>body</a:t>
            </a:r>
            <a:r>
              <a:rPr lang="en-GB" sz="1500" dirty="0">
                <a:latin typeface="Times New Roman" panose="02020603050405020304" pitchFamily="18" charset="0"/>
                <a:cs typeface="Times New Roman" panose="02020603050405020304" pitchFamily="18" charset="0"/>
              </a:rPr>
              <a:t>; </a:t>
            </a:r>
          </a:p>
          <a:p>
            <a:pPr algn="just"/>
            <a:r>
              <a:rPr lang="en-GB" sz="1500" dirty="0">
                <a:latin typeface="Times New Roman" panose="02020603050405020304" pitchFamily="18" charset="0"/>
                <a:cs typeface="Times New Roman" panose="02020603050405020304" pitchFamily="18" charset="0"/>
              </a:rPr>
              <a:t>The distal stomach, which consists of the </a:t>
            </a:r>
            <a:r>
              <a:rPr lang="en-GB" sz="1500" dirty="0">
                <a:solidFill>
                  <a:srgbClr val="FF0000"/>
                </a:solidFill>
                <a:latin typeface="Times New Roman" panose="02020603050405020304" pitchFamily="18" charset="0"/>
                <a:cs typeface="Times New Roman" panose="02020603050405020304" pitchFamily="18" charset="0"/>
              </a:rPr>
              <a:t>antrum</a:t>
            </a:r>
            <a:r>
              <a:rPr lang="en-GB" sz="1500" dirty="0">
                <a:latin typeface="Times New Roman" panose="02020603050405020304" pitchFamily="18" charset="0"/>
                <a:cs typeface="Times New Roman" panose="02020603050405020304" pitchFamily="18" charset="0"/>
              </a:rPr>
              <a:t> and the </a:t>
            </a:r>
            <a:r>
              <a:rPr lang="en-GB" sz="1500" dirty="0">
                <a:solidFill>
                  <a:srgbClr val="FF0000"/>
                </a:solidFill>
                <a:latin typeface="Times New Roman" panose="02020603050405020304" pitchFamily="18" charset="0"/>
                <a:cs typeface="Times New Roman" panose="02020603050405020304" pitchFamily="18" charset="0"/>
              </a:rPr>
              <a:t>pylorus</a:t>
            </a:r>
            <a:r>
              <a:rPr lang="en-GB" sz="1500" dirty="0">
                <a:latin typeface="Times New Roman" panose="02020603050405020304" pitchFamily="18" charset="0"/>
                <a:cs typeface="Times New Roman" panose="02020603050405020304" pitchFamily="18" charset="0"/>
              </a:rPr>
              <a:t> (Figure 1). </a:t>
            </a:r>
            <a:endParaRPr lang="en-GB" sz="1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5016137" y="1853296"/>
            <a:ext cx="3920819" cy="3177536"/>
          </a:xfrm>
          <a:prstGeom prst="rect">
            <a:avLst/>
          </a:prstGeom>
        </p:spPr>
      </p:pic>
    </p:spTree>
    <p:extLst>
      <p:ext uri="{BB962C8B-B14F-4D97-AF65-F5344CB8AC3E}">
        <p14:creationId xmlns:p14="http://schemas.microsoft.com/office/powerpoint/2010/main" val="3239783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36064"/>
            <a:ext cx="8012430" cy="2316702"/>
          </a:xfrm>
          <a:ln w="38100">
            <a:solidFill>
              <a:schemeClr val="accent1"/>
            </a:solidFill>
          </a:ln>
        </p:spPr>
        <p:txBody>
          <a:bodyPr>
            <a:normAutofit/>
          </a:bodyPr>
          <a:lstStyle/>
          <a:p>
            <a:pPr algn="just"/>
            <a:r>
              <a:rPr lang="en-GB" sz="1350" dirty="0">
                <a:latin typeface="Times New Roman" panose="02020603050405020304" pitchFamily="18" charset="0"/>
                <a:cs typeface="Times New Roman" panose="02020603050405020304" pitchFamily="18" charset="0"/>
              </a:rPr>
              <a:t>The main role of the stomach is to store the food temporarily, grind it, and then slowly release it into the duodenum. </a:t>
            </a:r>
          </a:p>
          <a:p>
            <a:pPr algn="just"/>
            <a:r>
              <a:rPr lang="en-GB" sz="1350" dirty="0">
                <a:latin typeface="Times New Roman" panose="02020603050405020304" pitchFamily="18" charset="0"/>
                <a:cs typeface="Times New Roman" panose="02020603050405020304" pitchFamily="18" charset="0"/>
              </a:rPr>
              <a:t>The fundus and body primarily act as reservoirs for undigested food, whereas the antrum acts as a pump to assist in gastric emptying by a propelling action.</a:t>
            </a:r>
          </a:p>
          <a:p>
            <a:pPr algn="just"/>
            <a:r>
              <a:rPr lang="en-GB" sz="1350" dirty="0">
                <a:latin typeface="Times New Roman" panose="02020603050405020304" pitchFamily="18" charset="0"/>
                <a:cs typeface="Times New Roman" panose="02020603050405020304" pitchFamily="18" charset="0"/>
              </a:rPr>
              <a:t>The mobility pattern of the stomach is termed as the </a:t>
            </a:r>
            <a:r>
              <a:rPr lang="en-GB" sz="1350" b="1" dirty="0">
                <a:solidFill>
                  <a:srgbClr val="FF0000"/>
                </a:solidFill>
                <a:latin typeface="Times New Roman" panose="02020603050405020304" pitchFamily="18" charset="0"/>
                <a:cs typeface="Times New Roman" panose="02020603050405020304" pitchFamily="18" charset="0"/>
              </a:rPr>
              <a:t>migrating myoelectric complex (MMC); </a:t>
            </a:r>
            <a:r>
              <a:rPr lang="en-GB" sz="1350" dirty="0">
                <a:latin typeface="Times New Roman" panose="02020603050405020304" pitchFamily="18" charset="0"/>
                <a:cs typeface="Times New Roman" panose="02020603050405020304" pitchFamily="18" charset="0"/>
              </a:rPr>
              <a:t>the different phases of the MMC are presented in </a:t>
            </a:r>
            <a:r>
              <a:rPr lang="en-GB" sz="1350" dirty="0" smtClean="0">
                <a:latin typeface="Times New Roman" panose="02020603050405020304" pitchFamily="18" charset="0"/>
                <a:cs typeface="Times New Roman" panose="02020603050405020304" pitchFamily="18" charset="0"/>
              </a:rPr>
              <a:t>Table 1. </a:t>
            </a:r>
            <a:endParaRPr lang="en-GB" sz="1350" dirty="0">
              <a:latin typeface="Times New Roman" panose="02020603050405020304" pitchFamily="18" charset="0"/>
              <a:cs typeface="Times New Roman" panose="02020603050405020304" pitchFamily="18" charset="0"/>
            </a:endParaRPr>
          </a:p>
          <a:p>
            <a:pPr algn="just"/>
            <a:r>
              <a:rPr lang="en-GB" sz="1350" dirty="0">
                <a:latin typeface="Times New Roman" panose="02020603050405020304" pitchFamily="18" charset="0"/>
                <a:cs typeface="Times New Roman" panose="02020603050405020304" pitchFamily="18" charset="0"/>
              </a:rPr>
              <a:t>Gastric emptying occurs in both the fed and fasted states, but the pattern of gastric emptying drastically varies between both states. </a:t>
            </a:r>
          </a:p>
          <a:p>
            <a:pPr algn="just"/>
            <a:r>
              <a:rPr lang="en-GB" sz="1350" dirty="0">
                <a:latin typeface="Times New Roman" panose="02020603050405020304" pitchFamily="18" charset="0"/>
                <a:cs typeface="Times New Roman" panose="02020603050405020304" pitchFamily="18" charset="0"/>
              </a:rPr>
              <a:t>In the fasted state, an </a:t>
            </a:r>
            <a:r>
              <a:rPr lang="en-GB" sz="1350" dirty="0" err="1">
                <a:latin typeface="Times New Roman" panose="02020603050405020304" pitchFamily="18" charset="0"/>
                <a:cs typeface="Times New Roman" panose="02020603050405020304" pitchFamily="18" charset="0"/>
              </a:rPr>
              <a:t>interdigestive</a:t>
            </a:r>
            <a:r>
              <a:rPr lang="en-GB" sz="1350" dirty="0">
                <a:latin typeface="Times New Roman" panose="02020603050405020304" pitchFamily="18" charset="0"/>
                <a:cs typeface="Times New Roman" panose="02020603050405020304" pitchFamily="18" charset="0"/>
              </a:rPr>
              <a:t> sequence of electrical events follows in a cyclic manner through both the stomach and the small intestine every 90–120 min</a:t>
            </a:r>
            <a:endParaRPr lang="en-GB" sz="135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1871765" y="3421346"/>
            <a:ext cx="5336906" cy="2403056"/>
          </a:xfrm>
          <a:prstGeom prst="rect">
            <a:avLst/>
          </a:prstGeom>
          <a:ln w="38100">
            <a:solidFill>
              <a:schemeClr val="accent1"/>
            </a:solidFill>
          </a:ln>
        </p:spPr>
      </p:pic>
      <p:sp>
        <p:nvSpPr>
          <p:cNvPr id="5" name="Rounded Rectangle 4"/>
          <p:cNvSpPr/>
          <p:nvPr/>
        </p:nvSpPr>
        <p:spPr>
          <a:xfrm>
            <a:off x="5848895" y="3421347"/>
            <a:ext cx="372291" cy="22808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391031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056" y="1452494"/>
            <a:ext cx="7886700" cy="3010104"/>
          </a:xfrm>
        </p:spPr>
        <p:txBody>
          <a:bodyPr>
            <a:normAutofit/>
          </a:bodyPr>
          <a:lstStyle/>
          <a:p>
            <a:pPr algn="just"/>
            <a:r>
              <a:rPr lang="en-GB" sz="1800" dirty="0">
                <a:latin typeface="Times New Roman" panose="02020603050405020304" pitchFamily="18" charset="0"/>
                <a:cs typeface="Times New Roman" panose="02020603050405020304" pitchFamily="18" charset="0"/>
              </a:rPr>
              <a:t>During the </a:t>
            </a:r>
            <a:r>
              <a:rPr lang="en-GB" sz="1800" dirty="0" err="1">
                <a:latin typeface="Times New Roman" panose="02020603050405020304" pitchFamily="18" charset="0"/>
                <a:cs typeface="Times New Roman" panose="02020603050405020304" pitchFamily="18" charset="0"/>
              </a:rPr>
              <a:t>interdigestive</a:t>
            </a:r>
            <a:r>
              <a:rPr lang="en-GB" sz="1800" dirty="0">
                <a:latin typeface="Times New Roman" panose="02020603050405020304" pitchFamily="18" charset="0"/>
                <a:cs typeface="Times New Roman" panose="02020603050405020304" pitchFamily="18" charset="0"/>
              </a:rPr>
              <a:t> phase, the diameter of the pylorus increases up to approximately </a:t>
            </a:r>
            <a:r>
              <a:rPr lang="en-GB" sz="1800" dirty="0">
                <a:solidFill>
                  <a:srgbClr val="FF0000"/>
                </a:solidFill>
                <a:latin typeface="Times New Roman" panose="02020603050405020304" pitchFamily="18" charset="0"/>
                <a:cs typeface="Times New Roman" panose="02020603050405020304" pitchFamily="18" charset="0"/>
              </a:rPr>
              <a:t>19 mm</a:t>
            </a:r>
            <a:r>
              <a:rPr lang="en-GB" sz="1800" dirty="0">
                <a:latin typeface="Times New Roman" panose="02020603050405020304" pitchFamily="18" charset="0"/>
                <a:cs typeface="Times New Roman" panose="02020603050405020304" pitchFamily="18" charset="0"/>
              </a:rPr>
              <a:t>. </a:t>
            </a:r>
          </a:p>
          <a:p>
            <a:pPr algn="just"/>
            <a:r>
              <a:rPr lang="en-GB" sz="1800" dirty="0">
                <a:latin typeface="Times New Roman" panose="02020603050405020304" pitchFamily="18" charset="0"/>
                <a:cs typeface="Times New Roman" panose="02020603050405020304" pitchFamily="18" charset="0"/>
              </a:rPr>
              <a:t>As a result, </a:t>
            </a:r>
            <a:r>
              <a:rPr lang="en-GB" sz="1800" dirty="0">
                <a:solidFill>
                  <a:srgbClr val="FF0000"/>
                </a:solidFill>
                <a:latin typeface="Times New Roman" panose="02020603050405020304" pitchFamily="18" charset="0"/>
                <a:cs typeface="Times New Roman" panose="02020603050405020304" pitchFamily="18" charset="0"/>
              </a:rPr>
              <a:t>particles smaller </a:t>
            </a:r>
            <a:r>
              <a:rPr lang="en-GB" sz="1800" dirty="0">
                <a:latin typeface="Times New Roman" panose="02020603050405020304" pitchFamily="18" charset="0"/>
                <a:cs typeface="Times New Roman" panose="02020603050405020304" pitchFamily="18" charset="0"/>
              </a:rPr>
              <a:t>than the </a:t>
            </a:r>
            <a:r>
              <a:rPr lang="en-GB" sz="1800" dirty="0">
                <a:solidFill>
                  <a:srgbClr val="FF0000"/>
                </a:solidFill>
                <a:latin typeface="Times New Roman" panose="02020603050405020304" pitchFamily="18" charset="0"/>
                <a:cs typeface="Times New Roman" panose="02020603050405020304" pitchFamily="18" charset="0"/>
              </a:rPr>
              <a:t>diameter</a:t>
            </a:r>
            <a:r>
              <a:rPr lang="en-GB" sz="1800" dirty="0">
                <a:latin typeface="Times New Roman" panose="02020603050405020304" pitchFamily="18" charset="0"/>
                <a:cs typeface="Times New Roman" panose="02020603050405020304" pitchFamily="18" charset="0"/>
              </a:rPr>
              <a:t> of pyloric sphincter can easily evacuate from the pylorus to the duodenum during the </a:t>
            </a:r>
            <a:r>
              <a:rPr lang="en-GB" sz="1800" dirty="0" err="1">
                <a:latin typeface="Times New Roman" panose="02020603050405020304" pitchFamily="18" charset="0"/>
                <a:cs typeface="Times New Roman" panose="02020603050405020304" pitchFamily="18" charset="0"/>
              </a:rPr>
              <a:t>interdigestive</a:t>
            </a:r>
            <a:r>
              <a:rPr lang="en-GB" sz="1800" dirty="0">
                <a:latin typeface="Times New Roman" panose="02020603050405020304" pitchFamily="18" charset="0"/>
                <a:cs typeface="Times New Roman" panose="02020603050405020304" pitchFamily="18" charset="0"/>
              </a:rPr>
              <a:t> phase. </a:t>
            </a:r>
          </a:p>
          <a:p>
            <a:pPr algn="just"/>
            <a:r>
              <a:rPr lang="en-GB" sz="1800" dirty="0">
                <a:latin typeface="Times New Roman" panose="02020603050405020304" pitchFamily="18" charset="0"/>
                <a:cs typeface="Times New Roman" panose="02020603050405020304" pitchFamily="18" charset="0"/>
              </a:rPr>
              <a:t>However, in the fed state, </a:t>
            </a:r>
            <a:r>
              <a:rPr lang="en-GB" sz="1800" dirty="0">
                <a:solidFill>
                  <a:srgbClr val="FF0000"/>
                </a:solidFill>
                <a:latin typeface="Times New Roman" panose="02020603050405020304" pitchFamily="18" charset="0"/>
                <a:cs typeface="Times New Roman" panose="02020603050405020304" pitchFamily="18" charset="0"/>
              </a:rPr>
              <a:t>motor activity* </a:t>
            </a:r>
            <a:r>
              <a:rPr lang="en-GB" sz="1800" dirty="0">
                <a:latin typeface="Times New Roman" panose="02020603050405020304" pitchFamily="18" charset="0"/>
                <a:cs typeface="Times New Roman" panose="02020603050405020304" pitchFamily="18" charset="0"/>
              </a:rPr>
              <a:t>is generated 5–10 min after ingestion of a meal and continues as long as the food remains in the stomach, which can delay the gastric emptying rate</a:t>
            </a:r>
            <a:endParaRPr lang="en-GB" sz="1800" dirty="0">
              <a:latin typeface="Times New Roman" panose="02020603050405020304" pitchFamily="18" charset="0"/>
              <a:cs typeface="Times New Roman" panose="02020603050405020304" pitchFamily="18" charset="0"/>
            </a:endParaRPr>
          </a:p>
        </p:txBody>
      </p:sp>
      <p:sp>
        <p:nvSpPr>
          <p:cNvPr id="4" name="Rectangle 3"/>
          <p:cNvSpPr/>
          <p:nvPr/>
        </p:nvSpPr>
        <p:spPr>
          <a:xfrm>
            <a:off x="1580605" y="4856034"/>
            <a:ext cx="6306095" cy="507831"/>
          </a:xfrm>
          <a:prstGeom prst="rect">
            <a:avLst/>
          </a:prstGeom>
          <a:ln w="38100">
            <a:solidFill>
              <a:srgbClr val="FF0000"/>
            </a:solidFill>
          </a:ln>
        </p:spPr>
        <p:txBody>
          <a:bodyPr wrap="square">
            <a:spAutoFit/>
          </a:bodyPr>
          <a:lstStyle/>
          <a:p>
            <a:pPr algn="ctr"/>
            <a:r>
              <a:rPr lang="en-GB" sz="1350" dirty="0">
                <a:solidFill>
                  <a:srgbClr val="222222"/>
                </a:solidFill>
                <a:latin typeface="Times New Roman" panose="02020603050405020304" pitchFamily="18" charset="0"/>
                <a:cs typeface="Times New Roman" panose="02020603050405020304" pitchFamily="18" charset="0"/>
              </a:rPr>
              <a:t>*It is responsible for the churning of nutrients with secretions to initiate early digestion and empty </a:t>
            </a:r>
            <a:r>
              <a:rPr lang="en-GB" sz="1350" b="1" dirty="0">
                <a:solidFill>
                  <a:srgbClr val="222222"/>
                </a:solidFill>
                <a:latin typeface="Times New Roman" panose="02020603050405020304" pitchFamily="18" charset="0"/>
                <a:cs typeface="Times New Roman" panose="02020603050405020304" pitchFamily="18" charset="0"/>
              </a:rPr>
              <a:t>stomach</a:t>
            </a:r>
            <a:r>
              <a:rPr lang="en-GB" sz="1350" dirty="0">
                <a:solidFill>
                  <a:srgbClr val="222222"/>
                </a:solidFill>
                <a:latin typeface="Times New Roman" panose="02020603050405020304" pitchFamily="18" charset="0"/>
                <a:cs typeface="Times New Roman" panose="02020603050405020304" pitchFamily="18" charset="0"/>
              </a:rPr>
              <a:t> contents into the upper small intestine.</a:t>
            </a:r>
            <a:endParaRPr lang="en-GB"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125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229600" cy="4462760"/>
          </a:xfrm>
          <a:prstGeom prst="rect">
            <a:avLst/>
          </a:prstGeom>
        </p:spPr>
        <p:txBody>
          <a:bodyPr wrap="square">
            <a:spAutoFit/>
          </a:bodyPr>
          <a:lstStyle/>
          <a:p>
            <a:pPr algn="ctr"/>
            <a:r>
              <a:rPr lang="en-US" sz="2000" b="1" dirty="0" smtClean="0">
                <a:solidFill>
                  <a:srgbClr val="FF0000"/>
                </a:solidFill>
                <a:latin typeface="Times New Roman" panose="02020603050405020304" pitchFamily="18" charset="0"/>
                <a:cs typeface="Times New Roman" panose="02020603050405020304" pitchFamily="18" charset="0"/>
              </a:rPr>
              <a:t>CLASSIFICATION OF FLOATING DRUG DELIVERY SYSTEMS</a:t>
            </a:r>
          </a:p>
          <a:p>
            <a:pPr algn="ctr"/>
            <a:endParaRPr lang="en-US" sz="2000" b="1" dirty="0" smtClean="0">
              <a:solidFill>
                <a:srgbClr val="FF0000"/>
              </a:solidFill>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Floating </a:t>
            </a:r>
            <a:r>
              <a:rPr lang="en-US" sz="2000" dirty="0">
                <a:latin typeface="Times New Roman" panose="02020603050405020304" pitchFamily="18" charset="0"/>
                <a:cs typeface="Times New Roman" panose="02020603050405020304" pitchFamily="18" charset="0"/>
              </a:rPr>
              <a:t>drug delivery systems are classified depending on the use of 2 formulation variables: </a:t>
            </a:r>
            <a:endParaRPr lang="en-US" sz="2000" dirty="0" smtClean="0">
              <a:latin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Effervescent </a:t>
            </a:r>
            <a:r>
              <a:rPr lang="en-US" sz="2000" b="1" dirty="0" smtClean="0">
                <a:latin typeface="Times New Roman" panose="02020603050405020304" pitchFamily="18" charset="0"/>
                <a:cs typeface="Times New Roman" panose="02020603050405020304" pitchFamily="18" charset="0"/>
              </a:rPr>
              <a:t>FDDS</a:t>
            </a:r>
          </a:p>
          <a:p>
            <a:pPr marL="800100" lvl="1" indent="-342900" algn="just">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Non effervescent </a:t>
            </a:r>
            <a:r>
              <a:rPr lang="en-US" sz="2000" b="1" dirty="0" smtClean="0">
                <a:latin typeface="Times New Roman" panose="02020603050405020304" pitchFamily="18" charset="0"/>
                <a:cs typeface="Times New Roman" panose="02020603050405020304" pitchFamily="18" charset="0"/>
              </a:rPr>
              <a:t>FDDS</a:t>
            </a:r>
          </a:p>
          <a:p>
            <a:pPr lvl="1" algn="just"/>
            <a:endParaRPr lang="en-US" sz="2000" dirty="0">
              <a:latin typeface="Times New Roman" panose="02020603050405020304" pitchFamily="18" charset="0"/>
              <a:cs typeface="Times New Roman" panose="02020603050405020304" pitchFamily="18" charset="0"/>
            </a:endParaRPr>
          </a:p>
          <a:p>
            <a:pPr algn="ctr"/>
            <a:r>
              <a:rPr lang="en-US" sz="2400" b="1" dirty="0">
                <a:solidFill>
                  <a:srgbClr val="FF0000"/>
                </a:solidFill>
                <a:latin typeface="Times New Roman" panose="02020603050405020304" pitchFamily="18" charset="0"/>
                <a:cs typeface="Times New Roman" panose="02020603050405020304" pitchFamily="18" charset="0"/>
              </a:rPr>
              <a:t>Effervescent Floating Dosage Forms</a:t>
            </a:r>
            <a:r>
              <a:rPr lang="en-US" sz="2000" b="1" dirty="0">
                <a:solidFill>
                  <a:srgbClr val="FF0000"/>
                </a:solidFill>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These are matrix types of systems prepared with the help of swellable polymers such as methylcellulose and chitosan and various effervescent compounds, </a:t>
            </a:r>
            <a:r>
              <a:rPr lang="en-US" sz="2000" dirty="0" err="1">
                <a:latin typeface="Times New Roman" panose="02020603050405020304" pitchFamily="18" charset="0"/>
                <a:cs typeface="Times New Roman" panose="02020603050405020304" pitchFamily="18" charset="0"/>
              </a:rPr>
              <a:t>eg</a:t>
            </a:r>
            <a:r>
              <a:rPr lang="en-US" sz="2000" dirty="0">
                <a:latin typeface="Times New Roman" panose="02020603050405020304" pitchFamily="18" charset="0"/>
                <a:cs typeface="Times New Roman" panose="02020603050405020304" pitchFamily="18" charset="0"/>
              </a:rPr>
              <a:t>, sodium bicarbonate, tartaric acid, and citric acid.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They </a:t>
            </a:r>
            <a:r>
              <a:rPr lang="en-US" sz="2000" dirty="0">
                <a:latin typeface="Times New Roman" panose="02020603050405020304" pitchFamily="18" charset="0"/>
                <a:cs typeface="Times New Roman" panose="02020603050405020304" pitchFamily="18" charset="0"/>
              </a:rPr>
              <a:t>are formulated in such a way that when in contact with the </a:t>
            </a:r>
            <a:r>
              <a:rPr lang="en-US" sz="2000" dirty="0">
                <a:solidFill>
                  <a:srgbClr val="FF0000"/>
                </a:solidFill>
                <a:latin typeface="Times New Roman" panose="02020603050405020304" pitchFamily="18" charset="0"/>
                <a:cs typeface="Times New Roman" panose="02020603050405020304" pitchFamily="18" charset="0"/>
              </a:rPr>
              <a:t>acidic gastric contents,</a:t>
            </a:r>
            <a:r>
              <a:rPr lang="en-US" sz="2000" dirty="0">
                <a:latin typeface="Times New Roman" panose="02020603050405020304" pitchFamily="18" charset="0"/>
                <a:cs typeface="Times New Roman" panose="02020603050405020304" pitchFamily="18" charset="0"/>
              </a:rPr>
              <a:t> CO2 is liberated and gets entrapped in swollen hydrocolloids, which provides buoyancy to the dosage forms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85800"/>
            <a:ext cx="8153400" cy="5078313"/>
          </a:xfrm>
          <a:prstGeom prst="rect">
            <a:avLst/>
          </a:prstGeom>
        </p:spPr>
        <p:txBody>
          <a:bodyPr wrap="square">
            <a:spAutoFit/>
          </a:bodyPr>
          <a:lstStyle/>
          <a:p>
            <a:pPr algn="just"/>
            <a:r>
              <a:rPr lang="en-GB" dirty="0">
                <a:latin typeface="Times New Roman" panose="02020603050405020304" pitchFamily="18" charset="0"/>
                <a:cs typeface="Times New Roman" panose="02020603050405020304" pitchFamily="18" charset="0"/>
              </a:rPr>
              <a:t>The </a:t>
            </a:r>
            <a:r>
              <a:rPr lang="en-GB" dirty="0" err="1">
                <a:latin typeface="Times New Roman" panose="02020603050405020304" pitchFamily="18" charset="0"/>
                <a:cs typeface="Times New Roman" panose="02020603050405020304" pitchFamily="18" charset="0"/>
              </a:rPr>
              <a:t>multiparticulate</a:t>
            </a:r>
            <a:r>
              <a:rPr lang="en-GB" dirty="0">
                <a:latin typeface="Times New Roman" panose="02020603050405020304" pitchFamily="18" charset="0"/>
                <a:cs typeface="Times New Roman" panose="02020603050405020304" pitchFamily="18" charset="0"/>
              </a:rPr>
              <a:t> floating reservoir types of delivery systems may contain double or triple layers.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triple layered tablets may be prepared, which contains </a:t>
            </a:r>
            <a:r>
              <a:rPr lang="en-GB" dirty="0">
                <a:solidFill>
                  <a:srgbClr val="FF0000"/>
                </a:solidFill>
                <a:latin typeface="Times New Roman" panose="02020603050405020304" pitchFamily="18" charset="0"/>
                <a:cs typeface="Times New Roman" panose="02020603050405020304" pitchFamily="18" charset="0"/>
              </a:rPr>
              <a:t>swellable gas generating layer, </a:t>
            </a:r>
            <a:r>
              <a:rPr lang="en-GB" dirty="0">
                <a:latin typeface="Times New Roman" panose="02020603050405020304" pitchFamily="18" charset="0"/>
                <a:cs typeface="Times New Roman" panose="02020603050405020304" pitchFamily="18" charset="0"/>
              </a:rPr>
              <a:t>sustainable approach was utilized in the development of floating or pulsatile drug delivery system based on the coated effervescent core. </a:t>
            </a:r>
            <a:endParaRPr lang="en-GB" dirty="0" smtClean="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dosage form had two layers, </a:t>
            </a:r>
            <a:r>
              <a:rPr lang="en-GB" dirty="0">
                <a:solidFill>
                  <a:srgbClr val="FF0000"/>
                </a:solidFill>
                <a:latin typeface="Times New Roman" panose="02020603050405020304" pitchFamily="18" charset="0"/>
                <a:cs typeface="Times New Roman" panose="02020603050405020304" pitchFamily="18" charset="0"/>
              </a:rPr>
              <a:t>first layer </a:t>
            </a:r>
            <a:r>
              <a:rPr lang="en-GB" dirty="0">
                <a:latin typeface="Times New Roman" panose="02020603050405020304" pitchFamily="18" charset="0"/>
                <a:cs typeface="Times New Roman" panose="02020603050405020304" pitchFamily="18" charset="0"/>
              </a:rPr>
              <a:t>consisted of </a:t>
            </a:r>
            <a:endParaRPr lang="en-GB" dirty="0" smtClean="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GB" dirty="0" smtClean="0">
                <a:solidFill>
                  <a:srgbClr val="FF0000"/>
                </a:solidFill>
                <a:latin typeface="Times New Roman" panose="02020603050405020304" pitchFamily="18" charset="0"/>
                <a:cs typeface="Times New Roman" panose="02020603050405020304" pitchFamily="18" charset="0"/>
              </a:rPr>
              <a:t>drug</a:t>
            </a:r>
            <a:r>
              <a:rPr lang="en-GB" dirty="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GB" dirty="0" smtClean="0">
                <a:solidFill>
                  <a:srgbClr val="FF0000"/>
                </a:solidFill>
                <a:latin typeface="Times New Roman" panose="02020603050405020304" pitchFamily="18" charset="0"/>
                <a:cs typeface="Times New Roman" panose="02020603050405020304" pitchFamily="18" charset="0"/>
              </a:rPr>
              <a:t>cellulose </a:t>
            </a:r>
            <a:r>
              <a:rPr lang="en-GB" dirty="0">
                <a:solidFill>
                  <a:srgbClr val="FF0000"/>
                </a:solidFill>
                <a:latin typeface="Times New Roman" panose="02020603050405020304" pitchFamily="18" charset="0"/>
                <a:cs typeface="Times New Roman" panose="02020603050405020304" pitchFamily="18" charset="0"/>
              </a:rPr>
              <a:t>acetate </a:t>
            </a:r>
            <a:r>
              <a:rPr lang="en-GB" dirty="0">
                <a:latin typeface="Times New Roman" panose="02020603050405020304" pitchFamily="18" charset="0"/>
                <a:cs typeface="Times New Roman" panose="02020603050405020304" pitchFamily="18" charset="0"/>
              </a:rPr>
              <a:t>or </a:t>
            </a:r>
            <a:endParaRPr lang="en-GB" dirty="0" smtClean="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GB" dirty="0" smtClean="0">
                <a:solidFill>
                  <a:srgbClr val="FF0000"/>
                </a:solidFill>
                <a:latin typeface="Times New Roman" panose="02020603050405020304" pitchFamily="18" charset="0"/>
                <a:cs typeface="Times New Roman" panose="02020603050405020304" pitchFamily="18" charset="0"/>
              </a:rPr>
              <a:t>HPMC</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as a </a:t>
            </a:r>
            <a:r>
              <a:rPr lang="en-GB" dirty="0">
                <a:solidFill>
                  <a:srgbClr val="FF0000"/>
                </a:solidFill>
                <a:latin typeface="Times New Roman" panose="02020603050405020304" pitchFamily="18" charset="0"/>
                <a:cs typeface="Times New Roman" panose="02020603050405020304" pitchFamily="18" charset="0"/>
              </a:rPr>
              <a:t>sustained release </a:t>
            </a:r>
            <a:r>
              <a:rPr lang="en-GB" dirty="0">
                <a:latin typeface="Times New Roman" panose="02020603050405020304" pitchFamily="18" charset="0"/>
                <a:cs typeface="Times New Roman" panose="02020603050405020304" pitchFamily="18" charset="0"/>
              </a:rPr>
              <a:t>core and </a:t>
            </a:r>
            <a:endParaRPr lang="en-GB" dirty="0" smtClean="0">
              <a:latin typeface="Times New Roman" panose="02020603050405020304" pitchFamily="18" charset="0"/>
              <a:cs typeface="Times New Roman" panose="02020603050405020304" pitchFamily="18" charset="0"/>
            </a:endParaRPr>
          </a:p>
          <a:p>
            <a:pPr algn="just"/>
            <a:r>
              <a:rPr lang="en-GB" dirty="0" smtClean="0">
                <a:solidFill>
                  <a:srgbClr val="FF0000"/>
                </a:solidFill>
                <a:latin typeface="Times New Roman" panose="02020603050405020304" pitchFamily="18" charset="0"/>
                <a:cs typeface="Times New Roman" panose="02020603050405020304" pitchFamily="18" charset="0"/>
              </a:rPr>
              <a:t>second </a:t>
            </a:r>
            <a:r>
              <a:rPr lang="en-GB" dirty="0">
                <a:solidFill>
                  <a:srgbClr val="FF0000"/>
                </a:solidFill>
                <a:latin typeface="Times New Roman" panose="02020603050405020304" pitchFamily="18" charset="0"/>
                <a:cs typeface="Times New Roman" panose="02020603050405020304" pitchFamily="18" charset="0"/>
              </a:rPr>
              <a:t>layer </a:t>
            </a:r>
            <a:r>
              <a:rPr lang="en-GB" dirty="0">
                <a:latin typeface="Times New Roman" panose="02020603050405020304" pitchFamily="18" charset="0"/>
                <a:cs typeface="Times New Roman" panose="02020603050405020304" pitchFamily="18" charset="0"/>
              </a:rPr>
              <a:t>consisted of effervescent agents, </a:t>
            </a:r>
            <a:endParaRPr lang="en-GB" dirty="0" smtClean="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PEG </a:t>
            </a:r>
            <a:r>
              <a:rPr lang="en-GB" dirty="0">
                <a:latin typeface="Times New Roman" panose="02020603050405020304" pitchFamily="18" charset="0"/>
                <a:cs typeface="Times New Roman" panose="02020603050405020304" pitchFamily="18" charset="0"/>
              </a:rPr>
              <a:t>4000 (4%based on the weight of the second layer) </a:t>
            </a:r>
          </a:p>
          <a:p>
            <a:pPr marL="742950" lvl="1"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lactose </a:t>
            </a:r>
            <a:r>
              <a:rPr lang="en-GB" dirty="0">
                <a:latin typeface="Times New Roman" panose="02020603050405020304" pitchFamily="18" charset="0"/>
                <a:cs typeface="Times New Roman" panose="02020603050405020304" pitchFamily="18" charset="0"/>
              </a:rPr>
              <a:t>or microcrystalline cellulose as filler. </a:t>
            </a:r>
            <a:endParaRPr lang="en-GB" dirty="0" smtClean="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Sodium </a:t>
            </a:r>
            <a:r>
              <a:rPr lang="en-GB" dirty="0">
                <a:latin typeface="Times New Roman" panose="02020603050405020304" pitchFamily="18" charset="0"/>
                <a:cs typeface="Times New Roman" panose="02020603050405020304" pitchFamily="18" charset="0"/>
              </a:rPr>
              <a:t>bicarbonate and citric acid were used as an effervescent agent in a ratio of </a:t>
            </a:r>
            <a:r>
              <a:rPr lang="en-GB" dirty="0">
                <a:solidFill>
                  <a:srgbClr val="FF0000"/>
                </a:solidFill>
                <a:latin typeface="Times New Roman" panose="02020603050405020304" pitchFamily="18" charset="0"/>
                <a:cs typeface="Times New Roman" panose="02020603050405020304" pitchFamily="18" charset="0"/>
              </a:rPr>
              <a:t>1:0. </a:t>
            </a:r>
            <a:r>
              <a:rPr lang="en-GB" dirty="0">
                <a:latin typeface="Times New Roman" panose="02020603050405020304" pitchFamily="18" charset="0"/>
                <a:cs typeface="Times New Roman" panose="02020603050405020304" pitchFamily="18" charset="0"/>
              </a:rPr>
              <a:t>in the concentration of </a:t>
            </a:r>
            <a:r>
              <a:rPr lang="en-GB" dirty="0">
                <a:solidFill>
                  <a:srgbClr val="FF0000"/>
                </a:solidFill>
                <a:latin typeface="Times New Roman" panose="02020603050405020304" pitchFamily="18" charset="0"/>
                <a:cs typeface="Times New Roman" panose="02020603050405020304" pitchFamily="18" charset="0"/>
              </a:rPr>
              <a:t>30-50 % </a:t>
            </a:r>
            <a:r>
              <a:rPr lang="en-GB" dirty="0">
                <a:latin typeface="Times New Roman" panose="02020603050405020304" pitchFamily="18" charset="0"/>
                <a:cs typeface="Times New Roman" panose="02020603050405020304" pitchFamily="18" charset="0"/>
              </a:rPr>
              <a:t>of the w/w of the core. </a:t>
            </a:r>
            <a:endParaRPr lang="en-GB" dirty="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carbon dioxide is generated upon contact with the medium and gets entrapped in the polymeric matrix, which provides buoyancy to the dosage form</a:t>
            </a:r>
            <a:r>
              <a:rPr lang="en-GB"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was observed that addition of </a:t>
            </a:r>
            <a:r>
              <a:rPr lang="en-GB" dirty="0">
                <a:solidFill>
                  <a:srgbClr val="FF0000"/>
                </a:solidFill>
                <a:latin typeface="Times New Roman" panose="02020603050405020304" pitchFamily="18" charset="0"/>
                <a:cs typeface="Times New Roman" panose="02020603050405020304" pitchFamily="18" charset="0"/>
              </a:rPr>
              <a:t>10-20% w/w </a:t>
            </a:r>
            <a:r>
              <a:rPr lang="en-GB" dirty="0">
                <a:latin typeface="Times New Roman" panose="02020603050405020304" pitchFamily="18" charset="0"/>
                <a:cs typeface="Times New Roman" panose="02020603050405020304" pitchFamily="18" charset="0"/>
              </a:rPr>
              <a:t>of HPMC significantly retarded drug release compared to the dosage form without HPMC. </a:t>
            </a:r>
          </a:p>
        </p:txBody>
      </p:sp>
    </p:spTree>
    <p:extLst>
      <p:ext uri="{BB962C8B-B14F-4D97-AF65-F5344CB8AC3E}">
        <p14:creationId xmlns:p14="http://schemas.microsoft.com/office/powerpoint/2010/main" val="4117027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620000" cy="4216539"/>
          </a:xfrm>
          <a:prstGeom prst="rect">
            <a:avLst/>
          </a:prstGeom>
        </p:spPr>
        <p:txBody>
          <a:bodyPr wrap="square">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Non-Effervescent Floating Dosage Forms </a:t>
            </a:r>
          </a:p>
          <a:p>
            <a:pPr algn="just"/>
            <a:r>
              <a:rPr lang="en-US" sz="2000" dirty="0">
                <a:latin typeface="Times New Roman" panose="02020603050405020304" pitchFamily="18" charset="0"/>
                <a:cs typeface="Times New Roman" panose="02020603050405020304" pitchFamily="18" charset="0"/>
              </a:rPr>
              <a:t>Non-effervescent floating dosage forms use a </a:t>
            </a:r>
            <a:r>
              <a:rPr lang="en-US" sz="2000" dirty="0">
                <a:solidFill>
                  <a:srgbClr val="FF0000"/>
                </a:solidFill>
                <a:latin typeface="Times New Roman" panose="02020603050405020304" pitchFamily="18" charset="0"/>
                <a:cs typeface="Times New Roman" panose="02020603050405020304" pitchFamily="18" charset="0"/>
              </a:rPr>
              <a:t>gel forming </a:t>
            </a:r>
            <a:r>
              <a:rPr lang="en-US" sz="2000" dirty="0">
                <a:latin typeface="Times New Roman" panose="02020603050405020304" pitchFamily="18" charset="0"/>
                <a:cs typeface="Times New Roman" panose="02020603050405020304" pitchFamily="18" charset="0"/>
              </a:rPr>
              <a:t>or </a:t>
            </a:r>
            <a:r>
              <a:rPr lang="en-US" sz="2000" dirty="0">
                <a:solidFill>
                  <a:srgbClr val="FF0000"/>
                </a:solidFill>
                <a:latin typeface="Times New Roman" panose="02020603050405020304" pitchFamily="18" charset="0"/>
                <a:cs typeface="Times New Roman" panose="02020603050405020304" pitchFamily="18" charset="0"/>
              </a:rPr>
              <a:t>swellable cellulose </a:t>
            </a:r>
            <a:r>
              <a:rPr lang="en-US" sz="2000" dirty="0">
                <a:latin typeface="Times New Roman" panose="02020603050405020304" pitchFamily="18" charset="0"/>
                <a:cs typeface="Times New Roman" panose="02020603050405020304" pitchFamily="18" charset="0"/>
              </a:rPr>
              <a:t>type of </a:t>
            </a:r>
            <a:r>
              <a:rPr lang="en-US" sz="2000" dirty="0">
                <a:solidFill>
                  <a:srgbClr val="FF0000"/>
                </a:solidFill>
                <a:latin typeface="Times New Roman" panose="02020603050405020304" pitchFamily="18" charset="0"/>
                <a:cs typeface="Times New Roman" panose="02020603050405020304" pitchFamily="18" charset="0"/>
              </a:rPr>
              <a:t>hydrocolloids, polysaccharides, </a:t>
            </a:r>
            <a:r>
              <a:rPr lang="en-US" sz="2000" dirty="0">
                <a:latin typeface="Times New Roman" panose="02020603050405020304" pitchFamily="18" charset="0"/>
                <a:cs typeface="Times New Roman" panose="02020603050405020304" pitchFamily="18" charset="0"/>
              </a:rPr>
              <a:t>and matrix-forming polymers like </a:t>
            </a:r>
            <a:r>
              <a:rPr lang="en-US" sz="2000" dirty="0">
                <a:solidFill>
                  <a:srgbClr val="FF0000"/>
                </a:solidFill>
                <a:latin typeface="Times New Roman" panose="02020603050405020304" pitchFamily="18" charset="0"/>
                <a:cs typeface="Times New Roman" panose="02020603050405020304" pitchFamily="18" charset="0"/>
              </a:rPr>
              <a:t>polycarbonate, </a:t>
            </a:r>
            <a:r>
              <a:rPr lang="en-US" sz="2000" dirty="0" err="1">
                <a:solidFill>
                  <a:srgbClr val="FF0000"/>
                </a:solidFill>
                <a:latin typeface="Times New Roman" panose="02020603050405020304" pitchFamily="18" charset="0"/>
                <a:cs typeface="Times New Roman" panose="02020603050405020304" pitchFamily="18" charset="0"/>
              </a:rPr>
              <a:t>polyacrylate</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polymethacrylate</a:t>
            </a:r>
            <a:r>
              <a:rPr lang="en-US" sz="2000" dirty="0">
                <a:solidFill>
                  <a:srgbClr val="FF0000"/>
                </a:solidFill>
                <a:latin typeface="Times New Roman" panose="02020603050405020304" pitchFamily="18" charset="0"/>
                <a:cs typeface="Times New Roman" panose="02020603050405020304" pitchFamily="18" charset="0"/>
              </a:rPr>
              <a:t>, and polystyrene</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formulation method includes a simple approach of thoroughly mixing the drug and the gel-forming hydrocolloid.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After </a:t>
            </a:r>
            <a:r>
              <a:rPr lang="en-US" sz="2000" dirty="0">
                <a:latin typeface="Times New Roman" panose="02020603050405020304" pitchFamily="18" charset="0"/>
                <a:cs typeface="Times New Roman" panose="02020603050405020304" pitchFamily="18" charset="0"/>
              </a:rPr>
              <a:t>oral administration this dosage form swells in contact with gastric fluids and attains a bulk density </a:t>
            </a:r>
            <a:r>
              <a:rPr lang="en-US" sz="2000" b="1" dirty="0">
                <a:solidFill>
                  <a:srgbClr val="00B050"/>
                </a:solidFill>
                <a:latin typeface="Times New Roman" panose="02020603050405020304" pitchFamily="18" charset="0"/>
                <a:cs typeface="Times New Roman" panose="02020603050405020304" pitchFamily="18" charset="0"/>
              </a:rPr>
              <a:t>of G 1. </a:t>
            </a:r>
            <a:endParaRPr lang="en-US" sz="2000" b="1" dirty="0" smtClean="0">
              <a:solidFill>
                <a:srgbClr val="00B050"/>
              </a:solidFill>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air entrapped within the swollen matrix imparts buoyancy to the dosage form.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so formed swollen gel-like structure acts as a reservoir and allows sustained release of drug through the gelatinous mass.</a:t>
            </a:r>
          </a:p>
        </p:txBody>
      </p:sp>
    </p:spTree>
    <p:extLst>
      <p:ext uri="{BB962C8B-B14F-4D97-AF65-F5344CB8AC3E}">
        <p14:creationId xmlns:p14="http://schemas.microsoft.com/office/powerpoint/2010/main" val="1357165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105400"/>
          </a:xfrm>
        </p:spPr>
        <p:txBody>
          <a:bodyPr>
            <a:normAutofit fontScale="70000" lnSpcReduction="20000"/>
          </a:bodyPr>
          <a:lstStyle/>
          <a:p>
            <a:pPr marL="0" indent="0" algn="ctr">
              <a:buNone/>
            </a:pPr>
            <a:r>
              <a:rPr lang="en-GB" b="1" dirty="0" smtClean="0">
                <a:solidFill>
                  <a:srgbClr val="FF0000"/>
                </a:solidFill>
                <a:latin typeface="Times New Roman" panose="02020603050405020304" pitchFamily="18" charset="0"/>
                <a:cs typeface="Times New Roman" panose="02020603050405020304" pitchFamily="18" charset="0"/>
              </a:rPr>
              <a:t>ADVANTAGES </a:t>
            </a:r>
            <a:r>
              <a:rPr lang="en-GB" b="1" dirty="0">
                <a:solidFill>
                  <a:srgbClr val="FF0000"/>
                </a:solidFill>
                <a:latin typeface="Times New Roman" panose="02020603050405020304" pitchFamily="18" charset="0"/>
                <a:cs typeface="Times New Roman" panose="02020603050405020304" pitchFamily="18" charset="0"/>
              </a:rPr>
              <a:t>OF FDDS </a:t>
            </a:r>
            <a:endParaRPr lang="en-GB" b="1" dirty="0" smtClean="0">
              <a:solidFill>
                <a:srgbClr val="FF0000"/>
              </a:solidFill>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Floating </a:t>
            </a:r>
            <a:r>
              <a:rPr lang="en-GB" dirty="0">
                <a:latin typeface="Times New Roman" panose="02020603050405020304" pitchFamily="18" charset="0"/>
                <a:cs typeface="Times New Roman" panose="02020603050405020304" pitchFamily="18" charset="0"/>
              </a:rPr>
              <a:t>dosage forms such as tablets or capsules will remains in the solution for prolonged time even at the </a:t>
            </a:r>
            <a:r>
              <a:rPr lang="en-GB" dirty="0">
                <a:solidFill>
                  <a:srgbClr val="FF0000"/>
                </a:solidFill>
                <a:latin typeface="Times New Roman" panose="02020603050405020304" pitchFamily="18" charset="0"/>
                <a:cs typeface="Times New Roman" panose="02020603050405020304" pitchFamily="18" charset="0"/>
              </a:rPr>
              <a:t>alkaline pH </a:t>
            </a:r>
            <a:r>
              <a:rPr lang="en-GB" dirty="0">
                <a:latin typeface="Times New Roman" panose="02020603050405020304" pitchFamily="18" charset="0"/>
                <a:cs typeface="Times New Roman" panose="02020603050405020304" pitchFamily="18" charset="0"/>
              </a:rPr>
              <a:t>of the intestine. </a:t>
            </a:r>
          </a:p>
          <a:p>
            <a:pPr algn="just"/>
            <a:r>
              <a:rPr lang="en-GB" dirty="0" smtClean="0">
                <a:latin typeface="Times New Roman" panose="02020603050405020304" pitchFamily="18" charset="0"/>
                <a:cs typeface="Times New Roman" panose="02020603050405020304" pitchFamily="18" charset="0"/>
              </a:rPr>
              <a:t>FDDS </a:t>
            </a:r>
            <a:r>
              <a:rPr lang="en-GB" dirty="0">
                <a:latin typeface="Times New Roman" panose="02020603050405020304" pitchFamily="18" charset="0"/>
                <a:cs typeface="Times New Roman" panose="02020603050405020304" pitchFamily="18" charset="0"/>
              </a:rPr>
              <a:t>are advantageous for drugs meant for local action in the stomach </a:t>
            </a:r>
            <a:r>
              <a:rPr lang="en-GB" dirty="0" err="1">
                <a:latin typeface="Times New Roman" panose="02020603050405020304" pitchFamily="18" charset="0"/>
                <a:cs typeface="Times New Roman" panose="02020603050405020304" pitchFamily="18" charset="0"/>
              </a:rPr>
              <a:t>eg</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Antacids</a:t>
            </a:r>
          </a:p>
          <a:p>
            <a:pPr algn="just"/>
            <a:r>
              <a:rPr lang="en-GB" dirty="0" smtClean="0">
                <a:latin typeface="Times New Roman" panose="02020603050405020304" pitchFamily="18" charset="0"/>
                <a:cs typeface="Times New Roman" panose="02020603050405020304" pitchFamily="18" charset="0"/>
              </a:rPr>
              <a:t>FDDS </a:t>
            </a:r>
            <a:r>
              <a:rPr lang="en-GB" dirty="0">
                <a:latin typeface="Times New Roman" panose="02020603050405020304" pitchFamily="18" charset="0"/>
                <a:cs typeface="Times New Roman" panose="02020603050405020304" pitchFamily="18" charset="0"/>
              </a:rPr>
              <a:t>dosage forms are advantageous in case of vigorous intestinal movement and in </a:t>
            </a:r>
            <a:r>
              <a:rPr lang="en-GB" dirty="0" err="1">
                <a:solidFill>
                  <a:srgbClr val="FF0000"/>
                </a:solidFill>
                <a:latin typeface="Times New Roman" panose="02020603050405020304" pitchFamily="18" charset="0"/>
                <a:cs typeface="Times New Roman" panose="02020603050405020304" pitchFamily="18" charset="0"/>
              </a:rPr>
              <a:t>diarrhea</a:t>
            </a:r>
            <a:r>
              <a:rPr lang="en-GB" dirty="0">
                <a:latin typeface="Times New Roman" panose="02020603050405020304" pitchFamily="18" charset="0"/>
                <a:cs typeface="Times New Roman" panose="02020603050405020304" pitchFamily="18" charset="0"/>
              </a:rPr>
              <a:t> to keep the drug in floating condition in stomach to get a relatively better response. </a:t>
            </a:r>
          </a:p>
          <a:p>
            <a:pPr algn="just"/>
            <a:r>
              <a:rPr lang="en-GB" dirty="0" smtClean="0">
                <a:latin typeface="Times New Roman" panose="02020603050405020304" pitchFamily="18" charset="0"/>
                <a:cs typeface="Times New Roman" panose="02020603050405020304" pitchFamily="18" charset="0"/>
              </a:rPr>
              <a:t>Acidic </a:t>
            </a:r>
            <a:r>
              <a:rPr lang="en-GB" dirty="0">
                <a:latin typeface="Times New Roman" panose="02020603050405020304" pitchFamily="18" charset="0"/>
                <a:cs typeface="Times New Roman" panose="02020603050405020304" pitchFamily="18" charset="0"/>
              </a:rPr>
              <a:t>substance like aspirin causes irritation on the stomach wall when come in contact with it hence; </a:t>
            </a:r>
            <a:r>
              <a:rPr lang="en-GB" dirty="0" smtClean="0">
                <a:solidFill>
                  <a:srgbClr val="FF0000"/>
                </a:solidFill>
                <a:latin typeface="Times New Roman" panose="02020603050405020304" pitchFamily="18" charset="0"/>
                <a:cs typeface="Times New Roman" panose="02020603050405020304" pitchFamily="18" charset="0"/>
              </a:rPr>
              <a:t>FDDS</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formulations may be useful for the administration of aspirin and other similar drugs. </a:t>
            </a:r>
          </a:p>
          <a:p>
            <a:pPr algn="just"/>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FDDS are advantageous for drugs absorbed through the stomach </a:t>
            </a:r>
            <a:r>
              <a:rPr lang="en-GB" dirty="0" err="1">
                <a:latin typeface="Times New Roman" panose="02020603050405020304" pitchFamily="18" charset="0"/>
                <a:cs typeface="Times New Roman" panose="02020603050405020304" pitchFamily="18" charset="0"/>
              </a:rPr>
              <a:t>eg</a:t>
            </a:r>
            <a:r>
              <a:rPr lang="en-GB" dirty="0">
                <a:latin typeface="Times New Roman" panose="02020603050405020304" pitchFamily="18" charset="0"/>
                <a:cs typeface="Times New Roman" panose="02020603050405020304" pitchFamily="18" charset="0"/>
              </a:rPr>
              <a:t>: Ferrous salts, Antacids. </a:t>
            </a:r>
          </a:p>
        </p:txBody>
      </p:sp>
    </p:spTree>
    <p:extLst>
      <p:ext uri="{BB962C8B-B14F-4D97-AF65-F5344CB8AC3E}">
        <p14:creationId xmlns:p14="http://schemas.microsoft.com/office/powerpoint/2010/main" val="1498052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105400"/>
          </a:xfrm>
        </p:spPr>
        <p:txBody>
          <a:bodyPr>
            <a:noAutofit/>
          </a:bodyPr>
          <a:lstStyle/>
          <a:p>
            <a:pPr marL="0" indent="0" algn="ctr">
              <a:buNone/>
            </a:pPr>
            <a:r>
              <a:rPr lang="en-GB" sz="2400" b="1" dirty="0" smtClean="0">
                <a:solidFill>
                  <a:srgbClr val="FF0000"/>
                </a:solidFill>
                <a:latin typeface="Times New Roman" panose="02020603050405020304" pitchFamily="18" charset="0"/>
                <a:cs typeface="Times New Roman" panose="02020603050405020304" pitchFamily="18" charset="0"/>
              </a:rPr>
              <a:t>DISADVANTAGES </a:t>
            </a:r>
            <a:r>
              <a:rPr lang="en-GB" sz="2400" b="1" dirty="0">
                <a:solidFill>
                  <a:srgbClr val="FF0000"/>
                </a:solidFill>
                <a:latin typeface="Times New Roman" panose="02020603050405020304" pitchFamily="18" charset="0"/>
                <a:cs typeface="Times New Roman" panose="02020603050405020304" pitchFamily="18" charset="0"/>
              </a:rPr>
              <a:t>OF FDDS </a:t>
            </a:r>
          </a:p>
          <a:p>
            <a:pPr algn="just"/>
            <a:r>
              <a:rPr lang="en-GB" sz="2000" dirty="0" smtClean="0">
                <a:latin typeface="Times New Roman" panose="02020603050405020304" pitchFamily="18" charset="0"/>
                <a:cs typeface="Times New Roman" panose="02020603050405020304" pitchFamily="18" charset="0"/>
              </a:rPr>
              <a:t>Floating </a:t>
            </a:r>
            <a:r>
              <a:rPr lang="en-GB" sz="2000" dirty="0">
                <a:latin typeface="Times New Roman" panose="02020603050405020304" pitchFamily="18" charset="0"/>
                <a:cs typeface="Times New Roman" panose="02020603050405020304" pitchFamily="18" charset="0"/>
              </a:rPr>
              <a:t>systems are not feasible for those drugs that have solubility or stability problems in gastric fluids. </a:t>
            </a:r>
          </a:p>
          <a:p>
            <a:pPr algn="just"/>
            <a:r>
              <a:rPr lang="en-GB" sz="2000" dirty="0" smtClean="0">
                <a:latin typeface="Times New Roman" panose="02020603050405020304" pitchFamily="18" charset="0"/>
                <a:cs typeface="Times New Roman" panose="02020603050405020304" pitchFamily="18" charset="0"/>
              </a:rPr>
              <a:t>Drugs </a:t>
            </a:r>
            <a:r>
              <a:rPr lang="en-GB" sz="2000" dirty="0">
                <a:latin typeface="Times New Roman" panose="02020603050405020304" pitchFamily="18" charset="0"/>
                <a:cs typeface="Times New Roman" panose="02020603050405020304" pitchFamily="18" charset="0"/>
              </a:rPr>
              <a:t>such as </a:t>
            </a:r>
            <a:r>
              <a:rPr lang="en-GB" sz="2000" dirty="0" err="1">
                <a:latin typeface="Times New Roman" panose="02020603050405020304" pitchFamily="18" charset="0"/>
                <a:cs typeface="Times New Roman" panose="02020603050405020304" pitchFamily="18" charset="0"/>
              </a:rPr>
              <a:t>Nifedipine</a:t>
            </a:r>
            <a:r>
              <a:rPr lang="en-GB" sz="2000" dirty="0">
                <a:latin typeface="Times New Roman" panose="02020603050405020304" pitchFamily="18" charset="0"/>
                <a:cs typeface="Times New Roman" panose="02020603050405020304" pitchFamily="18" charset="0"/>
              </a:rPr>
              <a:t>, which is well absorbed along the entire GI tract and which undergo significant first-pass metabolism, may not be suitable candidates for </a:t>
            </a:r>
            <a:r>
              <a:rPr lang="en-GB" sz="2000" dirty="0">
                <a:solidFill>
                  <a:srgbClr val="FF0000"/>
                </a:solidFill>
                <a:latin typeface="Times New Roman" panose="02020603050405020304" pitchFamily="18" charset="0"/>
                <a:cs typeface="Times New Roman" panose="02020603050405020304" pitchFamily="18" charset="0"/>
              </a:rPr>
              <a:t>FDDS</a:t>
            </a:r>
            <a:r>
              <a:rPr lang="en-GB" sz="2000" dirty="0">
                <a:latin typeface="Times New Roman" panose="02020603050405020304" pitchFamily="18" charset="0"/>
                <a:cs typeface="Times New Roman" panose="02020603050405020304" pitchFamily="18" charset="0"/>
              </a:rPr>
              <a:t> since the slow gastric emptying may lead to reduced systemic bioavailability. Also there are limitations to the applicability of FDDS for drugs that are irritant to gastric mucosa. </a:t>
            </a:r>
          </a:p>
          <a:p>
            <a:pPr algn="just"/>
            <a:r>
              <a:rPr lang="en-GB" sz="2000" dirty="0" smtClean="0">
                <a:latin typeface="Times New Roman" panose="02020603050405020304" pitchFamily="18" charset="0"/>
                <a:cs typeface="Times New Roman" panose="02020603050405020304" pitchFamily="18" charset="0"/>
              </a:rPr>
              <a:t>One </a:t>
            </a:r>
            <a:r>
              <a:rPr lang="en-GB" sz="2000" dirty="0">
                <a:latin typeface="Times New Roman" panose="02020603050405020304" pitchFamily="18" charset="0"/>
                <a:cs typeface="Times New Roman" panose="02020603050405020304" pitchFamily="18" charset="0"/>
              </a:rPr>
              <a:t>of the disadvantages of floating systems is that they require a sufficiently </a:t>
            </a:r>
            <a:r>
              <a:rPr lang="en-GB" sz="2000" dirty="0">
                <a:solidFill>
                  <a:srgbClr val="FF0000"/>
                </a:solidFill>
                <a:latin typeface="Times New Roman" panose="02020603050405020304" pitchFamily="18" charset="0"/>
                <a:cs typeface="Times New Roman" panose="02020603050405020304" pitchFamily="18" charset="0"/>
              </a:rPr>
              <a:t>high level of fluids</a:t>
            </a:r>
            <a:r>
              <a:rPr lang="en-GB" sz="2000" dirty="0">
                <a:latin typeface="Times New Roman" panose="02020603050405020304" pitchFamily="18" charset="0"/>
                <a:cs typeface="Times New Roman" panose="02020603050405020304" pitchFamily="18" charset="0"/>
              </a:rPr>
              <a:t> in the stomach, so that the drug dosages form float therein and work </a:t>
            </a:r>
            <a:r>
              <a:rPr lang="en-GB" sz="2000" dirty="0" smtClean="0">
                <a:latin typeface="Times New Roman" panose="02020603050405020304" pitchFamily="18" charset="0"/>
                <a:cs typeface="Times New Roman" panose="02020603050405020304" pitchFamily="18" charset="0"/>
              </a:rPr>
              <a:t>efficiently</a:t>
            </a:r>
          </a:p>
          <a:p>
            <a:pPr algn="just"/>
            <a:r>
              <a:rPr lang="en-GB" sz="2000" dirty="0">
                <a:latin typeface="Times New Roman" panose="02020603050405020304" pitchFamily="18" charset="0"/>
                <a:cs typeface="Times New Roman" panose="02020603050405020304" pitchFamily="18" charset="0"/>
              </a:rPr>
              <a:t>These systems also require the </a:t>
            </a:r>
            <a:r>
              <a:rPr lang="en-GB" sz="2000" dirty="0">
                <a:solidFill>
                  <a:srgbClr val="FF0000"/>
                </a:solidFill>
                <a:latin typeface="Times New Roman" panose="02020603050405020304" pitchFamily="18" charset="0"/>
                <a:cs typeface="Times New Roman" panose="02020603050405020304" pitchFamily="18" charset="0"/>
              </a:rPr>
              <a:t>presence of food </a:t>
            </a:r>
            <a:r>
              <a:rPr lang="en-GB" sz="2000" dirty="0">
                <a:latin typeface="Times New Roman" panose="02020603050405020304" pitchFamily="18" charset="0"/>
                <a:cs typeface="Times New Roman" panose="02020603050405020304" pitchFamily="18" charset="0"/>
              </a:rPr>
              <a:t>to delay their gastric emptying</a:t>
            </a:r>
          </a:p>
        </p:txBody>
      </p:sp>
    </p:spTree>
    <p:extLst>
      <p:ext uri="{BB962C8B-B14F-4D97-AF65-F5344CB8AC3E}">
        <p14:creationId xmlns:p14="http://schemas.microsoft.com/office/powerpoint/2010/main" val="2449507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1162</Words>
  <Application>Microsoft Office PowerPoint</Application>
  <PresentationFormat>On-screen Show (4:3)</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Floating DDS</vt:lpstr>
      <vt:lpstr>PHYSIOLOGY OF STOMACH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Floating DDS</dc:title>
  <dc:creator>23</dc:creator>
  <cp:lastModifiedBy>Dr. Muhammad Zaman</cp:lastModifiedBy>
  <cp:revision>26</cp:revision>
  <dcterms:created xsi:type="dcterms:W3CDTF">2006-08-16T00:00:00Z</dcterms:created>
  <dcterms:modified xsi:type="dcterms:W3CDTF">2020-03-30T08:39:53Z</dcterms:modified>
</cp:coreProperties>
</file>