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258" r:id="rId3"/>
    <p:sldId id="260" r:id="rId4"/>
    <p:sldId id="262" r:id="rId5"/>
    <p:sldId id="263" r:id="rId6"/>
    <p:sldId id="267" r:id="rId7"/>
    <p:sldId id="275" r:id="rId8"/>
    <p:sldId id="264" r:id="rId9"/>
    <p:sldId id="270" r:id="rId10"/>
    <p:sldId id="268" r:id="rId11"/>
    <p:sldId id="276" r:id="rId12"/>
    <p:sldId id="278" r:id="rId13"/>
    <p:sldId id="269" r:id="rId14"/>
    <p:sldId id="27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62" autoAdjust="0"/>
  </p:normalViewPr>
  <p:slideViewPr>
    <p:cSldViewPr snapToGrid="0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AB5F-097A-42E9-B3E2-F4A6DB1DBF7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4DDA-59FC-4C1B-9FCB-A25EC766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sospas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therosclerosis" TargetMode="External"/><Relationship Id="rId4" Type="http://schemas.openxmlformats.org/officeDocument/2006/relationships/hyperlink" Target="https://en.wikipedia.org/wiki/Coronary_arterie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ATHEROSC…         ARTERIOSCLEROSIS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Unlike typical angina – which is often triggered by exertion or emotional stress - Prinzmetal’s angina almost always occurs when a person is at rest, usually between midnight and early morning. These attacks can be very painful.</a:t>
            </a:r>
          </a:p>
          <a:p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Vasospasm"/>
              </a:rPr>
              <a:t>vasospasm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a narrowing of the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Coronary arteries"/>
              </a:rPr>
              <a:t>coronary arteries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caused by contraction of the smooth muscle tissue in the vessel walls rather than directly by </a:t>
            </a:r>
            <a:r>
              <a:rPr lang="en-US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Atherosclerosis"/>
              </a:rPr>
              <a:t>atherosclerosis</a:t>
            </a:r>
            <a:r>
              <a:rPr lang="en-US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(buildup of fatty plaque and hardening of the arteries).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smtClean="0">
                <a:latin typeface="Helvetica" panose="020B0604020202020204" pitchFamily="34" charset="0"/>
              </a:rPr>
              <a:t>Agents with intrinsic sympathomimetic activity (ISA) such as </a:t>
            </a:r>
            <a:r>
              <a:rPr lang="en-US" sz="1600" b="0" i="1" u="none" strike="noStrike" baseline="0" dirty="0" smtClean="0">
                <a:solidFill>
                  <a:srgbClr val="FF0000"/>
                </a:solidFill>
                <a:latin typeface="Helvetica-Oblique"/>
              </a:rPr>
              <a:t>pindolol</a:t>
            </a:r>
            <a:r>
              <a:rPr lang="en-US" sz="1200" b="0" i="1" u="none" strike="noStrike" baseline="0" dirty="0" smtClean="0">
                <a:latin typeface="Helvetica-Oblique"/>
              </a:rPr>
              <a:t> </a:t>
            </a:r>
            <a:r>
              <a:rPr lang="en-US" sz="1200" b="0" i="0" u="none" strike="noStrike" baseline="0" dirty="0" smtClean="0">
                <a:latin typeface="Helvetica" panose="020B0604020202020204" pitchFamily="34" charset="0"/>
              </a:rPr>
              <a:t>should be avoided in patients with angina and those who have had a MI.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Preload is the end-diastolic volume (EDV) at the beginning of systole. The EDV is directly related to the degree of stretch of the myocardial sarcomeres. This is the basis of the Frank-Starling Law of the Heart. Afterload is the ventricular pressure at the end of systole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86A27-E4BC-45AA-80F7-60DBFCEC033C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5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i="0" dirty="0" smtClean="0">
                <a:solidFill>
                  <a:srgbClr val="545454"/>
                </a:solidFill>
                <a:effectLst/>
                <a:latin typeface="arial" panose="020B0604020202020204" pitchFamily="34" charset="0"/>
              </a:rPr>
              <a:t>coronary arteries (which supply blood to the heart muscle).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245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organic compound </a:t>
            </a:r>
            <a:r>
              <a:rPr lang="en-US" dirty="0" err="1" smtClean="0"/>
              <a:t>citrulline</a:t>
            </a:r>
            <a:r>
              <a:rPr lang="en-US" dirty="0" smtClean="0"/>
              <a:t> is an α-amino acid. Its name is derived from </a:t>
            </a:r>
            <a:r>
              <a:rPr lang="en-US" dirty="0" err="1" smtClean="0"/>
              <a:t>citrullus</a:t>
            </a:r>
            <a:r>
              <a:rPr lang="en-US" dirty="0" smtClean="0"/>
              <a:t>, the Latin word for watermelon, from which it was first isolated in 1914 by Koga and </a:t>
            </a:r>
            <a:r>
              <a:rPr lang="en-US" dirty="0" err="1" smtClean="0"/>
              <a:t>Odake</a:t>
            </a:r>
            <a:r>
              <a:rPr lang="en-US" dirty="0" smtClean="0"/>
              <a:t>. It was finally identified by Wada in 1930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1" u="none" strike="noStrike" baseline="0" dirty="0" err="1" smtClean="0">
                <a:latin typeface="Times-Italic"/>
              </a:rPr>
              <a:t>Ranolazine</a:t>
            </a:r>
            <a:r>
              <a:rPr lang="en-US" sz="1200" b="0" i="1" u="none" strike="noStrike" baseline="0" dirty="0" smtClean="0">
                <a:latin typeface="Times-Italic"/>
              </a:rPr>
              <a:t> and related compounds </a:t>
            </a:r>
            <a:r>
              <a:rPr lang="en-US" sz="1200" b="0" i="0" u="none" strike="noStrike" baseline="0" dirty="0" smtClean="0">
                <a:latin typeface="Times-Roman"/>
              </a:rPr>
              <a:t>(e.g., </a:t>
            </a:r>
            <a:r>
              <a:rPr lang="en-US" sz="1200" b="0" i="0" u="none" strike="noStrike" baseline="0" dirty="0" err="1" smtClean="0">
                <a:latin typeface="Times-Roman"/>
              </a:rPr>
              <a:t>perhexiline</a:t>
            </a:r>
            <a:r>
              <a:rPr lang="en-US" sz="1200" b="0" i="0" u="none" strike="noStrike" baseline="0" dirty="0" smtClean="0">
                <a:latin typeface="Times-Roman"/>
              </a:rPr>
              <a:t>, </a:t>
            </a:r>
            <a:r>
              <a:rPr lang="en-US" sz="1200" b="0" i="0" u="none" strike="noStrike" baseline="0" dirty="0" err="1" smtClean="0">
                <a:latin typeface="Times-Roman"/>
              </a:rPr>
              <a:t>trimetazidine</a:t>
            </a:r>
            <a:r>
              <a:rPr lang="en-US" sz="1200" b="0" i="0" u="none" strike="noStrike" baseline="0" dirty="0" smtClean="0">
                <a:latin typeface="Times-Roman"/>
              </a:rPr>
              <a:t>) </a:t>
            </a:r>
            <a:r>
              <a:rPr lang="en-US" sz="1200" b="0" i="1" u="none" strike="noStrike" baseline="0" dirty="0" smtClean="0">
                <a:latin typeface="Times-Italic"/>
              </a:rPr>
              <a:t>are “metabolic” antianginal drugs that shift myocardial metabolism from free fatty acid oxidation to glucose metabolism, resulting in reduced myocardial O</a:t>
            </a:r>
            <a:r>
              <a:rPr lang="en-US" sz="800" b="0" i="1" u="none" strike="noStrike" baseline="0" dirty="0" smtClean="0">
                <a:latin typeface="Times-Italic"/>
              </a:rPr>
              <a:t>2 </a:t>
            </a:r>
            <a:r>
              <a:rPr lang="en-US" sz="1200" b="0" i="1" u="none" strike="noStrike" baseline="0" dirty="0" smtClean="0">
                <a:latin typeface="Times-Italic"/>
              </a:rPr>
              <a:t>consumption. These agents are not FDA-approved, although </a:t>
            </a:r>
            <a:r>
              <a:rPr lang="en-US" sz="1200" b="0" i="1" u="none" strike="noStrike" baseline="0" dirty="0" err="1" smtClean="0">
                <a:latin typeface="Times-Italic"/>
              </a:rPr>
              <a:t>perhexiline</a:t>
            </a:r>
            <a:r>
              <a:rPr lang="en-US" sz="1200" b="0" i="1" u="none" strike="noStrike" baseline="0" dirty="0" smtClean="0">
                <a:latin typeface="Times-Italic"/>
              </a:rPr>
              <a:t> is available in Australia and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4DDA-59FC-4C1B-9FCB-A25EC766CA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2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2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8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71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7A39-D6FE-4395-8FBA-7245FB60A7CF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A70B-51EC-4325-9232-192FBF55908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0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2B410-7371-4585-B46E-57169ECBE0FE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B758-532A-4897-B5BD-FEA6EBFF751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36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8209-8947-4B36-AB7B-20027BCAFD1E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41D1B-F6B8-4C8B-83B2-945BD343077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7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C309A-E3BD-4029-A876-0FF20A4DA16D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3D9A4-B7C5-49A9-B232-2575014375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4E1F-E499-4FDE-A9AA-6B54DAAA126A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949A-F607-4622-ADAC-8A664FD52D7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5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D6874-79D0-4F37-90EE-325E900D3608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F92E-8AAB-4EC9-9497-44FBE2DD4B7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4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E9C1-D93E-4F89-8CC5-5556CF2A27F5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65D4-A43B-46B7-AB6B-B3B5326ACA8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7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E0E1-AD63-4905-9B06-CEDE9C4B72D4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B0FE-4840-46A0-A540-6035EED62D7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36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07628-7E12-4174-B045-F0CE654E9F46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04149-08F8-4533-88B4-01B5C42F594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12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5BD8-B85F-4429-9606-DC54DD640C6C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562F-3B93-4303-AA2E-A0D156B60D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2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56BC-ED75-43CA-94AD-235391E4C888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8916-DC66-4BA4-8634-D8012391D3D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0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2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60724B-D6C0-4E9E-97D5-FBD6D3A4A9F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92D08F-F542-45D4-B7B1-1E850431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F94AE-5E58-4793-8187-A505BCCFA60D}" type="datetime5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6E0A4-5DB2-4F2A-9E65-72DD55B41556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83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7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95" y="696415"/>
            <a:ext cx="7328620" cy="2281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Ant-</a:t>
            </a:r>
            <a:r>
              <a:rPr lang="en-US" sz="4400" b="1" dirty="0" err="1" smtClean="0"/>
              <a:t>Anginal</a:t>
            </a:r>
            <a:r>
              <a:rPr lang="en-US" sz="4400" b="1" dirty="0" smtClean="0"/>
              <a:t> Drugs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Dr.Taseer Ahmad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Weesam\Desktop\imagesCA9AGY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6270" y="-46365"/>
            <a:ext cx="3023752" cy="252218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270" y="2475817"/>
            <a:ext cx="3425730" cy="40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0"/>
            <a:ext cx="12192000" cy="7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28" y="0"/>
            <a:ext cx="9046029" cy="68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242825" cy="6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407" y="0"/>
            <a:ext cx="998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35" y="104536"/>
            <a:ext cx="11155696" cy="644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42" y="275916"/>
            <a:ext cx="11188954" cy="62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724" y="-1"/>
            <a:ext cx="5390147" cy="68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4" y="232201"/>
            <a:ext cx="10071260" cy="61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Therapeutic strategies</a:t>
            </a:r>
            <a:br>
              <a:rPr lang="en-US" smtClean="0"/>
            </a:br>
            <a:endParaRPr lang="en-US" smtClean="0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382000" cy="5257800"/>
          </a:xfrm>
        </p:spPr>
        <p:txBody>
          <a:bodyPr/>
          <a:lstStyle/>
          <a:p>
            <a:pPr marL="571500" indent="-571500" eaLnBrk="1" hangingPunct="1">
              <a:buNone/>
            </a:pPr>
            <a:r>
              <a:rPr lang="en-US" dirty="0" smtClean="0"/>
              <a:t>There are two treatment options: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Increase blood flow to ischemic heart muscle and/or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dirty="0" smtClean="0"/>
              <a:t>Decrease myocardial oxygen demand</a:t>
            </a:r>
          </a:p>
          <a:p>
            <a:pPr marL="571500" indent="-571500" eaLnBrk="1" hangingPunct="1"/>
            <a:endParaRPr lang="en-US" dirty="0" smtClean="0"/>
          </a:p>
          <a:p>
            <a:pPr marL="571500" indent="-571500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F71171-5AA0-45C5-9FD1-632A2A442C81}" type="datetime5">
              <a:rPr lang="en-US" altLang="en-US">
                <a:solidFill>
                  <a:srgbClr val="FFFFFF"/>
                </a:solidFill>
              </a:rPr>
              <a:pPr>
                <a:defRPr/>
              </a:pPr>
              <a:t>28-Sep-20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0606" t="7378" r="3434"/>
          <a:stretch>
            <a:fillRect/>
          </a:stretch>
        </p:blipFill>
        <p:spPr bwMode="auto">
          <a:xfrm>
            <a:off x="3505200" y="3124200"/>
            <a:ext cx="510745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89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292" y="162560"/>
            <a:ext cx="111794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prstClr val="white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Diseases </a:t>
            </a:r>
            <a:r>
              <a:rPr lang="en-US" sz="2400" dirty="0">
                <a:solidFill>
                  <a:schemeClr val="bg1"/>
                </a:solidFill>
              </a:rPr>
              <a:t>that predispose to angina should be treated as part of a </a:t>
            </a:r>
            <a:r>
              <a:rPr lang="en-US" sz="2400" dirty="0" smtClean="0">
                <a:solidFill>
                  <a:schemeClr val="bg1"/>
                </a:solidFill>
              </a:rPr>
              <a:t>comprehensive therapeutic </a:t>
            </a:r>
            <a:r>
              <a:rPr lang="en-US" sz="2400" dirty="0">
                <a:solidFill>
                  <a:schemeClr val="bg1"/>
                </a:solidFill>
              </a:rPr>
              <a:t>program with the primary goal being to prolong life.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Conditions </a:t>
            </a:r>
            <a:r>
              <a:rPr lang="en-US" sz="2400" dirty="0">
                <a:solidFill>
                  <a:schemeClr val="bg1"/>
                </a:solidFill>
              </a:rPr>
              <a:t>such as </a:t>
            </a:r>
            <a:r>
              <a:rPr lang="en-US" sz="2400" dirty="0" smtClean="0">
                <a:solidFill>
                  <a:schemeClr val="bg1"/>
                </a:solidFill>
              </a:rPr>
              <a:t>hypertension, anemia</a:t>
            </a:r>
            <a:r>
              <a:rPr lang="en-US" sz="2400" dirty="0">
                <a:solidFill>
                  <a:schemeClr val="bg1"/>
                </a:solidFill>
              </a:rPr>
              <a:t>, thyrotoxicosis, obesity, heart failure, cardiac arrhythmias, and acute anxiety can </a:t>
            </a:r>
            <a:r>
              <a:rPr lang="en-US" sz="2400" dirty="0" smtClean="0">
                <a:solidFill>
                  <a:schemeClr val="bg1"/>
                </a:solidFill>
              </a:rPr>
              <a:t>precipitate </a:t>
            </a:r>
            <a:r>
              <a:rPr lang="en-US" sz="2400" dirty="0" err="1" smtClean="0">
                <a:solidFill>
                  <a:schemeClr val="bg1"/>
                </a:solidFill>
              </a:rPr>
              <a:t>anginal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symptoms in many patients.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patient should be asked to stop smoking and </a:t>
            </a:r>
            <a:r>
              <a:rPr lang="en-US" sz="2400" dirty="0" smtClean="0">
                <a:solidFill>
                  <a:schemeClr val="bg1"/>
                </a:solidFill>
              </a:rPr>
              <a:t>overeating; hypertension </a:t>
            </a:r>
            <a:r>
              <a:rPr lang="en-US" sz="2400" dirty="0">
                <a:solidFill>
                  <a:schemeClr val="bg1"/>
                </a:solidFill>
              </a:rPr>
              <a:t>and hyperlipidemia should be corrected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daily </a:t>
            </a:r>
            <a:r>
              <a:rPr lang="en-US" sz="2400" b="1" dirty="0" smtClean="0">
                <a:solidFill>
                  <a:schemeClr val="bg1"/>
                </a:solidFill>
              </a:rPr>
              <a:t>aspirin</a:t>
            </a:r>
            <a:r>
              <a:rPr lang="en-US" sz="2400" dirty="0" smtClean="0">
                <a:solidFill>
                  <a:schemeClr val="bg1"/>
                </a:solidFill>
              </a:rPr>
              <a:t>(or </a:t>
            </a:r>
            <a:r>
              <a:rPr lang="en-US" sz="2400" b="1" dirty="0" err="1">
                <a:solidFill>
                  <a:schemeClr val="bg1"/>
                </a:solidFill>
              </a:rPr>
              <a:t>clopidogrel</a:t>
            </a:r>
            <a:r>
              <a:rPr lang="en-US" sz="2400" b="1" dirty="0">
                <a:solidFill>
                  <a:schemeClr val="bg1"/>
                </a:solidFill>
              </a:rPr>
              <a:t> or </a:t>
            </a:r>
            <a:r>
              <a:rPr lang="en-US" sz="2400" b="1" dirty="0" err="1">
                <a:solidFill>
                  <a:schemeClr val="bg1"/>
                </a:solidFill>
              </a:rPr>
              <a:t>ticlopidine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if aspirin is not </a:t>
            </a:r>
            <a:r>
              <a:rPr lang="en-US" sz="2400" dirty="0" smtClean="0">
                <a:solidFill>
                  <a:schemeClr val="bg1"/>
                </a:solidFill>
              </a:rPr>
              <a:t>tolerated) should </a:t>
            </a:r>
            <a:r>
              <a:rPr lang="en-US" sz="2400" dirty="0">
                <a:solidFill>
                  <a:schemeClr val="bg1"/>
                </a:solidFill>
              </a:rPr>
              <a:t>be prescribed.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Exposure to sympathomimetic agents (e.g., those in nasal decongestants) should be avoided. </a:t>
            </a:r>
            <a:r>
              <a:rPr lang="en-US" sz="2400" dirty="0" smtClean="0">
                <a:solidFill>
                  <a:schemeClr val="bg1"/>
                </a:solidFill>
              </a:rPr>
              <a:t>The use </a:t>
            </a:r>
            <a:r>
              <a:rPr lang="en-US" sz="2400" dirty="0">
                <a:solidFill>
                  <a:schemeClr val="bg1"/>
                </a:solidFill>
              </a:rPr>
              <a:t>of drugs that modify the perception of pain is a poor approach to the treatment of </a:t>
            </a:r>
            <a:r>
              <a:rPr lang="en-US" sz="2400" dirty="0" smtClean="0">
                <a:solidFill>
                  <a:schemeClr val="bg1"/>
                </a:solidFill>
              </a:rPr>
              <a:t>angina because </a:t>
            </a:r>
            <a:r>
              <a:rPr lang="en-US" sz="2400" dirty="0">
                <a:solidFill>
                  <a:schemeClr val="bg1"/>
                </a:solidFill>
              </a:rPr>
              <a:t>the underlying myocardial ischemia is not relieved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(</a:t>
            </a:r>
            <a:r>
              <a:rPr lang="en-US" sz="2400" dirty="0" smtClean="0">
                <a:solidFill>
                  <a:schemeClr val="bg1"/>
                </a:solidFill>
              </a:rPr>
              <a:t>Goodman’s </a:t>
            </a:r>
            <a:r>
              <a:rPr lang="en-US" sz="2400" dirty="0" smtClean="0">
                <a:solidFill>
                  <a:schemeClr val="bg1"/>
                </a:solidFill>
              </a:rPr>
              <a:t>Gillman’s)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948" y="208917"/>
            <a:ext cx="9275136" cy="57547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7948" y="5949792"/>
            <a:ext cx="87932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</a:rPr>
              <a:t>The exception to </a:t>
            </a:r>
            <a:r>
              <a:rPr lang="en-US" dirty="0" smtClean="0">
                <a:latin typeface="Helvetica" panose="020B0604020202020204" pitchFamily="34" charset="0"/>
              </a:rPr>
              <a:t>this rule </a:t>
            </a:r>
            <a:r>
              <a:rPr lang="en-US" dirty="0">
                <a:latin typeface="Helvetica" panose="020B0604020202020204" pitchFamily="34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</a:rPr>
              <a:t>vasospastic</a:t>
            </a:r>
            <a:r>
              <a:rPr lang="en-US" dirty="0">
                <a:latin typeface="Helvetica" panose="020B0604020202020204" pitchFamily="34" charset="0"/>
              </a:rPr>
              <a:t> angina, in which </a:t>
            </a:r>
            <a:r>
              <a:rPr lang="en-US" dirty="0">
                <a:latin typeface="STIXGeneral-Regular"/>
              </a:rPr>
              <a:t>β</a:t>
            </a:r>
            <a:r>
              <a:rPr lang="en-US" dirty="0">
                <a:latin typeface="Helvetica" panose="020B0604020202020204" pitchFamily="34" charset="0"/>
              </a:rPr>
              <a:t>-blockers are ineffective and </a:t>
            </a:r>
            <a:r>
              <a:rPr lang="en-US" dirty="0" smtClean="0">
                <a:latin typeface="Helvetica" panose="020B0604020202020204" pitchFamily="34" charset="0"/>
              </a:rPr>
              <a:t>may actually </a:t>
            </a:r>
            <a:r>
              <a:rPr lang="en-US" dirty="0">
                <a:latin typeface="Helvetica" panose="020B0604020202020204" pitchFamily="34" charset="0"/>
              </a:rPr>
              <a:t>worsen symptoms.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11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1" y="121920"/>
            <a:ext cx="11582400" cy="64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8" y="1054076"/>
            <a:ext cx="10957878" cy="38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Edge">
  <a:themeElements>
    <a:clrScheme name="Edge 4">
      <a:dk1>
        <a:srgbClr val="11054B"/>
      </a:dk1>
      <a:lt1>
        <a:srgbClr val="FFFFFF"/>
      </a:lt1>
      <a:dk2>
        <a:srgbClr val="0000CC"/>
      </a:dk2>
      <a:lt2>
        <a:srgbClr val="FFFFFF"/>
      </a:lt2>
      <a:accent1>
        <a:srgbClr val="FF6600"/>
      </a:accent1>
      <a:accent2>
        <a:srgbClr val="FF33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2D00"/>
      </a:accent6>
      <a:hlink>
        <a:srgbClr val="CC9900"/>
      </a:hlink>
      <a:folHlink>
        <a:srgbClr val="B2B2B2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1824</TotalTime>
  <Words>419</Words>
  <Application>Microsoft Office PowerPoint</Application>
  <PresentationFormat>Widescreen</PresentationFormat>
  <Paragraphs>31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</vt:lpstr>
      <vt:lpstr>Calibri</vt:lpstr>
      <vt:lpstr>Century Gothic</vt:lpstr>
      <vt:lpstr>Garamond</vt:lpstr>
      <vt:lpstr>Helvetica</vt:lpstr>
      <vt:lpstr>Helvetica-Oblique</vt:lpstr>
      <vt:lpstr>STIXGeneral-Regular</vt:lpstr>
      <vt:lpstr>Times-Italic</vt:lpstr>
      <vt:lpstr>Times-Roman</vt:lpstr>
      <vt:lpstr>Wingdings</vt:lpstr>
      <vt:lpstr>Wingdings 3</vt:lpstr>
      <vt:lpstr>Slice</vt:lpstr>
      <vt:lpstr>Edge</vt:lpstr>
      <vt:lpstr>Ant-Anginal Drugs</vt:lpstr>
      <vt:lpstr>PowerPoint Presentation</vt:lpstr>
      <vt:lpstr>PowerPoint Presentation</vt:lpstr>
      <vt:lpstr>PowerPoint Presentation</vt:lpstr>
      <vt:lpstr>Therapeutic strategies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Ant-Anginal Drugs</dc:title>
  <dc:creator>TASEER</dc:creator>
  <cp:lastModifiedBy>Administrator</cp:lastModifiedBy>
  <cp:revision>32</cp:revision>
  <dcterms:created xsi:type="dcterms:W3CDTF">2015-08-03T18:42:08Z</dcterms:created>
  <dcterms:modified xsi:type="dcterms:W3CDTF">2020-09-28T11:26:13Z</dcterms:modified>
</cp:coreProperties>
</file>