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4" r:id="rId7"/>
    <p:sldId id="265"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00E7E1-4FA3-41E1-AA3E-C16098213FE8}"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30053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0E7E1-4FA3-41E1-AA3E-C16098213FE8}"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92322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0E7E1-4FA3-41E1-AA3E-C16098213FE8}"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286310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0E7E1-4FA3-41E1-AA3E-C16098213FE8}"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271106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0E7E1-4FA3-41E1-AA3E-C16098213FE8}"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170963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00E7E1-4FA3-41E1-AA3E-C16098213FE8}"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131381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0E7E1-4FA3-41E1-AA3E-C16098213FE8}"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1417061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0E7E1-4FA3-41E1-AA3E-C16098213FE8}"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416424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0E7E1-4FA3-41E1-AA3E-C16098213FE8}"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721150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0E7E1-4FA3-41E1-AA3E-C16098213FE8}"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2575113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0E7E1-4FA3-41E1-AA3E-C16098213FE8}"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74191-CD82-449D-A562-C36ADEA666D5}" type="slidenum">
              <a:rPr lang="en-US" smtClean="0"/>
              <a:t>‹#›</a:t>
            </a:fld>
            <a:endParaRPr lang="en-US"/>
          </a:p>
        </p:txBody>
      </p:sp>
    </p:spTree>
    <p:extLst>
      <p:ext uri="{BB962C8B-B14F-4D97-AF65-F5344CB8AC3E}">
        <p14:creationId xmlns:p14="http://schemas.microsoft.com/office/powerpoint/2010/main" val="3046779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0E7E1-4FA3-41E1-AA3E-C16098213FE8}" type="datetimeFigureOut">
              <a:rPr lang="en-US" smtClean="0"/>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74191-CD82-449D-A562-C36ADEA666D5}" type="slidenum">
              <a:rPr lang="en-US" smtClean="0"/>
              <a:t>‹#›</a:t>
            </a:fld>
            <a:endParaRPr lang="en-US"/>
          </a:p>
        </p:txBody>
      </p:sp>
    </p:spTree>
    <p:extLst>
      <p:ext uri="{BB962C8B-B14F-4D97-AF65-F5344CB8AC3E}">
        <p14:creationId xmlns:p14="http://schemas.microsoft.com/office/powerpoint/2010/main" val="3756272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5</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Life Tables</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17382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4154984"/>
          </a:xfrm>
          <a:prstGeom prst="rect">
            <a:avLst/>
          </a:prstGeom>
          <a:noFill/>
        </p:spPr>
        <p:txBody>
          <a:bodyPr wrap="square" rtlCol="0">
            <a:spAutoFit/>
          </a:bodyPr>
          <a:lstStyle/>
          <a:p>
            <a:pPr algn="just" fontAlgn="base"/>
            <a:r>
              <a:rPr lang="en-US" sz="2400" b="1" dirty="0">
                <a:latin typeface="Times New Roman" pitchFamily="18" charset="0"/>
                <a:cs typeface="Times New Roman" pitchFamily="18" charset="0"/>
              </a:rPr>
              <a:t>Assumptions of Life Table:</a:t>
            </a:r>
          </a:p>
          <a:p>
            <a:pPr algn="just" fontAlgn="base"/>
            <a:r>
              <a:rPr lang="en-US" sz="2000" dirty="0">
                <a:latin typeface="Times New Roman" pitchFamily="18" charset="0"/>
                <a:cs typeface="Times New Roman" pitchFamily="18" charset="0"/>
              </a:rPr>
              <a:t>A life table is based on the following assumptions:</a:t>
            </a:r>
          </a:p>
          <a:p>
            <a:pPr algn="just" fontAlgn="base"/>
            <a:r>
              <a:rPr lang="en-US" sz="2000" dirty="0">
                <a:latin typeface="Times New Roman" pitchFamily="18" charset="0"/>
                <a:cs typeface="Times New Roman" pitchFamily="18" charset="0"/>
              </a:rPr>
              <a:t>1. A hypothetical cohort of life table usually comprises of 1,000 or 10,000 or  </a:t>
            </a:r>
            <a:r>
              <a:rPr lang="en-US" sz="2000" dirty="0" smtClean="0">
                <a:latin typeface="Times New Roman" pitchFamily="18" charset="0"/>
                <a:cs typeface="Times New Roman" pitchFamily="18" charset="0"/>
              </a:rPr>
              <a:t> 1,00,000 </a:t>
            </a:r>
            <a:r>
              <a:rPr lang="en-US" sz="2000" dirty="0">
                <a:latin typeface="Times New Roman" pitchFamily="18" charset="0"/>
                <a:cs typeface="Times New Roman" pitchFamily="18" charset="0"/>
              </a:rPr>
              <a:t>births.</a:t>
            </a:r>
          </a:p>
          <a:p>
            <a:pPr algn="just" fontAlgn="base"/>
            <a:r>
              <a:rPr lang="en-US" sz="2000" dirty="0">
                <a:latin typeface="Times New Roman" pitchFamily="18" charset="0"/>
                <a:cs typeface="Times New Roman" pitchFamily="18" charset="0"/>
              </a:rPr>
              <a:t>2. The deaths are equally distributed throughout the year.</a:t>
            </a:r>
          </a:p>
          <a:p>
            <a:pPr algn="just" fontAlgn="base"/>
            <a:r>
              <a:rPr lang="en-US" sz="2000" dirty="0">
                <a:latin typeface="Times New Roman" pitchFamily="18" charset="0"/>
                <a:cs typeface="Times New Roman" pitchFamily="18" charset="0"/>
              </a:rPr>
              <a:t>3. The cohort of people diminish gradually by death only.</a:t>
            </a:r>
          </a:p>
          <a:p>
            <a:pPr algn="just" fontAlgn="base"/>
            <a:r>
              <a:rPr lang="en-US" sz="2000" dirty="0">
                <a:latin typeface="Times New Roman" pitchFamily="18" charset="0"/>
                <a:cs typeface="Times New Roman" pitchFamily="18" charset="0"/>
              </a:rPr>
              <a:t>4. The cohort is closed to the in-migration and out-migration.</a:t>
            </a:r>
          </a:p>
          <a:p>
            <a:pPr algn="just" fontAlgn="base"/>
            <a:r>
              <a:rPr lang="en-US" sz="2000" dirty="0">
                <a:latin typeface="Times New Roman" pitchFamily="18" charset="0"/>
                <a:cs typeface="Times New Roman" pitchFamily="18" charset="0"/>
              </a:rPr>
              <a:t>5. The death rate is related to a pre-determined age specific death rate.</a:t>
            </a:r>
          </a:p>
          <a:p>
            <a:pPr algn="just" fontAlgn="base"/>
            <a:r>
              <a:rPr lang="en-US" sz="2000" dirty="0">
                <a:latin typeface="Times New Roman" pitchFamily="18" charset="0"/>
                <a:cs typeface="Times New Roman" pitchFamily="18" charset="0"/>
              </a:rPr>
              <a:t>6. The cohort of persons die at a fixed age which does not change</a:t>
            </a:r>
            <a:r>
              <a:rPr lang="en-US" sz="2000" dirty="0" smtClean="0">
                <a:latin typeface="Times New Roman" pitchFamily="18" charset="0"/>
                <a:cs typeface="Times New Roman" pitchFamily="18" charset="0"/>
              </a:rPr>
              <a:t>.</a:t>
            </a:r>
            <a:endParaRPr lang="en-US" sz="2000" cap="all" dirty="0">
              <a:latin typeface="Times New Roman" pitchFamily="18" charset="0"/>
              <a:cs typeface="Times New Roman" pitchFamily="18" charset="0"/>
            </a:endParaRPr>
          </a:p>
          <a:p>
            <a:pPr algn="just" fontAlgn="base"/>
            <a:r>
              <a:rPr lang="en-US" sz="2000" dirty="0">
                <a:latin typeface="Times New Roman" pitchFamily="18" charset="0"/>
                <a:cs typeface="Times New Roman" pitchFamily="18" charset="0"/>
              </a:rPr>
              <a:t>7. There is no change in death rates overtime.</a:t>
            </a:r>
          </a:p>
          <a:p>
            <a:pPr algn="just" fontAlgn="base"/>
            <a:r>
              <a:rPr lang="en-US" sz="2000" dirty="0">
                <a:latin typeface="Times New Roman" pitchFamily="18" charset="0"/>
                <a:cs typeface="Times New Roman" pitchFamily="18" charset="0"/>
              </a:rPr>
              <a:t>8. The cohort of life tables are generally constructed separately for males and females.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9199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5447645"/>
          </a:xfrm>
          <a:prstGeom prst="rect">
            <a:avLst/>
          </a:prstGeom>
          <a:noFill/>
        </p:spPr>
        <p:txBody>
          <a:bodyPr wrap="square" rtlCol="0">
            <a:spAutoFit/>
          </a:bodyPr>
          <a:lstStyle/>
          <a:p>
            <a:pPr algn="just" fontAlgn="base"/>
            <a:r>
              <a:rPr lang="en-US" sz="2400" b="1" dirty="0" smtClean="0">
                <a:latin typeface="Times New Roman" pitchFamily="18" charset="0"/>
                <a:cs typeface="Times New Roman" pitchFamily="18" charset="0"/>
              </a:rPr>
              <a:t>Importance of Life </a:t>
            </a:r>
            <a:r>
              <a:rPr lang="en-US" sz="2400" b="1" dirty="0" smtClean="0">
                <a:latin typeface="Times New Roman" pitchFamily="18" charset="0"/>
                <a:cs typeface="Times New Roman" pitchFamily="18" charset="0"/>
              </a:rPr>
              <a:t>Tables</a:t>
            </a:r>
          </a:p>
          <a:p>
            <a:pPr algn="just" fontAlgn="base"/>
            <a:r>
              <a:rPr lang="en-US" sz="2000" dirty="0" smtClean="0">
                <a:latin typeface="Times New Roman" pitchFamily="18" charset="0"/>
                <a:cs typeface="Times New Roman" pitchFamily="18" charset="0"/>
              </a:rPr>
              <a:t>We can determine the importance of life tables by the following facts</a:t>
            </a:r>
            <a:endParaRPr lang="en-US" sz="2000" dirty="0">
              <a:latin typeface="Times New Roman" pitchFamily="18" charset="0"/>
              <a:cs typeface="Times New Roman" pitchFamily="18" charset="0"/>
            </a:endParaRPr>
          </a:p>
          <a:p>
            <a:pPr algn="just" fontAlgn="base"/>
            <a:r>
              <a:rPr lang="en-US" sz="2000" b="1" dirty="0">
                <a:latin typeface="Times New Roman" pitchFamily="18" charset="0"/>
                <a:cs typeface="Times New Roman" pitchFamily="18" charset="0"/>
              </a:rPr>
              <a:t>1. </a:t>
            </a:r>
            <a:r>
              <a:rPr lang="en-US" sz="2000" dirty="0">
                <a:latin typeface="Times New Roman" pitchFamily="18" charset="0"/>
                <a:cs typeface="Times New Roman" pitchFamily="18" charset="0"/>
              </a:rPr>
              <a:t>Life table is used to project future population on the basis of the present death rate.</a:t>
            </a:r>
          </a:p>
          <a:p>
            <a:pPr algn="just" fontAlgn="base"/>
            <a:r>
              <a:rPr lang="en-US" sz="2000" b="1" dirty="0">
                <a:latin typeface="Times New Roman" pitchFamily="18" charset="0"/>
                <a:cs typeface="Times New Roman" pitchFamily="18" charset="0"/>
              </a:rPr>
              <a:t>2. </a:t>
            </a:r>
            <a:r>
              <a:rPr lang="en-US" sz="2000" dirty="0">
                <a:latin typeface="Times New Roman" pitchFamily="18" charset="0"/>
                <a:cs typeface="Times New Roman" pitchFamily="18" charset="0"/>
              </a:rPr>
              <a:t>It helps in determining the average expectation of life based on age specific death rates</a:t>
            </a:r>
            <a:r>
              <a:rPr lang="en-US" sz="2000" dirty="0" smtClean="0">
                <a:latin typeface="Times New Roman" pitchFamily="18" charset="0"/>
                <a:cs typeface="Times New Roman" pitchFamily="18" charset="0"/>
              </a:rPr>
              <a:t>.</a:t>
            </a:r>
          </a:p>
          <a:p>
            <a:pPr algn="just" fontAlgn="base"/>
            <a:r>
              <a:rPr lang="en-US" sz="2000" b="1"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The method of constructing a life table can be followed to estimate the cause of specific death rates, male and female death rates, etc.</a:t>
            </a:r>
          </a:p>
          <a:p>
            <a:pPr algn="just" fontAlgn="base"/>
            <a:r>
              <a:rPr lang="en-US" sz="2000" b="1" dirty="0" smtClean="0">
                <a:latin typeface="Times New Roman" pitchFamily="18" charset="0"/>
                <a:cs typeface="Times New Roman" pitchFamily="18" charset="0"/>
              </a:rPr>
              <a:t>4. </a:t>
            </a:r>
            <a:r>
              <a:rPr lang="en-US" sz="2000" dirty="0" smtClean="0">
                <a:latin typeface="Times New Roman" pitchFamily="18" charset="0"/>
                <a:cs typeface="Times New Roman" pitchFamily="18" charset="0"/>
              </a:rPr>
              <a:t>The survival rates in a life table can be used to calculate the net migration rate on the basis of age distribution at 5 or 10 year interval.</a:t>
            </a:r>
          </a:p>
          <a:p>
            <a:pPr algn="just" fontAlgn="base"/>
            <a:r>
              <a:rPr lang="en-US" sz="2000" b="1" dirty="0" smtClean="0">
                <a:latin typeface="Times New Roman" pitchFamily="18" charset="0"/>
                <a:cs typeface="Times New Roman" pitchFamily="18" charset="0"/>
              </a:rPr>
              <a:t>5. </a:t>
            </a:r>
            <a:r>
              <a:rPr lang="en-US" sz="2000" dirty="0" smtClean="0">
                <a:latin typeface="Times New Roman" pitchFamily="18" charset="0"/>
                <a:cs typeface="Times New Roman" pitchFamily="18" charset="0"/>
              </a:rPr>
              <a:t>Life tables can be used to compare population trends at national and international levels.</a:t>
            </a:r>
          </a:p>
          <a:p>
            <a:pPr algn="just" fontAlgn="base"/>
            <a:r>
              <a:rPr lang="en-US" sz="2000" dirty="0" smtClean="0">
                <a:latin typeface="Times New Roman" pitchFamily="18" charset="0"/>
                <a:cs typeface="Times New Roman" pitchFamily="18" charset="0"/>
              </a:rPr>
              <a:t>6. By constructing a life table based on the age at marriage, marriage patterns and changes in them can be estimated.</a:t>
            </a:r>
          </a:p>
          <a:p>
            <a:pPr algn="just" fontAlgn="base"/>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682139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4708981"/>
          </a:xfrm>
          <a:prstGeom prst="rect">
            <a:avLst/>
          </a:prstGeom>
          <a:noFill/>
        </p:spPr>
        <p:txBody>
          <a:bodyPr wrap="square" rtlCol="0">
            <a:spAutoFit/>
          </a:bodyPr>
          <a:lstStyle/>
          <a:p>
            <a:pPr algn="just" fontAlgn="base"/>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b="1" dirty="0" smtClean="0">
                <a:latin typeface="Times New Roman" pitchFamily="18" charset="0"/>
                <a:cs typeface="Times New Roman" pitchFamily="18" charset="0"/>
              </a:rPr>
              <a:t>7</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Instead of a single life table, multiple decrement life tables relating to cause specific death rate, male and female death rates, etc. can be constructed for </a:t>
            </a:r>
            <a:r>
              <a:rPr lang="en-US" sz="2000" dirty="0" smtClean="0">
                <a:latin typeface="Times New Roman" pitchFamily="18" charset="0"/>
                <a:cs typeface="Times New Roman" pitchFamily="18" charset="0"/>
              </a:rPr>
              <a:t>analyzing </a:t>
            </a:r>
            <a:r>
              <a:rPr lang="en-US" sz="2000" dirty="0">
                <a:latin typeface="Times New Roman" pitchFamily="18" charset="0"/>
                <a:cs typeface="Times New Roman" pitchFamily="18" charset="0"/>
              </a:rPr>
              <a:t>socio-economic data in a country.</a:t>
            </a:r>
          </a:p>
          <a:p>
            <a:pPr algn="just" fontAlgn="base"/>
            <a:r>
              <a:rPr lang="en-US" sz="2000" b="1" dirty="0">
                <a:latin typeface="Times New Roman" pitchFamily="18" charset="0"/>
                <a:cs typeface="Times New Roman" pitchFamily="18" charset="0"/>
              </a:rPr>
              <a:t>8. </a:t>
            </a:r>
            <a:r>
              <a:rPr lang="en-US" sz="2000" dirty="0">
                <a:latin typeface="Times New Roman" pitchFamily="18" charset="0"/>
                <a:cs typeface="Times New Roman" pitchFamily="18" charset="0"/>
              </a:rPr>
              <a:t>Life tables are particularly used for formulating family planning </a:t>
            </a:r>
            <a:r>
              <a:rPr lang="en-US" sz="2000" dirty="0" smtClean="0">
                <a:latin typeface="Times New Roman" pitchFamily="18" charset="0"/>
                <a:cs typeface="Times New Roman" pitchFamily="18" charset="0"/>
              </a:rPr>
              <a:t>programs </a:t>
            </a:r>
            <a:r>
              <a:rPr lang="en-US" sz="2000" dirty="0">
                <a:latin typeface="Times New Roman" pitchFamily="18" charset="0"/>
                <a:cs typeface="Times New Roman" pitchFamily="18" charset="0"/>
              </a:rPr>
              <a:t>relating to infant mortality, maternal deaths, health </a:t>
            </a:r>
            <a:r>
              <a:rPr lang="en-US" sz="2000" dirty="0" smtClean="0">
                <a:latin typeface="Times New Roman" pitchFamily="18" charset="0"/>
                <a:cs typeface="Times New Roman" pitchFamily="18" charset="0"/>
              </a:rPr>
              <a:t>programs, </a:t>
            </a:r>
            <a:r>
              <a:rPr lang="en-US" sz="2000" dirty="0">
                <a:latin typeface="Times New Roman" pitchFamily="18" charset="0"/>
                <a:cs typeface="Times New Roman" pitchFamily="18" charset="0"/>
              </a:rPr>
              <a:t>etc. They can also be used for evaluating family planning </a:t>
            </a:r>
            <a:r>
              <a:rPr lang="en-US" sz="2000" dirty="0" smtClean="0">
                <a:latin typeface="Times New Roman" pitchFamily="18" charset="0"/>
                <a:cs typeface="Times New Roman" pitchFamily="18" charset="0"/>
              </a:rPr>
              <a:t>programs.</a:t>
            </a:r>
            <a:endParaRPr lang="en-US" sz="2000" dirty="0">
              <a:latin typeface="Times New Roman" pitchFamily="18" charset="0"/>
              <a:cs typeface="Times New Roman" pitchFamily="18" charset="0"/>
            </a:endParaRPr>
          </a:p>
          <a:p>
            <a:pPr algn="just" fontAlgn="base"/>
            <a:r>
              <a:rPr lang="en-US" sz="2000" b="1" dirty="0">
                <a:latin typeface="Times New Roman" pitchFamily="18" charset="0"/>
                <a:cs typeface="Times New Roman" pitchFamily="18" charset="0"/>
              </a:rPr>
              <a:t>9. </a:t>
            </a:r>
            <a:r>
              <a:rPr lang="en-US" sz="2000" dirty="0">
                <a:latin typeface="Times New Roman" pitchFamily="18" charset="0"/>
                <a:cs typeface="Times New Roman" pitchFamily="18" charset="0"/>
              </a:rPr>
              <a:t>Now a days, life tables are used by life insurance companies in order to estimate the average life expectancy of persons, separately for males and females. They help in determining the amount of premium to be paid by a person falling in a specific age group.</a:t>
            </a:r>
          </a:p>
          <a:p>
            <a:pPr algn="just" fontAlgn="base"/>
            <a:r>
              <a:rPr lang="en-US" sz="2000" dirty="0" smtClean="0">
                <a:latin typeface="Times New Roman" pitchFamily="18" charset="0"/>
                <a:cs typeface="Times New Roman" pitchFamily="18" charset="0"/>
              </a:rPr>
              <a:t>	Besides</a:t>
            </a:r>
            <a:r>
              <a:rPr lang="en-US" sz="2000" dirty="0">
                <a:latin typeface="Times New Roman" pitchFamily="18" charset="0"/>
                <a:cs typeface="Times New Roman" pitchFamily="18" charset="0"/>
              </a:rPr>
              <a:t>, if an insured person dies before the policy matures, the life table provides economic support to the insurance company without facing financial loss and it is able to give the insured amount to the legal heirs of the deceased.</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5957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4462760"/>
          </a:xfrm>
          <a:prstGeom prst="rect">
            <a:avLst/>
          </a:prstGeom>
          <a:noFill/>
        </p:spPr>
        <p:txBody>
          <a:bodyPr wrap="square" rtlCol="0">
            <a:spAutoFit/>
          </a:bodyPr>
          <a:lstStyle/>
          <a:p>
            <a:pPr algn="just" fontAlgn="base"/>
            <a:r>
              <a:rPr lang="en-US" sz="2400" b="1" dirty="0">
                <a:latin typeface="Times New Roman" pitchFamily="18" charset="0"/>
                <a:cs typeface="Times New Roman" pitchFamily="18" charset="0"/>
              </a:rPr>
              <a:t>Survivorship curves</a:t>
            </a:r>
          </a:p>
          <a:p>
            <a:pPr algn="just" fontAlgn="base"/>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life table isn't the easiest thing to read. In fact, I'd rather see all that survival data as a graph—that is, as a </a:t>
            </a:r>
            <a:r>
              <a:rPr lang="en-US" sz="2000" i="1" dirty="0">
                <a:latin typeface="Times New Roman" pitchFamily="18" charset="0"/>
                <a:cs typeface="Times New Roman" pitchFamily="18" charset="0"/>
              </a:rPr>
              <a:t>survivorship curve</a:t>
            </a:r>
            <a:r>
              <a:rPr lang="en-US" sz="2000" dirty="0">
                <a:latin typeface="Times New Roman" pitchFamily="18" charset="0"/>
                <a:cs typeface="Times New Roman" pitchFamily="18" charset="0"/>
              </a:rPr>
              <a:t>.</a:t>
            </a:r>
          </a:p>
          <a:p>
            <a:pPr algn="just" fontAlgn="base"/>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survivorship curve shows what fraction of a starting group is still alive at each successive age. </a:t>
            </a:r>
            <a:endParaRPr lang="en-US" sz="2000" dirty="0" smtClean="0">
              <a:latin typeface="Times New Roman" pitchFamily="18" charset="0"/>
              <a:cs typeface="Times New Roman" pitchFamily="18" charset="0"/>
            </a:endParaRPr>
          </a:p>
          <a:p>
            <a:pPr algn="just" fontAlgn="base"/>
            <a:r>
              <a:rPr lang="en-US" sz="2000" dirty="0" smtClean="0"/>
              <a:t>	</a:t>
            </a:r>
            <a:r>
              <a:rPr lang="en-US" sz="2000" dirty="0" smtClean="0">
                <a:latin typeface="Times New Roman" pitchFamily="18" charset="0"/>
                <a:cs typeface="Times New Roman" pitchFamily="18" charset="0"/>
              </a:rPr>
              <a:t>Survivorship curves are usually created by plotting lx on the y-axis and </a:t>
            </a:r>
            <a:r>
              <a:rPr lang="en-US" sz="2000" dirty="0" smtClean="0">
                <a:latin typeface="Times New Roman" pitchFamily="18" charset="0"/>
                <a:cs typeface="Times New Roman" pitchFamily="18" charset="0"/>
              </a:rPr>
              <a:t>I. </a:t>
            </a:r>
            <a:r>
              <a:rPr lang="en-US" sz="2000" dirty="0" smtClean="0">
                <a:latin typeface="Times New Roman" pitchFamily="18" charset="0"/>
                <a:cs typeface="Times New Roman" pitchFamily="18" charset="0"/>
              </a:rPr>
              <a:t>Occasionally you may see nx plotted on the y-axis. The y-axis is usually logarithmic, i.e., log10 (lx), to allow comparisons among different studies and species. In other words, log transformations standardize the survivorship curve.</a:t>
            </a:r>
          </a:p>
          <a:p>
            <a:pPr algn="just" fontAlgn="base"/>
            <a:r>
              <a:rPr lang="en-US" sz="2000" dirty="0" smtClean="0">
                <a:latin typeface="Times New Roman" pitchFamily="18" charset="0"/>
                <a:cs typeface="Times New Roman" pitchFamily="18" charset="0"/>
              </a:rPr>
              <a:t>	For </a:t>
            </a:r>
            <a:r>
              <a:rPr lang="en-US" sz="2000" dirty="0">
                <a:latin typeface="Times New Roman" pitchFamily="18" charset="0"/>
                <a:cs typeface="Times New Roman" pitchFamily="18" charset="0"/>
              </a:rPr>
              <a:t>example, the survivorship curve for Dall mountain sheep is shown </a:t>
            </a:r>
            <a:r>
              <a:rPr lang="en-US" sz="2000" dirty="0" smtClean="0">
                <a:latin typeface="Times New Roman" pitchFamily="18" charset="0"/>
                <a:cs typeface="Times New Roman" pitchFamily="18" charset="0"/>
              </a:rPr>
              <a:t>in the next slide.</a:t>
            </a:r>
          </a:p>
          <a:p>
            <a:pPr algn="just" fontAlgn="base"/>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graph makes it nice and clear that there's a small dip in sheep survival early on, but most of the sheep die relatively late in life.</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96773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urvivor curve"/>
          <p:cNvPicPr>
            <a:picLocks noGrp="1" noChangeAspect="1"/>
          </p:cNvPicPr>
          <p:nvPr isPhoto="1"/>
        </p:nvPicPr>
        <p:blipFill>
          <a:blip r:embed="rId2" cstate="print">
            <a:lum/>
            <a:extLst>
              <a:ext uri="{28A0092B-C50C-407E-A947-70E740481C1C}">
                <a14:useLocalDpi xmlns:a14="http://schemas.microsoft.com/office/drawing/2010/main" val="0"/>
              </a:ext>
            </a:extLst>
          </a:blip>
          <a:stretch>
            <a:fillRect/>
          </a:stretch>
        </p:blipFill>
        <p:spPr>
          <a:xfrm>
            <a:off x="0" y="1695450"/>
            <a:ext cx="9144000" cy="3467100"/>
          </a:xfrm>
          <a:prstGeom prst="rect">
            <a:avLst/>
          </a:prstGeom>
          <a:noFill/>
          <a:ln>
            <a:noFill/>
          </a:ln>
        </p:spPr>
      </p:pic>
    </p:spTree>
    <p:extLst>
      <p:ext uri="{BB962C8B-B14F-4D97-AF65-F5344CB8AC3E}">
        <p14:creationId xmlns:p14="http://schemas.microsoft.com/office/powerpoint/2010/main" val="2186460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ain"/>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968375"/>
            <a:ext cx="9144000" cy="4921250"/>
          </a:xfrm>
          <a:prstGeom prst="rect">
            <a:avLst/>
          </a:prstGeom>
          <a:noFill/>
          <a:ln>
            <a:noFill/>
          </a:ln>
        </p:spPr>
      </p:pic>
    </p:spTree>
    <p:extLst>
      <p:ext uri="{BB962C8B-B14F-4D97-AF65-F5344CB8AC3E}">
        <p14:creationId xmlns:p14="http://schemas.microsoft.com/office/powerpoint/2010/main" val="3643827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382000" cy="630942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Survivor Curve</a:t>
            </a:r>
          </a:p>
          <a:p>
            <a:pPr algn="just"/>
            <a:r>
              <a:rPr lang="en-US" sz="2000" dirty="0" smtClean="0">
                <a:latin typeface="Times New Roman" pitchFamily="18" charset="0"/>
                <a:cs typeface="Times New Roman" pitchFamily="18" charset="0"/>
              </a:rPr>
              <a:t>	Different </a:t>
            </a:r>
            <a:r>
              <a:rPr lang="en-US" sz="2000" dirty="0">
                <a:latin typeface="Times New Roman" pitchFamily="18" charset="0"/>
                <a:cs typeface="Times New Roman" pitchFamily="18" charset="0"/>
              </a:rPr>
              <a:t>species have differently shaped survivorship curves. In general, we can divide survivorship curves into three types based on their shapes</a:t>
            </a:r>
            <a:r>
              <a:rPr lang="en-US" sz="2000" dirty="0" smtClean="0">
                <a:latin typeface="Times New Roman" pitchFamily="18" charset="0"/>
                <a:cs typeface="Times New Roman" pitchFamily="18" charset="0"/>
              </a:rPr>
              <a:t>:</a:t>
            </a:r>
          </a:p>
          <a:p>
            <a:pPr algn="just" fontAlgn="base"/>
            <a:r>
              <a:rPr lang="en-US" sz="2000" b="1" dirty="0">
                <a:latin typeface="Times New Roman" pitchFamily="18" charset="0"/>
                <a:cs typeface="Times New Roman" pitchFamily="18" charset="0"/>
              </a:rPr>
              <a:t>Type I.</a:t>
            </a:r>
            <a:r>
              <a:rPr lang="en-US" sz="2000" dirty="0">
                <a:latin typeface="Times New Roman" pitchFamily="18" charset="0"/>
                <a:cs typeface="Times New Roman" pitchFamily="18" charset="0"/>
              </a:rPr>
              <a:t> Humans and most primates have a Type I survivorship curve. In a Type I curve, organisms tend not to die when they are young or middle-aged but, instead, die when they become elderly. Species with Type I curves usually have small numbers of offspring and provide lots of parental care to make sure those offspring survive.</a:t>
            </a:r>
          </a:p>
          <a:p>
            <a:pPr algn="just" fontAlgn="base"/>
            <a:r>
              <a:rPr lang="en-US" sz="2000" b="1" dirty="0">
                <a:latin typeface="Times New Roman" pitchFamily="18" charset="0"/>
                <a:cs typeface="Times New Roman" pitchFamily="18" charset="0"/>
              </a:rPr>
              <a:t>Type II.</a:t>
            </a:r>
            <a:r>
              <a:rPr lang="en-US" sz="2000" dirty="0">
                <a:latin typeface="Times New Roman" pitchFamily="18" charset="0"/>
                <a:cs typeface="Times New Roman" pitchFamily="18" charset="0"/>
              </a:rPr>
              <a:t> Many bird species have a Type II survivorship curve. In a Type II curve, organisms die more or less equally at each age interval. Organisms with this type of survivorship curve may also have relatively few offspring and provide significant parental care.</a:t>
            </a:r>
          </a:p>
          <a:p>
            <a:pPr algn="just" fontAlgn="base"/>
            <a:r>
              <a:rPr lang="en-US" sz="2000" b="1" dirty="0">
                <a:latin typeface="Times New Roman" pitchFamily="18" charset="0"/>
                <a:cs typeface="Times New Roman" pitchFamily="18" charset="0"/>
              </a:rPr>
              <a:t>Type III.</a:t>
            </a:r>
            <a:r>
              <a:rPr lang="en-US" sz="2000" dirty="0">
                <a:latin typeface="Times New Roman" pitchFamily="18" charset="0"/>
                <a:cs typeface="Times New Roman" pitchFamily="18" charset="0"/>
              </a:rPr>
              <a:t> Trees, marine invertebrates, and most fish have a Type III survivorship curve. In a Type III curve, very few organisms survive their younger years. However, the lucky ones that make it through youth are likely to have pretty long lives after that. Species with this type of curve usually have lots of offspring at once—such as a tree releasing thousands of seeds—but don't provide much care for the offspring.</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0037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229600" cy="1261884"/>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Task</a:t>
            </a:r>
          </a:p>
          <a:p>
            <a:r>
              <a:rPr lang="en-US" sz="2400" dirty="0" smtClean="0">
                <a:latin typeface="Times New Roman" pitchFamily="18" charset="0"/>
                <a:cs typeface="Times New Roman" pitchFamily="18" charset="0"/>
              </a:rPr>
              <a:t>What is mortality curve? Describe the three types of mortality curves.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71237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302</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6</cp:revision>
  <dcterms:created xsi:type="dcterms:W3CDTF">2020-04-15T04:50:01Z</dcterms:created>
  <dcterms:modified xsi:type="dcterms:W3CDTF">2020-04-16T05:42:48Z</dcterms:modified>
</cp:coreProperties>
</file>