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0" r:id="rId12"/>
    <p:sldId id="269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4"/>
    <p:restoredTop sz="94579"/>
  </p:normalViewPr>
  <p:slideViewPr>
    <p:cSldViewPr snapToGrid="0" snapToObjects="1">
      <p:cViewPr varScale="1">
        <p:scale>
          <a:sx n="74" d="100"/>
          <a:sy n="74" d="100"/>
        </p:scale>
        <p:origin x="-52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8F08A-FD55-6B46-8729-4DC6FFAF698F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AD343-43CE-3144-991D-0A708E5F37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37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2525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4554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4554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4554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4554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4554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455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252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252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252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252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252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252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2525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252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4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3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358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49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22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15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263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03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43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18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C2C25-1C32-6C42-BE17-96D8CB74D6D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7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53" name="TextBox 2"/>
          <p:cNvSpPr txBox="1">
            <a:spLocks noChangeArrowheads="1"/>
          </p:cNvSpPr>
          <p:nvPr/>
        </p:nvSpPr>
        <p:spPr bwMode="auto">
          <a:xfrm>
            <a:off x="2227683" y="3273742"/>
            <a:ext cx="7848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Introduction to Animal Husbandry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418183" y="4041842"/>
            <a:ext cx="74676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418183" y="3235337"/>
            <a:ext cx="74676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2"/>
          <p:cNvSpPr txBox="1">
            <a:spLocks noChangeArrowheads="1"/>
          </p:cNvSpPr>
          <p:nvPr/>
        </p:nvSpPr>
        <p:spPr bwMode="auto">
          <a:xfrm>
            <a:off x="1437349" y="812262"/>
            <a:ext cx="93864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Department of Animal Sciences, UOS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2227683" y="2049691"/>
            <a:ext cx="7848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Reproduction Cycle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3863" y="266046"/>
            <a:ext cx="733425" cy="48577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1324253" y="6296439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431431" y="241251"/>
            <a:ext cx="1618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Blackletter686 BT" panose="03040802020608040804" pitchFamily="66" charset="0"/>
                <a:cs typeface="Times New Roman" panose="02020603050405020304" pitchFamily="18" charset="0"/>
              </a:rPr>
              <a:t>DAS</a:t>
            </a:r>
            <a:endParaRPr lang="en-GB" sz="2800" dirty="0">
              <a:latin typeface="Blackletter686 BT" panose="030408020206080408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533400" y="762000"/>
            <a:ext cx="7848600" cy="5562600"/>
            <a:chOff x="0" y="0"/>
            <a:chExt cx="5215531" cy="3747314"/>
          </a:xfrm>
        </p:grpSpPr>
        <p:sp>
          <p:nvSpPr>
            <p:cNvPr id="4" name="Text Box 18"/>
            <p:cNvSpPr txBox="1">
              <a:spLocks noChangeArrowheads="1"/>
            </p:cNvSpPr>
            <p:nvPr/>
          </p:nvSpPr>
          <p:spPr bwMode="auto">
            <a:xfrm>
              <a:off x="2380891" y="3372928"/>
              <a:ext cx="1005840" cy="3657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>
                  <a:effectLst/>
                  <a:latin typeface="Times New Roman"/>
                  <a:ea typeface="Times New Roman"/>
                </a:rPr>
                <a:t>Insemination</a:t>
              </a:r>
            </a:p>
          </p:txBody>
        </p:sp>
        <p:sp>
          <p:nvSpPr>
            <p:cNvPr id="5" name="Text Box 17"/>
            <p:cNvSpPr txBox="1">
              <a:spLocks noChangeArrowheads="1"/>
            </p:cNvSpPr>
            <p:nvPr/>
          </p:nvSpPr>
          <p:spPr bwMode="auto">
            <a:xfrm>
              <a:off x="4209691" y="3381554"/>
              <a:ext cx="1005840" cy="3657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>
                  <a:effectLst/>
                  <a:latin typeface="Times New Roman"/>
                  <a:ea typeface="Times New Roman"/>
                </a:rPr>
                <a:t>Conception</a:t>
              </a:r>
            </a:p>
          </p:txBody>
        </p:sp>
        <p:sp>
          <p:nvSpPr>
            <p:cNvPr id="6" name="Text Box 21"/>
            <p:cNvSpPr txBox="1">
              <a:spLocks noChangeArrowheads="1"/>
            </p:cNvSpPr>
            <p:nvPr/>
          </p:nvSpPr>
          <p:spPr bwMode="auto">
            <a:xfrm>
              <a:off x="2380891" y="2562045"/>
              <a:ext cx="1005840" cy="5486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>
                  <a:effectLst/>
                  <a:latin typeface="Times New Roman"/>
                  <a:ea typeface="Times New Roman"/>
                </a:rPr>
                <a:t>Fertilization</a:t>
              </a: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>
                  <a:effectLst/>
                  <a:latin typeface="Times New Roman"/>
                  <a:ea typeface="Times New Roman"/>
                </a:rPr>
                <a:t>Failure</a:t>
              </a:r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0" y="2268747"/>
              <a:ext cx="1463040" cy="1371600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GB" sz="1200" b="1" dirty="0">
                  <a:effectLst/>
                  <a:latin typeface="Times New Roman"/>
                  <a:ea typeface="Times New Roman"/>
                </a:rPr>
                <a:t> </a:t>
              </a:r>
              <a:endParaRPr lang="en-US" sz="1200" b="1" dirty="0">
                <a:effectLst/>
                <a:latin typeface="Times New Roman"/>
                <a:ea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GB" sz="1200" b="1" dirty="0">
                  <a:effectLst/>
                  <a:latin typeface="Times New Roman"/>
                  <a:ea typeface="Times New Roman"/>
                </a:rPr>
                <a:t>       </a:t>
              </a:r>
              <a:r>
                <a:rPr lang="en-GB" sz="1200" b="1" dirty="0" err="1">
                  <a:effectLst/>
                  <a:latin typeface="Times New Roman"/>
                  <a:ea typeface="Times New Roman"/>
                </a:rPr>
                <a:t>Estrous</a:t>
              </a:r>
              <a:endParaRPr lang="en-US" sz="1200" b="1" dirty="0">
                <a:effectLst/>
                <a:latin typeface="Times New Roman"/>
                <a:ea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GB" sz="1200" b="1" dirty="0">
                  <a:effectLst/>
                  <a:latin typeface="Times New Roman"/>
                  <a:ea typeface="Times New Roman"/>
                </a:rPr>
                <a:t>        Cycle</a:t>
              </a:r>
              <a:endParaRPr lang="en-US" sz="1200" b="1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" name="Text Box 30"/>
            <p:cNvSpPr txBox="1">
              <a:spLocks noChangeArrowheads="1"/>
            </p:cNvSpPr>
            <p:nvPr/>
          </p:nvSpPr>
          <p:spPr bwMode="auto">
            <a:xfrm>
              <a:off x="4209691" y="1647645"/>
              <a:ext cx="1005840" cy="3657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>
                  <a:effectLst/>
                  <a:latin typeface="Times New Roman"/>
                  <a:ea typeface="Times New Roman"/>
                </a:rPr>
                <a:t>Gestation</a:t>
              </a:r>
            </a:p>
          </p:txBody>
        </p:sp>
        <p:sp>
          <p:nvSpPr>
            <p:cNvPr id="10" name="Text Box 29"/>
            <p:cNvSpPr txBox="1">
              <a:spLocks noChangeArrowheads="1"/>
            </p:cNvSpPr>
            <p:nvPr/>
          </p:nvSpPr>
          <p:spPr bwMode="auto">
            <a:xfrm>
              <a:off x="2380891" y="1811547"/>
              <a:ext cx="1005840" cy="5486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>
                  <a:effectLst/>
                  <a:latin typeface="Times New Roman"/>
                  <a:ea typeface="Times New Roman"/>
                </a:rPr>
                <a:t>Embryonic</a:t>
              </a: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>
                  <a:effectLst/>
                  <a:latin typeface="Times New Roman"/>
                  <a:ea typeface="Times New Roman"/>
                </a:rPr>
                <a:t>Death</a:t>
              </a:r>
            </a:p>
          </p:txBody>
        </p:sp>
        <p:sp>
          <p:nvSpPr>
            <p:cNvPr id="11" name="Text Box 43"/>
            <p:cNvSpPr txBox="1">
              <a:spLocks noChangeArrowheads="1"/>
            </p:cNvSpPr>
            <p:nvPr/>
          </p:nvSpPr>
          <p:spPr bwMode="auto">
            <a:xfrm>
              <a:off x="4209691" y="0"/>
              <a:ext cx="1005840" cy="3657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dirty="0">
                  <a:effectLst/>
                  <a:latin typeface="Times New Roman"/>
                  <a:ea typeface="Times New Roman"/>
                </a:rPr>
                <a:t>Parturition</a:t>
              </a:r>
            </a:p>
          </p:txBody>
        </p:sp>
        <p:sp>
          <p:nvSpPr>
            <p:cNvPr id="12" name="Text Box 35"/>
            <p:cNvSpPr txBox="1">
              <a:spLocks noChangeArrowheads="1"/>
            </p:cNvSpPr>
            <p:nvPr/>
          </p:nvSpPr>
          <p:spPr bwMode="auto">
            <a:xfrm>
              <a:off x="2380891" y="1095554"/>
              <a:ext cx="1005840" cy="3657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>
                  <a:effectLst/>
                  <a:latin typeface="Times New Roman"/>
                  <a:ea typeface="Times New Roman"/>
                </a:rPr>
                <a:t>Abortion</a:t>
              </a:r>
            </a:p>
          </p:txBody>
        </p:sp>
        <p:cxnSp>
          <p:nvCxnSpPr>
            <p:cNvPr id="13" name="Straight Connector 12"/>
            <p:cNvCxnSpPr>
              <a:cxnSpLocks noChangeShapeType="1"/>
            </p:cNvCxnSpPr>
            <p:nvPr/>
          </p:nvCxnSpPr>
          <p:spPr bwMode="auto">
            <a:xfrm flipH="1">
              <a:off x="854015" y="1285335"/>
              <a:ext cx="1527810" cy="93916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Connector 13"/>
            <p:cNvCxnSpPr>
              <a:cxnSpLocks noChangeShapeType="1"/>
            </p:cNvCxnSpPr>
            <p:nvPr/>
          </p:nvCxnSpPr>
          <p:spPr bwMode="auto">
            <a:xfrm flipH="1" flipV="1">
              <a:off x="1095555" y="2372264"/>
              <a:ext cx="1223010" cy="44894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Connector 14"/>
            <p:cNvCxnSpPr>
              <a:cxnSpLocks noChangeShapeType="1"/>
            </p:cNvCxnSpPr>
            <p:nvPr/>
          </p:nvCxnSpPr>
          <p:spPr bwMode="auto">
            <a:xfrm flipH="1">
              <a:off x="923026" y="2104845"/>
              <a:ext cx="1451610" cy="16891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Connector 15"/>
            <p:cNvCxnSpPr>
              <a:cxnSpLocks noChangeShapeType="1"/>
            </p:cNvCxnSpPr>
            <p:nvPr/>
          </p:nvCxnSpPr>
          <p:spPr bwMode="auto">
            <a:xfrm flipH="1">
              <a:off x="3381555" y="1285335"/>
              <a:ext cx="13716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Connector 16"/>
            <p:cNvCxnSpPr>
              <a:cxnSpLocks noChangeShapeType="1"/>
            </p:cNvCxnSpPr>
            <p:nvPr/>
          </p:nvCxnSpPr>
          <p:spPr bwMode="auto">
            <a:xfrm flipH="1" flipV="1">
              <a:off x="3390181" y="2009954"/>
              <a:ext cx="1371600" cy="73152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Connector 17"/>
            <p:cNvCxnSpPr>
              <a:cxnSpLocks noChangeShapeType="1"/>
            </p:cNvCxnSpPr>
            <p:nvPr/>
          </p:nvCxnSpPr>
          <p:spPr bwMode="auto">
            <a:xfrm flipH="1" flipV="1">
              <a:off x="3390181" y="2820837"/>
              <a:ext cx="365760" cy="73152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Text Box 41"/>
            <p:cNvSpPr txBox="1">
              <a:spLocks noChangeArrowheads="1"/>
            </p:cNvSpPr>
            <p:nvPr/>
          </p:nvSpPr>
          <p:spPr bwMode="auto">
            <a:xfrm>
              <a:off x="189781" y="94890"/>
              <a:ext cx="1005840" cy="3657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>
                  <a:effectLst/>
                  <a:latin typeface="Times New Roman"/>
                  <a:ea typeface="Times New Roman"/>
                </a:rPr>
                <a:t>Birth</a:t>
              </a:r>
            </a:p>
          </p:txBody>
        </p:sp>
        <p:sp>
          <p:nvSpPr>
            <p:cNvPr id="20" name="Text Box 36"/>
            <p:cNvSpPr txBox="1">
              <a:spLocks noChangeArrowheads="1"/>
            </p:cNvSpPr>
            <p:nvPr/>
          </p:nvSpPr>
          <p:spPr bwMode="auto">
            <a:xfrm>
              <a:off x="189781" y="828135"/>
              <a:ext cx="1005840" cy="3657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>
                  <a:effectLst/>
                  <a:latin typeface="Times New Roman"/>
                  <a:ea typeface="Times New Roman"/>
                </a:rPr>
                <a:t>Puberty</a:t>
              </a:r>
            </a:p>
          </p:txBody>
        </p:sp>
        <p:sp>
          <p:nvSpPr>
            <p:cNvPr id="21" name="Text Box 31"/>
            <p:cNvSpPr txBox="1">
              <a:spLocks noChangeArrowheads="1"/>
            </p:cNvSpPr>
            <p:nvPr/>
          </p:nvSpPr>
          <p:spPr bwMode="auto">
            <a:xfrm>
              <a:off x="189781" y="1552754"/>
              <a:ext cx="100584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>
                  <a:effectLst/>
                  <a:latin typeface="Times New Roman"/>
                  <a:ea typeface="Times New Roman"/>
                </a:rPr>
                <a:t>Ovarian</a:t>
              </a: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>
                  <a:effectLst/>
                  <a:latin typeface="Times New Roman"/>
                  <a:ea typeface="Times New Roman"/>
                </a:rPr>
                <a:t>Activity</a:t>
              </a:r>
            </a:p>
          </p:txBody>
        </p:sp>
        <p:cxnSp>
          <p:nvCxnSpPr>
            <p:cNvPr id="22" name="Straight Connector 21"/>
            <p:cNvCxnSpPr>
              <a:cxnSpLocks noChangeShapeType="1"/>
            </p:cNvCxnSpPr>
            <p:nvPr/>
          </p:nvCxnSpPr>
          <p:spPr bwMode="auto">
            <a:xfrm flipH="1">
              <a:off x="646981" y="2018581"/>
              <a:ext cx="0" cy="26035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22"/>
            <p:cNvCxnSpPr>
              <a:cxnSpLocks noChangeShapeType="1"/>
            </p:cNvCxnSpPr>
            <p:nvPr/>
          </p:nvCxnSpPr>
          <p:spPr bwMode="auto">
            <a:xfrm>
              <a:off x="3381555" y="3554083"/>
              <a:ext cx="82296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23"/>
            <p:cNvCxnSpPr>
              <a:cxnSpLocks noChangeShapeType="1"/>
            </p:cNvCxnSpPr>
            <p:nvPr/>
          </p:nvCxnSpPr>
          <p:spPr bwMode="auto">
            <a:xfrm flipH="1" flipV="1">
              <a:off x="4761781" y="2009954"/>
              <a:ext cx="0" cy="13716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24"/>
            <p:cNvCxnSpPr>
              <a:cxnSpLocks noChangeShapeType="1"/>
            </p:cNvCxnSpPr>
            <p:nvPr/>
          </p:nvCxnSpPr>
          <p:spPr bwMode="auto">
            <a:xfrm flipH="1" flipV="1">
              <a:off x="4761781" y="362309"/>
              <a:ext cx="0" cy="128016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25"/>
            <p:cNvCxnSpPr>
              <a:cxnSpLocks noChangeShapeType="1"/>
            </p:cNvCxnSpPr>
            <p:nvPr/>
          </p:nvCxnSpPr>
          <p:spPr bwMode="auto">
            <a:xfrm flipH="1">
              <a:off x="646981" y="457200"/>
              <a:ext cx="0" cy="36576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Straight Connector 26"/>
            <p:cNvCxnSpPr>
              <a:cxnSpLocks noChangeShapeType="1"/>
            </p:cNvCxnSpPr>
            <p:nvPr/>
          </p:nvCxnSpPr>
          <p:spPr bwMode="auto">
            <a:xfrm flipH="1">
              <a:off x="646981" y="1190445"/>
              <a:ext cx="0" cy="36576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Straight Connector 27"/>
            <p:cNvCxnSpPr>
              <a:cxnSpLocks noChangeShapeType="1"/>
            </p:cNvCxnSpPr>
            <p:nvPr/>
          </p:nvCxnSpPr>
          <p:spPr bwMode="auto">
            <a:xfrm flipV="1">
              <a:off x="1095555" y="3554083"/>
              <a:ext cx="128016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" name="Text Box 40"/>
            <p:cNvSpPr txBox="1">
              <a:spLocks noChangeArrowheads="1"/>
            </p:cNvSpPr>
            <p:nvPr/>
          </p:nvSpPr>
          <p:spPr bwMode="auto">
            <a:xfrm>
              <a:off x="2380891" y="353683"/>
              <a:ext cx="100584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>
                  <a:effectLst/>
                  <a:latin typeface="Times New Roman"/>
                  <a:ea typeface="Times New Roman"/>
                </a:rPr>
                <a:t>Postpartum</a:t>
              </a: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>
                  <a:effectLst/>
                  <a:latin typeface="Times New Roman"/>
                  <a:ea typeface="Times New Roman"/>
                </a:rPr>
                <a:t>Quiescence</a:t>
              </a:r>
            </a:p>
          </p:txBody>
        </p:sp>
        <p:cxnSp>
          <p:nvCxnSpPr>
            <p:cNvPr id="30" name="Straight Connector 29"/>
            <p:cNvCxnSpPr>
              <a:cxnSpLocks noChangeShapeType="1"/>
            </p:cNvCxnSpPr>
            <p:nvPr/>
          </p:nvCxnSpPr>
          <p:spPr bwMode="auto">
            <a:xfrm flipH="1">
              <a:off x="759125" y="621102"/>
              <a:ext cx="1623060" cy="159321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Straight Connector 30"/>
            <p:cNvCxnSpPr>
              <a:cxnSpLocks noChangeShapeType="1"/>
            </p:cNvCxnSpPr>
            <p:nvPr/>
          </p:nvCxnSpPr>
          <p:spPr bwMode="auto">
            <a:xfrm flipH="1">
              <a:off x="3390181" y="189781"/>
              <a:ext cx="822960" cy="44323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2" name="WordArt 43"/>
          <p:cNvSpPr>
            <a:spLocks noChangeArrowheads="1" noChangeShapeType="1" noTextEdit="1"/>
          </p:cNvSpPr>
          <p:nvPr/>
        </p:nvSpPr>
        <p:spPr bwMode="auto">
          <a:xfrm>
            <a:off x="685800" y="4288564"/>
            <a:ext cx="1828800" cy="174663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ircle">
              <a:avLst>
                <a:gd name="adj" fmla="val 217811"/>
              </a:avLst>
            </a:prstTxWarp>
          </a:bodyPr>
          <a:lstStyle/>
          <a:p>
            <a:pPr algn="ctr" rtl="0">
              <a:buNone/>
            </a:pPr>
            <a:r>
              <a:rPr lang="en-US" sz="1000" b="1" kern="10" spc="20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Estrous       </a:t>
            </a:r>
            <a:r>
              <a:rPr lang="en-US" sz="1000" b="1" kern="10" spc="20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Metestrous</a:t>
            </a:r>
            <a:r>
              <a:rPr lang="en-US" sz="1000" b="1" kern="10" spc="20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        </a:t>
            </a:r>
            <a:r>
              <a:rPr lang="en-US" sz="1000" b="1" kern="10" spc="20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Diestrous</a:t>
            </a:r>
            <a:r>
              <a:rPr lang="en-US" sz="1000" b="1" kern="10" spc="20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              </a:t>
            </a:r>
            <a:r>
              <a:rPr lang="en-US" sz="1000" b="1" kern="10" spc="20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Proestrous</a:t>
            </a:r>
            <a:r>
              <a:rPr lang="en-US" sz="1000" b="1" kern="10" spc="20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    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98172" y="228600"/>
            <a:ext cx="23164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Reproductive Cycle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00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Signs of </a:t>
            </a:r>
            <a:r>
              <a:rPr kumimoji="0" lang="en-US" sz="6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oestrus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143000"/>
            <a:ext cx="11312434" cy="5333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outward signs or symptoms of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oestrus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are somewhat similar in females of the different species of farm mammals, although there are some variation of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behaviour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between and within species; During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oestrus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cow becomes: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Very restless,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Does not eat,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en-US" sz="2800" dirty="0">
                <a:solidFill>
                  <a:srgbClr val="0000FF"/>
                </a:solidFill>
              </a:rPr>
              <a:t>S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pends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little or no time on rumination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Some times hauls ,and search for the males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She attempts to mount other cows and will stand while they mount her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During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oestrus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she will stand when the bull mounts and is receptive to the act of mating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vulva of the cow may become enlarged and congested and mucus secretions may be seen around the tail head or coming from the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vuIva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3067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Duration of </a:t>
            </a:r>
            <a:r>
              <a:rPr kumimoji="0" lang="en-US" sz="6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Oestrus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199" y="1600200"/>
            <a:ext cx="11286309" cy="5061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duration of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oestrus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varies considerably between species and between individuals within a species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Several factors affect the duration of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oestrus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the cows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 ranges from 6 hours to 30 hours with a mean of about 18 hours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Mostly cows in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oestrus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early in the morning seldom show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oestrus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by late in the evening and cow in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oestrus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first time in the evening tend to be silent the next morning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buffaloes signs might be less prominent at least in some cases because of silent heat problem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They sometimes go unnoticed  because such an activity occurs more at night than during the day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3067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199" y="381000"/>
            <a:ext cx="11351623" cy="5715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Best time of service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Since there is an interval between the end of heat and ovulation, correct timing of service or insemination may be important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Accordingly it is necessary to obtain as accurate an idea as possible of the time at which ovulation occurs and of the range of time over which it happens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 is in general agreement that ovulation occurs, on the average, 13 to 14 hours after the end of heat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Assuming that the spermatozoa are fertile and are capable of reaching the egg, fertility depends upon several factors such as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time of deposition of the semen in relation to the time of ovulation,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duration of fertile life of the spermatozoa and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duration of fertile life of the egg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3067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199" y="1371601"/>
            <a:ext cx="11286309" cy="381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Conti…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</a:pPr>
            <a:r>
              <a:rPr lang="en-US" dirty="0">
                <a:solidFill>
                  <a:srgbClr val="0000FF"/>
                </a:solidFill>
              </a:rPr>
              <a:t>Evidently the spermatozoa can survive in the tract of the cow for  a  little  beyond  24 hours, whereas the egg probably has a very short survival time, about 6 hours at the most</a:t>
            </a:r>
          </a:p>
          <a:p>
            <a:pPr lvl="0" algn="just">
              <a:lnSpc>
                <a:spcPct val="150000"/>
              </a:lnSpc>
            </a:pPr>
            <a:r>
              <a:rPr lang="en-US" dirty="0">
                <a:solidFill>
                  <a:srgbClr val="0000FF"/>
                </a:solidFill>
              </a:rPr>
              <a:t>Optimum fertility is apparently obtained when inseminations or services are performed 12  to  18 hours  before  ovulation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067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3" name="Content Placeholder 3"/>
          <p:cNvPicPr>
            <a:picLocks/>
          </p:cNvPicPr>
          <p:nvPr/>
        </p:nvPicPr>
        <p:blipFill>
          <a:blip r:embed="rId3" cstate="print">
            <a:lum bright="-42000" contrast="6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11582400" cy="6172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30678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1"/>
            <a:ext cx="8305800" cy="3505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2000" b="1" i="0" u="sng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Cow first showing oestrus</a:t>
            </a: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en-GB" sz="2000" b="1" i="0" u="sng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Should be bred/inseminated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the morning	</a:t>
            </a: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/>
              </a:rPr>
              <a:t></a:t>
            </a: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/>
              </a:rPr>
              <a:t></a:t>
            </a: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Same day afternoon</a:t>
            </a: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In the afternoon	</a:t>
            </a: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/>
              </a:rPr>
              <a:t></a:t>
            </a: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/>
              </a:rPr>
              <a:t></a:t>
            </a: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Next day morning</a:t>
            </a: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3067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9175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Puberty (sexual maturity)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567543"/>
            <a:ext cx="11495314" cy="4963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0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 is the period in the life of a female when she becomes capable for production and when the reproductive process begins to function</a:t>
            </a:r>
          </a:p>
          <a:p>
            <a:pPr marL="0" marR="0" lvl="0" indent="0" algn="just" defTabSz="914400" rtl="0" eaLnBrk="0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males the age at which it can produce spermatozoa (capable of fertilization) is called age at puberty</a:t>
            </a:r>
          </a:p>
          <a:p>
            <a:pPr marL="0" marR="0" lvl="0" indent="0" algn="just" defTabSz="914400" rtl="0" eaLnBrk="0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females, puberty occurs before mature body size is attained and she is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capable of supplying nutrients for the growth and development of her own body as well as for the growth and development of her young.</a:t>
            </a:r>
          </a:p>
          <a:p>
            <a:pPr marL="0" marR="0" lvl="0" indent="0" algn="just" defTabSz="914400" rtl="0" eaLnBrk="0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Puberty   is  controlled   by   certain   physiological   mechanisms   involving the  gonads   and   the anterior pituitary gland, it is influenced by several factors of both a hereditary and an environmental nature e.g. season, temperature, nutrition, etc.</a:t>
            </a:r>
          </a:p>
        </p:txBody>
      </p:sp>
    </p:spTree>
    <p:extLst>
      <p:ext uri="{BB962C8B-B14F-4D97-AF65-F5344CB8AC3E}">
        <p14:creationId xmlns:p14="http://schemas.microsoft.com/office/powerpoint/2010/main" val="84000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Breeding season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199" y="1619794"/>
            <a:ext cx="11390811" cy="4911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0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Females  of  farm  livestock  have a continuous  estrus cycles  throughout  the year  if  they  do not become pregnant</a:t>
            </a:r>
          </a:p>
          <a:p>
            <a:pPr marL="0" marR="0" lvl="0" indent="0" algn="just" defTabSz="914400" rtl="0" eaLnBrk="0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Although,  a  tendency  of  seasonality  occurs  in  sheep  and  to  some  extent  in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buffaloes  as occurrence of  successive estrus cycles in the non-pregnant  female is more  in a  particular  season of  the year</a:t>
            </a:r>
          </a:p>
          <a:p>
            <a:pPr marL="0" marR="0" lvl="0" indent="0" algn="just" defTabSz="914400" rtl="0" eaLnBrk="0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During   the   breeding  season the  reproductive   functions  are the  same  as  in  females  which  are  not seasonal breeders</a:t>
            </a:r>
          </a:p>
          <a:p>
            <a:pPr marL="0" marR="0" lvl="0" indent="0" algn="just" defTabSz="914400" rtl="0" eaLnBrk="0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Before and after the sexual season, however, the reproductive tract and the ovaries of the seasonal breeding females are in a state of relative quiescence, this condition is known as anoestrus</a:t>
            </a:r>
          </a:p>
        </p:txBody>
      </p:sp>
    </p:spTree>
    <p:extLst>
      <p:ext uri="{BB962C8B-B14F-4D97-AF65-F5344CB8AC3E}">
        <p14:creationId xmlns:p14="http://schemas.microsoft.com/office/powerpoint/2010/main" val="84000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reproductive cycle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00200"/>
            <a:ext cx="11430000" cy="4724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Oestrus cycle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Once puberty has been reached and the sexual season has been initiated, oestrus occurs in the non-pregnant female in a characteristic rhythmic cycle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interval between the onset of one oestrus period and the onset of the next is known as the oestrus cycle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These intervals are accompanied by a series of definite physiologic changes within the reproductive tract of the female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000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9445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Phases of estrus cycle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199" y="1219200"/>
            <a:ext cx="11416937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0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oestrus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cycle in farm mammals can be divided into .four different phases for the purpose of understanding i.e.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Pro-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oestrus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Oestrus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Metoestrus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Dioestrus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just" defTabSz="914400" rtl="0" eaLnBrk="0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000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Pro-Estrus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67989"/>
            <a:ext cx="11312434" cy="4258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0" fontAlgn="auto" latinLnBrk="0" hangingPunct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Pro-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oestrus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pPr marL="0" marR="0" lvl="0" indent="0" defTabSz="914400" rtl="0" eaLnBrk="0" fontAlgn="auto" latinLnBrk="0" hangingPunct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 is the phase of the cycle just before the occurrence of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oestrus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which the reproductive system is beginning preparations for the release of the ovum from the ovary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000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Oestrus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319349"/>
            <a:ext cx="11273246" cy="48068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During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oestrus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under  the influence of estrogens, the reproductive  tract and especially the  uterus  and  uterine  horns  become 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oedematous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and  increase  greatly  in 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vascularity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During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oestrus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 female  show  heat  symptoms  due  to  the 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oestrogen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secretions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During   this   phase, peristaltic movements of the  uterus  and  oviducts  occur  which  assist  in  the  transport  of  the  egg and sperm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Synchronization  of  ovum  and  sperm  is  necessary  for  fertilization  because  the  life  of the ovum after ovulation and that of the sperm  in  the female  reproductive  tract  is limited  to a few hours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length of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oestrus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varies a lot among species  and  may  be  between  12 to 48 hours  in our farm animals</a:t>
            </a:r>
          </a:p>
        </p:txBody>
      </p:sp>
    </p:spTree>
    <p:extLst>
      <p:ext uri="{BB962C8B-B14F-4D97-AF65-F5344CB8AC3E}">
        <p14:creationId xmlns:p14="http://schemas.microsoft.com/office/powerpoint/2010/main" val="84000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Metoestrus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00200"/>
            <a:ext cx="1122099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Metestrous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 the  period  immediately  following 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oestrus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when  the  reproductive system comes under  the influence of progesterone  which is secreted by the newly formed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corpora </a:t>
            </a:r>
            <a:r>
              <a:rPr kumimoji="0" lang="en-US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lutea</a:t>
            </a: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During 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metoestrus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the uterus makes preparations  to receive and nourish  the embryos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000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944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Dioestrus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00200"/>
            <a:ext cx="1127324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en-GB" sz="2800" dirty="0">
                <a:solidFill>
                  <a:srgbClr val="0000CC"/>
                </a:solidFill>
              </a:rPr>
              <a:t>If pregnancy does not occur, the uterus and the rest of the reproductive tract regress toward a less active state similar to that before </a:t>
            </a:r>
            <a:r>
              <a:rPr lang="en-GB" sz="2800" dirty="0" err="1">
                <a:solidFill>
                  <a:srgbClr val="0000CC"/>
                </a:solidFill>
              </a:rPr>
              <a:t>proestrus</a:t>
            </a:r>
            <a:endParaRPr lang="en-GB" sz="2800" dirty="0">
              <a:solidFill>
                <a:srgbClr val="0000CC"/>
              </a:solidFill>
            </a:endParaRPr>
          </a:p>
          <a:p>
            <a:pPr lvl="0" algn="just">
              <a:lnSpc>
                <a:spcPct val="150000"/>
              </a:lnSpc>
            </a:pPr>
            <a:endParaRPr lang="en-US" sz="2800" dirty="0"/>
          </a:p>
          <a:p>
            <a:pPr algn="just">
              <a:lnSpc>
                <a:spcPct val="150000"/>
              </a:lnSpc>
            </a:pPr>
            <a:r>
              <a:rPr lang="en-GB" sz="2800" i="1" dirty="0">
                <a:solidFill>
                  <a:srgbClr val="FF0000"/>
                </a:solidFill>
              </a:rPr>
              <a:t>In the cow, buffalo, goat and mare, the length of the oestrus cycle is 20-21 days while ewes have a shorter oestrus cycle averaging between 16 and 17 days in length</a:t>
            </a:r>
            <a:endParaRPr lang="en-US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00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1728</Words>
  <Application>Microsoft Office PowerPoint</Application>
  <PresentationFormat>Custom</PresentationFormat>
  <Paragraphs>466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Conti…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Kiran</dc:creator>
  <cp:lastModifiedBy>kahlon</cp:lastModifiedBy>
  <cp:revision>17</cp:revision>
  <dcterms:created xsi:type="dcterms:W3CDTF">2016-12-10T05:11:52Z</dcterms:created>
  <dcterms:modified xsi:type="dcterms:W3CDTF">2020-04-14T08:22:25Z</dcterms:modified>
</cp:coreProperties>
</file>