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91" r:id="rId52"/>
    <p:sldId id="392" r:id="rId53"/>
    <p:sldId id="393" r:id="rId54"/>
    <p:sldId id="394" r:id="rId55"/>
    <p:sldId id="395" r:id="rId56"/>
    <p:sldId id="396" r:id="rId57"/>
    <p:sldId id="397" r:id="rId58"/>
    <p:sldId id="398" r:id="rId59"/>
    <p:sldId id="399" r:id="rId60"/>
    <p:sldId id="400" r:id="rId61"/>
    <p:sldId id="401" r:id="rId62"/>
    <p:sldId id="402" r:id="rId63"/>
    <p:sldId id="403" r:id="rId64"/>
    <p:sldId id="404" r:id="rId65"/>
    <p:sldId id="405" r:id="rId66"/>
    <p:sldId id="406" r:id="rId67"/>
    <p:sldId id="407" r:id="rId68"/>
    <p:sldId id="408" r:id="rId69"/>
    <p:sldId id="409" r:id="rId70"/>
    <p:sldId id="410" r:id="rId71"/>
    <p:sldId id="411" r:id="rId72"/>
    <p:sldId id="412" r:id="rId73"/>
    <p:sldId id="413" r:id="rId74"/>
    <p:sldId id="414" r:id="rId75"/>
    <p:sldId id="415" r:id="rId76"/>
    <p:sldId id="416" r:id="rId77"/>
    <p:sldId id="417" r:id="rId78"/>
    <p:sldId id="418" r:id="rId79"/>
    <p:sldId id="419" r:id="rId80"/>
    <p:sldId id="420" r:id="rId81"/>
    <p:sldId id="421" r:id="rId82"/>
    <p:sldId id="422" r:id="rId83"/>
    <p:sldId id="423" r:id="rId84"/>
    <p:sldId id="424" r:id="rId85"/>
    <p:sldId id="425" r:id="rId86"/>
    <p:sldId id="426" r:id="rId87"/>
    <p:sldId id="427" r:id="rId88"/>
    <p:sldId id="428" r:id="rId89"/>
    <p:sldId id="306" r:id="rId90"/>
    <p:sldId id="307" r:id="rId91"/>
    <p:sldId id="308" r:id="rId92"/>
    <p:sldId id="309" r:id="rId93"/>
    <p:sldId id="310" r:id="rId94"/>
    <p:sldId id="311" r:id="rId95"/>
    <p:sldId id="312" r:id="rId96"/>
    <p:sldId id="313" r:id="rId97"/>
    <p:sldId id="314" r:id="rId98"/>
    <p:sldId id="315" r:id="rId99"/>
    <p:sldId id="316" r:id="rId100"/>
    <p:sldId id="317" r:id="rId101"/>
    <p:sldId id="318" r:id="rId102"/>
    <p:sldId id="319" r:id="rId103"/>
    <p:sldId id="320" r:id="rId104"/>
    <p:sldId id="321" r:id="rId105"/>
    <p:sldId id="322" r:id="rId106"/>
    <p:sldId id="323" r:id="rId107"/>
    <p:sldId id="324" r:id="rId108"/>
    <p:sldId id="325" r:id="rId109"/>
    <p:sldId id="326" r:id="rId110"/>
    <p:sldId id="327" r:id="rId111"/>
    <p:sldId id="328" r:id="rId112"/>
    <p:sldId id="329" r:id="rId113"/>
    <p:sldId id="330" r:id="rId114"/>
    <p:sldId id="331" r:id="rId115"/>
    <p:sldId id="332" r:id="rId116"/>
    <p:sldId id="333" r:id="rId117"/>
    <p:sldId id="334" r:id="rId118"/>
    <p:sldId id="335" r:id="rId119"/>
    <p:sldId id="336" r:id="rId120"/>
    <p:sldId id="337" r:id="rId121"/>
    <p:sldId id="338" r:id="rId122"/>
    <p:sldId id="339" r:id="rId123"/>
    <p:sldId id="340" r:id="rId124"/>
    <p:sldId id="341" r:id="rId125"/>
    <p:sldId id="342" r:id="rId126"/>
    <p:sldId id="343" r:id="rId127"/>
    <p:sldId id="344" r:id="rId128"/>
    <p:sldId id="345" r:id="rId129"/>
    <p:sldId id="370" r:id="rId130"/>
    <p:sldId id="371" r:id="rId131"/>
    <p:sldId id="372" r:id="rId132"/>
    <p:sldId id="373" r:id="rId133"/>
    <p:sldId id="374" r:id="rId134"/>
    <p:sldId id="375" r:id="rId135"/>
    <p:sldId id="376" r:id="rId136"/>
    <p:sldId id="377" r:id="rId137"/>
    <p:sldId id="378" r:id="rId138"/>
    <p:sldId id="379" r:id="rId139"/>
    <p:sldId id="380" r:id="rId140"/>
    <p:sldId id="381" r:id="rId141"/>
    <p:sldId id="382" r:id="rId142"/>
    <p:sldId id="383" r:id="rId143"/>
    <p:sldId id="384" r:id="rId144"/>
    <p:sldId id="385" r:id="rId145"/>
    <p:sldId id="386" r:id="rId146"/>
    <p:sldId id="387" r:id="rId147"/>
    <p:sldId id="388" r:id="rId148"/>
    <p:sldId id="389" r:id="rId149"/>
    <p:sldId id="390" r:id="rId1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72" autoAdjust="0"/>
    <p:restoredTop sz="96241" autoAdjust="0"/>
  </p:normalViewPr>
  <p:slideViewPr>
    <p:cSldViewPr>
      <p:cViewPr varScale="1">
        <p:scale>
          <a:sx n="69" d="100"/>
          <a:sy n="69" d="100"/>
        </p:scale>
        <p:origin x="-14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46695-41B2-49A2-B20D-6CA93359BE15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3F6D-C884-46A2-A179-B38E1A2A6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589818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NUCLEIC ACIDS CHEMISTR</a:t>
            </a:r>
            <a:r>
              <a:rPr lang="en-US" sz="5400" b="1" dirty="0" smtClean="0">
                <a:solidFill>
                  <a:schemeClr val="tx2"/>
                </a:solidFill>
              </a:rPr>
              <a:t>Y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295400" y="38862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Lecture by </a:t>
            </a:r>
          </a:p>
          <a:p>
            <a:r>
              <a:rPr lang="en-US" sz="4400" b="1" dirty="0" smtClean="0">
                <a:solidFill>
                  <a:srgbClr val="00B050"/>
                </a:solidFill>
              </a:rPr>
              <a:t>Dr. </a:t>
            </a:r>
            <a:r>
              <a:rPr lang="en-US" sz="4400" b="1" dirty="0" err="1" smtClean="0">
                <a:solidFill>
                  <a:srgbClr val="00B050"/>
                </a:solidFill>
              </a:rPr>
              <a:t>Safdar</a:t>
            </a:r>
            <a:r>
              <a:rPr lang="en-US" sz="4400" b="1" dirty="0" smtClean="0">
                <a:solidFill>
                  <a:srgbClr val="00B050"/>
                </a:solidFill>
              </a:rPr>
              <a:t> Ali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Nucleic acids direct the synthesis  of proteins / enzymes</a:t>
            </a:r>
          </a:p>
          <a:p>
            <a:endParaRPr lang="en-US" sz="4000" dirty="0" smtClean="0"/>
          </a:p>
          <a:p>
            <a:r>
              <a:rPr lang="en-US" sz="4000" dirty="0" smtClean="0"/>
              <a:t>Single gene contro</a:t>
            </a:r>
            <a:r>
              <a:rPr lang="en-US" sz="4000" dirty="0"/>
              <a:t>l</a:t>
            </a:r>
            <a:r>
              <a:rPr lang="en-US" sz="4000" dirty="0" smtClean="0"/>
              <a:t> the synthesis of single peptide</a:t>
            </a:r>
          </a:p>
          <a:p>
            <a:endParaRPr lang="en-US" sz="4000" dirty="0" smtClean="0"/>
          </a:p>
          <a:p>
            <a:r>
              <a:rPr lang="en-US" sz="4000" dirty="0" smtClean="0">
                <a:solidFill>
                  <a:srgbClr val="FF0000"/>
                </a:solidFill>
              </a:rPr>
              <a:t>Cancer research </a:t>
            </a:r>
            <a:r>
              <a:rPr lang="en-US" sz="4000" dirty="0" smtClean="0"/>
              <a:t>involve extensive study of nucleic acid.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u="sng" dirty="0" smtClean="0"/>
              <a:t>Synthetic inhibitors of Purine Synthesis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Synthetic inhibitors (Sulfonamides)</a:t>
            </a:r>
          </a:p>
          <a:p>
            <a:endParaRPr lang="en-US" sz="4000" dirty="0" smtClean="0"/>
          </a:p>
          <a:p>
            <a:r>
              <a:rPr lang="en-US" sz="4000" dirty="0" smtClean="0"/>
              <a:t>Inhibit growth of </a:t>
            </a:r>
            <a:r>
              <a:rPr lang="en-US" sz="4000" dirty="0" err="1" smtClean="0"/>
              <a:t>mic</a:t>
            </a:r>
            <a:r>
              <a:rPr lang="en-US" sz="4000" dirty="0" smtClean="0"/>
              <a:t>. without interfacing with human cell function.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endParaRPr lang="en-US" sz="4000" dirty="0" smtClean="0"/>
          </a:p>
          <a:p>
            <a:r>
              <a:rPr lang="en-US" sz="4000" dirty="0" err="1" smtClean="0"/>
              <a:t>Methotrexate</a:t>
            </a:r>
            <a:r>
              <a:rPr lang="en-US" sz="4000" dirty="0" smtClean="0"/>
              <a:t>, inhibitor, folic acid analogs</a:t>
            </a:r>
          </a:p>
          <a:p>
            <a:endParaRPr lang="en-US" sz="4000" dirty="0" smtClean="0"/>
          </a:p>
          <a:p>
            <a:r>
              <a:rPr lang="en-US" sz="4000" dirty="0" smtClean="0"/>
              <a:t>Used to control spread of cancer</a:t>
            </a:r>
          </a:p>
          <a:p>
            <a:endParaRPr lang="en-US" sz="4000" dirty="0" smtClean="0"/>
          </a:p>
          <a:p>
            <a:r>
              <a:rPr lang="en-US" sz="4000" dirty="0" smtClean="0"/>
              <a:t>Interfere DNA, RNA synthesis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Inhibitors of human purine </a:t>
            </a:r>
            <a:r>
              <a:rPr lang="en-US" sz="3600" dirty="0" err="1" smtClean="0"/>
              <a:t>synth</a:t>
            </a:r>
            <a:r>
              <a:rPr lang="en-US" sz="3600" dirty="0" smtClean="0"/>
              <a:t>. are toxic to tissue, especially developing </a:t>
            </a:r>
            <a:r>
              <a:rPr lang="en-US" sz="3600" dirty="0" err="1" smtClean="0"/>
              <a:t>st</a:t>
            </a:r>
            <a:r>
              <a:rPr lang="en-US" sz="3600" dirty="0" smtClean="0"/>
              <a:t> e.g. </a:t>
            </a:r>
          </a:p>
          <a:p>
            <a:pPr lvl="1"/>
            <a:r>
              <a:rPr lang="en-US" sz="3200" dirty="0" smtClean="0"/>
              <a:t>Fetus</a:t>
            </a:r>
          </a:p>
          <a:p>
            <a:pPr lvl="1"/>
            <a:r>
              <a:rPr lang="en-US" sz="3200" dirty="0" smtClean="0"/>
              <a:t>Cell that replicate </a:t>
            </a:r>
          </a:p>
          <a:p>
            <a:pPr lvl="1"/>
            <a:r>
              <a:rPr lang="en-US" sz="3200" dirty="0" smtClean="0"/>
              <a:t>Bone marrow</a:t>
            </a:r>
          </a:p>
          <a:p>
            <a:pPr lvl="1"/>
            <a:r>
              <a:rPr lang="en-US" sz="3200" dirty="0" smtClean="0"/>
              <a:t>Skin </a:t>
            </a:r>
          </a:p>
          <a:p>
            <a:pPr lvl="1"/>
            <a:r>
              <a:rPr lang="en-US" sz="3200" dirty="0" smtClean="0"/>
              <a:t>GIT</a:t>
            </a:r>
          </a:p>
          <a:p>
            <a:pPr lvl="1"/>
            <a:r>
              <a:rPr lang="en-US" sz="3200" dirty="0" smtClean="0"/>
              <a:t>Hair follicles 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Individual taking drugs have</a:t>
            </a:r>
          </a:p>
          <a:p>
            <a:endParaRPr lang="en-US" sz="4000" dirty="0" smtClean="0"/>
          </a:p>
          <a:p>
            <a:pPr lvl="1"/>
            <a:r>
              <a:rPr lang="en-US" sz="3600" dirty="0" smtClean="0"/>
              <a:t>Anemia </a:t>
            </a:r>
          </a:p>
          <a:p>
            <a:pPr lvl="1"/>
            <a:r>
              <a:rPr lang="en-US" sz="3600" dirty="0" smtClean="0"/>
              <a:t>Scaly skin </a:t>
            </a:r>
          </a:p>
          <a:p>
            <a:pPr lvl="1"/>
            <a:r>
              <a:rPr lang="en-US" sz="3600" dirty="0" smtClean="0"/>
              <a:t>GIT disturbance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u="sng" dirty="0" smtClean="0"/>
              <a:t>Conversion of IMP to AMP and GMP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2 steps are required from IMP to AMP or GMP. </a:t>
            </a:r>
          </a:p>
          <a:p>
            <a:endParaRPr lang="en-US" sz="3600" dirty="0" smtClean="0"/>
          </a:p>
          <a:p>
            <a:r>
              <a:rPr lang="en-US" sz="3600" dirty="0" smtClean="0"/>
              <a:t>Synthesis of AMP requires GTP.</a:t>
            </a:r>
          </a:p>
          <a:p>
            <a:endParaRPr lang="en-US" sz="3600" dirty="0" smtClean="0"/>
          </a:p>
          <a:p>
            <a:r>
              <a:rPr lang="en-US" sz="3600" dirty="0" smtClean="0"/>
              <a:t>Synthesis of GMP requires GTP.</a:t>
            </a:r>
          </a:p>
          <a:p>
            <a:endParaRPr lang="en-US" sz="3600" dirty="0" smtClean="0"/>
          </a:p>
          <a:p>
            <a:r>
              <a:rPr lang="en-US" sz="3600" dirty="0" smtClean="0"/>
              <a:t>First reaction in each pathway is inhibited by and product.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This provide </a:t>
            </a:r>
            <a:r>
              <a:rPr lang="en-US" sz="4000" dirty="0" err="1" smtClean="0"/>
              <a:t>machanism</a:t>
            </a:r>
            <a:r>
              <a:rPr lang="en-US" sz="4000" dirty="0" smtClean="0"/>
              <a:t> to synthesize purine which is present </a:t>
            </a:r>
            <a:r>
              <a:rPr lang="en-US" sz="4000" smtClean="0"/>
              <a:t>in lesser </a:t>
            </a:r>
            <a:r>
              <a:rPr lang="en-US" sz="4000" dirty="0" smtClean="0"/>
              <a:t>amount. </a:t>
            </a:r>
          </a:p>
          <a:p>
            <a:endParaRPr lang="en-US" sz="4000" dirty="0" smtClean="0"/>
          </a:p>
          <a:p>
            <a:r>
              <a:rPr lang="en-US" sz="4000" dirty="0" smtClean="0"/>
              <a:t>If both AMP/GMP are adequate, synthesis is turned off at </a:t>
            </a:r>
            <a:r>
              <a:rPr lang="en-US" sz="4000" dirty="0" err="1" smtClean="0"/>
              <a:t>amidotransferase</a:t>
            </a:r>
            <a:r>
              <a:rPr lang="en-US" sz="4000" dirty="0" smtClean="0"/>
              <a:t> step.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/>
          </a:bodyPr>
          <a:lstStyle/>
          <a:p>
            <a:pPr algn="l"/>
            <a:r>
              <a:rPr lang="en-US" sz="3600" b="1" u="sng" dirty="0" smtClean="0"/>
              <a:t>Conversion of nucleoside </a:t>
            </a:r>
            <a:r>
              <a:rPr lang="en-US" sz="3600" b="1" u="sng" dirty="0" err="1" smtClean="0"/>
              <a:t>monophosphate</a:t>
            </a:r>
            <a:r>
              <a:rPr lang="en-US" sz="3600" b="1" u="sng" dirty="0" smtClean="0"/>
              <a:t> to nucleoside </a:t>
            </a:r>
            <a:r>
              <a:rPr lang="en-US" sz="3600" b="1" u="sng" dirty="0" err="1" smtClean="0"/>
              <a:t>diphosphate</a:t>
            </a:r>
            <a:r>
              <a:rPr lang="en-US" sz="3600" b="1" u="sng" dirty="0" smtClean="0"/>
              <a:t> and </a:t>
            </a:r>
            <a:r>
              <a:rPr lang="en-US" sz="3600" b="1" u="sng" dirty="0" err="1" smtClean="0"/>
              <a:t>triphosphate</a:t>
            </a:r>
            <a:r>
              <a:rPr lang="en-US" sz="3600" b="1" u="sng" dirty="0" smtClean="0"/>
              <a:t> 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r>
              <a:rPr lang="en-US" sz="4000" dirty="0" smtClean="0"/>
              <a:t>NMP		NDP	(nucleoside </a:t>
            </a:r>
            <a:r>
              <a:rPr lang="en-US" sz="4000" dirty="0" err="1" smtClean="0"/>
              <a:t>monophosphate</a:t>
            </a:r>
            <a:r>
              <a:rPr lang="en-US" sz="4000" dirty="0" smtClean="0"/>
              <a:t> </a:t>
            </a:r>
            <a:r>
              <a:rPr lang="en-US" sz="4000" dirty="0" err="1" smtClean="0"/>
              <a:t>kinase</a:t>
            </a:r>
            <a:r>
              <a:rPr lang="en-US" sz="4000" dirty="0" smtClean="0"/>
              <a:t>)</a:t>
            </a:r>
          </a:p>
          <a:p>
            <a:endParaRPr lang="en-US" sz="4000" dirty="0" smtClean="0"/>
          </a:p>
          <a:p>
            <a:r>
              <a:rPr lang="en-US" sz="4000" dirty="0" smtClean="0"/>
              <a:t>ATP is source of phosphate 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1981200" y="2668555"/>
            <a:ext cx="12192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33" t="68168" r="15679" b="7534"/>
          <a:stretch>
            <a:fillRect/>
          </a:stretch>
        </p:blipFill>
        <p:spPr>
          <a:xfrm flipH="1" flipV="1"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Salvage pathway for Purines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Purines are obtained from normal turnover of cellular nucleic acid. </a:t>
            </a:r>
          </a:p>
          <a:p>
            <a:endParaRPr lang="en-US" sz="4000" dirty="0" smtClean="0"/>
          </a:p>
          <a:p>
            <a:r>
              <a:rPr lang="en-US" sz="4000" dirty="0" smtClean="0"/>
              <a:t>It can be obtained from diet.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Purines which are not degraded, can be converted to nucleotides. </a:t>
            </a:r>
          </a:p>
          <a:p>
            <a:endParaRPr lang="en-US" sz="4000" dirty="0" smtClean="0"/>
          </a:p>
          <a:p>
            <a:r>
              <a:rPr lang="en-US" sz="4000" dirty="0" smtClean="0"/>
              <a:t>This is referred as “Salvage Pathway”</a:t>
            </a:r>
            <a:endParaRPr lang="en-US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Disease like </a:t>
            </a:r>
            <a:r>
              <a:rPr lang="en-US" sz="4000" dirty="0" smtClean="0">
                <a:solidFill>
                  <a:srgbClr val="FF0000"/>
                </a:solidFill>
              </a:rPr>
              <a:t>gout</a:t>
            </a:r>
            <a:r>
              <a:rPr lang="en-US" sz="4000" dirty="0" smtClean="0"/>
              <a:t> and </a:t>
            </a:r>
            <a:r>
              <a:rPr lang="en-US" sz="4000" dirty="0" err="1" smtClean="0">
                <a:solidFill>
                  <a:srgbClr val="FF0000"/>
                </a:solidFill>
              </a:rPr>
              <a:t>oroticaciduria</a:t>
            </a:r>
            <a:r>
              <a:rPr lang="en-US" sz="4000" dirty="0" smtClean="0"/>
              <a:t> are inborn errors of purine &amp; </a:t>
            </a:r>
            <a:r>
              <a:rPr lang="en-US" sz="4000" smtClean="0"/>
              <a:t>pyramidine </a:t>
            </a:r>
            <a:r>
              <a:rPr lang="en-US" sz="4000" dirty="0" smtClean="0"/>
              <a:t>metabolism </a:t>
            </a:r>
          </a:p>
          <a:p>
            <a:endParaRPr lang="en-US" sz="4000" dirty="0" smtClean="0"/>
          </a:p>
          <a:p>
            <a:r>
              <a:rPr lang="en-US" sz="4000" dirty="0" smtClean="0"/>
              <a:t>Genes can be isolated. </a:t>
            </a:r>
          </a:p>
          <a:p>
            <a:endParaRPr lang="en-US" sz="4000" dirty="0" smtClean="0"/>
          </a:p>
          <a:p>
            <a:r>
              <a:rPr lang="en-US" sz="4000" dirty="0" smtClean="0"/>
              <a:t>Incorporated into host.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u="sng" dirty="0" smtClean="0"/>
              <a:t>Conversion of Purine bases to Nucleotides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Two enzymes are involved</a:t>
            </a:r>
          </a:p>
          <a:p>
            <a:pPr>
              <a:buNone/>
            </a:pPr>
            <a:r>
              <a:rPr lang="en-US" sz="3600" dirty="0" smtClean="0"/>
              <a:t>	1. adenine </a:t>
            </a:r>
            <a:r>
              <a:rPr lang="en-US" sz="3600" dirty="0" err="1" smtClean="0"/>
              <a:t>Phosphoribosyl</a:t>
            </a:r>
            <a:r>
              <a:rPr lang="en-US" sz="3600" dirty="0" smtClean="0"/>
              <a:t> </a:t>
            </a:r>
            <a:r>
              <a:rPr lang="en-US" sz="3600" dirty="0" err="1" smtClean="0"/>
              <a:t>transferase</a:t>
            </a:r>
            <a:r>
              <a:rPr lang="en-US" sz="3600" dirty="0" smtClean="0"/>
              <a:t> </a:t>
            </a:r>
          </a:p>
          <a:p>
            <a:pPr>
              <a:buNone/>
            </a:pPr>
            <a:r>
              <a:rPr lang="en-US" sz="3600" dirty="0" smtClean="0"/>
              <a:t>	2. Hypoxanthine-guanine </a:t>
            </a:r>
            <a:r>
              <a:rPr lang="en-US" sz="3600" dirty="0" err="1" smtClean="0"/>
              <a:t>phosphoribosyltransferase</a:t>
            </a:r>
            <a:r>
              <a:rPr lang="en-US" sz="3600" dirty="0" smtClean="0"/>
              <a:t> (HGPRT).</a:t>
            </a:r>
          </a:p>
          <a:p>
            <a:pPr>
              <a:buNone/>
            </a:pPr>
            <a:endParaRPr lang="en-US" sz="3600" dirty="0" smtClean="0"/>
          </a:p>
          <a:p>
            <a:r>
              <a:rPr lang="en-US" sz="3600" dirty="0" smtClean="0"/>
              <a:t>Reactions are irreversible.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316" t="4090" r="12074" b="34339"/>
          <a:stretch>
            <a:fillRect/>
          </a:stretch>
        </p:blipFill>
        <p:spPr>
          <a:xfrm rot="10800000">
            <a:off x="0" y="-2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u="sng" dirty="0" err="1" smtClean="0"/>
              <a:t>Lesch-Nyhan</a:t>
            </a:r>
            <a:r>
              <a:rPr lang="en-US" sz="4000" b="1" u="sng" dirty="0" smtClean="0"/>
              <a:t> Syndrome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X-linked recessive disorder.</a:t>
            </a:r>
          </a:p>
          <a:p>
            <a:endParaRPr lang="en-US" sz="4000" dirty="0" smtClean="0"/>
          </a:p>
          <a:p>
            <a:r>
              <a:rPr lang="en-US" sz="4000" dirty="0" smtClean="0"/>
              <a:t>Complete </a:t>
            </a:r>
            <a:r>
              <a:rPr lang="en-US" sz="4000" dirty="0" err="1" smtClean="0"/>
              <a:t>dafi</a:t>
            </a:r>
            <a:r>
              <a:rPr lang="en-US" sz="4000" dirty="0" smtClean="0"/>
              <a:t> of HGPRT.</a:t>
            </a:r>
          </a:p>
          <a:p>
            <a:endParaRPr lang="en-US" sz="4000" dirty="0" smtClean="0"/>
          </a:p>
          <a:p>
            <a:r>
              <a:rPr lang="en-US" sz="4000" dirty="0" smtClean="0"/>
              <a:t>Hypoxanthine/guanine are not salvaged.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Excessive uric acid is produced from guanine/Hypo.</a:t>
            </a:r>
          </a:p>
          <a:p>
            <a:endParaRPr lang="en-US" sz="3600" dirty="0" smtClean="0"/>
          </a:p>
          <a:p>
            <a:r>
              <a:rPr lang="en-US" sz="3600" dirty="0" smtClean="0"/>
              <a:t>Lack of this salvage causes    PRPP and    IMP and GMP. </a:t>
            </a:r>
          </a:p>
          <a:p>
            <a:endParaRPr lang="en-US" sz="3600" dirty="0" smtClean="0"/>
          </a:p>
          <a:p>
            <a:r>
              <a:rPr lang="en-US" sz="3600" dirty="0" smtClean="0"/>
              <a:t>Glutamine </a:t>
            </a:r>
            <a:r>
              <a:rPr lang="en-US" sz="3600" dirty="0" err="1" smtClean="0"/>
              <a:t>phosphoribo</a:t>
            </a:r>
            <a:r>
              <a:rPr lang="en-US" sz="3600" dirty="0" smtClean="0"/>
              <a:t> </a:t>
            </a:r>
            <a:r>
              <a:rPr lang="en-US" sz="3600" dirty="0" err="1" smtClean="0"/>
              <a:t>sylpyrophosphate</a:t>
            </a:r>
            <a:r>
              <a:rPr lang="en-US" sz="3600" dirty="0" smtClean="0"/>
              <a:t>  </a:t>
            </a:r>
            <a:r>
              <a:rPr lang="en-US" sz="3600" dirty="0" err="1" smtClean="0"/>
              <a:t>amidotransferase</a:t>
            </a:r>
            <a:r>
              <a:rPr lang="en-US" sz="3600" dirty="0" smtClean="0"/>
              <a:t> has excess substrate and decreased inhibitors. </a:t>
            </a:r>
            <a:endParaRPr lang="en-US" sz="3600" dirty="0"/>
          </a:p>
        </p:txBody>
      </p:sp>
      <p:sp>
        <p:nvSpPr>
          <p:cNvPr id="4" name="Up Arrow 3"/>
          <p:cNvSpPr/>
          <p:nvPr/>
        </p:nvSpPr>
        <p:spPr>
          <a:xfrm>
            <a:off x="5867400" y="2362200"/>
            <a:ext cx="228600" cy="53340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 flipV="1">
            <a:off x="609600" y="2895600"/>
            <a:ext cx="228600" cy="53340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   Purine reutilization.</a:t>
            </a:r>
          </a:p>
          <a:p>
            <a:endParaRPr lang="en-US" sz="4000" dirty="0" smtClean="0"/>
          </a:p>
          <a:p>
            <a:r>
              <a:rPr lang="en-US" sz="4000" dirty="0" smtClean="0"/>
              <a:t>    Purine synthesis.</a:t>
            </a:r>
          </a:p>
          <a:p>
            <a:endParaRPr lang="en-US" sz="4000" dirty="0" smtClean="0"/>
          </a:p>
          <a:p>
            <a:r>
              <a:rPr lang="en-US" sz="4000" dirty="0" smtClean="0"/>
              <a:t>    Purine degradation.</a:t>
            </a:r>
          </a:p>
          <a:p>
            <a:endParaRPr lang="en-US" sz="4000" dirty="0" smtClean="0"/>
          </a:p>
          <a:p>
            <a:r>
              <a:rPr lang="en-US" sz="4000" dirty="0" smtClean="0"/>
              <a:t>Large amount of uric acid produced. </a:t>
            </a:r>
            <a:endParaRPr lang="en-US" sz="4000" dirty="0"/>
          </a:p>
        </p:txBody>
      </p:sp>
      <p:sp>
        <p:nvSpPr>
          <p:cNvPr id="4" name="Up Arrow 3"/>
          <p:cNvSpPr/>
          <p:nvPr/>
        </p:nvSpPr>
        <p:spPr>
          <a:xfrm flipV="1">
            <a:off x="838200" y="533400"/>
            <a:ext cx="381000" cy="68580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838200" y="1905000"/>
            <a:ext cx="381000" cy="68580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762000" y="3352800"/>
            <a:ext cx="381000" cy="68580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endParaRPr lang="en-US" sz="4000" dirty="0" smtClean="0"/>
          </a:p>
          <a:p>
            <a:r>
              <a:rPr lang="en-US" sz="4000" dirty="0" err="1" smtClean="0"/>
              <a:t>Hyperuricemia</a:t>
            </a:r>
            <a:r>
              <a:rPr lang="en-US" sz="4000" dirty="0" smtClean="0"/>
              <a:t> results in formation of uric acid stones in the kidneys. 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Urates</a:t>
            </a:r>
            <a:r>
              <a:rPr lang="en-US" sz="4000" dirty="0" smtClean="0"/>
              <a:t> crystals are deposited in joints (gouty arthritis) and soft tissues.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Motor dysfunction. 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Behavioural</a:t>
            </a:r>
            <a:r>
              <a:rPr lang="en-US" sz="4000" dirty="0" smtClean="0"/>
              <a:t> disturbance.</a:t>
            </a:r>
          </a:p>
          <a:p>
            <a:endParaRPr lang="en-US" sz="4000" dirty="0" smtClean="0"/>
          </a:p>
          <a:p>
            <a:r>
              <a:rPr lang="en-US" sz="4000" dirty="0" smtClean="0"/>
              <a:t>Include self mutilation. </a:t>
            </a:r>
          </a:p>
          <a:p>
            <a:pPr>
              <a:buNone/>
            </a:pPr>
            <a:r>
              <a:rPr lang="en-US" sz="4000" dirty="0" smtClean="0"/>
              <a:t>	(biting of lips and fingers)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95" t="8671" r="8761" b="868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Synthesis of </a:t>
            </a:r>
            <a:r>
              <a:rPr lang="en-US" b="1" u="sng" dirty="0" err="1" smtClean="0"/>
              <a:t>Deoxyribonucleotides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Nucleotide described, all contains ribose. </a:t>
            </a:r>
          </a:p>
          <a:p>
            <a:r>
              <a:rPr lang="en-US" sz="4000" dirty="0" smtClean="0"/>
              <a:t>Nucleotides required for DNA </a:t>
            </a:r>
            <a:r>
              <a:rPr lang="en-US" sz="4000" dirty="0" err="1" smtClean="0"/>
              <a:t>synt</a:t>
            </a:r>
            <a:r>
              <a:rPr lang="en-US" sz="4000" dirty="0" smtClean="0"/>
              <a:t>. are 2-deoxyribonucleotides. </a:t>
            </a:r>
          </a:p>
          <a:p>
            <a:r>
              <a:rPr lang="en-US" sz="4000" dirty="0" smtClean="0"/>
              <a:t>These are produced from ribonucleoside </a:t>
            </a:r>
            <a:r>
              <a:rPr lang="en-US" sz="4000" dirty="0" err="1" smtClean="0"/>
              <a:t>diphosphate</a:t>
            </a:r>
            <a:r>
              <a:rPr lang="en-US" sz="4000" dirty="0" smtClean="0"/>
              <a:t> . </a:t>
            </a:r>
          </a:p>
          <a:p>
            <a:r>
              <a:rPr lang="en-US" sz="4000" dirty="0" err="1" smtClean="0"/>
              <a:t>Enz</a:t>
            </a:r>
            <a:r>
              <a:rPr lang="en-US" sz="4000" dirty="0" smtClean="0"/>
              <a:t> = </a:t>
            </a:r>
            <a:r>
              <a:rPr lang="en-US" sz="4000" dirty="0" err="1" smtClean="0"/>
              <a:t>ribonucleotide</a:t>
            </a:r>
            <a:r>
              <a:rPr lang="en-US" sz="4000" dirty="0" smtClean="0"/>
              <a:t> </a:t>
            </a:r>
            <a:r>
              <a:rPr lang="en-US" sz="4000" dirty="0" err="1" smtClean="0"/>
              <a:t>reductase</a:t>
            </a:r>
            <a:r>
              <a:rPr lang="en-US" sz="4000" dirty="0" smtClean="0"/>
              <a:t>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Ribonucleotide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reductase</a:t>
            </a:r>
            <a:r>
              <a:rPr lang="en-US" b="1" u="sng" dirty="0" smtClean="0"/>
              <a:t>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Composed of 2 </a:t>
            </a:r>
            <a:r>
              <a:rPr lang="en-US" sz="3600" dirty="0" err="1" smtClean="0"/>
              <a:t>nonidentical</a:t>
            </a:r>
            <a:r>
              <a:rPr lang="en-US" sz="3600" dirty="0" smtClean="0"/>
              <a:t> subunits.</a:t>
            </a:r>
          </a:p>
          <a:p>
            <a:r>
              <a:rPr lang="en-US" sz="3600" dirty="0" smtClean="0"/>
              <a:t>Is specific for reduction of </a:t>
            </a:r>
          </a:p>
          <a:p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	- ADP</a:t>
            </a:r>
          </a:p>
          <a:p>
            <a:pPr>
              <a:buNone/>
            </a:pPr>
            <a:r>
              <a:rPr lang="en-US" sz="3600" dirty="0" smtClean="0"/>
              <a:t>		- GDP</a:t>
            </a:r>
          </a:p>
          <a:p>
            <a:pPr>
              <a:buNone/>
            </a:pPr>
            <a:r>
              <a:rPr lang="en-US" sz="3600" dirty="0" smtClean="0"/>
              <a:t>		- CDP</a:t>
            </a:r>
          </a:p>
          <a:p>
            <a:pPr>
              <a:buNone/>
            </a:pPr>
            <a:r>
              <a:rPr lang="en-US" sz="3600" dirty="0" smtClean="0"/>
              <a:t>		- UDP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Host starts producing specific proteins </a:t>
            </a:r>
          </a:p>
          <a:p>
            <a:endParaRPr lang="en-US" sz="4000" dirty="0" smtClean="0"/>
          </a:p>
          <a:p>
            <a:r>
              <a:rPr lang="en-US" sz="4000" dirty="0" smtClean="0">
                <a:solidFill>
                  <a:srgbClr val="3333FF"/>
                </a:solidFill>
              </a:rPr>
              <a:t>Genetic engineering </a:t>
            </a:r>
          </a:p>
          <a:p>
            <a:pPr>
              <a:buNone/>
            </a:pPr>
            <a:r>
              <a:rPr lang="en-US" sz="4000" dirty="0" smtClean="0"/>
              <a:t>			OR</a:t>
            </a:r>
          </a:p>
          <a:p>
            <a:r>
              <a:rPr lang="en-US" sz="4000" dirty="0" smtClean="0">
                <a:solidFill>
                  <a:srgbClr val="3333FF"/>
                </a:solidFill>
              </a:rPr>
              <a:t>Recombinant DNA Technology</a:t>
            </a:r>
            <a:r>
              <a:rPr lang="en-US" sz="4000" dirty="0" smtClean="0"/>
              <a:t>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r>
              <a:rPr lang="en-US" sz="3600" dirty="0" smtClean="0"/>
              <a:t>Are converted to </a:t>
            </a:r>
          </a:p>
          <a:p>
            <a:pPr>
              <a:buNone/>
            </a:pPr>
            <a:r>
              <a:rPr lang="en-US" sz="3600" dirty="0" smtClean="0"/>
              <a:t>		- d ADP</a:t>
            </a:r>
          </a:p>
          <a:p>
            <a:pPr>
              <a:buNone/>
            </a:pPr>
            <a:r>
              <a:rPr lang="en-US" sz="3600" dirty="0" smtClean="0"/>
              <a:t>		- d GDP</a:t>
            </a:r>
          </a:p>
          <a:p>
            <a:pPr>
              <a:buNone/>
            </a:pPr>
            <a:r>
              <a:rPr lang="en-US" sz="3600" dirty="0" smtClean="0"/>
              <a:t>		- d CDP</a:t>
            </a:r>
          </a:p>
          <a:p>
            <a:pPr>
              <a:buNone/>
            </a:pPr>
            <a:r>
              <a:rPr lang="en-US" sz="3600" dirty="0" smtClean="0"/>
              <a:t>		- d UDP</a:t>
            </a:r>
          </a:p>
          <a:p>
            <a:r>
              <a:rPr lang="en-US" sz="3600" dirty="0" smtClean="0"/>
              <a:t>Immediate donor of H-atoms for reduction are 2 –SH </a:t>
            </a:r>
            <a:r>
              <a:rPr lang="en-US" sz="3600" dirty="0" err="1" smtClean="0"/>
              <a:t>gp</a:t>
            </a:r>
            <a:r>
              <a:rPr lang="en-US" sz="3600" dirty="0" smtClean="0"/>
              <a:t> at enzyme.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Regeneration of reduced enzyme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196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Enzyme must be reduced for reuse. </a:t>
            </a:r>
          </a:p>
          <a:p>
            <a:endParaRPr lang="en-US" sz="3600" dirty="0" smtClean="0"/>
          </a:p>
          <a:p>
            <a:r>
              <a:rPr lang="en-US" sz="3600" dirty="0" smtClean="0"/>
              <a:t>Source of reducing equivalents is </a:t>
            </a:r>
            <a:r>
              <a:rPr lang="en-US" sz="3600" dirty="0" err="1" smtClean="0"/>
              <a:t>thioredoxin</a:t>
            </a:r>
            <a:r>
              <a:rPr lang="en-US" sz="3600" dirty="0" smtClean="0"/>
              <a:t>. </a:t>
            </a:r>
          </a:p>
          <a:p>
            <a:endParaRPr lang="en-US" sz="3600" dirty="0" smtClean="0"/>
          </a:p>
          <a:p>
            <a:r>
              <a:rPr lang="en-US" sz="3600" dirty="0" smtClean="0"/>
              <a:t>It is peptide coenzyme.</a:t>
            </a:r>
          </a:p>
          <a:p>
            <a:endParaRPr lang="en-US" sz="3600" dirty="0" smtClean="0"/>
          </a:p>
          <a:p>
            <a:r>
              <a:rPr lang="en-US" sz="3600" dirty="0" smtClean="0"/>
              <a:t>2 –SH </a:t>
            </a:r>
            <a:r>
              <a:rPr lang="en-US" sz="3600" dirty="0" err="1" smtClean="0"/>
              <a:t>gps</a:t>
            </a:r>
            <a:r>
              <a:rPr lang="en-US" sz="3600" dirty="0" smtClean="0"/>
              <a:t> donate their H.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257" t="7732" r="10213" b="465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Regeneration of reduced </a:t>
            </a:r>
            <a:r>
              <a:rPr lang="en-US" b="1" u="sng" dirty="0" err="1" smtClean="0"/>
              <a:t>thioredoxin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Thioredoxin</a:t>
            </a:r>
            <a:r>
              <a:rPr lang="en-US" sz="4000" dirty="0" smtClean="0"/>
              <a:t> in converted to reduced form to perform its function. </a:t>
            </a:r>
          </a:p>
          <a:p>
            <a:endParaRPr lang="en-US" sz="4000" dirty="0" smtClean="0"/>
          </a:p>
          <a:p>
            <a:r>
              <a:rPr lang="en-US" sz="4000" dirty="0" smtClean="0"/>
              <a:t>Reducing  equivalents are provided by NADPH + H</a:t>
            </a:r>
            <a:r>
              <a:rPr lang="en-US" sz="4000" baseline="30000" dirty="0" smtClean="0"/>
              <a:t>+</a:t>
            </a:r>
            <a:endParaRPr lang="en-US" sz="40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/>
              <a:t>Regulation of </a:t>
            </a:r>
            <a:r>
              <a:rPr lang="en-US" sz="4000" b="1" u="sng" dirty="0" err="1" smtClean="0"/>
              <a:t>deoxyribonucleotide</a:t>
            </a:r>
            <a:r>
              <a:rPr lang="en-US" sz="4000" b="1" u="sng" dirty="0" smtClean="0"/>
              <a:t> synthesis 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err="1" smtClean="0"/>
              <a:t>Ribonucleotide</a:t>
            </a:r>
            <a:r>
              <a:rPr lang="en-US" sz="4000" dirty="0" smtClean="0"/>
              <a:t> </a:t>
            </a:r>
            <a:r>
              <a:rPr lang="en-US" sz="4000" dirty="0" err="1" smtClean="0"/>
              <a:t>reductase</a:t>
            </a:r>
            <a:r>
              <a:rPr lang="en-US" sz="4000" dirty="0" smtClean="0"/>
              <a:t> is responsible for balanced supply of </a:t>
            </a:r>
            <a:r>
              <a:rPr lang="en-US" sz="4000" dirty="0" err="1" smtClean="0"/>
              <a:t>reexyribo</a:t>
            </a:r>
            <a:r>
              <a:rPr lang="en-US" sz="4000" dirty="0" smtClean="0"/>
              <a:t>. </a:t>
            </a:r>
          </a:p>
          <a:p>
            <a:r>
              <a:rPr lang="en-US" sz="4000" dirty="0" smtClean="0"/>
              <a:t>Enzyme is regulated. </a:t>
            </a:r>
          </a:p>
          <a:p>
            <a:r>
              <a:rPr lang="en-US" sz="4000" dirty="0" smtClean="0"/>
              <a:t>In addition to active site there are sites on the enzyme involved in regulation.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Active site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Binding of </a:t>
            </a:r>
            <a:r>
              <a:rPr lang="en-US" sz="4000" dirty="0" err="1" smtClean="0"/>
              <a:t>dATP</a:t>
            </a:r>
            <a:r>
              <a:rPr lang="en-US" sz="4000" dirty="0" smtClean="0"/>
              <a:t> inhibit enzyme. </a:t>
            </a:r>
          </a:p>
          <a:p>
            <a:endParaRPr lang="en-US" sz="4000" dirty="0" smtClean="0"/>
          </a:p>
          <a:p>
            <a:r>
              <a:rPr lang="en-US" sz="4000" dirty="0" smtClean="0"/>
              <a:t>No further reduction of any of the 4 nucleoside. </a:t>
            </a:r>
          </a:p>
          <a:p>
            <a:endParaRPr lang="en-US" sz="4000" dirty="0" smtClean="0"/>
          </a:p>
          <a:p>
            <a:r>
              <a:rPr lang="en-US" sz="4000" dirty="0" smtClean="0"/>
              <a:t>Prevents DNA synthesis.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187" t="3003" r="7144" b="9999"/>
          <a:stretch>
            <a:fillRect/>
          </a:stretch>
        </p:blipFill>
        <p:spPr>
          <a:xfrm flipH="1" flipV="1">
            <a:off x="0" y="0"/>
            <a:ext cx="9144000" cy="6858000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Substrate specificity site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Binding of nucleoside </a:t>
            </a:r>
            <a:r>
              <a:rPr lang="en-US" sz="4000" dirty="0" err="1" smtClean="0"/>
              <a:t>triphos</a:t>
            </a:r>
            <a:r>
              <a:rPr lang="en-US" sz="4000" dirty="0" smtClean="0"/>
              <a:t> regulate substrate specificity.</a:t>
            </a:r>
          </a:p>
          <a:p>
            <a:endParaRPr lang="en-US" sz="4000" dirty="0" smtClean="0"/>
          </a:p>
          <a:p>
            <a:r>
              <a:rPr lang="en-US" sz="4000" dirty="0" smtClean="0"/>
              <a:t>Regulate conversion of diff species of </a:t>
            </a:r>
            <a:r>
              <a:rPr lang="en-US" sz="4000" dirty="0" err="1" smtClean="0"/>
              <a:t>ribonucleotide</a:t>
            </a:r>
            <a:r>
              <a:rPr lang="en-US" sz="4000" dirty="0" smtClean="0"/>
              <a:t> to d </a:t>
            </a:r>
            <a:r>
              <a:rPr lang="en-US" sz="4000" dirty="0" err="1" smtClean="0"/>
              <a:t>ribo</a:t>
            </a:r>
            <a:r>
              <a:rPr lang="en-US" sz="4000" dirty="0" smtClean="0"/>
              <a:t> nucleotide. </a:t>
            </a:r>
            <a:endParaRPr lang="en-US" sz="4000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Drug </a:t>
            </a:r>
            <a:r>
              <a:rPr lang="en-US" sz="4000" dirty="0" err="1" smtClean="0"/>
              <a:t>hydroxyurea</a:t>
            </a:r>
            <a:r>
              <a:rPr lang="en-US" sz="4000" dirty="0" smtClean="0"/>
              <a:t> destroys free radicals required for activity of </a:t>
            </a:r>
            <a:r>
              <a:rPr lang="en-US" sz="4000" dirty="0" err="1" smtClean="0"/>
              <a:t>ribonucleotide</a:t>
            </a:r>
            <a:r>
              <a:rPr lang="en-US" sz="4000" dirty="0" smtClean="0"/>
              <a:t> </a:t>
            </a:r>
            <a:r>
              <a:rPr lang="en-US" sz="4000" dirty="0" err="1" smtClean="0"/>
              <a:t>reductase</a:t>
            </a:r>
            <a:r>
              <a:rPr lang="en-US" sz="4000" dirty="0" smtClean="0"/>
              <a:t>. 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Hydroxyurea</a:t>
            </a:r>
            <a:r>
              <a:rPr lang="en-US" sz="4000" dirty="0" smtClean="0"/>
              <a:t> is used for treatment of cancer.  </a:t>
            </a:r>
            <a:endParaRPr lang="en-US" sz="400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9718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PYRIMIDINE SYNTHEIS AND DEGRADATION</a:t>
            </a:r>
            <a:endParaRPr lang="en-US" sz="4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43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Genomic map libraries prepared. </a:t>
            </a:r>
          </a:p>
          <a:p>
            <a:endParaRPr lang="en-US" sz="4000" dirty="0" smtClean="0"/>
          </a:p>
          <a:p>
            <a:r>
              <a:rPr lang="en-US" sz="4000" dirty="0" smtClean="0"/>
              <a:t>DNA is extracted, fragmented. </a:t>
            </a:r>
          </a:p>
          <a:p>
            <a:endParaRPr lang="en-US" sz="4000" dirty="0" smtClean="0"/>
          </a:p>
          <a:p>
            <a:r>
              <a:rPr lang="en-US" sz="4000" dirty="0" smtClean="0"/>
              <a:t>DNA obtained from blood/semen </a:t>
            </a:r>
          </a:p>
          <a:p>
            <a:endParaRPr lang="en-US" sz="4000" dirty="0" smtClean="0"/>
          </a:p>
          <a:p>
            <a:r>
              <a:rPr lang="en-US" sz="4000" dirty="0" smtClean="0"/>
              <a:t>Each person has </a:t>
            </a:r>
            <a:r>
              <a:rPr lang="en-US" sz="4000" dirty="0" smtClean="0"/>
              <a:t>unique nucleotide </a:t>
            </a:r>
            <a:r>
              <a:rPr lang="en-US" sz="4000" smtClean="0"/>
              <a:t>sequence</a:t>
            </a:r>
            <a:r>
              <a:rPr lang="en-US" sz="4000" smtClean="0"/>
              <a:t> in DNA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Purine ring is synthesized on preexisting r-5-P</a:t>
            </a:r>
          </a:p>
          <a:p>
            <a:endParaRPr lang="en-US" sz="4000" dirty="0" smtClean="0"/>
          </a:p>
          <a:p>
            <a:r>
              <a:rPr lang="en-US" sz="4000" dirty="0" smtClean="0"/>
              <a:t>Unlike that, </a:t>
            </a:r>
            <a:r>
              <a:rPr lang="en-US" sz="4000" dirty="0" err="1" smtClean="0"/>
              <a:t>Pyri</a:t>
            </a:r>
            <a:r>
              <a:rPr lang="en-US" sz="4000" dirty="0" smtClean="0"/>
              <a:t> ring in synthesized before attachment to r-5-P.</a:t>
            </a:r>
            <a:endParaRPr lang="en-US" sz="4000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r-5-P is donated by PRPP. </a:t>
            </a:r>
          </a:p>
          <a:p>
            <a:endParaRPr lang="en-US" sz="4000" dirty="0" smtClean="0"/>
          </a:p>
          <a:p>
            <a:r>
              <a:rPr lang="en-US" sz="4000" dirty="0" smtClean="0"/>
              <a:t>Sources of atoms in </a:t>
            </a:r>
            <a:r>
              <a:rPr lang="en-US" sz="4000" dirty="0" err="1" smtClean="0"/>
              <a:t>pyr</a:t>
            </a:r>
            <a:r>
              <a:rPr lang="en-US" sz="4000" dirty="0" smtClean="0"/>
              <a:t> are glutamine, CO</a:t>
            </a:r>
            <a:r>
              <a:rPr lang="en-US" sz="4000" baseline="-25000" dirty="0" smtClean="0"/>
              <a:t>2 </a:t>
            </a:r>
            <a:r>
              <a:rPr lang="en-US" sz="4000" dirty="0" smtClean="0"/>
              <a:t>and Asp. 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Glutn</a:t>
            </a:r>
            <a:r>
              <a:rPr lang="en-US" sz="4000" dirty="0" smtClean="0"/>
              <a:t> and asp. are required for both </a:t>
            </a:r>
            <a:r>
              <a:rPr lang="en-US" sz="4000" dirty="0" err="1" smtClean="0"/>
              <a:t>pur</a:t>
            </a:r>
            <a:r>
              <a:rPr lang="en-US" sz="4000" dirty="0" smtClean="0"/>
              <a:t> and </a:t>
            </a:r>
            <a:r>
              <a:rPr lang="en-US" sz="4000" dirty="0" err="1" smtClean="0"/>
              <a:t>pyr</a:t>
            </a:r>
            <a:r>
              <a:rPr lang="en-US" sz="4000" dirty="0" smtClean="0"/>
              <a:t>. </a:t>
            </a:r>
            <a:endParaRPr lang="en-US" sz="4000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iochemistry\Desktop\2012-05-28 biochemisry\5-28-2012 9-15-34 PM_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u="sng" dirty="0" smtClean="0"/>
              <a:t>Synthesis of </a:t>
            </a:r>
            <a:r>
              <a:rPr lang="en-US" sz="3600" b="1" u="sng" dirty="0" err="1" smtClean="0"/>
              <a:t>Carbamoyl</a:t>
            </a:r>
            <a:r>
              <a:rPr lang="en-US" sz="3600" b="1" u="sng" dirty="0" smtClean="0"/>
              <a:t> Phosphate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Regulated step.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Carbamoyl</a:t>
            </a:r>
            <a:r>
              <a:rPr lang="en-US" sz="4000" dirty="0" smtClean="0"/>
              <a:t> phosphate is synthesized from </a:t>
            </a:r>
            <a:r>
              <a:rPr lang="en-US" sz="4000" dirty="0" err="1" smtClean="0"/>
              <a:t>glutn</a:t>
            </a:r>
            <a:r>
              <a:rPr lang="en-US" sz="4000" dirty="0" smtClean="0"/>
              <a:t> and CO</a:t>
            </a:r>
            <a:r>
              <a:rPr lang="en-US" sz="4000" baseline="-25000" dirty="0" smtClean="0"/>
              <a:t>2</a:t>
            </a:r>
          </a:p>
          <a:p>
            <a:endParaRPr lang="en-US" sz="4000" baseline="-25000" dirty="0" smtClean="0"/>
          </a:p>
          <a:p>
            <a:r>
              <a:rPr lang="en-US" sz="4000" dirty="0" err="1" smtClean="0"/>
              <a:t>Enz</a:t>
            </a:r>
            <a:r>
              <a:rPr lang="en-US" sz="4000" dirty="0" smtClean="0"/>
              <a:t> = </a:t>
            </a:r>
            <a:r>
              <a:rPr lang="en-US" sz="4000" dirty="0" err="1" smtClean="0"/>
              <a:t>Carbamoyl</a:t>
            </a:r>
            <a:r>
              <a:rPr lang="en-US" sz="4000" dirty="0" smtClean="0"/>
              <a:t> phosphate </a:t>
            </a:r>
            <a:r>
              <a:rPr lang="en-US" sz="4000" dirty="0" err="1" smtClean="0"/>
              <a:t>synthetase</a:t>
            </a:r>
            <a:r>
              <a:rPr lang="en-US" sz="4000" dirty="0" smtClean="0"/>
              <a:t> (CPS) II.</a:t>
            </a:r>
            <a:endParaRPr lang="en-US" sz="4000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1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102" r="3920" b="235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CPS-II is inhibited by</a:t>
            </a:r>
          </a:p>
          <a:p>
            <a:pPr>
              <a:buNone/>
            </a:pPr>
            <a:r>
              <a:rPr lang="en-US" sz="4400" dirty="0" smtClean="0"/>
              <a:t>			UTP (end product)</a:t>
            </a:r>
          </a:p>
          <a:p>
            <a:r>
              <a:rPr lang="en-US" sz="4400" dirty="0" smtClean="0"/>
              <a:t>Activated by </a:t>
            </a:r>
          </a:p>
          <a:p>
            <a:pPr>
              <a:buNone/>
            </a:pPr>
            <a:r>
              <a:rPr lang="en-US" sz="4400" dirty="0" smtClean="0"/>
              <a:t>		- ATP</a:t>
            </a:r>
          </a:p>
          <a:p>
            <a:pPr>
              <a:buNone/>
            </a:pPr>
            <a:r>
              <a:rPr lang="en-US" sz="4400" dirty="0" smtClean="0"/>
              <a:t>		- PRPP</a:t>
            </a:r>
          </a:p>
          <a:p>
            <a:r>
              <a:rPr lang="en-US" sz="4400" dirty="0" smtClean="0"/>
              <a:t>CPS-I is precursor of urea</a:t>
            </a:r>
            <a:endParaRPr lang="en-US" sz="4400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Biochemistry\Desktop\2012-05-28 biochemisry\5-28-2012 9-16-31 PM_0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u="sng" dirty="0" smtClean="0"/>
              <a:t>SYNTHESIS OF OROTIC ACID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 err="1" smtClean="0"/>
              <a:t>Carbamoyl</a:t>
            </a:r>
            <a:r>
              <a:rPr lang="en-US" sz="4400" dirty="0" smtClean="0"/>
              <a:t>-P 			</a:t>
            </a:r>
            <a:r>
              <a:rPr lang="en-US" sz="4400" dirty="0" err="1" smtClean="0"/>
              <a:t>Carbamoyl</a:t>
            </a:r>
            <a:r>
              <a:rPr lang="en-US" sz="4400" dirty="0" smtClean="0"/>
              <a:t> </a:t>
            </a:r>
            <a:r>
              <a:rPr lang="en-US" sz="4400" dirty="0" err="1" smtClean="0"/>
              <a:t>aspartate</a:t>
            </a:r>
            <a:endParaRPr lang="en-US" sz="4400" dirty="0" smtClean="0"/>
          </a:p>
          <a:p>
            <a:endParaRPr lang="en-US" sz="4400" dirty="0" smtClean="0"/>
          </a:p>
          <a:p>
            <a:r>
              <a:rPr lang="en-US" sz="4400" dirty="0" err="1" smtClean="0"/>
              <a:t>Enz</a:t>
            </a:r>
            <a:r>
              <a:rPr lang="en-US" sz="4400" dirty="0" smtClean="0"/>
              <a:t> = </a:t>
            </a:r>
            <a:r>
              <a:rPr lang="en-US" sz="4400" dirty="0" err="1" smtClean="0"/>
              <a:t>asparate</a:t>
            </a:r>
            <a:r>
              <a:rPr lang="en-US" sz="4400" dirty="0" smtClean="0"/>
              <a:t> </a:t>
            </a:r>
            <a:r>
              <a:rPr lang="en-US" sz="4400" dirty="0" err="1" smtClean="0"/>
              <a:t>transcarbamoylase</a:t>
            </a:r>
            <a:r>
              <a:rPr lang="en-US" sz="4400" dirty="0" smtClean="0"/>
              <a:t> </a:t>
            </a:r>
          </a:p>
          <a:p>
            <a:endParaRPr lang="en-US" sz="4400" dirty="0" smtClean="0"/>
          </a:p>
          <a:p>
            <a:r>
              <a:rPr lang="en-US" sz="4400" dirty="0" smtClean="0"/>
              <a:t>Pyrimidine ring is closed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3886200" y="1828800"/>
            <a:ext cx="20574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Carbamoyl</a:t>
            </a:r>
            <a:r>
              <a:rPr lang="en-US" sz="4000" dirty="0" smtClean="0"/>
              <a:t> asp 		</a:t>
            </a:r>
            <a:r>
              <a:rPr lang="en-US" sz="4000" dirty="0" err="1" smtClean="0"/>
              <a:t>dihydroorotate</a:t>
            </a:r>
            <a:r>
              <a:rPr lang="en-US" sz="4000" dirty="0" smtClean="0"/>
              <a:t> 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Enz</a:t>
            </a:r>
            <a:r>
              <a:rPr lang="en-US" sz="4000" dirty="0" smtClean="0"/>
              <a:t> = </a:t>
            </a:r>
            <a:r>
              <a:rPr lang="en-US" sz="4000" dirty="0" err="1" smtClean="0"/>
              <a:t>dihydroorotase</a:t>
            </a:r>
            <a:r>
              <a:rPr lang="en-US" sz="4000" dirty="0" smtClean="0"/>
              <a:t> 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Dihydroorotate</a:t>
            </a:r>
            <a:r>
              <a:rPr lang="en-US" sz="4000" dirty="0" smtClean="0"/>
              <a:t> 			</a:t>
            </a:r>
            <a:r>
              <a:rPr lang="en-US" sz="4000" dirty="0" err="1" smtClean="0"/>
              <a:t>orotate</a:t>
            </a:r>
            <a:r>
              <a:rPr lang="en-US" sz="4000" dirty="0" smtClean="0"/>
              <a:t> 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Enz</a:t>
            </a:r>
            <a:r>
              <a:rPr lang="en-US" sz="4000" dirty="0" smtClean="0"/>
              <a:t> = </a:t>
            </a:r>
            <a:r>
              <a:rPr lang="en-US" sz="4000" dirty="0" err="1" smtClean="0"/>
              <a:t>dihydroorotate</a:t>
            </a:r>
            <a:r>
              <a:rPr lang="en-US" sz="4000" dirty="0" smtClean="0"/>
              <a:t> </a:t>
            </a:r>
            <a:r>
              <a:rPr lang="en-US" sz="4000" dirty="0" err="1" smtClean="0"/>
              <a:t>dehydrogenase</a:t>
            </a:r>
            <a:r>
              <a:rPr lang="en-US" sz="4000" dirty="0" smtClean="0"/>
              <a:t>. 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3962400" y="990600"/>
            <a:ext cx="1143000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191000" y="3886200"/>
            <a:ext cx="1752600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endParaRPr lang="en-US" sz="4000" dirty="0" smtClean="0"/>
          </a:p>
          <a:p>
            <a:r>
              <a:rPr lang="en-US" sz="4000" dirty="0" smtClean="0"/>
              <a:t>First three </a:t>
            </a:r>
            <a:r>
              <a:rPr lang="en-US" sz="4000" dirty="0" err="1" smtClean="0"/>
              <a:t>enz</a:t>
            </a:r>
            <a:r>
              <a:rPr lang="en-US" sz="4000" dirty="0" smtClean="0"/>
              <a:t> are three diff </a:t>
            </a:r>
            <a:r>
              <a:rPr lang="en-US" sz="4000" dirty="0" err="1" smtClean="0"/>
              <a:t>catalytical</a:t>
            </a:r>
            <a:r>
              <a:rPr lang="en-US" sz="4000" dirty="0" smtClean="0"/>
              <a:t> domain of single </a:t>
            </a:r>
            <a:r>
              <a:rPr lang="en-US" sz="4000" dirty="0" err="1" smtClean="0"/>
              <a:t>polypep</a:t>
            </a:r>
            <a:r>
              <a:rPr lang="en-US" sz="4000" dirty="0" smtClean="0"/>
              <a:t>. </a:t>
            </a:r>
          </a:p>
          <a:p>
            <a:endParaRPr lang="en-US" sz="4000" dirty="0" smtClean="0"/>
          </a:p>
          <a:p>
            <a:r>
              <a:rPr lang="en-US" sz="4000" dirty="0" smtClean="0"/>
              <a:t>Example of multifunctional </a:t>
            </a:r>
            <a:r>
              <a:rPr lang="en-US" sz="4000" dirty="0" err="1" smtClean="0"/>
              <a:t>enz</a:t>
            </a:r>
            <a:r>
              <a:rPr lang="en-US" sz="4000" dirty="0" smtClean="0"/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Involvement like murder/rape can be detected. </a:t>
            </a:r>
          </a:p>
          <a:p>
            <a:r>
              <a:rPr lang="en-US" sz="4000" dirty="0" smtClean="0"/>
              <a:t>Technique  --------  </a:t>
            </a:r>
            <a:r>
              <a:rPr lang="en-US" sz="4000" dirty="0" smtClean="0">
                <a:solidFill>
                  <a:srgbClr val="3333FF"/>
                </a:solidFill>
              </a:rPr>
              <a:t>DNA fingerprinting. </a:t>
            </a:r>
          </a:p>
          <a:p>
            <a:r>
              <a:rPr lang="en-US" sz="4000" dirty="0" smtClean="0"/>
              <a:t>Human</a:t>
            </a:r>
          </a:p>
          <a:p>
            <a:pPr>
              <a:buNone/>
            </a:pPr>
            <a:r>
              <a:rPr lang="en-US" sz="4000" dirty="0"/>
              <a:t>	</a:t>
            </a:r>
            <a:r>
              <a:rPr lang="en-US" sz="4000" dirty="0" smtClean="0"/>
              <a:t>		</a:t>
            </a:r>
            <a:r>
              <a:rPr lang="en-US" sz="4000" dirty="0" smtClean="0">
                <a:solidFill>
                  <a:srgbClr val="C00000"/>
                </a:solidFill>
              </a:rPr>
              <a:t>46</a:t>
            </a:r>
            <a:r>
              <a:rPr lang="en-US" sz="4000" dirty="0" smtClean="0"/>
              <a:t> Chromosomes</a:t>
            </a:r>
          </a:p>
          <a:p>
            <a:pPr>
              <a:buNone/>
            </a:pPr>
            <a:r>
              <a:rPr lang="en-US" sz="4000" dirty="0"/>
              <a:t>	</a:t>
            </a:r>
            <a:r>
              <a:rPr lang="en-US" sz="4000" dirty="0" smtClean="0"/>
              <a:t>		</a:t>
            </a:r>
            <a:r>
              <a:rPr lang="en-US" sz="4000" dirty="0" smtClean="0">
                <a:solidFill>
                  <a:srgbClr val="C00000"/>
                </a:solidFill>
              </a:rPr>
              <a:t>30,000</a:t>
            </a:r>
            <a:r>
              <a:rPr lang="en-US" sz="4000" dirty="0" smtClean="0"/>
              <a:t>		</a:t>
            </a:r>
            <a:r>
              <a:rPr lang="en-US" sz="4000" dirty="0" smtClean="0">
                <a:solidFill>
                  <a:srgbClr val="C00000"/>
                </a:solidFill>
              </a:rPr>
              <a:t>35,000</a:t>
            </a:r>
            <a:r>
              <a:rPr lang="en-US" sz="4000" dirty="0" smtClean="0"/>
              <a:t> genes </a:t>
            </a:r>
          </a:p>
          <a:p>
            <a:pPr>
              <a:buNone/>
            </a:pPr>
            <a:endParaRPr lang="en-US" sz="4000" dirty="0" smtClean="0"/>
          </a:p>
        </p:txBody>
      </p:sp>
      <p:sp>
        <p:nvSpPr>
          <p:cNvPr id="4" name="Right Arrow 3"/>
          <p:cNvSpPr/>
          <p:nvPr/>
        </p:nvSpPr>
        <p:spPr>
          <a:xfrm>
            <a:off x="3844636" y="4911437"/>
            <a:ext cx="11430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u="sng" dirty="0" smtClean="0"/>
              <a:t>FORMATION OF PYRIMIDINE NUCLEOTIDE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err="1" smtClean="0"/>
              <a:t>Orotate</a:t>
            </a:r>
            <a:r>
              <a:rPr lang="en-US" sz="4000" dirty="0" smtClean="0"/>
              <a:t> 			</a:t>
            </a:r>
            <a:r>
              <a:rPr lang="en-US" sz="4000" dirty="0" err="1" smtClean="0"/>
              <a:t>orotidine</a:t>
            </a:r>
            <a:r>
              <a:rPr lang="en-US" sz="4000" dirty="0" smtClean="0"/>
              <a:t> 5̕ </a:t>
            </a:r>
            <a:r>
              <a:rPr lang="en-US" sz="4000" dirty="0" err="1" smtClean="0"/>
              <a:t>monophosphate</a:t>
            </a:r>
            <a:r>
              <a:rPr lang="en-US" sz="4000" dirty="0" smtClean="0"/>
              <a:t> (OMP).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Enz</a:t>
            </a:r>
            <a:r>
              <a:rPr lang="en-US" sz="4000" dirty="0" smtClean="0"/>
              <a:t> = </a:t>
            </a:r>
            <a:r>
              <a:rPr lang="en-US" sz="4000" dirty="0" err="1" smtClean="0"/>
              <a:t>orotate</a:t>
            </a:r>
            <a:r>
              <a:rPr lang="en-US" sz="4000" dirty="0" smtClean="0"/>
              <a:t> </a:t>
            </a:r>
            <a:r>
              <a:rPr lang="en-US" sz="4000" dirty="0" err="1" smtClean="0"/>
              <a:t>phosphoribosyl</a:t>
            </a:r>
            <a:r>
              <a:rPr lang="en-US" sz="4000" dirty="0" smtClean="0"/>
              <a:t> </a:t>
            </a:r>
            <a:r>
              <a:rPr lang="en-US" sz="4000" dirty="0" err="1" smtClean="0"/>
              <a:t>transferase</a:t>
            </a:r>
            <a:r>
              <a:rPr lang="en-US" sz="4000" dirty="0" smtClean="0"/>
              <a:t> </a:t>
            </a:r>
          </a:p>
          <a:p>
            <a:endParaRPr lang="en-US" sz="4000" dirty="0" smtClean="0"/>
          </a:p>
          <a:p>
            <a:r>
              <a:rPr lang="en-US" sz="4000" dirty="0" smtClean="0"/>
              <a:t>PRPP is again r-5-P donor. 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553478" y="1769706"/>
            <a:ext cx="24384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OMP			uridine 5̕ </a:t>
            </a:r>
            <a:r>
              <a:rPr lang="en-US" sz="4000" dirty="0" err="1" smtClean="0"/>
              <a:t>monophosphate</a:t>
            </a:r>
            <a:r>
              <a:rPr lang="en-US" sz="4000" dirty="0" smtClean="0"/>
              <a:t>. </a:t>
            </a:r>
          </a:p>
          <a:p>
            <a:r>
              <a:rPr lang="en-US" sz="4000" dirty="0" err="1" smtClean="0"/>
              <a:t>Enz</a:t>
            </a:r>
            <a:r>
              <a:rPr lang="en-US" sz="4000" dirty="0" smtClean="0"/>
              <a:t> = OMP </a:t>
            </a:r>
            <a:r>
              <a:rPr lang="en-US" sz="4000" dirty="0" err="1" smtClean="0"/>
              <a:t>decarboxylase</a:t>
            </a:r>
            <a:r>
              <a:rPr lang="en-US" sz="4000" dirty="0" smtClean="0"/>
              <a:t>. </a:t>
            </a:r>
          </a:p>
          <a:p>
            <a:r>
              <a:rPr lang="en-US" sz="4000" dirty="0" err="1" smtClean="0"/>
              <a:t>Orotate</a:t>
            </a:r>
            <a:r>
              <a:rPr lang="en-US" sz="4000" dirty="0" smtClean="0"/>
              <a:t> </a:t>
            </a:r>
            <a:r>
              <a:rPr lang="en-US" sz="4000" dirty="0" err="1" smtClean="0"/>
              <a:t>phosphoribosyltransferase</a:t>
            </a:r>
            <a:endParaRPr lang="en-US" sz="4000" dirty="0" smtClean="0"/>
          </a:p>
          <a:p>
            <a:r>
              <a:rPr lang="en-US" sz="4000" dirty="0" smtClean="0"/>
              <a:t>OMP </a:t>
            </a:r>
            <a:r>
              <a:rPr lang="en-US" sz="4000" dirty="0" err="1" smtClean="0"/>
              <a:t>decarboxylase</a:t>
            </a:r>
            <a:r>
              <a:rPr lang="en-US" sz="4000" dirty="0" smtClean="0"/>
              <a:t>.</a:t>
            </a:r>
          </a:p>
          <a:p>
            <a:r>
              <a:rPr lang="en-US" sz="4000" dirty="0" smtClean="0"/>
              <a:t>Above are catalytic domain of single </a:t>
            </a:r>
            <a:r>
              <a:rPr lang="en-US" sz="4000" dirty="0" err="1" smtClean="0"/>
              <a:t>enz</a:t>
            </a:r>
            <a:r>
              <a:rPr lang="en-US" sz="4000" dirty="0" smtClean="0"/>
              <a:t> (UMP </a:t>
            </a:r>
            <a:r>
              <a:rPr lang="en-US" sz="4000" dirty="0" err="1" smtClean="0"/>
              <a:t>synthase</a:t>
            </a:r>
            <a:r>
              <a:rPr lang="en-US" sz="4000" dirty="0" smtClean="0"/>
              <a:t>).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038738" y="877078"/>
            <a:ext cx="20574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OROTIC ACIDURIA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Rare genetic defect </a:t>
            </a:r>
          </a:p>
          <a:p>
            <a:endParaRPr lang="en-US" sz="4000" dirty="0" smtClean="0"/>
          </a:p>
          <a:p>
            <a:r>
              <a:rPr lang="en-US" sz="4000" dirty="0" smtClean="0"/>
              <a:t>Caused by </a:t>
            </a:r>
            <a:r>
              <a:rPr lang="en-US" sz="4000" dirty="0" err="1" smtClean="0"/>
              <a:t>defi</a:t>
            </a:r>
            <a:r>
              <a:rPr lang="en-US" sz="4000" dirty="0" smtClean="0"/>
              <a:t> of this </a:t>
            </a:r>
            <a:r>
              <a:rPr lang="en-US" sz="4000" dirty="0" err="1" smtClean="0"/>
              <a:t>bifunctional</a:t>
            </a:r>
            <a:r>
              <a:rPr lang="en-US" sz="4000" dirty="0" smtClean="0"/>
              <a:t> </a:t>
            </a:r>
            <a:r>
              <a:rPr lang="en-US" sz="4000" dirty="0" err="1" smtClean="0"/>
              <a:t>enz</a:t>
            </a:r>
            <a:r>
              <a:rPr lang="en-US" sz="4000" dirty="0" smtClean="0"/>
              <a:t>. 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Orotic</a:t>
            </a:r>
            <a:r>
              <a:rPr lang="en-US" sz="4000" dirty="0" smtClean="0"/>
              <a:t> acid appear in urine. </a:t>
            </a:r>
            <a:endParaRPr lang="en-US" sz="4000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UMP is </a:t>
            </a:r>
            <a:r>
              <a:rPr lang="en-US" sz="4000" dirty="0" err="1" smtClean="0"/>
              <a:t>phosphorylated</a:t>
            </a:r>
            <a:r>
              <a:rPr lang="en-US" sz="4000" dirty="0" smtClean="0"/>
              <a:t> to </a:t>
            </a:r>
            <a:r>
              <a:rPr lang="en-US" sz="4000" b="1" dirty="0" smtClean="0">
                <a:solidFill>
                  <a:srgbClr val="7030A0"/>
                </a:solidFill>
              </a:rPr>
              <a:t>UTP.</a:t>
            </a:r>
          </a:p>
          <a:p>
            <a:endParaRPr lang="en-US" sz="4000" dirty="0" smtClean="0"/>
          </a:p>
          <a:p>
            <a:pPr>
              <a:buNone/>
            </a:pPr>
            <a:r>
              <a:rPr lang="en-US" sz="4000" b="1" u="sng" dirty="0" smtClean="0">
                <a:solidFill>
                  <a:srgbClr val="3333FF"/>
                </a:solidFill>
              </a:rPr>
              <a:t>SYNTHESIS OF CTP</a:t>
            </a:r>
          </a:p>
          <a:p>
            <a:pPr>
              <a:buNone/>
            </a:pPr>
            <a:endParaRPr lang="en-US" sz="4000" b="1" u="sng" dirty="0" smtClean="0"/>
          </a:p>
          <a:p>
            <a:r>
              <a:rPr lang="en-US" sz="4000" dirty="0" smtClean="0"/>
              <a:t>CTP is produced by UTP.</a:t>
            </a:r>
          </a:p>
          <a:p>
            <a:endParaRPr lang="en-US" sz="4000" dirty="0" smtClean="0"/>
          </a:p>
          <a:p>
            <a:r>
              <a:rPr lang="en-US" sz="4000" dirty="0" smtClean="0"/>
              <a:t>Nitrogen is provided by glutamine </a:t>
            </a:r>
            <a:endParaRPr lang="en-US" sz="4000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1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143" r="12857" b="769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u="sng" dirty="0" smtClean="0"/>
              <a:t>SYNTHESIS OF THYMIDINE MONOPHOSPHATE (TMP) FROM d UMP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 UMP 			d TMP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Enz</a:t>
            </a:r>
            <a:r>
              <a:rPr lang="en-US" sz="4000" dirty="0" smtClean="0"/>
              <a:t> = </a:t>
            </a:r>
            <a:r>
              <a:rPr lang="en-US" sz="4000" dirty="0" err="1" smtClean="0"/>
              <a:t>thymidylate</a:t>
            </a:r>
            <a:r>
              <a:rPr lang="en-US" sz="4000" dirty="0" smtClean="0"/>
              <a:t> </a:t>
            </a:r>
            <a:r>
              <a:rPr lang="en-US" sz="4000" dirty="0" err="1" smtClean="0"/>
              <a:t>synthase</a:t>
            </a:r>
            <a:r>
              <a:rPr lang="en-US" sz="4000" dirty="0" smtClean="0"/>
              <a:t> </a:t>
            </a:r>
          </a:p>
          <a:p>
            <a:endParaRPr lang="en-US" sz="4000" dirty="0" smtClean="0"/>
          </a:p>
          <a:p>
            <a:r>
              <a:rPr lang="en-US" sz="4000" dirty="0" smtClean="0"/>
              <a:t>THF contribute one c, also 2 H. 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590800" y="1749489"/>
            <a:ext cx="2133600" cy="381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1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714" r="19707" b="4639"/>
          <a:stretch>
            <a:fillRect/>
          </a:stretch>
        </p:blipFill>
        <p:spPr>
          <a:xfrm flipH="1" flipV="1">
            <a:off x="1143000" y="-1"/>
            <a:ext cx="7086600" cy="6858001"/>
          </a:xfr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96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Inhibitor of </a:t>
            </a:r>
            <a:r>
              <a:rPr lang="en-US" sz="4000" dirty="0" err="1" smtClean="0"/>
              <a:t>thymidylate</a:t>
            </a:r>
            <a:r>
              <a:rPr lang="en-US" sz="4000" dirty="0" smtClean="0"/>
              <a:t> </a:t>
            </a:r>
            <a:r>
              <a:rPr lang="en-US" sz="4000" dirty="0" err="1" smtClean="0"/>
              <a:t>synthase</a:t>
            </a:r>
            <a:r>
              <a:rPr lang="en-US" sz="4000" dirty="0" smtClean="0"/>
              <a:t> include thymine analogs ---- 5- fluorouracil. </a:t>
            </a:r>
          </a:p>
          <a:p>
            <a:r>
              <a:rPr lang="en-US" sz="4000" dirty="0" smtClean="0"/>
              <a:t>Serves as antitumor agents. </a:t>
            </a:r>
          </a:p>
          <a:p>
            <a:r>
              <a:rPr lang="en-US" sz="4000" dirty="0" smtClean="0"/>
              <a:t>5-Flurouracil is converted into 5-FdUMP. </a:t>
            </a:r>
          </a:p>
          <a:p>
            <a:r>
              <a:rPr lang="en-US" sz="4000" dirty="0" smtClean="0"/>
              <a:t>Which permanently bound to </a:t>
            </a:r>
            <a:r>
              <a:rPr lang="en-US" sz="4000" dirty="0" err="1" smtClean="0"/>
              <a:t>thymidylate</a:t>
            </a:r>
            <a:r>
              <a:rPr lang="en-US" sz="4000" dirty="0" smtClean="0"/>
              <a:t> </a:t>
            </a:r>
            <a:r>
              <a:rPr lang="en-US" sz="4000" dirty="0" err="1" smtClean="0"/>
              <a:t>synthase</a:t>
            </a:r>
            <a:endParaRPr lang="en-US" sz="4000" dirty="0" smtClean="0"/>
          </a:p>
          <a:p>
            <a:r>
              <a:rPr lang="en-US" sz="4000" dirty="0" smtClean="0"/>
              <a:t>Called as “Suicide” inhibitor. </a:t>
            </a:r>
            <a:endParaRPr lang="en-US" sz="4000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SALVAGE OF PYRIMIDINES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Few </a:t>
            </a:r>
            <a:r>
              <a:rPr lang="en-US" sz="4000" dirty="0" err="1" smtClean="0"/>
              <a:t>pyrimidine</a:t>
            </a:r>
            <a:r>
              <a:rPr lang="en-US" sz="4000" dirty="0" smtClean="0"/>
              <a:t> bases are salvaged in human cells. </a:t>
            </a:r>
          </a:p>
          <a:p>
            <a:r>
              <a:rPr lang="en-US" sz="4000" dirty="0" smtClean="0"/>
              <a:t>Pyrimidine nucleoside are converted into nucleotide. </a:t>
            </a:r>
          </a:p>
          <a:p>
            <a:r>
              <a:rPr lang="en-US" sz="4000" dirty="0" err="1" smtClean="0"/>
              <a:t>Enz</a:t>
            </a:r>
            <a:r>
              <a:rPr lang="en-US" sz="4000" dirty="0" smtClean="0"/>
              <a:t> = nucleoside </a:t>
            </a:r>
            <a:r>
              <a:rPr lang="en-US" sz="4000" dirty="0" err="1" smtClean="0"/>
              <a:t>kinase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ATP is utilized</a:t>
            </a:r>
            <a:endParaRPr lang="en-US" sz="4000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u="sng" dirty="0" smtClean="0"/>
              <a:t>Degradation of </a:t>
            </a:r>
            <a:r>
              <a:rPr lang="en-US" sz="3600" b="1" u="sng" dirty="0" err="1" smtClean="0"/>
              <a:t>pyrimidine</a:t>
            </a:r>
            <a:r>
              <a:rPr lang="en-US" sz="3600" b="1" u="sng" dirty="0" smtClean="0"/>
              <a:t> nucleotides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Unlike the purine ring, which is not cleaved in human cells. </a:t>
            </a:r>
          </a:p>
          <a:p>
            <a:r>
              <a:rPr lang="en-US" sz="4000" dirty="0" err="1" smtClean="0"/>
              <a:t>Pyr</a:t>
            </a:r>
            <a:r>
              <a:rPr lang="en-US" sz="4000" dirty="0" smtClean="0"/>
              <a:t> ring is opened and degraded.</a:t>
            </a:r>
          </a:p>
          <a:p>
            <a:r>
              <a:rPr lang="en-US" sz="4000" dirty="0" smtClean="0"/>
              <a:t>It is degraded to highly soluble products (</a:t>
            </a:r>
            <a:r>
              <a:rPr lang="el-GR" sz="4000" dirty="0" smtClean="0"/>
              <a:t>β</a:t>
            </a:r>
            <a:r>
              <a:rPr lang="en-US" sz="4000" dirty="0" smtClean="0"/>
              <a:t> -</a:t>
            </a:r>
            <a:r>
              <a:rPr lang="en-US" sz="4000" dirty="0" err="1" smtClean="0"/>
              <a:t>alanine</a:t>
            </a:r>
            <a:r>
              <a:rPr lang="en-US" sz="4000" dirty="0" smtClean="0"/>
              <a:t>, </a:t>
            </a:r>
            <a:r>
              <a:rPr lang="el-GR" sz="4000" dirty="0" smtClean="0"/>
              <a:t>β </a:t>
            </a:r>
            <a:r>
              <a:rPr lang="en-US" sz="4000" dirty="0" smtClean="0"/>
              <a:t>- </a:t>
            </a:r>
            <a:r>
              <a:rPr lang="en-US" sz="4000" dirty="0" err="1" smtClean="0"/>
              <a:t>aminoisobutyrate</a:t>
            </a:r>
            <a:r>
              <a:rPr lang="en-US" sz="4000" dirty="0" smtClean="0"/>
              <a:t>, with the production of NH</a:t>
            </a:r>
            <a:r>
              <a:rPr lang="en-US" sz="4000" baseline="-25000" dirty="0" smtClean="0"/>
              <a:t>3</a:t>
            </a:r>
            <a:r>
              <a:rPr lang="en-US" sz="4000" dirty="0" smtClean="0"/>
              <a:t> and 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). </a:t>
            </a:r>
            <a:endParaRPr lang="en-US" sz="4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NUCLEOTIDES</a:t>
            </a:r>
            <a:endParaRPr lang="en-US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47509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Nucleotides essential for life </a:t>
            </a:r>
          </a:p>
          <a:p>
            <a:r>
              <a:rPr lang="en-US" sz="4400" dirty="0" smtClean="0"/>
              <a:t>Without them</a:t>
            </a:r>
          </a:p>
          <a:p>
            <a:pPr>
              <a:buNone/>
            </a:pPr>
            <a:r>
              <a:rPr lang="en-US" sz="4400" dirty="0" smtClean="0"/>
              <a:t>	</a:t>
            </a:r>
            <a:r>
              <a:rPr lang="en-US" sz="4400" b="1" dirty="0" smtClean="0">
                <a:solidFill>
                  <a:srgbClr val="3333FF"/>
                </a:solidFill>
              </a:rPr>
              <a:t>NO</a:t>
            </a:r>
            <a:r>
              <a:rPr lang="en-US" sz="4400" dirty="0" smtClean="0"/>
              <a:t> DNA/RNA can be synthesized. </a:t>
            </a:r>
          </a:p>
          <a:p>
            <a:pPr>
              <a:buNone/>
            </a:pPr>
            <a:r>
              <a:rPr lang="en-US" sz="4400" dirty="0" smtClean="0"/>
              <a:t>	</a:t>
            </a:r>
            <a:r>
              <a:rPr lang="en-US" sz="4400" b="1" dirty="0">
                <a:solidFill>
                  <a:srgbClr val="3333FF"/>
                </a:solidFill>
              </a:rPr>
              <a:t>NO</a:t>
            </a:r>
            <a:r>
              <a:rPr lang="en-US" sz="4400" dirty="0" smtClean="0"/>
              <a:t> Prot can be synthesized. </a:t>
            </a:r>
          </a:p>
          <a:p>
            <a:r>
              <a:rPr lang="en-US" sz="4400" dirty="0" smtClean="0"/>
              <a:t>Nucleotides carrier of activated intermediates in synthesis of  some carb, lipids and prot.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Structural components of essential coenzymes. </a:t>
            </a:r>
          </a:p>
          <a:p>
            <a:endParaRPr lang="en-US" sz="4000" dirty="0" smtClean="0"/>
          </a:p>
          <a:p>
            <a:pPr>
              <a:buNone/>
            </a:pPr>
            <a:r>
              <a:rPr lang="en-US" sz="4000" dirty="0" smtClean="0"/>
              <a:t>	</a:t>
            </a:r>
            <a:r>
              <a:rPr lang="en-US" sz="4000" b="1" dirty="0" smtClean="0">
                <a:solidFill>
                  <a:srgbClr val="0070C0"/>
                </a:solidFill>
              </a:rPr>
              <a:t>Exp: </a:t>
            </a:r>
            <a:r>
              <a:rPr lang="en-US" sz="4000" dirty="0" smtClean="0"/>
              <a:t>	 -- Coenzyme – A</a:t>
            </a:r>
          </a:p>
          <a:p>
            <a:pPr>
              <a:buNone/>
            </a:pPr>
            <a:r>
              <a:rPr lang="en-US" sz="4000" dirty="0"/>
              <a:t>	</a:t>
            </a:r>
            <a:r>
              <a:rPr lang="en-US" sz="4000" dirty="0" smtClean="0"/>
              <a:t>		 -- FAD</a:t>
            </a:r>
          </a:p>
          <a:p>
            <a:pPr>
              <a:buNone/>
            </a:pPr>
            <a:r>
              <a:rPr lang="en-US" sz="4000" dirty="0"/>
              <a:t>	</a:t>
            </a:r>
            <a:r>
              <a:rPr lang="en-US" sz="4000" dirty="0" smtClean="0"/>
              <a:t>		 -- NAD</a:t>
            </a:r>
          </a:p>
          <a:p>
            <a:pPr>
              <a:buNone/>
            </a:pPr>
            <a:r>
              <a:rPr lang="en-US" sz="4000" dirty="0"/>
              <a:t>	</a:t>
            </a:r>
            <a:r>
              <a:rPr lang="en-US" sz="4000" dirty="0" smtClean="0"/>
              <a:t>		 -- NADP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endParaRPr lang="en-US" dirty="0" smtClean="0"/>
          </a:p>
          <a:p>
            <a:r>
              <a:rPr lang="en-US" sz="4000" dirty="0" smtClean="0"/>
              <a:t>Nucleotide ------- </a:t>
            </a:r>
            <a:r>
              <a:rPr lang="en-US" sz="4000" dirty="0" err="1" smtClean="0"/>
              <a:t>cAMP</a:t>
            </a:r>
            <a:r>
              <a:rPr lang="en-US" sz="4000" dirty="0" smtClean="0"/>
              <a:t>, </a:t>
            </a:r>
            <a:r>
              <a:rPr lang="en-US" sz="4000" dirty="0" err="1" smtClean="0"/>
              <a:t>cGMP</a:t>
            </a:r>
            <a:endParaRPr lang="en-US" sz="4000" dirty="0" smtClean="0"/>
          </a:p>
          <a:p>
            <a:pPr>
              <a:buNone/>
            </a:pPr>
            <a:r>
              <a:rPr lang="en-US" sz="4000" dirty="0" smtClean="0"/>
              <a:t>	Serves as second messenger </a:t>
            </a:r>
          </a:p>
          <a:p>
            <a:pPr>
              <a:buNone/>
            </a:pPr>
            <a:endParaRPr lang="en-US" sz="4000" dirty="0" smtClean="0"/>
          </a:p>
          <a:p>
            <a:r>
              <a:rPr lang="en-US" sz="4000" dirty="0" smtClean="0"/>
              <a:t>Play important role in “</a:t>
            </a:r>
            <a:r>
              <a:rPr lang="en-US" sz="4000" dirty="0" smtClean="0">
                <a:solidFill>
                  <a:srgbClr val="C00000"/>
                </a:solidFill>
              </a:rPr>
              <a:t>energy currency”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Nucleotide Structure</a:t>
            </a:r>
            <a:endParaRPr lang="en-US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Introduction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Present in every living cell</a:t>
            </a:r>
          </a:p>
          <a:p>
            <a:r>
              <a:rPr lang="en-US" sz="4400" dirty="0" smtClean="0"/>
              <a:t>Two types ---------  DNA, RNA</a:t>
            </a:r>
          </a:p>
          <a:p>
            <a:r>
              <a:rPr lang="en-US" sz="4400" dirty="0" smtClean="0"/>
              <a:t>DNA is long, thin polymers</a:t>
            </a:r>
          </a:p>
          <a:p>
            <a:r>
              <a:rPr lang="en-US" sz="4400" dirty="0" smtClean="0"/>
              <a:t>Contains master plans for normal growth.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172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Nucleotide composed of </a:t>
            </a:r>
          </a:p>
          <a:p>
            <a:pPr>
              <a:buNone/>
            </a:pPr>
            <a:r>
              <a:rPr lang="en-US" sz="4000" dirty="0" smtClean="0"/>
              <a:t>	(</a:t>
            </a:r>
            <a:r>
              <a:rPr lang="en-US" sz="4000" dirty="0" err="1" smtClean="0"/>
              <a:t>i</a:t>
            </a:r>
            <a:r>
              <a:rPr lang="en-US" sz="4000" dirty="0" smtClean="0"/>
              <a:t>) a Nitrogenous base </a:t>
            </a:r>
          </a:p>
          <a:p>
            <a:pPr>
              <a:buNone/>
            </a:pPr>
            <a:r>
              <a:rPr lang="en-US" sz="4000" dirty="0" smtClean="0"/>
              <a:t>	(ii) a Pentose monosaccharide</a:t>
            </a:r>
          </a:p>
          <a:p>
            <a:pPr>
              <a:buNone/>
            </a:pPr>
            <a:r>
              <a:rPr lang="en-US" sz="4000" dirty="0" smtClean="0"/>
              <a:t>	(iii) one, two or three phosphate </a:t>
            </a:r>
            <a:r>
              <a:rPr lang="en-US" sz="4000" dirty="0" err="1" smtClean="0"/>
              <a:t>gps</a:t>
            </a:r>
            <a:r>
              <a:rPr lang="en-US" sz="4000" dirty="0" smtClean="0"/>
              <a:t>.</a:t>
            </a:r>
          </a:p>
          <a:p>
            <a:pPr>
              <a:buNone/>
            </a:pPr>
            <a:r>
              <a:rPr lang="en-US" sz="4000" dirty="0" smtClean="0"/>
              <a:t> </a:t>
            </a:r>
          </a:p>
          <a:p>
            <a:r>
              <a:rPr lang="en-US" sz="4000" dirty="0" smtClean="0">
                <a:solidFill>
                  <a:srgbClr val="C00000"/>
                </a:solidFill>
              </a:rPr>
              <a:t>Bases</a:t>
            </a:r>
          </a:p>
          <a:p>
            <a:pPr>
              <a:buNone/>
            </a:pPr>
            <a:r>
              <a:rPr lang="en-US" sz="4000" dirty="0" smtClean="0"/>
              <a:t>	(</a:t>
            </a:r>
            <a:r>
              <a:rPr lang="en-US" sz="4000" dirty="0" err="1" smtClean="0"/>
              <a:t>i</a:t>
            </a:r>
            <a:r>
              <a:rPr lang="en-US" sz="4000" dirty="0" smtClean="0"/>
              <a:t>) Purines</a:t>
            </a:r>
          </a:p>
          <a:p>
            <a:pPr>
              <a:buNone/>
            </a:pPr>
            <a:r>
              <a:rPr lang="en-US" sz="4000" dirty="0" smtClean="0"/>
              <a:t>	(ii) Pyrimidines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Purine and Pyrimidine Structure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Both DNA and RNA contains same bases – </a:t>
            </a:r>
            <a:r>
              <a:rPr lang="en-US" sz="4400" dirty="0" smtClean="0">
                <a:solidFill>
                  <a:srgbClr val="C00000"/>
                </a:solidFill>
              </a:rPr>
              <a:t>A,G</a:t>
            </a:r>
          </a:p>
          <a:p>
            <a:r>
              <a:rPr lang="en-US" sz="4400" dirty="0" smtClean="0"/>
              <a:t>Both DNA / RNA contains Pyrimidine </a:t>
            </a:r>
            <a:r>
              <a:rPr lang="en-US" sz="4400" dirty="0" smtClean="0">
                <a:solidFill>
                  <a:srgbClr val="C00000"/>
                </a:solidFill>
              </a:rPr>
              <a:t>– C</a:t>
            </a:r>
          </a:p>
          <a:p>
            <a:r>
              <a:rPr lang="en-US" sz="4400" dirty="0" smtClean="0"/>
              <a:t>They differ in second Pyrimidine </a:t>
            </a:r>
          </a:p>
          <a:p>
            <a:r>
              <a:rPr lang="en-US" sz="4400" dirty="0" smtClean="0"/>
              <a:t>DNA contains </a:t>
            </a:r>
            <a:r>
              <a:rPr lang="en-US" sz="4400" dirty="0" smtClean="0">
                <a:solidFill>
                  <a:srgbClr val="C00000"/>
                </a:solidFill>
              </a:rPr>
              <a:t>– T</a:t>
            </a:r>
            <a:r>
              <a:rPr lang="en-US" sz="4400" dirty="0" smtClean="0"/>
              <a:t> and RNA – </a:t>
            </a:r>
            <a:r>
              <a:rPr lang="en-US" sz="4400" dirty="0" smtClean="0">
                <a:solidFill>
                  <a:srgbClr val="C00000"/>
                </a:solidFill>
              </a:rPr>
              <a:t>U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62345"/>
            <a:ext cx="6428510" cy="67956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019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Unusual bases are occasionally found in some species of DNA and RNA</a:t>
            </a:r>
          </a:p>
          <a:p>
            <a:endParaRPr lang="en-US" sz="4000" dirty="0" smtClean="0"/>
          </a:p>
          <a:p>
            <a:r>
              <a:rPr lang="en-US" sz="4000" dirty="0" smtClean="0"/>
              <a:t>Base modifications include </a:t>
            </a:r>
          </a:p>
          <a:p>
            <a:pPr>
              <a:buNone/>
            </a:pPr>
            <a:r>
              <a:rPr lang="en-US" sz="4000" dirty="0" smtClean="0"/>
              <a:t>		-- Methylation </a:t>
            </a:r>
          </a:p>
          <a:p>
            <a:pPr>
              <a:buNone/>
            </a:pPr>
            <a:r>
              <a:rPr lang="en-US" sz="4000" dirty="0" smtClean="0"/>
              <a:t>		-- Glycosylation </a:t>
            </a:r>
          </a:p>
          <a:p>
            <a:pPr>
              <a:buNone/>
            </a:pPr>
            <a:r>
              <a:rPr lang="en-US" sz="4000" dirty="0" smtClean="0"/>
              <a:t>		-- Acetylation </a:t>
            </a:r>
          </a:p>
          <a:p>
            <a:pPr>
              <a:buNone/>
            </a:pPr>
            <a:r>
              <a:rPr lang="en-US" sz="4000" dirty="0" smtClean="0"/>
              <a:t>		-- Reduction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50887"/>
          <a:stretch>
            <a:fillRect/>
          </a:stretch>
        </p:blipFill>
        <p:spPr>
          <a:xfrm>
            <a:off x="431390" y="31093"/>
            <a:ext cx="7611174" cy="68269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NUCLEOSIDES</a:t>
            </a:r>
            <a:endParaRPr lang="en-US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47509"/>
          </a:xfrm>
        </p:spPr>
        <p:txBody>
          <a:bodyPr>
            <a:noAutofit/>
          </a:bodyPr>
          <a:lstStyle/>
          <a:p>
            <a:r>
              <a:rPr lang="en-US" sz="4000" dirty="0" smtClean="0"/>
              <a:t>Nucleosides = Base + Sugar </a:t>
            </a:r>
          </a:p>
          <a:p>
            <a:r>
              <a:rPr lang="en-US" sz="4000" dirty="0" smtClean="0"/>
              <a:t>Ribose sugar ---- ribonucleoside </a:t>
            </a:r>
          </a:p>
          <a:p>
            <a:r>
              <a:rPr lang="en-US" sz="4000" dirty="0" smtClean="0"/>
              <a:t>Deoxyribose --- deoxyribonucleoside</a:t>
            </a:r>
            <a:endParaRPr lang="en-US" sz="4000" dirty="0"/>
          </a:p>
          <a:p>
            <a:pPr>
              <a:buNone/>
            </a:pPr>
            <a:r>
              <a:rPr lang="en-US" sz="4000" dirty="0" smtClean="0"/>
              <a:t>Ribonucleosides </a:t>
            </a:r>
          </a:p>
          <a:p>
            <a:pPr>
              <a:buNone/>
            </a:pPr>
            <a:r>
              <a:rPr lang="en-US" sz="4000" dirty="0" smtClean="0"/>
              <a:t>		A ---- adenosine</a:t>
            </a:r>
          </a:p>
          <a:p>
            <a:pPr>
              <a:buNone/>
            </a:pPr>
            <a:r>
              <a:rPr lang="en-US" sz="4000" dirty="0" smtClean="0"/>
              <a:t>		G ---- guanasine </a:t>
            </a:r>
          </a:p>
          <a:p>
            <a:pPr>
              <a:buNone/>
            </a:pPr>
            <a:r>
              <a:rPr lang="en-US" sz="4000" dirty="0" smtClean="0"/>
              <a:t>		C ---- cytidine </a:t>
            </a:r>
          </a:p>
          <a:p>
            <a:pPr>
              <a:buNone/>
            </a:pPr>
            <a:r>
              <a:rPr lang="en-US" sz="4000" dirty="0" smtClean="0"/>
              <a:t>		U ---- uridine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010" t="50509" r="4085"/>
          <a:stretch>
            <a:fillRect/>
          </a:stretch>
        </p:blipFill>
        <p:spPr>
          <a:xfrm>
            <a:off x="706582" y="-29124"/>
            <a:ext cx="7107382" cy="68455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Deoxyribonucleosides adds prefix “deoxy”  for example – deoxyadenosine </a:t>
            </a:r>
          </a:p>
          <a:p>
            <a:endParaRPr lang="en-US" sz="4400" dirty="0" smtClean="0"/>
          </a:p>
          <a:p>
            <a:r>
              <a:rPr lang="en-US" sz="4400" dirty="0" smtClean="0"/>
              <a:t>Ring members in sugar and base are numbered separately. </a:t>
            </a:r>
          </a:p>
          <a:p>
            <a:endParaRPr lang="en-US" sz="4400" dirty="0" smtClean="0"/>
          </a:p>
          <a:p>
            <a:r>
              <a:rPr lang="en-US" sz="4400" dirty="0" smtClean="0"/>
              <a:t>C in the pentose 1̕ to 5̕.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NUCLEOTIDES</a:t>
            </a:r>
            <a:endParaRPr lang="en-US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DNA responsible for 2 fundamental properties. </a:t>
            </a:r>
          </a:p>
          <a:p>
            <a:endParaRPr lang="en-US" sz="4000" dirty="0" smtClean="0"/>
          </a:p>
          <a:p>
            <a:pPr marL="857250" indent="-857250">
              <a:buAutoNum type="romanLcParenBoth"/>
            </a:pPr>
            <a:r>
              <a:rPr lang="en-US" sz="4000" dirty="0" smtClean="0"/>
              <a:t>ability to reproduce, transmit genetic information.</a:t>
            </a:r>
          </a:p>
          <a:p>
            <a:pPr marL="857250" indent="-857250">
              <a:buAutoNum type="romanLcParenBoth"/>
            </a:pPr>
            <a:endParaRPr lang="en-US" sz="4000" dirty="0" smtClean="0"/>
          </a:p>
          <a:p>
            <a:pPr>
              <a:buNone/>
            </a:pPr>
            <a:r>
              <a:rPr lang="en-US" sz="4000" dirty="0" smtClean="0"/>
              <a:t>(ii) To undergo mutation.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458200" cy="6096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Nucleotide = Nucleoside + 1 or more phosphate </a:t>
            </a:r>
            <a:r>
              <a:rPr lang="en-US" sz="4400" dirty="0" err="1" smtClean="0"/>
              <a:t>gp</a:t>
            </a:r>
            <a:r>
              <a:rPr lang="en-US" sz="4400" dirty="0" smtClean="0"/>
              <a:t>. </a:t>
            </a:r>
          </a:p>
          <a:p>
            <a:r>
              <a:rPr lang="en-US" sz="4400" dirty="0" smtClean="0"/>
              <a:t>First P </a:t>
            </a:r>
            <a:r>
              <a:rPr lang="en-US" sz="4400" dirty="0" err="1" smtClean="0"/>
              <a:t>gp</a:t>
            </a:r>
            <a:r>
              <a:rPr lang="en-US" sz="4400" dirty="0" smtClean="0"/>
              <a:t> is attached at 5̕ –OH </a:t>
            </a:r>
            <a:r>
              <a:rPr lang="en-US" sz="4400" dirty="0" err="1" smtClean="0"/>
              <a:t>gp</a:t>
            </a:r>
            <a:r>
              <a:rPr lang="en-US" sz="4400" dirty="0" smtClean="0"/>
              <a:t>.</a:t>
            </a:r>
          </a:p>
          <a:p>
            <a:r>
              <a:rPr lang="en-US" sz="4400" dirty="0" smtClean="0"/>
              <a:t>1 P attached --- Nucleotide </a:t>
            </a:r>
            <a:r>
              <a:rPr lang="en-US" sz="4400" dirty="0" err="1" smtClean="0"/>
              <a:t>Monophosphate</a:t>
            </a:r>
            <a:r>
              <a:rPr lang="en-US" sz="4400" dirty="0" smtClean="0"/>
              <a:t> like adenosine </a:t>
            </a:r>
            <a:r>
              <a:rPr lang="en-US" sz="4400" dirty="0" err="1" smtClean="0"/>
              <a:t>monophosphate</a:t>
            </a:r>
            <a:r>
              <a:rPr lang="en-US" sz="4400" dirty="0" smtClean="0"/>
              <a:t> (AMP)</a:t>
            </a:r>
          </a:p>
          <a:p>
            <a:r>
              <a:rPr lang="en-US" sz="4400" dirty="0" smtClean="0"/>
              <a:t>2 or 3 P attached – ADP and ATP.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95" r="8726" b="51175"/>
          <a:stretch>
            <a:fillRect/>
          </a:stretch>
        </p:blipFill>
        <p:spPr>
          <a:xfrm>
            <a:off x="824347" y="41564"/>
            <a:ext cx="7280562" cy="67847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and 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bonds --- “high energy” bond. </a:t>
            </a:r>
          </a:p>
          <a:p>
            <a:endParaRPr lang="en-US" sz="4000" dirty="0" smtClean="0"/>
          </a:p>
          <a:p>
            <a:r>
              <a:rPr lang="en-US" sz="4000" dirty="0" smtClean="0"/>
              <a:t>P </a:t>
            </a:r>
            <a:r>
              <a:rPr lang="en-US" sz="4000" dirty="0" err="1" smtClean="0"/>
              <a:t>gps</a:t>
            </a:r>
            <a:r>
              <a:rPr lang="en-US" sz="4000" dirty="0" smtClean="0"/>
              <a:t> are responsible for negative charges. </a:t>
            </a:r>
          </a:p>
          <a:p>
            <a:endParaRPr lang="en-US" sz="4000" dirty="0" smtClean="0"/>
          </a:p>
          <a:p>
            <a:r>
              <a:rPr lang="en-US" sz="4000" dirty="0" smtClean="0"/>
              <a:t>DNA RNA referred as “nucleic acids”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en-US" sz="4000" dirty="0" smtClean="0"/>
              <a:t>Purine and Pyrimidines absorb maximum light at </a:t>
            </a:r>
            <a:r>
              <a:rPr lang="en-US" sz="4000" dirty="0" smtClean="0">
                <a:solidFill>
                  <a:srgbClr val="FF0000"/>
                </a:solidFill>
              </a:rPr>
              <a:t>260</a:t>
            </a:r>
            <a:r>
              <a:rPr lang="en-US" sz="4000" dirty="0" smtClean="0"/>
              <a:t> nm. </a:t>
            </a:r>
          </a:p>
          <a:p>
            <a:endParaRPr lang="en-US" sz="4000" dirty="0" smtClean="0"/>
          </a:p>
          <a:p>
            <a:r>
              <a:rPr lang="en-US" sz="4000" dirty="0" smtClean="0"/>
              <a:t>Nucleic acids also show this property. </a:t>
            </a:r>
          </a:p>
          <a:p>
            <a:endParaRPr lang="en-US" sz="4000" dirty="0" smtClean="0"/>
          </a:p>
          <a:p>
            <a:r>
              <a:rPr lang="en-US" sz="4000" dirty="0" smtClean="0"/>
              <a:t>Used for quantitative determination.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OTHER BIOLOGICALLY IMPORTANT NUCLEOTIDES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endParaRPr lang="en-US" sz="4000" dirty="0" smtClean="0"/>
          </a:p>
          <a:p>
            <a:r>
              <a:rPr lang="en-US" sz="4400" dirty="0" smtClean="0"/>
              <a:t>Nucleotides which are not combined in nucleic acid are found in tissues. </a:t>
            </a:r>
          </a:p>
          <a:p>
            <a:endParaRPr lang="en-US" sz="4400" dirty="0" smtClean="0"/>
          </a:p>
          <a:p>
            <a:r>
              <a:rPr lang="en-US" sz="4400" dirty="0" smtClean="0"/>
              <a:t>Have important special functions.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1. Derivatives of adenine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indent="-857250">
              <a:buAutoNum type="romanLcParenBoth"/>
            </a:pPr>
            <a:r>
              <a:rPr lang="en-US" sz="4000" b="1" dirty="0" smtClean="0">
                <a:solidFill>
                  <a:srgbClr val="0070C0"/>
                </a:solidFill>
              </a:rPr>
              <a:t>ATP, ADP and AMP.</a:t>
            </a:r>
          </a:p>
          <a:p>
            <a:pPr marL="857250" indent="-857250">
              <a:buAutoNum type="romanLcParenBoth"/>
            </a:pPr>
            <a:endParaRPr lang="en-US" sz="4000" dirty="0" smtClean="0"/>
          </a:p>
          <a:p>
            <a:r>
              <a:rPr lang="en-US" sz="4000" dirty="0" smtClean="0"/>
              <a:t>ATP ---- 2 high energy phosphate bonds. </a:t>
            </a:r>
          </a:p>
          <a:p>
            <a:endParaRPr lang="en-US" sz="4000" dirty="0" smtClean="0"/>
          </a:p>
          <a:p>
            <a:r>
              <a:rPr lang="en-US" sz="4000" dirty="0" smtClean="0"/>
              <a:t>Coenzymes – NAD</a:t>
            </a:r>
            <a:r>
              <a:rPr lang="en-US" sz="4000" baseline="30000" dirty="0" smtClean="0"/>
              <a:t>+</a:t>
            </a:r>
            <a:r>
              <a:rPr lang="en-US" sz="4000" dirty="0" smtClean="0"/>
              <a:t>, NADP</a:t>
            </a:r>
            <a:r>
              <a:rPr lang="en-US" sz="4000" baseline="30000" dirty="0" smtClean="0"/>
              <a:t>+</a:t>
            </a:r>
            <a:r>
              <a:rPr lang="en-US" sz="4000" dirty="0" smtClean="0"/>
              <a:t>, FAD, </a:t>
            </a:r>
            <a:r>
              <a:rPr lang="en-US" sz="4000" dirty="0" err="1" smtClean="0"/>
              <a:t>CoA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508"/>
            <a:ext cx="8229600" cy="622069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(ii) Cyclic AMP (</a:t>
            </a:r>
            <a:r>
              <a:rPr lang="en-US" sz="3600" b="1" dirty="0" err="1" smtClean="0">
                <a:solidFill>
                  <a:srgbClr val="0070C0"/>
                </a:solidFill>
              </a:rPr>
              <a:t>cAMP</a:t>
            </a:r>
            <a:r>
              <a:rPr lang="en-US" sz="3600" b="1" dirty="0" smtClean="0">
                <a:solidFill>
                  <a:srgbClr val="0070C0"/>
                </a:solidFill>
              </a:rPr>
              <a:t>)</a:t>
            </a:r>
          </a:p>
          <a:p>
            <a:endParaRPr lang="en-US" sz="4400" dirty="0" smtClean="0"/>
          </a:p>
          <a:p>
            <a:r>
              <a:rPr lang="en-US" sz="4400" dirty="0" smtClean="0"/>
              <a:t>Second messenger, in activation of inactive glycogen </a:t>
            </a:r>
            <a:r>
              <a:rPr lang="en-US" sz="4400" dirty="0" err="1" smtClean="0"/>
              <a:t>phosphorylase</a:t>
            </a:r>
            <a:r>
              <a:rPr lang="en-US" sz="4400" dirty="0" smtClean="0"/>
              <a:t> (b)              (a)</a:t>
            </a:r>
          </a:p>
          <a:p>
            <a:endParaRPr lang="en-US" sz="4400" dirty="0" smtClean="0"/>
          </a:p>
          <a:p>
            <a:r>
              <a:rPr lang="en-US" sz="4400" dirty="0" smtClean="0"/>
              <a:t>Many other physiological roles in regulation of hormones. </a:t>
            </a:r>
            <a:endParaRPr lang="en-US" sz="4400" dirty="0"/>
          </a:p>
        </p:txBody>
      </p:sp>
      <p:sp>
        <p:nvSpPr>
          <p:cNvPr id="4" name="Right Arrow 3"/>
          <p:cNvSpPr/>
          <p:nvPr/>
        </p:nvSpPr>
        <p:spPr>
          <a:xfrm>
            <a:off x="5029200" y="3581400"/>
            <a:ext cx="1676400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(iii) Active Sulfate</a:t>
            </a:r>
          </a:p>
          <a:p>
            <a:pPr>
              <a:buNone/>
            </a:pPr>
            <a:endParaRPr lang="en-US" sz="4400" dirty="0" smtClean="0"/>
          </a:p>
          <a:p>
            <a:r>
              <a:rPr lang="en-US" sz="4400" dirty="0" smtClean="0"/>
              <a:t>Needed for incorporation of sulfate </a:t>
            </a:r>
            <a:r>
              <a:rPr lang="en-US" sz="4400" dirty="0" err="1" smtClean="0"/>
              <a:t>gp</a:t>
            </a:r>
            <a:r>
              <a:rPr lang="en-US" sz="4400" dirty="0" smtClean="0"/>
              <a:t>.</a:t>
            </a:r>
          </a:p>
          <a:p>
            <a:endParaRPr lang="en-US" sz="4400" dirty="0" smtClean="0"/>
          </a:p>
          <a:p>
            <a:r>
              <a:rPr lang="en-US" sz="4400" dirty="0" smtClean="0"/>
              <a:t>Nucleotide derivative.</a:t>
            </a:r>
          </a:p>
          <a:p>
            <a:r>
              <a:rPr lang="en-US" sz="4400" dirty="0" smtClean="0"/>
              <a:t>ATP reacts with H</a:t>
            </a:r>
            <a:r>
              <a:rPr lang="en-US" sz="4400" baseline="-25000" dirty="0" smtClean="0"/>
              <a:t>2</a:t>
            </a:r>
            <a:r>
              <a:rPr lang="en-US" sz="4400" dirty="0" smtClean="0"/>
              <a:t>SO</a:t>
            </a:r>
            <a:r>
              <a:rPr lang="en-US" sz="4400" baseline="-25000" dirty="0" smtClean="0"/>
              <a:t>4</a:t>
            </a:r>
            <a:endParaRPr lang="en-US" sz="4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301" t="9389" r="2636" b="4077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r>
              <a:rPr lang="en-US" sz="3600" dirty="0" smtClean="0"/>
              <a:t>DNA occurs in combination with proteins forming </a:t>
            </a:r>
            <a:r>
              <a:rPr lang="en-US" sz="3600" dirty="0" smtClean="0">
                <a:solidFill>
                  <a:srgbClr val="FF0000"/>
                </a:solidFill>
              </a:rPr>
              <a:t>nucleoprotein</a:t>
            </a:r>
          </a:p>
          <a:p>
            <a:endParaRPr lang="en-US" sz="3600" dirty="0" smtClean="0"/>
          </a:p>
          <a:p>
            <a:r>
              <a:rPr lang="en-US" sz="3600" dirty="0" smtClean="0"/>
              <a:t>Usually histones </a:t>
            </a:r>
          </a:p>
          <a:p>
            <a:endParaRPr lang="en-US" sz="3600" dirty="0" smtClean="0"/>
          </a:p>
          <a:p>
            <a:r>
              <a:rPr lang="en-US" sz="3600" dirty="0" smtClean="0"/>
              <a:t>Nucleoproteins also found in cytoplasm</a:t>
            </a:r>
          </a:p>
          <a:p>
            <a:endParaRPr lang="en-US" sz="3600" dirty="0" smtClean="0"/>
          </a:p>
          <a:p>
            <a:r>
              <a:rPr lang="en-US" sz="3600" dirty="0" smtClean="0"/>
              <a:t>Where they associated with ribosomes</a:t>
            </a:r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(iv) Active </a:t>
            </a:r>
            <a:r>
              <a:rPr lang="en-US" sz="3600" b="1" dirty="0" err="1" smtClean="0">
                <a:solidFill>
                  <a:srgbClr val="0070C0"/>
                </a:solidFill>
              </a:rPr>
              <a:t>methionine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endParaRPr lang="en-US" sz="4400" dirty="0" smtClean="0"/>
          </a:p>
          <a:p>
            <a:r>
              <a:rPr lang="en-US" sz="4400" dirty="0" smtClean="0"/>
              <a:t>S-</a:t>
            </a:r>
            <a:r>
              <a:rPr lang="en-US" sz="4400" dirty="0" err="1" smtClean="0"/>
              <a:t>adenosylmethionine</a:t>
            </a:r>
            <a:r>
              <a:rPr lang="en-US" sz="4400" smtClean="0"/>
              <a:t> donate one </a:t>
            </a:r>
            <a:r>
              <a:rPr lang="en-US" sz="4400" dirty="0" smtClean="0"/>
              <a:t>carbon – CH</a:t>
            </a:r>
            <a:r>
              <a:rPr lang="en-US" sz="4400" baseline="-25000" dirty="0" smtClean="0"/>
              <a:t>3</a:t>
            </a:r>
            <a:r>
              <a:rPr lang="en-US" sz="4400" dirty="0" smtClean="0"/>
              <a:t> </a:t>
            </a:r>
            <a:r>
              <a:rPr lang="en-US" sz="4400" dirty="0" err="1" smtClean="0"/>
              <a:t>gp</a:t>
            </a:r>
            <a:endParaRPr lang="en-US" sz="4400" dirty="0" smtClean="0"/>
          </a:p>
          <a:p>
            <a:endParaRPr lang="en-US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2. Guanine derivatives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36" y="1600200"/>
            <a:ext cx="8769928" cy="4525963"/>
          </a:xfrm>
        </p:spPr>
        <p:txBody>
          <a:bodyPr>
            <a:normAutofit/>
          </a:bodyPr>
          <a:lstStyle/>
          <a:p>
            <a:pPr marL="857250" indent="-857250">
              <a:buAutoNum type="romanLcParenBoth"/>
            </a:pPr>
            <a:r>
              <a:rPr lang="en-US" sz="4400" b="1" dirty="0" smtClean="0">
                <a:solidFill>
                  <a:srgbClr val="0070C0"/>
                </a:solidFill>
              </a:rPr>
              <a:t>GDP and GTP</a:t>
            </a:r>
          </a:p>
          <a:p>
            <a:pPr marL="857250" indent="-857250">
              <a:buNone/>
            </a:pPr>
            <a:endParaRPr lang="en-US" sz="4400" dirty="0" smtClean="0"/>
          </a:p>
          <a:p>
            <a:r>
              <a:rPr lang="en-US" sz="4000" dirty="0" smtClean="0"/>
              <a:t>Involve in citric acid cycle </a:t>
            </a:r>
            <a:r>
              <a:rPr lang="en-US" sz="4000" dirty="0" err="1" smtClean="0"/>
              <a:t>succinyl</a:t>
            </a:r>
            <a:r>
              <a:rPr lang="en-US" sz="4000" dirty="0" smtClean="0"/>
              <a:t> </a:t>
            </a:r>
          </a:p>
          <a:p>
            <a:pPr>
              <a:buNone/>
            </a:pPr>
            <a:r>
              <a:rPr lang="en-US" sz="3600" dirty="0" smtClean="0"/>
              <a:t>–</a:t>
            </a:r>
            <a:r>
              <a:rPr lang="en-US" sz="3600" dirty="0" err="1" smtClean="0"/>
              <a:t>CoA</a:t>
            </a:r>
            <a:r>
              <a:rPr lang="en-US" sz="3600" dirty="0" smtClean="0"/>
              <a:t> + </a:t>
            </a:r>
            <a:r>
              <a:rPr lang="en-US" sz="3600" dirty="0" err="1" smtClean="0"/>
              <a:t>GDP+Pi</a:t>
            </a:r>
            <a:r>
              <a:rPr lang="en-US" sz="3600" dirty="0" smtClean="0"/>
              <a:t>           </a:t>
            </a:r>
            <a:r>
              <a:rPr lang="en-US" sz="3600" dirty="0" err="1" smtClean="0"/>
              <a:t>Succinic</a:t>
            </a:r>
            <a:r>
              <a:rPr lang="en-US" sz="3600" dirty="0" smtClean="0"/>
              <a:t> acid +</a:t>
            </a:r>
            <a:r>
              <a:rPr lang="en-US" sz="3600" dirty="0" err="1" smtClean="0"/>
              <a:t>CoA+GTP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3124200" y="4121728"/>
            <a:ext cx="9906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(ii) Cyclic GMP (</a:t>
            </a:r>
            <a:r>
              <a:rPr lang="en-US" sz="4000" b="1" dirty="0" err="1" smtClean="0">
                <a:solidFill>
                  <a:srgbClr val="0070C0"/>
                </a:solidFill>
              </a:rPr>
              <a:t>cGMP</a:t>
            </a:r>
            <a:r>
              <a:rPr lang="en-US" sz="4000" b="1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4000" dirty="0" smtClean="0"/>
              <a:t>Second messenger for certain hormones</a:t>
            </a:r>
          </a:p>
          <a:p>
            <a:pPr>
              <a:buNone/>
            </a:pPr>
            <a:r>
              <a:rPr lang="en-US" sz="5400" b="1" u="sng" dirty="0" smtClean="0"/>
              <a:t>3. </a:t>
            </a:r>
            <a:r>
              <a:rPr lang="en-US" sz="5400" b="1" u="sng" dirty="0" err="1" smtClean="0"/>
              <a:t>Uracil</a:t>
            </a:r>
            <a:r>
              <a:rPr lang="en-US" sz="5400" b="1" u="sng" dirty="0" smtClean="0"/>
              <a:t> derivatives </a:t>
            </a:r>
          </a:p>
          <a:p>
            <a:pPr marL="857250" indent="-857250">
              <a:buAutoNum type="romanLcParenBoth"/>
            </a:pPr>
            <a:r>
              <a:rPr lang="en-US" sz="4000" b="1" dirty="0" smtClean="0">
                <a:solidFill>
                  <a:srgbClr val="0070C0"/>
                </a:solidFill>
              </a:rPr>
              <a:t>UDP – glucose </a:t>
            </a:r>
          </a:p>
          <a:p>
            <a:pPr marL="857250" indent="-857250"/>
            <a:r>
              <a:rPr lang="en-US" sz="4000" dirty="0" smtClean="0"/>
              <a:t>Provides glucose unit in glycogenesis.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b="1" dirty="0" smtClean="0">
                <a:solidFill>
                  <a:srgbClr val="0070C0"/>
                </a:solidFill>
              </a:rPr>
              <a:t>(ii) UDP – glucuronic acid </a:t>
            </a:r>
          </a:p>
          <a:p>
            <a:pPr>
              <a:buNone/>
            </a:pPr>
            <a:endParaRPr lang="en-US" sz="4400" b="1" dirty="0" smtClean="0">
              <a:solidFill>
                <a:srgbClr val="0070C0"/>
              </a:solidFill>
            </a:endParaRPr>
          </a:p>
          <a:p>
            <a:r>
              <a:rPr lang="en-US" sz="4400" dirty="0" smtClean="0"/>
              <a:t>Take part in conjugation </a:t>
            </a:r>
          </a:p>
          <a:p>
            <a:endParaRPr lang="en-US" sz="4400" dirty="0" smtClean="0"/>
          </a:p>
          <a:p>
            <a:r>
              <a:rPr lang="en-US" sz="4400" dirty="0" smtClean="0"/>
              <a:t>Glucuronic acid conjugates with substance like – </a:t>
            </a:r>
            <a:r>
              <a:rPr lang="en-US" sz="4400" dirty="0" err="1" smtClean="0"/>
              <a:t>bilirubin</a:t>
            </a:r>
            <a:r>
              <a:rPr lang="en-US" sz="4400" dirty="0" smtClean="0"/>
              <a:t>.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b="1" dirty="0" smtClean="0">
                <a:solidFill>
                  <a:srgbClr val="0070C0"/>
                </a:solidFill>
              </a:rPr>
              <a:t>(iii) UDP </a:t>
            </a:r>
            <a:r>
              <a:rPr lang="en-US" sz="4800" b="1" dirty="0" err="1" smtClean="0">
                <a:solidFill>
                  <a:srgbClr val="0070C0"/>
                </a:solidFill>
              </a:rPr>
              <a:t>galactose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endParaRPr lang="en-US" sz="4800" dirty="0" smtClean="0"/>
          </a:p>
          <a:p>
            <a:r>
              <a:rPr lang="en-US" sz="4800" dirty="0" smtClean="0"/>
              <a:t>It is intermediate in conversion of gal          </a:t>
            </a:r>
            <a:r>
              <a:rPr lang="en-US" sz="4800" dirty="0" err="1" smtClean="0"/>
              <a:t>glu</a:t>
            </a:r>
            <a:endParaRPr lang="en-US" sz="4800" dirty="0"/>
          </a:p>
        </p:txBody>
      </p:sp>
      <p:sp>
        <p:nvSpPr>
          <p:cNvPr id="4" name="Right Arrow 3"/>
          <p:cNvSpPr/>
          <p:nvPr/>
        </p:nvSpPr>
        <p:spPr>
          <a:xfrm>
            <a:off x="2286000" y="3401291"/>
            <a:ext cx="12954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4:- Cytosine derivatives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CTP  -- take part in synthesis of lecithin </a:t>
            </a:r>
          </a:p>
          <a:p>
            <a:endParaRPr lang="en-US" sz="4400" dirty="0" smtClean="0"/>
          </a:p>
          <a:p>
            <a:r>
              <a:rPr lang="en-US" sz="4400" dirty="0" smtClean="0"/>
              <a:t>Also involved in synthesis of </a:t>
            </a:r>
            <a:r>
              <a:rPr lang="en-US" sz="4400" dirty="0" err="1" smtClean="0"/>
              <a:t>cephalins</a:t>
            </a:r>
            <a:r>
              <a:rPr lang="en-US" sz="4400" dirty="0" smtClean="0"/>
              <a:t>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9718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SYNTHETIC NUCLEOTIDE ANALOGS ARE USED IN CHEMOTHERAPY</a:t>
            </a:r>
            <a:endParaRPr lang="en-US" sz="4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Synthetic analogs (Purine, Pyrimidine, nucleosides and nucleotides) are used.</a:t>
            </a:r>
          </a:p>
          <a:p>
            <a:endParaRPr lang="en-US" sz="4000" dirty="0" smtClean="0"/>
          </a:p>
          <a:p>
            <a:r>
              <a:rPr lang="en-US" sz="4000" dirty="0" smtClean="0"/>
              <a:t>These are altered in heterocyclic ring or sugar.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r>
              <a:rPr lang="en-US" sz="4000" dirty="0" smtClean="0"/>
              <a:t>They either inhibit the enzyme essential for nucleic acid synthesis, </a:t>
            </a:r>
          </a:p>
          <a:p>
            <a:pPr>
              <a:buNone/>
            </a:pPr>
            <a:r>
              <a:rPr lang="en-US" sz="4000" b="1" dirty="0" smtClean="0"/>
              <a:t>	</a:t>
            </a:r>
          </a:p>
          <a:p>
            <a:pPr>
              <a:buNone/>
            </a:pPr>
            <a:r>
              <a:rPr lang="en-US" sz="4000" b="1" dirty="0" smtClean="0"/>
              <a:t>	</a:t>
            </a:r>
            <a:r>
              <a:rPr lang="en-US" sz="4000" b="1" dirty="0" smtClean="0">
                <a:solidFill>
                  <a:srgbClr val="3333FF"/>
                </a:solidFill>
              </a:rPr>
              <a:t>OR</a:t>
            </a:r>
          </a:p>
          <a:p>
            <a:pPr>
              <a:buNone/>
            </a:pPr>
            <a:r>
              <a:rPr lang="en-US" sz="4000" dirty="0" smtClean="0"/>
              <a:t>	</a:t>
            </a:r>
          </a:p>
          <a:p>
            <a:pPr>
              <a:buNone/>
            </a:pPr>
            <a:r>
              <a:rPr lang="en-US" sz="4000" dirty="0" smtClean="0"/>
              <a:t>	They are incorporated into nucleic acid resulting disruption of base-pairing. 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1722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Oncologist employ different analogs which are incorporated into DNA i.e.</a:t>
            </a:r>
          </a:p>
          <a:p>
            <a:pPr>
              <a:buNone/>
            </a:pPr>
            <a:r>
              <a:rPr lang="en-US" sz="3600" dirty="0" smtClean="0"/>
              <a:t> </a:t>
            </a:r>
          </a:p>
          <a:p>
            <a:pPr>
              <a:buNone/>
            </a:pPr>
            <a:r>
              <a:rPr lang="en-US" sz="3600" dirty="0" smtClean="0"/>
              <a:t>	</a:t>
            </a:r>
            <a:r>
              <a:rPr lang="en-US" sz="3600" b="1" dirty="0" smtClean="0"/>
              <a:t>--</a:t>
            </a:r>
            <a:r>
              <a:rPr lang="en-US" sz="3600" dirty="0" smtClean="0"/>
              <a:t> 	5- </a:t>
            </a:r>
            <a:r>
              <a:rPr lang="en-US" sz="3600" dirty="0" err="1" smtClean="0"/>
              <a:t>fluoro</a:t>
            </a:r>
            <a:r>
              <a:rPr lang="en-US" sz="3600" dirty="0" smtClean="0"/>
              <a:t> or 5 </a:t>
            </a:r>
            <a:r>
              <a:rPr lang="en-US" sz="3600" dirty="0" err="1" smtClean="0"/>
              <a:t>iodouracil</a:t>
            </a: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</a:t>
            </a:r>
            <a:r>
              <a:rPr lang="en-US" sz="3600" b="1" dirty="0" smtClean="0"/>
              <a:t>--</a:t>
            </a:r>
            <a:r>
              <a:rPr lang="en-US" sz="3600" dirty="0" smtClean="0"/>
              <a:t> 	3- </a:t>
            </a:r>
            <a:r>
              <a:rPr lang="en-US" sz="3600" dirty="0" err="1" smtClean="0"/>
              <a:t>deoxyuridine</a:t>
            </a:r>
            <a:r>
              <a:rPr lang="en-US" sz="3600" dirty="0" smtClean="0"/>
              <a:t> </a:t>
            </a:r>
          </a:p>
          <a:p>
            <a:pPr>
              <a:buNone/>
            </a:pPr>
            <a:r>
              <a:rPr lang="en-US" sz="3600" dirty="0" smtClean="0"/>
              <a:t>	</a:t>
            </a:r>
            <a:r>
              <a:rPr lang="en-US" sz="3600" b="1" dirty="0" smtClean="0"/>
              <a:t>--	</a:t>
            </a:r>
            <a:r>
              <a:rPr lang="en-US" sz="3600" dirty="0" smtClean="0"/>
              <a:t>6- </a:t>
            </a:r>
            <a:r>
              <a:rPr lang="en-US" sz="3600" dirty="0" err="1" smtClean="0"/>
              <a:t>thioguanine</a:t>
            </a: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--	6-mercaptopurine</a:t>
            </a:r>
          </a:p>
          <a:p>
            <a:pPr>
              <a:buNone/>
            </a:pPr>
            <a:r>
              <a:rPr lang="en-US" sz="3600" dirty="0" smtClean="0"/>
              <a:t>	</a:t>
            </a:r>
            <a:r>
              <a:rPr lang="en-US" sz="3600" b="1" dirty="0" smtClean="0"/>
              <a:t>--</a:t>
            </a:r>
            <a:r>
              <a:rPr lang="en-US" sz="3600" dirty="0" smtClean="0"/>
              <a:t>	5 or 6 </a:t>
            </a:r>
            <a:r>
              <a:rPr lang="en-US" sz="3600" dirty="0" err="1" smtClean="0"/>
              <a:t>azauridine</a:t>
            </a:r>
            <a:r>
              <a:rPr lang="en-US" sz="3600" dirty="0" smtClean="0"/>
              <a:t> </a:t>
            </a:r>
          </a:p>
          <a:p>
            <a:pPr>
              <a:buNone/>
            </a:pPr>
            <a:r>
              <a:rPr lang="en-US" sz="3600" dirty="0" smtClean="0"/>
              <a:t>	</a:t>
            </a:r>
            <a:r>
              <a:rPr lang="en-US" sz="3600" b="1" dirty="0" smtClean="0"/>
              <a:t>--</a:t>
            </a:r>
            <a:r>
              <a:rPr lang="en-US" sz="3600" dirty="0" smtClean="0"/>
              <a:t>	5 or 6 </a:t>
            </a:r>
            <a:r>
              <a:rPr lang="en-US" sz="3600" dirty="0" err="1" smtClean="0"/>
              <a:t>azacytidine</a:t>
            </a:r>
            <a:r>
              <a:rPr lang="en-US" sz="3600" dirty="0" smtClean="0"/>
              <a:t> </a:t>
            </a:r>
          </a:p>
          <a:p>
            <a:pPr>
              <a:buNone/>
            </a:pPr>
            <a:r>
              <a:rPr lang="en-US" sz="3600" dirty="0" smtClean="0"/>
              <a:t>	</a:t>
            </a:r>
            <a:r>
              <a:rPr lang="en-US" sz="3600" b="1" dirty="0" smtClean="0"/>
              <a:t>--</a:t>
            </a:r>
            <a:r>
              <a:rPr lang="en-US" sz="3600" dirty="0" smtClean="0"/>
              <a:t>	8- </a:t>
            </a:r>
            <a:r>
              <a:rPr lang="en-US" sz="3600" dirty="0" err="1" smtClean="0"/>
              <a:t>azaguanine</a:t>
            </a:r>
            <a:r>
              <a:rPr lang="en-US" sz="3600" dirty="0" smtClean="0"/>
              <a:t>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lnSpcReduction="10000"/>
          </a:bodyPr>
          <a:lstStyle/>
          <a:p>
            <a:endParaRPr lang="en-US" sz="4000" dirty="0" smtClean="0"/>
          </a:p>
          <a:p>
            <a:r>
              <a:rPr lang="en-US" sz="4000" dirty="0" smtClean="0"/>
              <a:t>RNA unlike DNA have &gt; one  type </a:t>
            </a:r>
          </a:p>
          <a:p>
            <a:endParaRPr lang="en-US" sz="4000" dirty="0" smtClean="0"/>
          </a:p>
          <a:p>
            <a:r>
              <a:rPr lang="en-US" sz="4000" dirty="0" smtClean="0"/>
              <a:t>(</a:t>
            </a:r>
            <a:r>
              <a:rPr lang="en-US" sz="4000" dirty="0" err="1" smtClean="0"/>
              <a:t>i</a:t>
            </a:r>
            <a:r>
              <a:rPr lang="en-US" sz="4000" dirty="0" smtClean="0"/>
              <a:t>) messenger RNA (</a:t>
            </a:r>
            <a:r>
              <a:rPr lang="en-US" sz="4000" dirty="0" smtClean="0">
                <a:solidFill>
                  <a:srgbClr val="3333FF"/>
                </a:solidFill>
              </a:rPr>
              <a:t>mRNA</a:t>
            </a:r>
            <a:r>
              <a:rPr lang="en-US" sz="4000" dirty="0" smtClean="0"/>
              <a:t>)</a:t>
            </a:r>
          </a:p>
          <a:p>
            <a:endParaRPr lang="en-US" sz="4000" dirty="0" smtClean="0"/>
          </a:p>
          <a:p>
            <a:r>
              <a:rPr lang="en-US" sz="4000" dirty="0" smtClean="0"/>
              <a:t>(ii) ribosomal RNA (</a:t>
            </a:r>
            <a:r>
              <a:rPr lang="en-US" sz="4000" dirty="0" err="1" smtClean="0">
                <a:solidFill>
                  <a:srgbClr val="3333FF"/>
                </a:solidFill>
              </a:rPr>
              <a:t>rRNA</a:t>
            </a:r>
            <a:r>
              <a:rPr lang="en-US" sz="4000" dirty="0" smtClean="0"/>
              <a:t>)</a:t>
            </a:r>
          </a:p>
          <a:p>
            <a:endParaRPr lang="en-US" sz="4000" dirty="0" smtClean="0"/>
          </a:p>
          <a:p>
            <a:r>
              <a:rPr lang="en-US" sz="4000" dirty="0" smtClean="0"/>
              <a:t>(iii) transfer RNA (</a:t>
            </a:r>
            <a:r>
              <a:rPr lang="en-US" sz="4000" dirty="0" err="1" smtClean="0">
                <a:solidFill>
                  <a:srgbClr val="3333FF"/>
                </a:solidFill>
              </a:rPr>
              <a:t>tRNA</a:t>
            </a:r>
            <a:r>
              <a:rPr lang="en-US" sz="4000" dirty="0" smtClean="0"/>
              <a:t>) 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4076" y="0"/>
            <a:ext cx="91680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083" y="127493"/>
            <a:ext cx="8229600" cy="913031"/>
          </a:xfrm>
        </p:spPr>
        <p:txBody>
          <a:bodyPr>
            <a:normAutofit fontScale="90000"/>
          </a:bodyPr>
          <a:lstStyle/>
          <a:p>
            <a:r>
              <a:rPr lang="en-US" sz="5400" b="1" u="sng" dirty="0" smtClean="0">
                <a:solidFill>
                  <a:srgbClr val="3506BA"/>
                </a:solidFill>
              </a:rPr>
              <a:t>STRUCTURE OF DNA</a:t>
            </a:r>
            <a:endParaRPr lang="en-US" sz="5400" b="1" u="sng" dirty="0">
              <a:solidFill>
                <a:srgbClr val="3506B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9352"/>
            <a:ext cx="8229600" cy="5391807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Polydeoxyribonucleotide</a:t>
            </a:r>
            <a:r>
              <a:rPr lang="en-US" sz="3600" dirty="0" smtClean="0"/>
              <a:t> </a:t>
            </a:r>
          </a:p>
          <a:p>
            <a:r>
              <a:rPr lang="en-US" sz="3600" dirty="0" err="1" smtClean="0"/>
              <a:t>Monodeoxy</a:t>
            </a:r>
            <a:r>
              <a:rPr lang="en-US" sz="3600" dirty="0" smtClean="0"/>
              <a:t> </a:t>
            </a:r>
            <a:r>
              <a:rPr lang="en-US" sz="3600" dirty="0" err="1" smtClean="0"/>
              <a:t>ribonucleotide</a:t>
            </a:r>
            <a:r>
              <a:rPr lang="en-US" sz="3600" dirty="0" smtClean="0"/>
              <a:t> linked by     3’----5’ </a:t>
            </a:r>
            <a:r>
              <a:rPr lang="en-US" sz="3600" dirty="0" err="1" smtClean="0"/>
              <a:t>phosphodiester</a:t>
            </a:r>
            <a:r>
              <a:rPr lang="en-US" sz="3600" dirty="0" smtClean="0"/>
              <a:t> bond. </a:t>
            </a:r>
          </a:p>
          <a:p>
            <a:r>
              <a:rPr lang="en-US" sz="3600" dirty="0" smtClean="0"/>
              <a:t>Double stranded with few exceptions </a:t>
            </a:r>
          </a:p>
          <a:p>
            <a:r>
              <a:rPr lang="en-US" sz="3600" dirty="0" smtClean="0"/>
              <a:t>In eukaryotes, DNA associated with </a:t>
            </a:r>
            <a:r>
              <a:rPr lang="en-US" sz="3600" b="1" dirty="0" smtClean="0">
                <a:solidFill>
                  <a:srgbClr val="FF0000"/>
                </a:solidFill>
              </a:rPr>
              <a:t>nucleoprotein.</a:t>
            </a:r>
          </a:p>
          <a:p>
            <a:r>
              <a:rPr lang="en-US" sz="3600" dirty="0" smtClean="0"/>
              <a:t>In prokaryotes, protein-DNA complex is present in </a:t>
            </a:r>
            <a:r>
              <a:rPr lang="en-US" sz="3600" dirty="0" err="1" smtClean="0"/>
              <a:t>nucleoid</a:t>
            </a:r>
            <a:r>
              <a:rPr lang="en-US" sz="3600" dirty="0" smtClean="0"/>
              <a:t>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smtClean="0"/>
              <a:t>3’        5’ </a:t>
            </a:r>
            <a:r>
              <a:rPr lang="en-US" sz="4800" b="1" u="sng" dirty="0" err="1" smtClean="0"/>
              <a:t>Phosphodiester</a:t>
            </a:r>
            <a:r>
              <a:rPr lang="en-US" sz="4800" b="1" u="sng" dirty="0" smtClean="0"/>
              <a:t> bonds</a:t>
            </a:r>
            <a:endParaRPr lang="en-US" sz="4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Phosphodiester</a:t>
            </a:r>
            <a:r>
              <a:rPr lang="en-US" sz="3600" dirty="0" smtClean="0"/>
              <a:t> bond joins 5’ –OH </a:t>
            </a:r>
            <a:r>
              <a:rPr lang="en-US" sz="3600" dirty="0" err="1" smtClean="0"/>
              <a:t>gp</a:t>
            </a:r>
            <a:r>
              <a:rPr lang="en-US" sz="3600" dirty="0" smtClean="0"/>
              <a:t> of one nucleotide to 3’ –OH </a:t>
            </a:r>
            <a:r>
              <a:rPr lang="en-US" sz="3600" dirty="0" err="1" smtClean="0"/>
              <a:t>gp</a:t>
            </a:r>
            <a:r>
              <a:rPr lang="en-US" sz="3600" dirty="0" smtClean="0"/>
              <a:t> of other. </a:t>
            </a:r>
          </a:p>
          <a:p>
            <a:r>
              <a:rPr lang="en-US" sz="3600" dirty="0" smtClean="0"/>
              <a:t>Long </a:t>
            </a:r>
            <a:r>
              <a:rPr lang="en-US" sz="3600" dirty="0" err="1" smtClean="0"/>
              <a:t>unbranched</a:t>
            </a:r>
            <a:r>
              <a:rPr lang="en-US" sz="3600" dirty="0" smtClean="0"/>
              <a:t> chain has polarity</a:t>
            </a:r>
          </a:p>
          <a:p>
            <a:r>
              <a:rPr lang="en-US" sz="3600" dirty="0" smtClean="0"/>
              <a:t>5’ –end ….. End with free –P</a:t>
            </a:r>
          </a:p>
          <a:p>
            <a:r>
              <a:rPr lang="en-US" sz="3600" dirty="0" smtClean="0"/>
              <a:t>3’ –end ….. End with free –OH </a:t>
            </a:r>
          </a:p>
          <a:p>
            <a:r>
              <a:rPr lang="en-US" sz="3600" dirty="0" smtClean="0"/>
              <a:t>By convention base sequence is written </a:t>
            </a:r>
          </a:p>
          <a:p>
            <a:pPr>
              <a:buNone/>
            </a:pPr>
            <a:r>
              <a:rPr lang="en-US" sz="3600" b="1" dirty="0" smtClean="0"/>
              <a:t>    </a:t>
            </a:r>
            <a:r>
              <a:rPr lang="en-US" sz="3600" dirty="0" smtClean="0"/>
              <a:t>3’        5’.</a:t>
            </a:r>
            <a:endParaRPr lang="en-US" sz="3600" dirty="0"/>
          </a:p>
        </p:txBody>
      </p:sp>
      <p:sp>
        <p:nvSpPr>
          <p:cNvPr id="6" name="Right Arrow 5"/>
          <p:cNvSpPr/>
          <p:nvPr/>
        </p:nvSpPr>
        <p:spPr>
          <a:xfrm>
            <a:off x="1103587" y="764627"/>
            <a:ext cx="990600" cy="273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371600" y="5638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Faculty Bio\Dr.Safdar sb\scan 23-01-2014\scan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7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Phosphodiester</a:t>
            </a:r>
            <a:r>
              <a:rPr lang="en-US" sz="4000" dirty="0" smtClean="0"/>
              <a:t> linkage can be cleaved by </a:t>
            </a:r>
            <a:r>
              <a:rPr lang="en-US" sz="4000" b="1" dirty="0" smtClean="0">
                <a:solidFill>
                  <a:srgbClr val="FF0000"/>
                </a:solidFill>
              </a:rPr>
              <a:t>nucleases</a:t>
            </a:r>
          </a:p>
          <a:p>
            <a:r>
              <a:rPr lang="en-US" sz="4000" dirty="0" err="1" smtClean="0"/>
              <a:t>Deoxyribonucleases</a:t>
            </a:r>
            <a:endParaRPr lang="en-US" sz="4000" dirty="0" smtClean="0"/>
          </a:p>
          <a:p>
            <a:r>
              <a:rPr lang="en-US" sz="4000" dirty="0" err="1" smtClean="0"/>
              <a:t>Ribonucleases</a:t>
            </a:r>
            <a:r>
              <a:rPr lang="en-US" sz="4000" dirty="0" smtClean="0"/>
              <a:t> </a:t>
            </a:r>
          </a:p>
          <a:p>
            <a:r>
              <a:rPr lang="en-US" sz="4000" dirty="0" err="1" smtClean="0"/>
              <a:t>Endonucleases</a:t>
            </a:r>
            <a:r>
              <a:rPr lang="en-US" sz="4000" dirty="0" smtClean="0"/>
              <a:t> --- cleaves from interior. </a:t>
            </a:r>
          </a:p>
          <a:p>
            <a:r>
              <a:rPr lang="en-US" sz="4000" dirty="0" err="1" smtClean="0"/>
              <a:t>Exonucleases</a:t>
            </a:r>
            <a:r>
              <a:rPr lang="en-US" sz="4000" dirty="0" smtClean="0"/>
              <a:t> --- cleaves from exterior.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solidFill>
                  <a:srgbClr val="3506BA"/>
                </a:solidFill>
              </a:rPr>
              <a:t>Double helix </a:t>
            </a:r>
            <a:endParaRPr lang="en-US" sz="4800" b="1" dirty="0">
              <a:solidFill>
                <a:srgbClr val="3506B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95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Two chains coiled around each other</a:t>
            </a:r>
          </a:p>
          <a:p>
            <a:r>
              <a:rPr lang="en-US" sz="4400" dirty="0" smtClean="0"/>
              <a:t>Chains </a:t>
            </a:r>
            <a:r>
              <a:rPr lang="en-US" sz="4400" dirty="0" err="1" smtClean="0"/>
              <a:t>antiparallel</a:t>
            </a:r>
            <a:r>
              <a:rPr lang="en-US" sz="4400" dirty="0" smtClean="0"/>
              <a:t> manner </a:t>
            </a:r>
          </a:p>
          <a:p>
            <a:r>
              <a:rPr lang="en-US" sz="4400" dirty="0" smtClean="0"/>
              <a:t>Hydrophilic </a:t>
            </a:r>
            <a:r>
              <a:rPr lang="en-US" sz="4400" dirty="0" err="1" smtClean="0"/>
              <a:t>deoxyribose</a:t>
            </a:r>
            <a:r>
              <a:rPr lang="en-US" sz="4400" dirty="0" smtClean="0"/>
              <a:t>-P backbone outside</a:t>
            </a:r>
          </a:p>
          <a:p>
            <a:r>
              <a:rPr lang="en-US" sz="4400" dirty="0" smtClean="0"/>
              <a:t>Hydrophobic bases inside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partment of Biochemistry\Faculty Bio\Dr.Safdar sb\scan 23-01-2014\scan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943600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Structure resemble a </a:t>
            </a:r>
            <a:r>
              <a:rPr lang="en-US" sz="4000" dirty="0" err="1" smtClean="0"/>
              <a:t>twised</a:t>
            </a:r>
            <a:r>
              <a:rPr lang="en-US" sz="4000" dirty="0" smtClean="0"/>
              <a:t> ladder</a:t>
            </a:r>
          </a:p>
          <a:p>
            <a:endParaRPr lang="en-US" sz="4000" dirty="0" smtClean="0"/>
          </a:p>
          <a:p>
            <a:r>
              <a:rPr lang="en-US" sz="4000" dirty="0" smtClean="0"/>
              <a:t>Major groove, minor groove</a:t>
            </a:r>
          </a:p>
          <a:p>
            <a:endParaRPr lang="en-US" sz="4000" dirty="0" smtClean="0"/>
          </a:p>
          <a:p>
            <a:r>
              <a:rPr lang="en-US" sz="4000" dirty="0" smtClean="0"/>
              <a:t>Grooves provide binding of regulatory proteins</a:t>
            </a:r>
          </a:p>
          <a:p>
            <a:endParaRPr lang="en-US" sz="4000" dirty="0" smtClean="0"/>
          </a:p>
          <a:p>
            <a:r>
              <a:rPr lang="en-US" sz="4000" dirty="0" smtClean="0"/>
              <a:t>Certain anticancer drug (</a:t>
            </a:r>
            <a:r>
              <a:rPr lang="en-US" sz="4000" dirty="0" err="1" smtClean="0"/>
              <a:t>actinomycin</a:t>
            </a:r>
            <a:r>
              <a:rPr lang="en-US" sz="4000" dirty="0" smtClean="0"/>
              <a:t> D) binds at minor groove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Bases of one </a:t>
            </a:r>
            <a:r>
              <a:rPr lang="en-US" sz="4000" dirty="0" err="1" smtClean="0"/>
              <a:t>st</a:t>
            </a:r>
            <a:r>
              <a:rPr lang="en-US" sz="4000" dirty="0" smtClean="0"/>
              <a:t>. pairs with bases of other </a:t>
            </a:r>
            <a:r>
              <a:rPr lang="en-US" sz="4000" dirty="0" err="1" smtClean="0"/>
              <a:t>st</a:t>
            </a:r>
            <a:r>
              <a:rPr lang="en-US" sz="4000" dirty="0" smtClean="0"/>
              <a:t>. </a:t>
            </a:r>
          </a:p>
          <a:p>
            <a:r>
              <a:rPr lang="en-US" sz="4000" dirty="0" smtClean="0"/>
              <a:t>Adenine ---- Thymine </a:t>
            </a:r>
          </a:p>
          <a:p>
            <a:r>
              <a:rPr lang="en-US" sz="4000" dirty="0" smtClean="0"/>
              <a:t>Cytosine ---- Guanine</a:t>
            </a:r>
          </a:p>
          <a:p>
            <a:r>
              <a:rPr lang="en-US" sz="4000" dirty="0" smtClean="0"/>
              <a:t>Chain is compliment </a:t>
            </a:r>
            <a:endParaRPr lang="en-US" sz="4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b="1" dirty="0" smtClean="0">
                <a:solidFill>
                  <a:srgbClr val="3506BA"/>
                </a:solidFill>
              </a:rPr>
              <a:t>Base pairing </a:t>
            </a:r>
            <a:endParaRPr lang="en-US" sz="4800" b="1" dirty="0">
              <a:solidFill>
                <a:srgbClr val="3506B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epartment of Biochemistry\Faculty Bio\Dr.Safdar sb\scan 23-01-2014\scan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3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u="sng" dirty="0" smtClean="0">
                <a:solidFill>
                  <a:srgbClr val="7030A0"/>
                </a:solidFill>
              </a:rPr>
              <a:t>IMPORTANCE  OF NUCLEIC ACID STUDY</a:t>
            </a:r>
            <a:endParaRPr lang="en-US" sz="5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Adenine equal to Thymine </a:t>
            </a:r>
          </a:p>
          <a:p>
            <a:endParaRPr lang="en-US" sz="4000" dirty="0" smtClean="0"/>
          </a:p>
          <a:p>
            <a:r>
              <a:rPr lang="en-US" sz="4000" dirty="0" smtClean="0"/>
              <a:t>Guanine equal to cytosine </a:t>
            </a:r>
          </a:p>
          <a:p>
            <a:endParaRPr lang="en-US" sz="4000" dirty="0" smtClean="0"/>
          </a:p>
          <a:p>
            <a:r>
              <a:rPr lang="en-US" sz="4000" dirty="0" err="1" smtClean="0"/>
              <a:t>Purine</a:t>
            </a:r>
            <a:r>
              <a:rPr lang="en-US" sz="4000" dirty="0" smtClean="0"/>
              <a:t> equal to </a:t>
            </a:r>
            <a:r>
              <a:rPr lang="en-US" sz="4000" dirty="0" err="1" smtClean="0"/>
              <a:t>pyrimidine</a:t>
            </a:r>
            <a:r>
              <a:rPr lang="en-US" sz="4000" dirty="0" smtClean="0"/>
              <a:t> </a:t>
            </a:r>
          </a:p>
          <a:p>
            <a:endParaRPr lang="en-US" sz="4000" dirty="0" smtClean="0"/>
          </a:p>
          <a:p>
            <a:r>
              <a:rPr lang="en-US" sz="4000" dirty="0" smtClean="0"/>
              <a:t>A=T , G=C</a:t>
            </a:r>
            <a:endParaRPr lang="en-US" sz="4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3506BA"/>
                </a:solidFill>
              </a:rPr>
              <a:t>Chargaff’s Rules</a:t>
            </a:r>
            <a:endParaRPr lang="en-US" sz="4800" b="1" dirty="0">
              <a:solidFill>
                <a:srgbClr val="3506B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epartment of Biochemistry\Faculty Bio\Dr.Safdar sb\scan 23-01-2014\scan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2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Two </a:t>
            </a:r>
            <a:r>
              <a:rPr lang="en-US" sz="4000" dirty="0" err="1" smtClean="0"/>
              <a:t>st</a:t>
            </a:r>
            <a:r>
              <a:rPr lang="en-US" sz="4000" dirty="0" smtClean="0"/>
              <a:t>. can be separated when H-bonding is disrupted </a:t>
            </a:r>
          </a:p>
          <a:p>
            <a:r>
              <a:rPr lang="en-US" sz="4000" dirty="0" smtClean="0"/>
              <a:t>Alteration in pH</a:t>
            </a:r>
          </a:p>
          <a:p>
            <a:r>
              <a:rPr lang="en-US" sz="4000" dirty="0" err="1" smtClean="0"/>
              <a:t>Phosphodiester</a:t>
            </a:r>
            <a:r>
              <a:rPr lang="en-US" sz="4000" dirty="0" smtClean="0"/>
              <a:t> bond not broken 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Melting temperature (Tm)</a:t>
            </a:r>
          </a:p>
          <a:p>
            <a:pPr>
              <a:buNone/>
            </a:pPr>
            <a:r>
              <a:rPr lang="en-US" sz="4000" b="1" dirty="0" smtClean="0"/>
              <a:t>	</a:t>
            </a:r>
            <a:r>
              <a:rPr lang="en-US" sz="4000" dirty="0" smtClean="0"/>
              <a:t>“Temp at which one half of the helical structure is lost”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Denaturation </a:t>
            </a:r>
          </a:p>
          <a:p>
            <a:r>
              <a:rPr lang="en-US" sz="4000" dirty="0" smtClean="0"/>
              <a:t>Measured at 260 nm</a:t>
            </a:r>
          </a:p>
          <a:p>
            <a:r>
              <a:rPr lang="en-US" sz="4000" dirty="0" smtClean="0"/>
              <a:t>Single </a:t>
            </a:r>
            <a:r>
              <a:rPr lang="en-US" sz="4000" dirty="0" err="1" smtClean="0"/>
              <a:t>st</a:t>
            </a:r>
            <a:r>
              <a:rPr lang="en-US" sz="4000" dirty="0" smtClean="0"/>
              <a:t> – higher relative absorbance</a:t>
            </a:r>
          </a:p>
          <a:p>
            <a:r>
              <a:rPr lang="en-US" sz="4000" dirty="0" smtClean="0"/>
              <a:t>DNA with high </a:t>
            </a:r>
            <a:r>
              <a:rPr lang="en-US" sz="4000" dirty="0" err="1" smtClean="0"/>
              <a:t>conc</a:t>
            </a:r>
            <a:r>
              <a:rPr lang="en-US" sz="4000" dirty="0" smtClean="0"/>
              <a:t> of A and T denature at low temp than G and C rich DNA </a:t>
            </a:r>
          </a:p>
          <a:p>
            <a:r>
              <a:rPr lang="en-US" sz="4000" dirty="0" err="1" smtClean="0"/>
              <a:t>Renaturation</a:t>
            </a:r>
            <a:r>
              <a:rPr lang="en-US" sz="4000" dirty="0" smtClean="0"/>
              <a:t> / </a:t>
            </a:r>
            <a:r>
              <a:rPr lang="en-US" sz="4000" dirty="0" err="1" smtClean="0"/>
              <a:t>reannealing</a:t>
            </a:r>
            <a:r>
              <a:rPr lang="en-US" sz="4000" dirty="0" smtClean="0"/>
              <a:t> (appropriate conditions)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epartment of Biochemistry\Faculty Bio\Dr.Safdar sb\scan 23-01-2014\scan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Three major </a:t>
            </a:r>
            <a:r>
              <a:rPr lang="en-US" sz="4400" dirty="0" err="1" smtClean="0"/>
              <a:t>st</a:t>
            </a:r>
            <a:r>
              <a:rPr lang="en-US" sz="4400" dirty="0" smtClean="0"/>
              <a:t>. forms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B</a:t>
            </a:r>
            <a:r>
              <a:rPr lang="en-US" sz="4400" dirty="0" smtClean="0"/>
              <a:t>-form – right handed (10 bases)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Z</a:t>
            </a:r>
            <a:r>
              <a:rPr lang="en-US" sz="4400" dirty="0" smtClean="0"/>
              <a:t>-form – left handed (12 bases)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A</a:t>
            </a:r>
            <a:r>
              <a:rPr lang="en-US" sz="4400" dirty="0" smtClean="0"/>
              <a:t>-form: produced by moderately </a:t>
            </a:r>
            <a:r>
              <a:rPr lang="en-US" sz="4400" smtClean="0"/>
              <a:t>dehydrating B-form</a:t>
            </a:r>
            <a:endParaRPr lang="en-US" sz="4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3506BA"/>
                </a:solidFill>
              </a:rPr>
              <a:t>Structural forms of double helix </a:t>
            </a:r>
            <a:endParaRPr lang="en-US" sz="4800" b="1" dirty="0">
              <a:solidFill>
                <a:srgbClr val="3506B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epartment of Biochemistry\Faculty Bio\Dr.Safdar sb\scan 23-01-2014\scan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Eukaryotic chromosome contains one long double – </a:t>
            </a:r>
            <a:r>
              <a:rPr lang="en-US" sz="4000" dirty="0" err="1" smtClean="0"/>
              <a:t>st</a:t>
            </a:r>
            <a:r>
              <a:rPr lang="en-US" sz="4000" dirty="0" smtClean="0"/>
              <a:t>- DNA.</a:t>
            </a:r>
          </a:p>
          <a:p>
            <a:endParaRPr lang="en-US" sz="4000" dirty="0" smtClean="0"/>
          </a:p>
          <a:p>
            <a:r>
              <a:rPr lang="en-US" sz="4000" dirty="0" smtClean="0"/>
              <a:t>Eukaryotes have closed circular DNA in mitochondria. </a:t>
            </a:r>
          </a:p>
          <a:p>
            <a:endParaRPr lang="en-US" sz="4000" dirty="0" smtClean="0"/>
          </a:p>
          <a:p>
            <a:r>
              <a:rPr lang="en-US" sz="4000" dirty="0" smtClean="0"/>
              <a:t>Prokaryotes contains single, double </a:t>
            </a:r>
            <a:r>
              <a:rPr lang="en-US" sz="4000" dirty="0" err="1" smtClean="0"/>
              <a:t>st</a:t>
            </a:r>
            <a:r>
              <a:rPr lang="en-US" sz="4000" dirty="0" smtClean="0"/>
              <a:t>. DNA. </a:t>
            </a:r>
            <a:endParaRPr lang="en-US" sz="40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Autofit/>
          </a:bodyPr>
          <a:lstStyle/>
          <a:p>
            <a:r>
              <a:rPr lang="en-US" sz="4000" dirty="0" smtClean="0"/>
              <a:t>Most species of bacteria also contains, </a:t>
            </a:r>
          </a:p>
          <a:p>
            <a:pPr>
              <a:buNone/>
            </a:pPr>
            <a:r>
              <a:rPr lang="en-US" sz="4000" dirty="0" smtClean="0"/>
              <a:t>		- Small</a:t>
            </a:r>
          </a:p>
          <a:p>
            <a:pPr>
              <a:buNone/>
            </a:pPr>
            <a:r>
              <a:rPr lang="en-US" sz="4000" dirty="0" smtClean="0"/>
              <a:t>		- Circular</a:t>
            </a:r>
          </a:p>
          <a:p>
            <a:pPr>
              <a:buNone/>
            </a:pPr>
            <a:r>
              <a:rPr lang="en-US" sz="4000" dirty="0" smtClean="0"/>
              <a:t>		- </a:t>
            </a:r>
            <a:r>
              <a:rPr lang="en-US" sz="4000" dirty="0" err="1" smtClean="0"/>
              <a:t>Extrachromosomal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DNA molecule called </a:t>
            </a:r>
            <a:r>
              <a:rPr lang="en-US" sz="4000" b="1" dirty="0" smtClean="0">
                <a:solidFill>
                  <a:srgbClr val="FF0000"/>
                </a:solidFill>
              </a:rPr>
              <a:t>Plasmids</a:t>
            </a:r>
          </a:p>
          <a:p>
            <a:r>
              <a:rPr lang="en-US" sz="4000" dirty="0" smtClean="0"/>
              <a:t>Plasmid DNA carries genetic information</a:t>
            </a:r>
          </a:p>
          <a:p>
            <a:r>
              <a:rPr lang="en-US" sz="4000" dirty="0" smtClean="0"/>
              <a:t>Plasmid replicates</a:t>
            </a:r>
            <a:endParaRPr lang="en-US" sz="40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Human cell contains 46 chromosomes </a:t>
            </a:r>
          </a:p>
          <a:p>
            <a:endParaRPr lang="en-US" sz="4000" dirty="0" smtClean="0"/>
          </a:p>
          <a:p>
            <a:r>
              <a:rPr lang="en-US" sz="4000" dirty="0" smtClean="0"/>
              <a:t>Total DNA is </a:t>
            </a:r>
            <a:r>
              <a:rPr lang="en-US" sz="4000" dirty="0" err="1" smtClean="0"/>
              <a:t>aprox</a:t>
            </a:r>
            <a:r>
              <a:rPr lang="en-US" sz="4000" dirty="0" smtClean="0"/>
              <a:t>. 1 meter long. </a:t>
            </a:r>
          </a:p>
          <a:p>
            <a:endParaRPr lang="en-US" sz="4000" dirty="0" smtClean="0"/>
          </a:p>
          <a:p>
            <a:r>
              <a:rPr lang="en-US" sz="4000" dirty="0" smtClean="0"/>
              <a:t>Difficult to imagine its packaging in nucleus. </a:t>
            </a:r>
            <a:endParaRPr lang="en-US" sz="4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506BA"/>
                </a:solidFill>
              </a:rPr>
              <a:t>Organization of eukaryotic DNA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/>
              <a:t>Genes of eukaryotes  are present  in chromatin</a:t>
            </a:r>
          </a:p>
          <a:p>
            <a:r>
              <a:rPr lang="en-US" sz="4400" dirty="0" smtClean="0">
                <a:solidFill>
                  <a:srgbClr val="3333FF"/>
                </a:solidFill>
              </a:rPr>
              <a:t>Chromatin</a:t>
            </a:r>
            <a:r>
              <a:rPr lang="en-US" sz="4400" dirty="0" smtClean="0"/>
              <a:t> = DNA + protein</a:t>
            </a:r>
          </a:p>
          <a:p>
            <a:r>
              <a:rPr lang="en-US" sz="4400" dirty="0" smtClean="0"/>
              <a:t>Equal amount of DNA and prot</a:t>
            </a:r>
          </a:p>
          <a:p>
            <a:r>
              <a:rPr lang="en-US" sz="4400" dirty="0" smtClean="0"/>
              <a:t>Under electron microscope chromatin appears  dense spherical particles…….. </a:t>
            </a:r>
            <a:r>
              <a:rPr lang="en-US" sz="4400" dirty="0" smtClean="0">
                <a:solidFill>
                  <a:srgbClr val="FF0000"/>
                </a:solidFill>
              </a:rPr>
              <a:t>Nucleosomes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DNA requires large no of proteins.</a:t>
            </a:r>
          </a:p>
          <a:p>
            <a:endParaRPr lang="en-US" sz="4000" dirty="0" smtClean="0"/>
          </a:p>
          <a:p>
            <a:r>
              <a:rPr lang="en-US" sz="4000" dirty="0" smtClean="0"/>
              <a:t>Eukaryotic DNA is tightly bound with basic protein (</a:t>
            </a:r>
            <a:r>
              <a:rPr lang="en-US" sz="4000" dirty="0" err="1" smtClean="0"/>
              <a:t>histone</a:t>
            </a:r>
            <a:r>
              <a:rPr lang="en-US" sz="4000" dirty="0" smtClean="0"/>
              <a:t>)</a:t>
            </a:r>
          </a:p>
          <a:p>
            <a:endParaRPr lang="en-US" sz="4000" dirty="0" smtClean="0"/>
          </a:p>
          <a:p>
            <a:r>
              <a:rPr lang="en-US" sz="4000" dirty="0" smtClean="0"/>
              <a:t>DNA + port form a structural unit </a:t>
            </a:r>
            <a:r>
              <a:rPr lang="en-US" sz="4000" dirty="0" err="1" smtClean="0">
                <a:solidFill>
                  <a:srgbClr val="FF0000"/>
                </a:solidFill>
              </a:rPr>
              <a:t>nucleosome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13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Five classes of </a:t>
            </a:r>
            <a:r>
              <a:rPr lang="en-US" dirty="0" err="1" smtClean="0"/>
              <a:t>Histones</a:t>
            </a:r>
            <a:endParaRPr lang="en-US" dirty="0" smtClean="0"/>
          </a:p>
          <a:p>
            <a:pPr lvl="1"/>
            <a:r>
              <a:rPr lang="en-US" dirty="0" smtClean="0"/>
              <a:t>H1</a:t>
            </a:r>
          </a:p>
          <a:p>
            <a:pPr lvl="1"/>
            <a:r>
              <a:rPr lang="en-US" dirty="0" smtClean="0"/>
              <a:t>H2A</a:t>
            </a:r>
          </a:p>
          <a:p>
            <a:pPr lvl="1"/>
            <a:r>
              <a:rPr lang="en-US" dirty="0" smtClean="0"/>
              <a:t>H2B</a:t>
            </a:r>
          </a:p>
          <a:p>
            <a:pPr lvl="1"/>
            <a:r>
              <a:rPr lang="en-US" dirty="0" smtClean="0"/>
              <a:t>H3</a:t>
            </a:r>
          </a:p>
          <a:p>
            <a:pPr lvl="1"/>
            <a:r>
              <a:rPr lang="en-US" dirty="0" smtClean="0"/>
              <a:t>H4</a:t>
            </a:r>
            <a:endParaRPr lang="en-US" sz="3200" dirty="0" smtClean="0"/>
          </a:p>
          <a:p>
            <a:r>
              <a:rPr lang="en-US" dirty="0" smtClean="0"/>
              <a:t>Positively charged</a:t>
            </a:r>
          </a:p>
          <a:p>
            <a:r>
              <a:rPr lang="en-US" dirty="0" smtClean="0"/>
              <a:t>High content of lysine and </a:t>
            </a:r>
            <a:r>
              <a:rPr lang="en-US" dirty="0" err="1" smtClean="0"/>
              <a:t>arginine</a:t>
            </a:r>
            <a:r>
              <a:rPr lang="en-US" dirty="0" smtClean="0"/>
              <a:t> </a:t>
            </a:r>
          </a:p>
          <a:p>
            <a:r>
              <a:rPr lang="en-US" dirty="0" smtClean="0"/>
              <a:t>Because of positive charge make ionic bond with negatively charged DNA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3506BA"/>
                </a:solidFill>
              </a:rPr>
              <a:t>Histones</a:t>
            </a:r>
            <a:r>
              <a:rPr lang="en-US" sz="3600" b="1" dirty="0" smtClean="0">
                <a:solidFill>
                  <a:srgbClr val="3506BA"/>
                </a:solidFill>
              </a:rPr>
              <a:t> and the formation of </a:t>
            </a:r>
            <a:r>
              <a:rPr lang="en-US" sz="3600" b="1" dirty="0" err="1" smtClean="0">
                <a:solidFill>
                  <a:srgbClr val="3506BA"/>
                </a:solidFill>
              </a:rPr>
              <a:t>nucleosomes</a:t>
            </a:r>
            <a:r>
              <a:rPr lang="en-US" sz="3600" b="1" dirty="0" smtClean="0">
                <a:solidFill>
                  <a:srgbClr val="3506BA"/>
                </a:solidFill>
              </a:rPr>
              <a:t>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Two molecules each of H2A, H2B, H3 and H4 form structure core of </a:t>
            </a:r>
            <a:r>
              <a:rPr lang="en-US" sz="4000" dirty="0" err="1" smtClean="0"/>
              <a:t>nucleosome</a:t>
            </a:r>
            <a:endParaRPr lang="en-US" sz="4000" dirty="0" smtClean="0"/>
          </a:p>
          <a:p>
            <a:endParaRPr lang="en-US" sz="4000" dirty="0" smtClean="0"/>
          </a:p>
          <a:p>
            <a:r>
              <a:rPr lang="en-US" sz="4000" dirty="0" smtClean="0"/>
              <a:t>A segment of DNA is wound nearly twice </a:t>
            </a:r>
          </a:p>
          <a:p>
            <a:endParaRPr lang="en-US" sz="4000" dirty="0" smtClean="0"/>
          </a:p>
          <a:p>
            <a:r>
              <a:rPr lang="en-US" sz="4000" dirty="0" smtClean="0"/>
              <a:t>Form negative </a:t>
            </a:r>
            <a:r>
              <a:rPr lang="en-US" sz="4000" dirty="0" err="1" smtClean="0"/>
              <a:t>supertwisted</a:t>
            </a:r>
            <a:r>
              <a:rPr lang="en-US" sz="4000" dirty="0" smtClean="0"/>
              <a:t> helix</a:t>
            </a:r>
            <a:endParaRPr lang="en-US" sz="4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 err="1" smtClean="0">
                <a:solidFill>
                  <a:srgbClr val="3506BA"/>
                </a:solidFill>
              </a:rPr>
              <a:t>Nucleosomes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Fig. 29.25</a:t>
            </a:r>
            <a:endParaRPr lang="en-US" dirty="0"/>
          </a:p>
        </p:txBody>
      </p:sp>
      <p:pic>
        <p:nvPicPr>
          <p:cNvPr id="4098" name="Picture 2" descr="E:\Faculty Bio\Dr.Safdar sb\scan 23-01-2014\scan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95" r="3495" b="2146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Nucleosomes</a:t>
            </a:r>
            <a:r>
              <a:rPr lang="en-US" sz="4000" dirty="0" smtClean="0"/>
              <a:t> can be packed more highly to form </a:t>
            </a:r>
            <a:r>
              <a:rPr lang="en-US" sz="4000" b="1" dirty="0" err="1" smtClean="0">
                <a:solidFill>
                  <a:srgbClr val="FF0000"/>
                </a:solidFill>
              </a:rPr>
              <a:t>Polynucleosome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r>
              <a:rPr lang="en-US" sz="4000" dirty="0" smtClean="0"/>
              <a:t>Structure assumes the shape of a coil </a:t>
            </a:r>
          </a:p>
          <a:p>
            <a:r>
              <a:rPr lang="en-US" sz="4000" dirty="0" smtClean="0"/>
              <a:t>Attached with nuclear protein</a:t>
            </a:r>
          </a:p>
          <a:p>
            <a:r>
              <a:rPr lang="en-US" sz="4000" dirty="0" smtClean="0"/>
              <a:t>During replication there is incomplete dissociation </a:t>
            </a:r>
          </a:p>
          <a:p>
            <a:r>
              <a:rPr lang="en-US" sz="4000" dirty="0" smtClean="0"/>
              <a:t>New </a:t>
            </a:r>
            <a:r>
              <a:rPr lang="en-US" sz="4000" dirty="0" err="1" smtClean="0"/>
              <a:t>histone</a:t>
            </a:r>
            <a:r>
              <a:rPr lang="en-US" sz="4000" dirty="0" smtClean="0"/>
              <a:t> are synthesized </a:t>
            </a:r>
          </a:p>
          <a:p>
            <a:r>
              <a:rPr lang="en-US" sz="4000" dirty="0" smtClean="0"/>
              <a:t>Attaches with newly synthesized DNA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Fig. 29.26</a:t>
            </a:r>
            <a:endParaRPr lang="en-US" dirty="0"/>
          </a:p>
        </p:txBody>
      </p:sp>
      <p:pic>
        <p:nvPicPr>
          <p:cNvPr id="5122" name="Picture 2" descr="E:\Faculty Bio\Dr.Safdar sb\scan 23-01-2014\scan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22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5344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RNA Structure and Synthesis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Three types </a:t>
            </a:r>
          </a:p>
          <a:p>
            <a:r>
              <a:rPr lang="en-US" sz="4800" dirty="0" smtClean="0"/>
              <a:t>Participate in </a:t>
            </a:r>
            <a:r>
              <a:rPr lang="en-US" sz="4800" dirty="0" err="1" smtClean="0"/>
              <a:t>prot</a:t>
            </a:r>
            <a:r>
              <a:rPr lang="en-US" sz="4800" dirty="0" smtClean="0"/>
              <a:t> synthesis </a:t>
            </a:r>
          </a:p>
          <a:p>
            <a:pPr lvl="1"/>
            <a:r>
              <a:rPr lang="en-US" sz="4400" dirty="0" smtClean="0">
                <a:solidFill>
                  <a:srgbClr val="FF0000"/>
                </a:solidFill>
              </a:rPr>
              <a:t>Ribosomal RNA (</a:t>
            </a:r>
            <a:r>
              <a:rPr lang="en-US" sz="4400" dirty="0" err="1" smtClean="0">
                <a:solidFill>
                  <a:srgbClr val="FF0000"/>
                </a:solidFill>
              </a:rPr>
              <a:t>rRNA</a:t>
            </a:r>
            <a:r>
              <a:rPr lang="en-US" sz="44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4400" dirty="0" smtClean="0">
                <a:solidFill>
                  <a:srgbClr val="FF0000"/>
                </a:solidFill>
              </a:rPr>
              <a:t>Transfer RNA (</a:t>
            </a:r>
            <a:r>
              <a:rPr lang="en-US" sz="4400" dirty="0" err="1" smtClean="0">
                <a:solidFill>
                  <a:srgbClr val="FF0000"/>
                </a:solidFill>
              </a:rPr>
              <a:t>tRNA</a:t>
            </a:r>
            <a:r>
              <a:rPr lang="en-US" sz="44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4400" dirty="0" smtClean="0">
                <a:solidFill>
                  <a:srgbClr val="FF0000"/>
                </a:solidFill>
              </a:rPr>
              <a:t>Messenger RNA (mRNA)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3506BA"/>
                </a:solidFill>
              </a:rPr>
              <a:t>Structure of RNA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Autofit/>
          </a:bodyPr>
          <a:lstStyle/>
          <a:p>
            <a:r>
              <a:rPr lang="en-US" sz="4400" dirty="0" err="1" smtClean="0"/>
              <a:t>Unbranched</a:t>
            </a:r>
            <a:endParaRPr lang="en-US" sz="4400" dirty="0" smtClean="0"/>
          </a:p>
          <a:p>
            <a:r>
              <a:rPr lang="en-US" sz="4400" dirty="0" smtClean="0"/>
              <a:t>Composed of mononucleotide </a:t>
            </a:r>
          </a:p>
          <a:p>
            <a:r>
              <a:rPr lang="en-US" sz="4400" dirty="0" smtClean="0"/>
              <a:t>Joined by </a:t>
            </a:r>
            <a:r>
              <a:rPr lang="en-US" sz="4400" dirty="0" err="1" smtClean="0"/>
              <a:t>phosphodiester</a:t>
            </a:r>
            <a:r>
              <a:rPr lang="en-US" sz="4400" dirty="0" smtClean="0"/>
              <a:t> bond </a:t>
            </a:r>
          </a:p>
          <a:p>
            <a:r>
              <a:rPr lang="en-US" sz="4400" dirty="0" smtClean="0"/>
              <a:t>Differ from DNA </a:t>
            </a:r>
          </a:p>
          <a:p>
            <a:pPr lvl="1"/>
            <a:r>
              <a:rPr lang="en-US" sz="4000" dirty="0" smtClean="0">
                <a:solidFill>
                  <a:srgbClr val="FF0000"/>
                </a:solidFill>
              </a:rPr>
              <a:t>Smaller than DNA</a:t>
            </a:r>
          </a:p>
          <a:p>
            <a:pPr lvl="1"/>
            <a:r>
              <a:rPr lang="en-US" sz="4000" dirty="0" smtClean="0">
                <a:solidFill>
                  <a:srgbClr val="FF0000"/>
                </a:solidFill>
              </a:rPr>
              <a:t>Contain ribose instead of </a:t>
            </a:r>
            <a:r>
              <a:rPr lang="en-US" sz="4000" dirty="0" err="1" smtClean="0">
                <a:solidFill>
                  <a:srgbClr val="FF0000"/>
                </a:solidFill>
              </a:rPr>
              <a:t>deoxyribose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sz="4000" dirty="0" smtClean="0">
                <a:solidFill>
                  <a:srgbClr val="FF0000"/>
                </a:solidFill>
              </a:rPr>
              <a:t>Contain </a:t>
            </a:r>
            <a:r>
              <a:rPr lang="en-US" sz="4000" dirty="0" err="1" smtClean="0">
                <a:solidFill>
                  <a:srgbClr val="FF0000"/>
                </a:solidFill>
              </a:rPr>
              <a:t>uracil</a:t>
            </a:r>
            <a:r>
              <a:rPr lang="en-US" sz="4000" dirty="0" smtClean="0">
                <a:solidFill>
                  <a:srgbClr val="FF0000"/>
                </a:solidFill>
              </a:rPr>
              <a:t>  Instead of 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Most RNA exist as single </a:t>
            </a:r>
            <a:r>
              <a:rPr lang="en-US" sz="4400" dirty="0" err="1" smtClean="0"/>
              <a:t>st</a:t>
            </a:r>
            <a:r>
              <a:rPr lang="en-US" sz="4400" dirty="0" smtClean="0"/>
              <a:t>. </a:t>
            </a:r>
          </a:p>
          <a:p>
            <a:r>
              <a:rPr lang="en-US" sz="4400" dirty="0" smtClean="0"/>
              <a:t>Three major RNA differ in </a:t>
            </a:r>
          </a:p>
          <a:p>
            <a:pPr lvl="1"/>
            <a:r>
              <a:rPr lang="en-US" sz="4000" dirty="0" smtClean="0"/>
              <a:t>Size</a:t>
            </a:r>
          </a:p>
          <a:p>
            <a:pPr lvl="1"/>
            <a:r>
              <a:rPr lang="en-US" sz="4000" dirty="0" smtClean="0"/>
              <a:t>Function </a:t>
            </a:r>
          </a:p>
          <a:p>
            <a:pPr lvl="1"/>
            <a:r>
              <a:rPr lang="en-US" sz="4000" dirty="0" smtClean="0"/>
              <a:t>Structure </a:t>
            </a:r>
          </a:p>
          <a:p>
            <a:r>
              <a:rPr lang="en-US" sz="4400" dirty="0" smtClean="0"/>
              <a:t>Portion of DNA is transcribed to all three RNAs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en-US" sz="4000" dirty="0" smtClean="0"/>
              <a:t>Carrier of genetic information </a:t>
            </a:r>
          </a:p>
          <a:p>
            <a:endParaRPr lang="en-US" sz="4000" dirty="0" smtClean="0"/>
          </a:p>
          <a:p>
            <a:r>
              <a:rPr lang="en-US" sz="4000" dirty="0" smtClean="0"/>
              <a:t>Mutation …….changes in </a:t>
            </a:r>
            <a:r>
              <a:rPr lang="en-US" sz="4000" dirty="0" err="1" smtClean="0"/>
              <a:t>st</a:t>
            </a:r>
            <a:r>
              <a:rPr lang="en-US" sz="4000" dirty="0" smtClean="0"/>
              <a:t> of DNA</a:t>
            </a:r>
          </a:p>
          <a:p>
            <a:endParaRPr lang="en-US" sz="4000" dirty="0" smtClean="0"/>
          </a:p>
          <a:p>
            <a:r>
              <a:rPr lang="en-US" sz="4000" dirty="0" smtClean="0"/>
              <a:t>Essential for evolution of new varieties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Fig. 30.1</a:t>
            </a:r>
            <a:endParaRPr lang="en-US" dirty="0"/>
          </a:p>
        </p:txBody>
      </p:sp>
      <p:pic>
        <p:nvPicPr>
          <p:cNvPr id="11266" name="Picture 2" descr="E:\Faculty Bio\Dr.Safdar sb\scan 23-01-2014\scan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7" r="25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Found in association with proteins</a:t>
            </a:r>
          </a:p>
          <a:p>
            <a:r>
              <a:rPr lang="en-US" sz="4000" dirty="0" smtClean="0"/>
              <a:t>Associated with </a:t>
            </a:r>
            <a:r>
              <a:rPr lang="en-US" sz="4000" dirty="0" err="1" smtClean="0"/>
              <a:t>ribosomes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Role in protein synthesis </a:t>
            </a:r>
          </a:p>
          <a:p>
            <a:r>
              <a:rPr lang="en-US" sz="4000" dirty="0" smtClean="0"/>
              <a:t>Three distinct size in prokaryotes </a:t>
            </a:r>
          </a:p>
          <a:p>
            <a:r>
              <a:rPr lang="en-US" sz="4000" dirty="0" smtClean="0"/>
              <a:t>Eukaryotes contains four different sizes</a:t>
            </a:r>
          </a:p>
          <a:p>
            <a:r>
              <a:rPr lang="en-US" sz="4000" dirty="0" smtClean="0"/>
              <a:t>80% of total RNA</a:t>
            </a:r>
            <a:endParaRPr lang="en-US" sz="4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3506BA"/>
                </a:solidFill>
              </a:rPr>
              <a:t>Ribosomal RNA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Fig. 30.2</a:t>
            </a:r>
            <a:endParaRPr lang="en-US" dirty="0"/>
          </a:p>
        </p:txBody>
      </p:sp>
      <p:pic>
        <p:nvPicPr>
          <p:cNvPr id="12290" name="Picture 2" descr="E:\Faculty Bio\Dr.Safdar sb\scan 23-01-2014\scan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576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/>
              <a:t>Smallest of the three</a:t>
            </a:r>
          </a:p>
          <a:p>
            <a:endParaRPr lang="en-US" sz="4400" dirty="0" smtClean="0"/>
          </a:p>
          <a:p>
            <a:r>
              <a:rPr lang="en-US" sz="4400" dirty="0" smtClean="0"/>
              <a:t>74 --- 95 nucleotides </a:t>
            </a:r>
          </a:p>
          <a:p>
            <a:endParaRPr lang="en-US" sz="4400" dirty="0" smtClean="0"/>
          </a:p>
          <a:p>
            <a:r>
              <a:rPr lang="en-US" sz="4400" dirty="0" smtClean="0"/>
              <a:t>There is </a:t>
            </a:r>
            <a:r>
              <a:rPr lang="en-US" sz="4400" dirty="0" err="1" smtClean="0"/>
              <a:t>atleast</a:t>
            </a:r>
            <a:r>
              <a:rPr lang="en-US" sz="4400" dirty="0" smtClean="0"/>
              <a:t> one specific </a:t>
            </a:r>
            <a:r>
              <a:rPr lang="en-US" sz="4400" dirty="0" err="1" smtClean="0"/>
              <a:t>tRNA</a:t>
            </a:r>
            <a:r>
              <a:rPr lang="en-US" sz="4400" dirty="0" smtClean="0"/>
              <a:t> for 20 amino acids commonly found </a:t>
            </a:r>
            <a:endParaRPr lang="en-US" sz="4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506BA"/>
                </a:solidFill>
              </a:rPr>
              <a:t>Transfer RNA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>
            <a:normAutofit fontScale="92500"/>
          </a:bodyPr>
          <a:lstStyle/>
          <a:p>
            <a:r>
              <a:rPr lang="en-US" sz="4000" dirty="0" smtClean="0"/>
              <a:t>15% of total RNA</a:t>
            </a:r>
          </a:p>
          <a:p>
            <a:endParaRPr lang="en-US" sz="4000" dirty="0" smtClean="0"/>
          </a:p>
          <a:p>
            <a:r>
              <a:rPr lang="en-US" sz="4000" dirty="0" smtClean="0"/>
              <a:t>Contains unusual bases (</a:t>
            </a:r>
            <a:r>
              <a:rPr lang="en-US" sz="4000" dirty="0" err="1" smtClean="0"/>
              <a:t>pseudouracil</a:t>
            </a:r>
            <a:r>
              <a:rPr lang="en-US" sz="4000" dirty="0" smtClean="0"/>
              <a:t>) </a:t>
            </a:r>
          </a:p>
          <a:p>
            <a:endParaRPr lang="en-US" sz="4000" dirty="0" smtClean="0"/>
          </a:p>
          <a:p>
            <a:r>
              <a:rPr lang="en-US" sz="4000" dirty="0" smtClean="0"/>
              <a:t>Have </a:t>
            </a:r>
            <a:r>
              <a:rPr lang="en-US" sz="4000" b="1" dirty="0" smtClean="0">
                <a:solidFill>
                  <a:srgbClr val="FF0000"/>
                </a:solidFill>
              </a:rPr>
              <a:t>extensive </a:t>
            </a:r>
            <a:r>
              <a:rPr lang="en-US" sz="4000" b="1" dirty="0" err="1" smtClean="0">
                <a:solidFill>
                  <a:srgbClr val="FF0000"/>
                </a:solidFill>
              </a:rPr>
              <a:t>interachain</a:t>
            </a:r>
            <a:r>
              <a:rPr lang="en-US" sz="4000" b="1" dirty="0" smtClean="0">
                <a:solidFill>
                  <a:srgbClr val="FF0000"/>
                </a:solidFill>
              </a:rPr>
              <a:t> base pairing</a:t>
            </a:r>
          </a:p>
          <a:p>
            <a:endParaRPr lang="en-US" sz="4000" b="1" dirty="0" smtClean="0">
              <a:solidFill>
                <a:srgbClr val="FF0000"/>
              </a:solidFill>
            </a:endParaRPr>
          </a:p>
          <a:p>
            <a:r>
              <a:rPr lang="en-US" sz="4000" dirty="0" smtClean="0"/>
              <a:t>Each </a:t>
            </a:r>
            <a:r>
              <a:rPr lang="en-US" sz="4000" dirty="0" err="1" smtClean="0"/>
              <a:t>tRNA</a:t>
            </a:r>
            <a:r>
              <a:rPr lang="en-US" sz="4000" dirty="0" smtClean="0"/>
              <a:t> carries specific amino acid</a:t>
            </a:r>
          </a:p>
          <a:p>
            <a:endParaRPr lang="en-US" sz="4000" dirty="0" smtClean="0"/>
          </a:p>
          <a:p>
            <a:r>
              <a:rPr lang="en-US" sz="4000" dirty="0" smtClean="0"/>
              <a:t>Amino acid is attached at 3’ 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Fig. 30.3</a:t>
            </a:r>
            <a:endParaRPr lang="en-US" dirty="0"/>
          </a:p>
        </p:txBody>
      </p:sp>
      <p:pic>
        <p:nvPicPr>
          <p:cNvPr id="14338" name="Picture 2" descr="E:\Faculty Bio\Dr.Safdar sb\scan 23-01-2014\scan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11" b="557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E:\Faculty Bio\Dr.Safdar sb\scan 23-01-2014\scan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14" t="44252"/>
          <a:stretch>
            <a:fillRect/>
          </a:stretch>
        </p:blipFill>
        <p:spPr bwMode="auto">
          <a:xfrm>
            <a:off x="0" y="-1"/>
            <a:ext cx="9144000" cy="6910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5% of total RNA</a:t>
            </a:r>
          </a:p>
          <a:p>
            <a:r>
              <a:rPr lang="en-US" sz="3600" dirty="0" smtClean="0"/>
              <a:t>Size 500 --- 6000 nucleotides</a:t>
            </a:r>
          </a:p>
          <a:p>
            <a:r>
              <a:rPr lang="en-US" sz="3600" dirty="0" smtClean="0"/>
              <a:t>Carries information from </a:t>
            </a:r>
            <a:r>
              <a:rPr lang="en-US" sz="3600" smtClean="0"/>
              <a:t>DNA to </a:t>
            </a:r>
            <a:r>
              <a:rPr lang="en-US" sz="3600" dirty="0" err="1" smtClean="0"/>
              <a:t>cytosol</a:t>
            </a:r>
            <a:r>
              <a:rPr lang="en-US" sz="3600" dirty="0" smtClean="0"/>
              <a:t> where it is used for synthesis of protein</a:t>
            </a:r>
          </a:p>
          <a:p>
            <a:r>
              <a:rPr lang="en-US" sz="3600" dirty="0" smtClean="0"/>
              <a:t>Eukaryotic mRNA contains long sequence of adenine nucleotides (“a poly-A tail”) on 3’</a:t>
            </a:r>
          </a:p>
          <a:p>
            <a:r>
              <a:rPr lang="en-US" sz="3600" dirty="0" smtClean="0"/>
              <a:t>Cap on 5’ (7-methylguanosine)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3506BA"/>
                </a:solidFill>
              </a:rPr>
              <a:t>Messenger RNA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Fig. 30.4</a:t>
            </a:r>
            <a:endParaRPr lang="en-US" dirty="0"/>
          </a:p>
        </p:txBody>
      </p:sp>
      <p:pic>
        <p:nvPicPr>
          <p:cNvPr id="15362" name="Picture 2" descr="E:\Faculty Bio\Dr.Safdar sb\scan 23-01-2014\scan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30" r="46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9718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SYNTHESIS OF PURINE NUCLEOTIDES</a:t>
            </a:r>
            <a:endParaRPr lang="en-US" sz="4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Viruses  are not free-living </a:t>
            </a:r>
          </a:p>
          <a:p>
            <a:endParaRPr lang="en-US" sz="4000" dirty="0" smtClean="0"/>
          </a:p>
          <a:p>
            <a:r>
              <a:rPr lang="en-US" sz="4000" dirty="0" smtClean="0"/>
              <a:t>Infectious,</a:t>
            </a:r>
          </a:p>
          <a:p>
            <a:endParaRPr lang="en-US" sz="4000" dirty="0" smtClean="0"/>
          </a:p>
          <a:p>
            <a:r>
              <a:rPr lang="en-US" sz="4000" dirty="0" smtClean="0"/>
              <a:t>Use resources of the host </a:t>
            </a:r>
          </a:p>
          <a:p>
            <a:endParaRPr lang="en-US" sz="4000" dirty="0" smtClean="0"/>
          </a:p>
          <a:p>
            <a:r>
              <a:rPr lang="en-US" sz="4000" dirty="0" smtClean="0"/>
              <a:t>Many virus are no more than single RNA or DNA molecule.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Atoms of purine ring are contributed by a no. of comp. including.</a:t>
            </a:r>
          </a:p>
          <a:p>
            <a:pPr>
              <a:buNone/>
            </a:pPr>
            <a:r>
              <a:rPr lang="en-US" sz="4000" dirty="0" smtClean="0"/>
              <a:t>	- 	Amino acids (aspartic, </a:t>
            </a:r>
            <a:r>
              <a:rPr lang="en-US" sz="4000" dirty="0" err="1" smtClean="0"/>
              <a:t>gly</a:t>
            </a:r>
            <a:r>
              <a:rPr lang="en-US" sz="4000" dirty="0" smtClean="0"/>
              <a:t>, 	glutamine) </a:t>
            </a:r>
          </a:p>
          <a:p>
            <a:pPr>
              <a:buNone/>
            </a:pPr>
            <a:r>
              <a:rPr lang="en-US" sz="4000" dirty="0" smtClean="0"/>
              <a:t>	-	CO</a:t>
            </a:r>
            <a:r>
              <a:rPr lang="en-US" sz="4000" baseline="-25000" dirty="0" smtClean="0"/>
              <a:t>2</a:t>
            </a:r>
          </a:p>
          <a:p>
            <a:pPr>
              <a:buNone/>
            </a:pPr>
            <a:r>
              <a:rPr lang="en-US" sz="4000" dirty="0" smtClean="0"/>
              <a:t>	-	N</a:t>
            </a:r>
            <a:r>
              <a:rPr lang="en-US" sz="4000" baseline="30000" dirty="0" smtClean="0"/>
              <a:t>10</a:t>
            </a:r>
            <a:r>
              <a:rPr lang="en-US" sz="4000" dirty="0" smtClean="0"/>
              <a:t> </a:t>
            </a:r>
            <a:r>
              <a:rPr lang="en-US" sz="4000" dirty="0" err="1" smtClean="0"/>
              <a:t>formyltetrohydrofolate</a:t>
            </a:r>
            <a:r>
              <a:rPr lang="en-US" sz="4000" dirty="0" smtClean="0"/>
              <a:t> </a:t>
            </a:r>
          </a:p>
          <a:p>
            <a:pPr>
              <a:buNone/>
            </a:pPr>
            <a:endParaRPr lang="en-US" sz="4000" dirty="0" smtClean="0"/>
          </a:p>
          <a:p>
            <a:r>
              <a:rPr lang="en-US" sz="4000" dirty="0" smtClean="0"/>
              <a:t>Series of reactions.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96" t="53455" r="11170" b="3192"/>
          <a:stretch>
            <a:fillRect/>
          </a:stretch>
        </p:blipFill>
        <p:spPr>
          <a:xfrm>
            <a:off x="0" y="1"/>
            <a:ext cx="9144000" cy="68571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u="sng" dirty="0" smtClean="0"/>
              <a:t>Synthesis of 5-Phosphoribosyl-I-Pyrophosphate (PRPP)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sz="4000" dirty="0" smtClean="0"/>
              <a:t>PRPP ….. An “activated Pentose”</a:t>
            </a:r>
          </a:p>
          <a:p>
            <a:endParaRPr lang="en-US" sz="4000" dirty="0" smtClean="0"/>
          </a:p>
          <a:p>
            <a:r>
              <a:rPr lang="en-US" sz="4000" dirty="0" smtClean="0"/>
              <a:t>Sugar moiety of PRPP is ribose.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sz="4000" dirty="0" smtClean="0"/>
              <a:t>When </a:t>
            </a:r>
            <a:r>
              <a:rPr lang="en-US" sz="4000" dirty="0" err="1" smtClean="0"/>
              <a:t>deoxyribonucleotides</a:t>
            </a:r>
            <a:r>
              <a:rPr lang="en-US" sz="4000" dirty="0" smtClean="0"/>
              <a:t> are required for DNA synthesis, rib is reduced.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an 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6363" b="23177"/>
          <a:stretch>
            <a:fillRect/>
          </a:stretch>
        </p:blipFill>
        <p:spPr>
          <a:xfrm>
            <a:off x="0" y="-19050"/>
            <a:ext cx="9144000" cy="68770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u="sng" dirty="0" smtClean="0"/>
              <a:t>Synthesis of 5-Phosphoribosylamine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Amide </a:t>
            </a:r>
            <a:r>
              <a:rPr lang="en-US" sz="4000" dirty="0" err="1" smtClean="0"/>
              <a:t>gp</a:t>
            </a:r>
            <a:r>
              <a:rPr lang="en-US" sz="4000" dirty="0" smtClean="0"/>
              <a:t> of glutamine replaces PP </a:t>
            </a:r>
            <a:r>
              <a:rPr lang="en-US" sz="4000" dirty="0" err="1" smtClean="0"/>
              <a:t>gP</a:t>
            </a:r>
            <a:r>
              <a:rPr lang="en-US" sz="4000" dirty="0" smtClean="0"/>
              <a:t> at C-I</a:t>
            </a:r>
          </a:p>
          <a:p>
            <a:endParaRPr lang="en-US" sz="4000" dirty="0" smtClean="0"/>
          </a:p>
          <a:p>
            <a:r>
              <a:rPr lang="en-US" sz="4000" dirty="0" smtClean="0"/>
              <a:t>Enzyme: glutamine </a:t>
            </a:r>
            <a:r>
              <a:rPr lang="en-US" sz="4000" dirty="0" err="1" smtClean="0"/>
              <a:t>phosphoribasyl</a:t>
            </a:r>
            <a:r>
              <a:rPr lang="en-US" sz="4000" dirty="0" smtClean="0"/>
              <a:t> pyrophosphate </a:t>
            </a:r>
            <a:r>
              <a:rPr lang="en-US" sz="4000" dirty="0" err="1" smtClean="0"/>
              <a:t>amidotransferase</a:t>
            </a:r>
            <a:r>
              <a:rPr lang="en-US" sz="4000" dirty="0" smtClean="0"/>
              <a:t>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439" r="6737" b="4409"/>
          <a:stretch>
            <a:fillRect/>
          </a:stretch>
        </p:blipFill>
        <p:spPr>
          <a:xfrm flipH="1" flipV="1"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scan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11505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Inhibited by AMP, GMP and </a:t>
            </a:r>
            <a:r>
              <a:rPr lang="en-US" sz="3600" dirty="0" err="1" smtClean="0"/>
              <a:t>inosine</a:t>
            </a:r>
            <a:r>
              <a:rPr lang="en-US" sz="3600" dirty="0" smtClean="0"/>
              <a:t> </a:t>
            </a:r>
            <a:r>
              <a:rPr lang="en-US" sz="3600" dirty="0" err="1" smtClean="0"/>
              <a:t>monophosphate</a:t>
            </a:r>
            <a:r>
              <a:rPr lang="en-US" sz="3600" dirty="0" smtClean="0"/>
              <a:t> (IMP).</a:t>
            </a:r>
          </a:p>
          <a:p>
            <a:endParaRPr lang="en-US" sz="3600" dirty="0" smtClean="0"/>
          </a:p>
          <a:p>
            <a:r>
              <a:rPr lang="en-US" sz="3600" dirty="0" smtClean="0"/>
              <a:t>IMP is end product.</a:t>
            </a:r>
          </a:p>
          <a:p>
            <a:endParaRPr lang="en-US" sz="3600" dirty="0" smtClean="0"/>
          </a:p>
          <a:p>
            <a:r>
              <a:rPr lang="en-US" sz="3600" dirty="0" smtClean="0"/>
              <a:t>Committed step in purine nucleotide </a:t>
            </a:r>
            <a:r>
              <a:rPr lang="en-US" sz="3600" dirty="0" err="1" smtClean="0"/>
              <a:t>synth</a:t>
            </a:r>
            <a:r>
              <a:rPr lang="en-US" sz="3600" dirty="0" smtClean="0"/>
              <a:t>. </a:t>
            </a:r>
          </a:p>
          <a:p>
            <a:endParaRPr lang="en-US" sz="3600" dirty="0" smtClean="0"/>
          </a:p>
          <a:p>
            <a:r>
              <a:rPr lang="en-US" sz="3600" dirty="0" smtClean="0"/>
              <a:t>Rate of </a:t>
            </a:r>
            <a:r>
              <a:rPr lang="en-US" sz="3600" smtClean="0"/>
              <a:t>reaction is </a:t>
            </a:r>
            <a:r>
              <a:rPr lang="en-US" sz="3600" dirty="0" smtClean="0"/>
              <a:t>controlled by PRPP. 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/>
              <a:t>Synthesis of </a:t>
            </a:r>
            <a:r>
              <a:rPr lang="en-US" sz="4000" b="1" u="sng" dirty="0" err="1" smtClean="0"/>
              <a:t>inosine</a:t>
            </a:r>
            <a:r>
              <a:rPr lang="en-US" sz="4000" b="1" u="sng" dirty="0" smtClean="0"/>
              <a:t> </a:t>
            </a:r>
            <a:r>
              <a:rPr lang="en-US" sz="4000" b="1" u="sng" dirty="0" err="1" smtClean="0"/>
              <a:t>monophosphate</a:t>
            </a:r>
            <a:r>
              <a:rPr lang="en-US" sz="4000" b="1" u="sng" dirty="0" smtClean="0"/>
              <a:t> (IMP)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Nine step from 5-phosphoribosylamine</a:t>
            </a:r>
          </a:p>
          <a:p>
            <a:endParaRPr lang="en-US" sz="4000" dirty="0" smtClean="0"/>
          </a:p>
          <a:p>
            <a:r>
              <a:rPr lang="en-US" sz="4000" dirty="0" smtClean="0"/>
              <a:t>Pathway require 4 ATP</a:t>
            </a:r>
          </a:p>
          <a:p>
            <a:endParaRPr lang="en-US" sz="4000" dirty="0" smtClean="0"/>
          </a:p>
          <a:p>
            <a:r>
              <a:rPr lang="en-US" sz="4000" dirty="0" smtClean="0"/>
              <a:t>2 steps require N</a:t>
            </a:r>
            <a:r>
              <a:rPr lang="en-US" sz="4000" baseline="30000" dirty="0" smtClean="0"/>
              <a:t>10</a:t>
            </a:r>
            <a:r>
              <a:rPr lang="en-US" sz="4000" dirty="0" smtClean="0"/>
              <a:t> – </a:t>
            </a:r>
            <a:r>
              <a:rPr lang="en-US" sz="4000" dirty="0" err="1" smtClean="0"/>
              <a:t>formyltetralydrofolate</a:t>
            </a:r>
            <a:r>
              <a:rPr lang="en-US" sz="4000" dirty="0" smtClean="0"/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 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77" t="2989" r="4474" b="3415"/>
          <a:stretch>
            <a:fillRect/>
          </a:stretch>
        </p:blipFill>
        <p:spPr>
          <a:xfrm>
            <a:off x="0" y="0"/>
            <a:ext cx="913862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2353</Words>
  <Application>Microsoft Office PowerPoint</Application>
  <PresentationFormat>On-screen Show (4:3)</PresentationFormat>
  <Paragraphs>602</Paragraphs>
  <Slides>149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0" baseType="lpstr">
      <vt:lpstr>Office Theme</vt:lpstr>
      <vt:lpstr>NUCLEIC ACIDS CHEMISTRY</vt:lpstr>
      <vt:lpstr>Introduction</vt:lpstr>
      <vt:lpstr>Slide 3</vt:lpstr>
      <vt:lpstr>Slide 4</vt:lpstr>
      <vt:lpstr>Slide 5</vt:lpstr>
      <vt:lpstr>IMPORTANCE  OF NUCLEIC ACID STUDY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NUCLEOTIDES</vt:lpstr>
      <vt:lpstr>Slide 16</vt:lpstr>
      <vt:lpstr>Slide 17</vt:lpstr>
      <vt:lpstr>Slide 18</vt:lpstr>
      <vt:lpstr>Nucleotide Structure</vt:lpstr>
      <vt:lpstr>Slide 20</vt:lpstr>
      <vt:lpstr>Purine and Pyrimidine Structure </vt:lpstr>
      <vt:lpstr>Slide 22</vt:lpstr>
      <vt:lpstr>Slide 23</vt:lpstr>
      <vt:lpstr>Slide 24</vt:lpstr>
      <vt:lpstr>NUCLEOSIDES</vt:lpstr>
      <vt:lpstr>Slide 26</vt:lpstr>
      <vt:lpstr>Slide 27</vt:lpstr>
      <vt:lpstr>Slide 28</vt:lpstr>
      <vt:lpstr>NUCLEOTIDES</vt:lpstr>
      <vt:lpstr>Slide 30</vt:lpstr>
      <vt:lpstr>Slide 31</vt:lpstr>
      <vt:lpstr>Slide 32</vt:lpstr>
      <vt:lpstr>Slide 33</vt:lpstr>
      <vt:lpstr>SOME OTHER BIOLOGICALLY IMPORTANT NUCLEOTIDES</vt:lpstr>
      <vt:lpstr>Slide 35</vt:lpstr>
      <vt:lpstr>1. Derivatives of adenine </vt:lpstr>
      <vt:lpstr>Slide 37</vt:lpstr>
      <vt:lpstr>Slide 38</vt:lpstr>
      <vt:lpstr>Slide 39</vt:lpstr>
      <vt:lpstr>Slide 40</vt:lpstr>
      <vt:lpstr>2. Guanine derivatives</vt:lpstr>
      <vt:lpstr>Slide 42</vt:lpstr>
      <vt:lpstr>Slide 43</vt:lpstr>
      <vt:lpstr>Slide 44</vt:lpstr>
      <vt:lpstr>4:- Cytosine derivatives </vt:lpstr>
      <vt:lpstr>SYNTHETIC NUCLEOTIDE ANALOGS ARE USED IN CHEMOTHERAPY</vt:lpstr>
      <vt:lpstr>Slide 47</vt:lpstr>
      <vt:lpstr>Slide 48</vt:lpstr>
      <vt:lpstr>Slide 49</vt:lpstr>
      <vt:lpstr>Slide 50</vt:lpstr>
      <vt:lpstr>STRUCTURE OF DNA</vt:lpstr>
      <vt:lpstr>3’        5’ Phosphodiester bonds</vt:lpstr>
      <vt:lpstr>Slide 53</vt:lpstr>
      <vt:lpstr>Slide 54</vt:lpstr>
      <vt:lpstr>Double helix </vt:lpstr>
      <vt:lpstr>Slide 56</vt:lpstr>
      <vt:lpstr>Slide 57</vt:lpstr>
      <vt:lpstr>Base pairing </vt:lpstr>
      <vt:lpstr>Slide 59</vt:lpstr>
      <vt:lpstr>Chargaff’s Rules</vt:lpstr>
      <vt:lpstr>Slide 61</vt:lpstr>
      <vt:lpstr>Slide 62</vt:lpstr>
      <vt:lpstr>Slide 63</vt:lpstr>
      <vt:lpstr>Slide 64</vt:lpstr>
      <vt:lpstr>Structural forms of double helix </vt:lpstr>
      <vt:lpstr>Slide 66</vt:lpstr>
      <vt:lpstr>Slide 67</vt:lpstr>
      <vt:lpstr>Slide 68</vt:lpstr>
      <vt:lpstr>Organization of eukaryotic DNA</vt:lpstr>
      <vt:lpstr>Slide 70</vt:lpstr>
      <vt:lpstr>Histones and the formation of nucleosomes </vt:lpstr>
      <vt:lpstr>Nucleosomes</vt:lpstr>
      <vt:lpstr>Fig. 29.25</vt:lpstr>
      <vt:lpstr>Slide 74</vt:lpstr>
      <vt:lpstr>Fig. 29.26</vt:lpstr>
      <vt:lpstr>RNA Structure and Synthesis </vt:lpstr>
      <vt:lpstr>Structure of RNA</vt:lpstr>
      <vt:lpstr>Slide 78</vt:lpstr>
      <vt:lpstr>Slide 79</vt:lpstr>
      <vt:lpstr>Fig. 30.1</vt:lpstr>
      <vt:lpstr>Ribosomal RNA</vt:lpstr>
      <vt:lpstr>Fig. 30.2</vt:lpstr>
      <vt:lpstr>Transfer RNA</vt:lpstr>
      <vt:lpstr>Slide 84</vt:lpstr>
      <vt:lpstr>Fig. 30.3</vt:lpstr>
      <vt:lpstr>Slide 86</vt:lpstr>
      <vt:lpstr>Messenger RNA</vt:lpstr>
      <vt:lpstr>Fig. 30.4</vt:lpstr>
      <vt:lpstr>SYNTHESIS OF PURINE NUCLEOTIDES</vt:lpstr>
      <vt:lpstr>Slide 90</vt:lpstr>
      <vt:lpstr>Slide 91</vt:lpstr>
      <vt:lpstr>Synthesis of 5-Phosphoribosyl-I-Pyrophosphate (PRPP)</vt:lpstr>
      <vt:lpstr>Slide 93</vt:lpstr>
      <vt:lpstr>Synthesis of 5-Phosphoribosylamine</vt:lpstr>
      <vt:lpstr>Slide 95</vt:lpstr>
      <vt:lpstr>Slide 96</vt:lpstr>
      <vt:lpstr>Slide 97</vt:lpstr>
      <vt:lpstr>Synthesis of inosine monophosphate (IMP)</vt:lpstr>
      <vt:lpstr>Slide 99</vt:lpstr>
      <vt:lpstr>Synthetic inhibitors of Purine Synthesis</vt:lpstr>
      <vt:lpstr>Slide 101</vt:lpstr>
      <vt:lpstr>Slide 102</vt:lpstr>
      <vt:lpstr>Slide 103</vt:lpstr>
      <vt:lpstr>Conversion of IMP to AMP and GMP</vt:lpstr>
      <vt:lpstr>Slide 105</vt:lpstr>
      <vt:lpstr>Conversion of nucleoside monophosphate to nucleoside diphosphate and triphosphate </vt:lpstr>
      <vt:lpstr>Slide 107</vt:lpstr>
      <vt:lpstr>Salvage pathway for Purines </vt:lpstr>
      <vt:lpstr>Slide 109</vt:lpstr>
      <vt:lpstr>Conversion of Purine bases to Nucleotides</vt:lpstr>
      <vt:lpstr>Slide 111</vt:lpstr>
      <vt:lpstr>Lesch-Nyhan Syndrome </vt:lpstr>
      <vt:lpstr>Slide 113</vt:lpstr>
      <vt:lpstr>Slide 114</vt:lpstr>
      <vt:lpstr>Slide 115</vt:lpstr>
      <vt:lpstr>Slide 116</vt:lpstr>
      <vt:lpstr>Slide 117</vt:lpstr>
      <vt:lpstr>Synthesis of Deoxyribonucleotides</vt:lpstr>
      <vt:lpstr>Ribonucleotide reductase </vt:lpstr>
      <vt:lpstr>Slide 120</vt:lpstr>
      <vt:lpstr>Regeneration of reduced enzyme</vt:lpstr>
      <vt:lpstr>Slide 122</vt:lpstr>
      <vt:lpstr>Regeneration of reduced thioredoxin</vt:lpstr>
      <vt:lpstr>Regulation of deoxyribonucleotide synthesis </vt:lpstr>
      <vt:lpstr>Active site</vt:lpstr>
      <vt:lpstr>Slide 126</vt:lpstr>
      <vt:lpstr>Substrate specificity site</vt:lpstr>
      <vt:lpstr>Slide 128</vt:lpstr>
      <vt:lpstr>PYRIMIDINE SYNTHEIS AND DEGRADATION</vt:lpstr>
      <vt:lpstr>Slide 130</vt:lpstr>
      <vt:lpstr>Slide 131</vt:lpstr>
      <vt:lpstr>Slide 132</vt:lpstr>
      <vt:lpstr>Synthesis of Carbamoyl Phosphate</vt:lpstr>
      <vt:lpstr>Slide 134</vt:lpstr>
      <vt:lpstr>Slide 135</vt:lpstr>
      <vt:lpstr>Slide 136</vt:lpstr>
      <vt:lpstr>SYNTHESIS OF OROTIC ACID </vt:lpstr>
      <vt:lpstr>Slide 138</vt:lpstr>
      <vt:lpstr>Slide 139</vt:lpstr>
      <vt:lpstr>FORMATION OF PYRIMIDINE NUCLEOTIDE </vt:lpstr>
      <vt:lpstr>Slide 141</vt:lpstr>
      <vt:lpstr>OROTIC ACIDURIA </vt:lpstr>
      <vt:lpstr>Slide 143</vt:lpstr>
      <vt:lpstr>Slide 144</vt:lpstr>
      <vt:lpstr>SYNTHESIS OF THYMIDINE MONOPHOSPHATE (TMP) FROM d UMP</vt:lpstr>
      <vt:lpstr>Slide 146</vt:lpstr>
      <vt:lpstr>Slide 147</vt:lpstr>
      <vt:lpstr>SALVAGE OF PYRIMIDINES </vt:lpstr>
      <vt:lpstr>Degradation of pyrimidine nucleotides</vt:lpstr>
    </vt:vector>
  </TitlesOfParts>
  <Company>SARGODHA MEDICAL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NUCLEIC ACIDS CHEMISTRY</dc:title>
  <dc:creator>BIOCHEMISTRY DEPARTMENT</dc:creator>
  <cp:lastModifiedBy>M Yar</cp:lastModifiedBy>
  <cp:revision>559</cp:revision>
  <dcterms:created xsi:type="dcterms:W3CDTF">2012-02-27T05:37:57Z</dcterms:created>
  <dcterms:modified xsi:type="dcterms:W3CDTF">2001-12-31T19:40:36Z</dcterms:modified>
</cp:coreProperties>
</file>